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311" r:id="rId2"/>
    <p:sldId id="341"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42" r:id="rId20"/>
    <p:sldId id="361" r:id="rId21"/>
    <p:sldId id="360" r:id="rId22"/>
  </p:sldIdLst>
  <p:sldSz cx="9144000" cy="6858000" type="screen4x3"/>
  <p:notesSz cx="6797675" cy="9926638"/>
  <p:defaultTextStyle>
    <a:defPPr>
      <a:defRPr lang="en-US"/>
    </a:defPPr>
    <a:lvl1pPr algn="l" rtl="0" fontAlgn="base">
      <a:spcBef>
        <a:spcPct val="0"/>
      </a:spcBef>
      <a:spcAft>
        <a:spcPct val="0"/>
      </a:spcAft>
      <a:defRPr sz="1600" kern="1200">
        <a:solidFill>
          <a:schemeClr val="tx1"/>
        </a:solidFill>
        <a:latin typeface="Tahoma" charset="0"/>
        <a:ea typeface="ＭＳ Ｐゴシック" charset="0"/>
        <a:cs typeface="+mn-cs"/>
      </a:defRPr>
    </a:lvl1pPr>
    <a:lvl2pPr marL="457200" algn="l" rtl="0" fontAlgn="base">
      <a:spcBef>
        <a:spcPct val="0"/>
      </a:spcBef>
      <a:spcAft>
        <a:spcPct val="0"/>
      </a:spcAft>
      <a:defRPr sz="1600" kern="1200">
        <a:solidFill>
          <a:schemeClr val="tx1"/>
        </a:solidFill>
        <a:latin typeface="Tahoma" charset="0"/>
        <a:ea typeface="ＭＳ Ｐゴシック" charset="0"/>
        <a:cs typeface="+mn-cs"/>
      </a:defRPr>
    </a:lvl2pPr>
    <a:lvl3pPr marL="914400" algn="l" rtl="0" fontAlgn="base">
      <a:spcBef>
        <a:spcPct val="0"/>
      </a:spcBef>
      <a:spcAft>
        <a:spcPct val="0"/>
      </a:spcAft>
      <a:defRPr sz="1600" kern="1200">
        <a:solidFill>
          <a:schemeClr val="tx1"/>
        </a:solidFill>
        <a:latin typeface="Tahoma" charset="0"/>
        <a:ea typeface="ＭＳ Ｐゴシック" charset="0"/>
        <a:cs typeface="+mn-cs"/>
      </a:defRPr>
    </a:lvl3pPr>
    <a:lvl4pPr marL="1371600" algn="l" rtl="0" fontAlgn="base">
      <a:spcBef>
        <a:spcPct val="0"/>
      </a:spcBef>
      <a:spcAft>
        <a:spcPct val="0"/>
      </a:spcAft>
      <a:defRPr sz="1600" kern="1200">
        <a:solidFill>
          <a:schemeClr val="tx1"/>
        </a:solidFill>
        <a:latin typeface="Tahoma" charset="0"/>
        <a:ea typeface="ＭＳ Ｐゴシック" charset="0"/>
        <a:cs typeface="+mn-cs"/>
      </a:defRPr>
    </a:lvl4pPr>
    <a:lvl5pPr marL="1828800" algn="l" rtl="0" fontAlgn="base">
      <a:spcBef>
        <a:spcPct val="0"/>
      </a:spcBef>
      <a:spcAft>
        <a:spcPct val="0"/>
      </a:spcAft>
      <a:defRPr sz="1600" kern="1200">
        <a:solidFill>
          <a:schemeClr val="tx1"/>
        </a:solidFill>
        <a:latin typeface="Tahoma" charset="0"/>
        <a:ea typeface="ＭＳ Ｐゴシック" charset="0"/>
        <a:cs typeface="+mn-cs"/>
      </a:defRPr>
    </a:lvl5pPr>
    <a:lvl6pPr marL="2286000" algn="l" defTabSz="457200" rtl="0" eaLnBrk="1" latinLnBrk="0" hangingPunct="1">
      <a:defRPr sz="1600" kern="1200">
        <a:solidFill>
          <a:schemeClr val="tx1"/>
        </a:solidFill>
        <a:latin typeface="Tahoma" charset="0"/>
        <a:ea typeface="ＭＳ Ｐゴシック" charset="0"/>
        <a:cs typeface="+mn-cs"/>
      </a:defRPr>
    </a:lvl6pPr>
    <a:lvl7pPr marL="2743200" algn="l" defTabSz="457200" rtl="0" eaLnBrk="1" latinLnBrk="0" hangingPunct="1">
      <a:defRPr sz="1600" kern="1200">
        <a:solidFill>
          <a:schemeClr val="tx1"/>
        </a:solidFill>
        <a:latin typeface="Tahoma" charset="0"/>
        <a:ea typeface="ＭＳ Ｐゴシック" charset="0"/>
        <a:cs typeface="+mn-cs"/>
      </a:defRPr>
    </a:lvl7pPr>
    <a:lvl8pPr marL="3200400" algn="l" defTabSz="457200" rtl="0" eaLnBrk="1" latinLnBrk="0" hangingPunct="1">
      <a:defRPr sz="1600" kern="1200">
        <a:solidFill>
          <a:schemeClr val="tx1"/>
        </a:solidFill>
        <a:latin typeface="Tahoma" charset="0"/>
        <a:ea typeface="ＭＳ Ｐゴシック" charset="0"/>
        <a:cs typeface="+mn-cs"/>
      </a:defRPr>
    </a:lvl8pPr>
    <a:lvl9pPr marL="3657600" algn="l" defTabSz="457200" rtl="0" eaLnBrk="1" latinLnBrk="0" hangingPunct="1">
      <a:defRPr sz="16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FFFF66"/>
    <a:srgbClr val="660066"/>
    <a:srgbClr val="008000"/>
    <a:srgbClr val="FFFFCC"/>
    <a:srgbClr val="FF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3"/>
    <p:restoredTop sz="94660" autoAdjust="0"/>
  </p:normalViewPr>
  <p:slideViewPr>
    <p:cSldViewPr>
      <p:cViewPr>
        <p:scale>
          <a:sx n="105" d="100"/>
          <a:sy n="105" d="100"/>
        </p:scale>
        <p:origin x="1248" y="4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7" d="100"/>
        <a:sy n="137" d="100"/>
      </p:scale>
      <p:origin x="0" y="0"/>
    </p:cViewPr>
  </p:sorterViewPr>
  <p:notesViewPr>
    <p:cSldViewPr snapToGrid="0" snapToObjects="1">
      <p:cViewPr varScale="1">
        <p:scale>
          <a:sx n="87" d="100"/>
          <a:sy n="87" d="100"/>
        </p:scale>
        <p:origin x="-2560" y="-9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defTabSz="927100">
              <a:defRPr sz="1200">
                <a:latin typeface="Times New Roman" charset="0"/>
              </a:defRPr>
            </a:lvl1pPr>
          </a:lstStyle>
          <a:p>
            <a:endParaRPr lang="en-US"/>
          </a:p>
        </p:txBody>
      </p:sp>
      <p:sp>
        <p:nvSpPr>
          <p:cNvPr id="8195" name="Rectangle 3"/>
          <p:cNvSpPr>
            <a:spLocks noGrp="1" noChangeArrowheads="1"/>
          </p:cNvSpPr>
          <p:nvPr>
            <p:ph type="dt" sz="quarter" idx="1"/>
          </p:nvPr>
        </p:nvSpPr>
        <p:spPr bwMode="auto">
          <a:xfrm>
            <a:off x="3851275"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algn="r" defTabSz="927100">
              <a:defRPr sz="1200">
                <a:latin typeface="Times New Roman" charset="0"/>
              </a:defRPr>
            </a:lvl1pPr>
          </a:lstStyle>
          <a:p>
            <a:endParaRPr lang="en-US"/>
          </a:p>
        </p:txBody>
      </p:sp>
      <p:sp>
        <p:nvSpPr>
          <p:cNvPr id="8196" name="Rectangle 4"/>
          <p:cNvSpPr>
            <a:spLocks noGrp="1" noChangeArrowheads="1"/>
          </p:cNvSpPr>
          <p:nvPr>
            <p:ph type="ftr" sz="quarter" idx="2"/>
          </p:nvPr>
        </p:nvSpPr>
        <p:spPr bwMode="auto">
          <a:xfrm>
            <a:off x="0"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defTabSz="927100">
              <a:defRPr sz="1200">
                <a:latin typeface="Times New Roman" charset="0"/>
              </a:defRPr>
            </a:lvl1pPr>
          </a:lstStyle>
          <a:p>
            <a:endParaRPr lang="en-US"/>
          </a:p>
        </p:txBody>
      </p:sp>
      <p:sp>
        <p:nvSpPr>
          <p:cNvPr id="8197"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algn="r" defTabSz="927100">
              <a:defRPr sz="1200">
                <a:latin typeface="Times New Roman" charset="0"/>
              </a:defRPr>
            </a:lvl1pPr>
          </a:lstStyle>
          <a:p>
            <a:fld id="{F9EB5DE9-4D99-EC48-9258-BB0DC94E986D}" type="slidenum">
              <a:rPr lang="en-US"/>
              <a:pPr/>
              <a:t>‹#›</a:t>
            </a:fld>
            <a:endParaRPr lang="en-US"/>
          </a:p>
        </p:txBody>
      </p:sp>
    </p:spTree>
    <p:extLst>
      <p:ext uri="{BB962C8B-B14F-4D97-AF65-F5344CB8AC3E}">
        <p14:creationId xmlns:p14="http://schemas.microsoft.com/office/powerpoint/2010/main" val="532369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113667" name="Rectangle 3"/>
          <p:cNvSpPr>
            <a:spLocks noGrp="1" noChangeArrowheads="1"/>
          </p:cNvSpPr>
          <p:nvPr>
            <p:ph type="dt" idx="1"/>
          </p:nvPr>
        </p:nvSpPr>
        <p:spPr bwMode="auto">
          <a:xfrm>
            <a:off x="3886200" y="0"/>
            <a:ext cx="28956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p>
        </p:txBody>
      </p:sp>
      <p:sp>
        <p:nvSpPr>
          <p:cNvPr id="113668" name="Rectangle 4"/>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13669" name="Rectangle 5"/>
          <p:cNvSpPr>
            <a:spLocks noGrp="1" noChangeArrowheads="1"/>
          </p:cNvSpPr>
          <p:nvPr>
            <p:ph type="body" sz="quarter" idx="3"/>
          </p:nvPr>
        </p:nvSpPr>
        <p:spPr bwMode="auto">
          <a:xfrm>
            <a:off x="914400" y="4724400"/>
            <a:ext cx="4953000" cy="4495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670" name="Rectangle 6"/>
          <p:cNvSpPr>
            <a:spLocks noGrp="1" noChangeArrowheads="1"/>
          </p:cNvSpPr>
          <p:nvPr>
            <p:ph type="ftr" sz="quarter" idx="4"/>
          </p:nvPr>
        </p:nvSpPr>
        <p:spPr bwMode="auto">
          <a:xfrm>
            <a:off x="0" y="9448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p>
        </p:txBody>
      </p:sp>
      <p:sp>
        <p:nvSpPr>
          <p:cNvPr id="113671" name="Rectangle 7"/>
          <p:cNvSpPr>
            <a:spLocks noGrp="1" noChangeArrowheads="1"/>
          </p:cNvSpPr>
          <p:nvPr>
            <p:ph type="sldNum" sz="quarter" idx="5"/>
          </p:nvPr>
        </p:nvSpPr>
        <p:spPr bwMode="auto">
          <a:xfrm>
            <a:off x="3886200" y="94488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9F47D86E-4D35-6349-9987-AFD860EA6D44}" type="slidenum">
              <a:rPr lang="en-US"/>
              <a:pPr/>
              <a:t>‹#›</a:t>
            </a:fld>
            <a:endParaRPr lang="en-US"/>
          </a:p>
        </p:txBody>
      </p:sp>
    </p:spTree>
    <p:extLst>
      <p:ext uri="{BB962C8B-B14F-4D97-AF65-F5344CB8AC3E}">
        <p14:creationId xmlns:p14="http://schemas.microsoft.com/office/powerpoint/2010/main" val="29968610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359237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0"/>
            <a:ext cx="914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0" y="1143000"/>
            <a:ext cx="9131052" cy="51054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Line 13"/>
          <p:cNvSpPr>
            <a:spLocks noChangeShapeType="1"/>
          </p:cNvSpPr>
          <p:nvPr userDrawn="1"/>
        </p:nvSpPr>
        <p:spPr bwMode="auto">
          <a:xfrm>
            <a:off x="304800" y="6477000"/>
            <a:ext cx="8382000" cy="0"/>
          </a:xfrm>
          <a:prstGeom prst="line">
            <a:avLst/>
          </a:prstGeom>
          <a:noFill/>
          <a:ln w="5715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Date Placeholder 3"/>
          <p:cNvSpPr>
            <a:spLocks noGrp="1"/>
          </p:cNvSpPr>
          <p:nvPr>
            <p:ph type="dt" sz="half" idx="10"/>
          </p:nvPr>
        </p:nvSpPr>
        <p:spPr>
          <a:xfrm>
            <a:off x="0" y="6594764"/>
            <a:ext cx="2667000" cy="240145"/>
          </a:xfrm>
          <a:prstGeom prst="rect">
            <a:avLst/>
          </a:prstGeom>
        </p:spPr>
        <p:txBody>
          <a:bodyPr/>
          <a:lstStyle>
            <a:lvl1pPr>
              <a:defRPr sz="1200">
                <a:latin typeface="Arial Rounded MT Bold"/>
                <a:cs typeface="Arial Rounded MT Bold"/>
              </a:defRPr>
            </a:lvl1pPr>
          </a:lstStyle>
          <a:p>
            <a:r>
              <a:rPr lang="en-US" dirty="0" smtClean="0"/>
              <a:t>Neubauer/Elmer/Sokoloff</a:t>
            </a:r>
            <a:endParaRPr lang="en-US" dirty="0"/>
          </a:p>
        </p:txBody>
      </p:sp>
      <p:sp>
        <p:nvSpPr>
          <p:cNvPr id="16" name="Footer Placeholder 4"/>
          <p:cNvSpPr>
            <a:spLocks noGrp="1"/>
          </p:cNvSpPr>
          <p:nvPr>
            <p:ph type="ftr" sz="quarter" idx="11"/>
          </p:nvPr>
        </p:nvSpPr>
        <p:spPr>
          <a:xfrm>
            <a:off x="3200400" y="6594763"/>
            <a:ext cx="4572000" cy="240145"/>
          </a:xfrm>
          <a:prstGeom prst="rect">
            <a:avLst/>
          </a:prstGeom>
        </p:spPr>
        <p:txBody>
          <a:bodyPr/>
          <a:lstStyle>
            <a:lvl1pPr>
              <a:defRPr sz="1200">
                <a:latin typeface="Arial Rounded MT Bold"/>
                <a:cs typeface="Arial Rounded MT Bold"/>
              </a:defRPr>
            </a:lvl1pPr>
          </a:lstStyle>
          <a:p>
            <a:r>
              <a:rPr lang="en-US" dirty="0" smtClean="0"/>
              <a:t>ATLAS Week / NYU / June 28, 2016</a:t>
            </a:r>
            <a:endParaRPr lang="en-US" dirty="0"/>
          </a:p>
        </p:txBody>
      </p:sp>
      <p:sp>
        <p:nvSpPr>
          <p:cNvPr id="17" name="Slide Number Placeholder 5"/>
          <p:cNvSpPr>
            <a:spLocks noGrp="1"/>
          </p:cNvSpPr>
          <p:nvPr>
            <p:ph type="sldNum" sz="quarter" idx="12"/>
          </p:nvPr>
        </p:nvSpPr>
        <p:spPr>
          <a:xfrm>
            <a:off x="8445252" y="6530108"/>
            <a:ext cx="685800" cy="304800"/>
          </a:xfrm>
          <a:prstGeom prst="rect">
            <a:avLst/>
          </a:prstGeom>
        </p:spPr>
        <p:txBody>
          <a:bodyPr/>
          <a:lstStyle>
            <a:lvl1pPr algn="r">
              <a:defRPr sz="1200">
                <a:latin typeface="Arial Rounded MT Bold"/>
                <a:cs typeface="Arial Rounded MT Bold"/>
              </a:defRPr>
            </a:lvl1pPr>
          </a:lstStyle>
          <a:p>
            <a:fld id="{9E33E80E-0A1B-3B43-8FF0-6D88CC818CAB}" type="slidenum">
              <a:rPr lang="en-US" smtClean="0"/>
              <a:pPr/>
              <a:t>‹#›</a:t>
            </a:fld>
            <a:endParaRPr lang="en-US" dirty="0"/>
          </a:p>
        </p:txBody>
      </p:sp>
      <p:sp>
        <p:nvSpPr>
          <p:cNvPr id="22" name="Title 21"/>
          <p:cNvSpPr>
            <a:spLocks noGrp="1"/>
          </p:cNvSpPr>
          <p:nvPr>
            <p:ph type="title" hasCustomPrompt="1"/>
          </p:nvPr>
        </p:nvSpPr>
        <p:spPr>
          <a:xfrm>
            <a:off x="0" y="457200"/>
            <a:ext cx="9144000" cy="685800"/>
          </a:xfrm>
          <a:noFill/>
          <a:ln>
            <a:noFill/>
          </a:ln>
        </p:spPr>
        <p:txBody>
          <a:bodyPr/>
          <a:lstStyle>
            <a:lvl1pPr algn="ctr">
              <a:defRPr sz="3200">
                <a:noFill/>
                <a:latin typeface="Arial Rounded MT Bold"/>
                <a:cs typeface="Arial Rounded MT Bold"/>
              </a:defRPr>
            </a:lvl1pPr>
          </a:lstStyle>
          <a:p>
            <a:r>
              <a:rPr lang="en-US" dirty="0" smtClean="0"/>
              <a:t>Click to </a:t>
            </a:r>
            <a:r>
              <a:rPr lang="en-US" dirty="0" err="1" smtClean="0"/>
              <a:t>esddit</a:t>
            </a:r>
            <a:r>
              <a:rPr lang="en-US" dirty="0" smtClean="0"/>
              <a:t> Master title style</a:t>
            </a:r>
            <a:endParaRPr lang="en-US" dirty="0"/>
          </a:p>
        </p:txBody>
      </p:sp>
    </p:spTree>
    <p:extLst>
      <p:ext uri="{BB962C8B-B14F-4D97-AF65-F5344CB8AC3E}">
        <p14:creationId xmlns:p14="http://schemas.microsoft.com/office/powerpoint/2010/main" val="2650608181"/>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7162800" cy="762000"/>
          </a:xfrm>
          <a:prstGeom prst="rect">
            <a:avLst/>
          </a:prstGeom>
          <a:solidFill>
            <a:srgbClr val="FFFF00"/>
          </a:solidFill>
          <a:ln w="57150">
            <a:solidFill>
              <a:srgbClr val="336699"/>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304800" y="1219200"/>
            <a:ext cx="8382000" cy="4572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hf hdr="0"/>
  <p:txStyles>
    <p:title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p:titleStyle>
    <p:bodyStyle>
      <a:lvl1pPr marL="342900" indent="-342900" algn="l" rtl="0" fontAlgn="base">
        <a:spcBef>
          <a:spcPct val="20000"/>
        </a:spcBef>
        <a:spcAft>
          <a:spcPct val="0"/>
        </a:spcAft>
        <a:buClr>
          <a:srgbClr val="FF6600"/>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sz="2000">
          <a:solidFill>
            <a:schemeClr val="tx1"/>
          </a:solidFill>
          <a:latin typeface="+mn-lt"/>
          <a:ea typeface="+mn-ea"/>
        </a:defRPr>
      </a:lvl2pPr>
      <a:lvl3pPr marL="1143000" indent="-228600" algn="l" rtl="0" fontAlgn="base">
        <a:spcBef>
          <a:spcPct val="20000"/>
        </a:spcBef>
        <a:spcAft>
          <a:spcPct val="0"/>
        </a:spcAft>
        <a:buClr>
          <a:srgbClr val="008000"/>
        </a:buClr>
        <a:buFont typeface="Wingdings" charset="0"/>
        <a:buChar char="v"/>
        <a:defRPr>
          <a:solidFill>
            <a:schemeClr val="tx1"/>
          </a:solidFill>
          <a:latin typeface="+mn-lt"/>
          <a:ea typeface="+mn-ea"/>
        </a:defRPr>
      </a:lvl3pPr>
      <a:lvl4pPr marL="1600200" indent="-228600" algn="l" rtl="0" fontAlgn="base">
        <a:spcBef>
          <a:spcPct val="20000"/>
        </a:spcBef>
        <a:spcAft>
          <a:spcPct val="0"/>
        </a:spcAft>
        <a:buClr>
          <a:schemeClr val="tx2"/>
        </a:buClr>
        <a:buFont typeface="Wingdings" charset="0"/>
        <a:buChar char="Ø"/>
        <a:defRPr sz="1600">
          <a:solidFill>
            <a:schemeClr val="tx1"/>
          </a:solidFill>
          <a:latin typeface="+mn-lt"/>
          <a:ea typeface="+mn-ea"/>
        </a:defRPr>
      </a:lvl4pPr>
      <a:lvl5pPr marL="2057400" indent="-228600" algn="l" rtl="0" fontAlgn="base">
        <a:spcBef>
          <a:spcPct val="20000"/>
        </a:spcBef>
        <a:spcAft>
          <a:spcPct val="0"/>
        </a:spcAft>
        <a:buChar char="o"/>
        <a:defRPr sz="1400">
          <a:solidFill>
            <a:schemeClr val="tx1"/>
          </a:solidFill>
          <a:latin typeface="+mn-lt"/>
          <a:ea typeface="+mn-ea"/>
        </a:defRPr>
      </a:lvl5pPr>
      <a:lvl6pPr marL="2514600" indent="-228600" algn="l" rtl="0" fontAlgn="base">
        <a:spcBef>
          <a:spcPct val="20000"/>
        </a:spcBef>
        <a:spcAft>
          <a:spcPct val="0"/>
        </a:spcAft>
        <a:buChar char="o"/>
        <a:defRPr sz="1400">
          <a:solidFill>
            <a:schemeClr val="tx1"/>
          </a:solidFill>
          <a:latin typeface="+mn-lt"/>
          <a:ea typeface="+mn-ea"/>
        </a:defRPr>
      </a:lvl6pPr>
      <a:lvl7pPr marL="2971800" indent="-228600" algn="l" rtl="0" fontAlgn="base">
        <a:spcBef>
          <a:spcPct val="20000"/>
        </a:spcBef>
        <a:spcAft>
          <a:spcPct val="0"/>
        </a:spcAft>
        <a:buChar char="o"/>
        <a:defRPr sz="1400">
          <a:solidFill>
            <a:schemeClr val="tx1"/>
          </a:solidFill>
          <a:latin typeface="+mn-lt"/>
          <a:ea typeface="+mn-ea"/>
        </a:defRPr>
      </a:lvl7pPr>
      <a:lvl8pPr marL="3429000" indent="-228600" algn="l" rtl="0" fontAlgn="base">
        <a:spcBef>
          <a:spcPct val="20000"/>
        </a:spcBef>
        <a:spcAft>
          <a:spcPct val="0"/>
        </a:spcAft>
        <a:buChar char="o"/>
        <a:defRPr sz="1400">
          <a:solidFill>
            <a:schemeClr val="tx1"/>
          </a:solidFill>
          <a:latin typeface="+mn-lt"/>
          <a:ea typeface="+mn-ea"/>
        </a:defRPr>
      </a:lvl8pPr>
      <a:lvl9pPr marL="3886200" indent="-228600" algn="l" rtl="0" fontAlgn="base">
        <a:spcBef>
          <a:spcPct val="20000"/>
        </a:spcBef>
        <a:spcAft>
          <a:spcPct val="0"/>
        </a:spcAft>
        <a:buChar char="o"/>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ern.ch/elmer/s2i2-2015-nsf-proposal.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i.org/10.5334/jors.a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epsoftwarefoundation.org/" TargetMode="External"/><Relationship Id="rId3" Type="http://schemas.openxmlformats.org/officeDocument/2006/relationships/hyperlink" Target="https://indico.cern.ch/event/4961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ana-hep.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6000" r="-6000"/>
          </a:stretch>
        </a:blipFill>
        <a:effectLst/>
      </p:bgPr>
    </p:bg>
    <p:spTree>
      <p:nvGrpSpPr>
        <p:cNvPr id="1" name=""/>
        <p:cNvGrpSpPr/>
        <p:nvPr/>
      </p:nvGrpSpPr>
      <p:grpSpPr>
        <a:xfrm>
          <a:off x="0" y="0"/>
          <a:ext cx="0" cy="0"/>
          <a:chOff x="0" y="0"/>
          <a:chExt cx="0" cy="0"/>
        </a:xfrm>
      </p:grpSpPr>
      <p:sp>
        <p:nvSpPr>
          <p:cNvPr id="2053" name="Rectangle 5"/>
          <p:cNvSpPr>
            <a:spLocks noChangeArrowheads="1"/>
          </p:cNvSpPr>
          <p:nvPr/>
        </p:nvSpPr>
        <p:spPr bwMode="auto">
          <a:xfrm>
            <a:off x="609600" y="304800"/>
            <a:ext cx="80121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rgbClr val="FF6600"/>
              </a:buClr>
            </a:pPr>
            <a:endParaRPr lang="en-US" sz="1800" b="1">
              <a:solidFill>
                <a:srgbClr val="000000"/>
              </a:solidFill>
            </a:endParaRPr>
          </a:p>
        </p:txBody>
      </p:sp>
      <p:sp>
        <p:nvSpPr>
          <p:cNvPr id="2081" name="Rectangle 33"/>
          <p:cNvSpPr>
            <a:spLocks noChangeArrowheads="1"/>
          </p:cNvSpPr>
          <p:nvPr/>
        </p:nvSpPr>
        <p:spPr bwMode="auto">
          <a:xfrm>
            <a:off x="3810000" y="6553200"/>
            <a:ext cx="990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2083" name="Text Box 35"/>
          <p:cNvSpPr txBox="1">
            <a:spLocks noChangeArrowheads="1"/>
          </p:cNvSpPr>
          <p:nvPr/>
        </p:nvSpPr>
        <p:spPr bwMode="auto">
          <a:xfrm>
            <a:off x="5516459" y="2209800"/>
            <a:ext cx="3671197"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400" b="1" i="1" dirty="0" smtClean="0"/>
              <a:t>ATLAS Overview Week</a:t>
            </a:r>
            <a:endParaRPr lang="en-US" sz="2400" b="1" i="1" dirty="0"/>
          </a:p>
          <a:p>
            <a:pPr algn="r"/>
            <a:r>
              <a:rPr lang="en-US" sz="2400" b="1" i="1" dirty="0" smtClean="0"/>
              <a:t>NYU</a:t>
            </a:r>
            <a:endParaRPr lang="en-US" sz="2400" b="1" i="1" dirty="0"/>
          </a:p>
          <a:p>
            <a:pPr algn="r"/>
            <a:r>
              <a:rPr lang="en-US" sz="2400" b="1" i="1" dirty="0" smtClean="0"/>
              <a:t>June 29, </a:t>
            </a:r>
            <a:r>
              <a:rPr lang="en-US" sz="2400" b="1" i="1" dirty="0"/>
              <a:t>2016</a:t>
            </a:r>
          </a:p>
        </p:txBody>
      </p:sp>
      <p:sp>
        <p:nvSpPr>
          <p:cNvPr id="16" name="Rectangle 2"/>
          <p:cNvSpPr txBox="1">
            <a:spLocks noChangeArrowheads="1"/>
          </p:cNvSpPr>
          <p:nvPr/>
        </p:nvSpPr>
        <p:spPr bwMode="auto">
          <a:xfrm>
            <a:off x="304800" y="457200"/>
            <a:ext cx="8534400" cy="1524000"/>
          </a:xfrm>
          <a:prstGeom prst="rect">
            <a:avLst/>
          </a:prstGeom>
          <a:solidFill>
            <a:srgbClr val="FFFF00"/>
          </a:solidFill>
          <a:ln w="57150">
            <a:solidFill>
              <a:srgbClr val="FF0000"/>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a:lstStyle>
          <a:p>
            <a:r>
              <a:rPr lang="en-US" sz="4800" dirty="0" smtClean="0">
                <a:solidFill>
                  <a:schemeClr val="tx1"/>
                </a:solidFill>
              </a:rPr>
              <a:t>S</a:t>
            </a:r>
            <a:r>
              <a:rPr lang="en-US" sz="4800" baseline="30000" dirty="0" smtClean="0">
                <a:solidFill>
                  <a:schemeClr val="tx1"/>
                </a:solidFill>
              </a:rPr>
              <a:t>2</a:t>
            </a:r>
            <a:r>
              <a:rPr lang="en-US" sz="4800" dirty="0" smtClean="0">
                <a:solidFill>
                  <a:schemeClr val="tx1"/>
                </a:solidFill>
              </a:rPr>
              <a:t>I</a:t>
            </a:r>
            <a:r>
              <a:rPr lang="en-US" sz="4800" baseline="30000" dirty="0" smtClean="0">
                <a:solidFill>
                  <a:schemeClr val="tx1"/>
                </a:solidFill>
              </a:rPr>
              <a:t>2</a:t>
            </a:r>
            <a:r>
              <a:rPr lang="en-US" sz="4800" dirty="0" smtClean="0">
                <a:solidFill>
                  <a:schemeClr val="tx1"/>
                </a:solidFill>
              </a:rPr>
              <a:t> Conceptualization and Community White Paper</a:t>
            </a:r>
            <a:endParaRPr lang="en-US" sz="4800" dirty="0">
              <a:solidFill>
                <a:schemeClr val="tx1"/>
              </a:solidFill>
            </a:endParaRPr>
          </a:p>
        </p:txBody>
      </p:sp>
      <p:sp>
        <p:nvSpPr>
          <p:cNvPr id="2" name="TextBox 1"/>
          <p:cNvSpPr txBox="1"/>
          <p:nvPr/>
        </p:nvSpPr>
        <p:spPr>
          <a:xfrm>
            <a:off x="2931427" y="650021"/>
            <a:ext cx="184666" cy="338554"/>
          </a:xfrm>
          <a:prstGeom prst="rect">
            <a:avLst/>
          </a:prstGeom>
          <a:noFill/>
        </p:spPr>
        <p:txBody>
          <a:bodyPr wrap="none" rtlCol="0">
            <a:spAutoFit/>
          </a:bodyPr>
          <a:lstStyle/>
          <a:p>
            <a:endParaRPr lang="en-US" dirty="0">
              <a:solidFill>
                <a:srgbClr val="000000"/>
              </a:solidFill>
            </a:endParaRPr>
          </a:p>
        </p:txBody>
      </p:sp>
      <p:sp>
        <p:nvSpPr>
          <p:cNvPr id="12" name="Rectangle 12"/>
          <p:cNvSpPr>
            <a:spLocks noChangeArrowheads="1"/>
          </p:cNvSpPr>
          <p:nvPr/>
        </p:nvSpPr>
        <p:spPr bwMode="auto">
          <a:xfrm>
            <a:off x="0" y="3563307"/>
            <a:ext cx="91440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lnSpc>
                <a:spcPct val="90000"/>
              </a:lnSpc>
              <a:spcBef>
                <a:spcPct val="20000"/>
              </a:spcBef>
              <a:buClr>
                <a:srgbClr val="FF6600"/>
              </a:buClr>
            </a:pPr>
            <a:r>
              <a:rPr lang="de-DE" sz="3200" b="1" dirty="0">
                <a:solidFill>
                  <a:schemeClr val="tx2">
                    <a:lumMod val="75000"/>
                  </a:schemeClr>
                </a:solidFill>
              </a:rPr>
              <a:t>Peter Elmer</a:t>
            </a:r>
          </a:p>
          <a:p>
            <a:pPr algn="ctr">
              <a:lnSpc>
                <a:spcPct val="110000"/>
              </a:lnSpc>
              <a:spcBef>
                <a:spcPts val="0"/>
              </a:spcBef>
              <a:buClr>
                <a:srgbClr val="FF6600"/>
              </a:buClr>
            </a:pPr>
            <a:r>
              <a:rPr lang="de-DE" sz="2800" b="1" dirty="0"/>
              <a:t>Princeton University</a:t>
            </a:r>
            <a:endParaRPr lang="de-DE" sz="2800" b="1" dirty="0">
              <a:solidFill>
                <a:schemeClr val="tx2">
                  <a:lumMod val="75000"/>
                </a:schemeClr>
              </a:solidFill>
            </a:endParaRPr>
          </a:p>
          <a:p>
            <a:pPr algn="ctr">
              <a:lnSpc>
                <a:spcPct val="90000"/>
              </a:lnSpc>
              <a:spcBef>
                <a:spcPct val="20000"/>
              </a:spcBef>
              <a:buClr>
                <a:srgbClr val="FF6600"/>
              </a:buClr>
            </a:pPr>
            <a:r>
              <a:rPr lang="de-DE" sz="3200" b="1" dirty="0" smtClean="0">
                <a:solidFill>
                  <a:schemeClr val="tx2">
                    <a:lumMod val="75000"/>
                  </a:schemeClr>
                </a:solidFill>
              </a:rPr>
              <a:t>Mark </a:t>
            </a:r>
            <a:r>
              <a:rPr lang="de-DE" sz="3200" b="1" dirty="0">
                <a:solidFill>
                  <a:schemeClr val="tx2">
                    <a:lumMod val="75000"/>
                  </a:schemeClr>
                </a:solidFill>
              </a:rPr>
              <a:t>Neubauer</a:t>
            </a:r>
          </a:p>
          <a:p>
            <a:pPr algn="ctr">
              <a:lnSpc>
                <a:spcPct val="110000"/>
              </a:lnSpc>
              <a:spcBef>
                <a:spcPts val="0"/>
              </a:spcBef>
              <a:buClr>
                <a:srgbClr val="FF6600"/>
              </a:buClr>
            </a:pPr>
            <a:r>
              <a:rPr lang="de-DE" sz="2800" b="1" dirty="0"/>
              <a:t>University </a:t>
            </a:r>
            <a:r>
              <a:rPr lang="de-DE" sz="2800" b="1" dirty="0" err="1"/>
              <a:t>of</a:t>
            </a:r>
            <a:r>
              <a:rPr lang="de-DE" sz="2800" b="1" dirty="0"/>
              <a:t> Illinois at </a:t>
            </a:r>
            <a:r>
              <a:rPr lang="de-DE" sz="2800" b="1" dirty="0" err="1"/>
              <a:t>Urbana-Champaign</a:t>
            </a:r>
            <a:endParaRPr lang="de-DE" sz="2800" b="1" dirty="0"/>
          </a:p>
          <a:p>
            <a:pPr algn="ctr">
              <a:lnSpc>
                <a:spcPct val="90000"/>
              </a:lnSpc>
              <a:spcBef>
                <a:spcPct val="20000"/>
              </a:spcBef>
              <a:buClr>
                <a:srgbClr val="FF6600"/>
              </a:buClr>
            </a:pPr>
            <a:r>
              <a:rPr lang="de-DE" sz="3200" b="1" dirty="0" smtClean="0">
                <a:solidFill>
                  <a:schemeClr val="tx2">
                    <a:lumMod val="75000"/>
                  </a:schemeClr>
                </a:solidFill>
              </a:rPr>
              <a:t>Mike </a:t>
            </a:r>
            <a:r>
              <a:rPr lang="de-DE" sz="3200" b="1" dirty="0" err="1" smtClean="0">
                <a:solidFill>
                  <a:schemeClr val="tx2">
                    <a:lumMod val="75000"/>
                  </a:schemeClr>
                </a:solidFill>
              </a:rPr>
              <a:t>Sokoloff</a:t>
            </a:r>
            <a:endParaRPr lang="de-DE" sz="3200" b="1" dirty="0">
              <a:solidFill>
                <a:schemeClr val="tx2">
                  <a:lumMod val="75000"/>
                </a:schemeClr>
              </a:solidFill>
            </a:endParaRPr>
          </a:p>
          <a:p>
            <a:pPr algn="ctr">
              <a:lnSpc>
                <a:spcPct val="110000"/>
              </a:lnSpc>
              <a:spcBef>
                <a:spcPts val="0"/>
              </a:spcBef>
              <a:buClr>
                <a:srgbClr val="FF6600"/>
              </a:buClr>
            </a:pPr>
            <a:r>
              <a:rPr lang="de-DE" sz="2800" b="1" dirty="0" smtClean="0"/>
              <a:t>University </a:t>
            </a:r>
            <a:r>
              <a:rPr lang="de-DE" sz="2800" b="1" dirty="0" err="1" smtClean="0"/>
              <a:t>of</a:t>
            </a:r>
            <a:r>
              <a:rPr lang="de-DE" sz="2800" b="1" dirty="0" smtClean="0"/>
              <a:t> Cincinnati</a:t>
            </a:r>
            <a:endParaRPr lang="de-DE" sz="2800" b="1" dirty="0"/>
          </a:p>
        </p:txBody>
      </p:sp>
    </p:spTree>
    <p:extLst>
      <p:ext uri="{BB962C8B-B14F-4D97-AF65-F5344CB8AC3E}">
        <p14:creationId xmlns:p14="http://schemas.microsoft.com/office/powerpoint/2010/main" val="20694714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10</a:t>
            </a:fld>
            <a:endParaRPr lang="en-US" dirty="0"/>
          </a:p>
        </p:txBody>
      </p:sp>
      <p:sp>
        <p:nvSpPr>
          <p:cNvPr id="8" name="TextBox 7"/>
          <p:cNvSpPr txBox="1"/>
          <p:nvPr/>
        </p:nvSpPr>
        <p:spPr>
          <a:xfrm>
            <a:off x="0" y="0"/>
            <a:ext cx="9131052" cy="400110"/>
          </a:xfrm>
          <a:prstGeom prst="rect">
            <a:avLst/>
          </a:prstGeom>
          <a:noFill/>
        </p:spPr>
        <p:txBody>
          <a:bodyPr wrap="square" rtlCol="0">
            <a:spAutoFit/>
          </a:bodyPr>
          <a:lstStyle/>
          <a:p>
            <a:r>
              <a:rPr lang="en-US" sz="2000" b="1" dirty="0" smtClean="0"/>
              <a:t>Data Access and Management, Workflow and Resource Management</a:t>
            </a:r>
            <a:endParaRPr lang="en-US" sz="2000" b="1" dirty="0">
              <a:effectLst/>
            </a:endParaRPr>
          </a:p>
        </p:txBody>
      </p:sp>
      <p:sp>
        <p:nvSpPr>
          <p:cNvPr id="13" name="Content Placeholder 1"/>
          <p:cNvSpPr>
            <a:spLocks noGrp="1"/>
          </p:cNvSpPr>
          <p:nvPr>
            <p:ph idx="1"/>
          </p:nvPr>
        </p:nvSpPr>
        <p:spPr>
          <a:xfrm>
            <a:off x="12948" y="762000"/>
            <a:ext cx="9131052" cy="5257800"/>
          </a:xfrm>
        </p:spPr>
        <p:txBody>
          <a:bodyPr/>
          <a:lstStyle/>
          <a:p>
            <a:r>
              <a:rPr lang="en-US" sz="1600" dirty="0"/>
              <a:t>Data handling systems that scale to the Exabyte level during the HL-LHC era and satisfy the needs of physicists in terms of metadata and data access, distribution, and replication. Increasing availability of very high speed networks removes the need for CPU and data co-location and allows for more extensive use of data access over the wide-area network (WAN), providing failover capabilities, global data namespaces, and </a:t>
            </a:r>
            <a:r>
              <a:rPr lang="en-US" sz="1600" dirty="0" smtClean="0"/>
              <a:t>caching</a:t>
            </a:r>
            <a:endParaRPr lang="en-US" sz="1600" dirty="0"/>
          </a:p>
          <a:p>
            <a:pPr>
              <a:spcBef>
                <a:spcPts val="984"/>
              </a:spcBef>
            </a:pPr>
            <a:r>
              <a:rPr lang="en-US" sz="1600" dirty="0"/>
              <a:t>Event-based data streaming as complementary to the more traditional dataset-based or file-based data access, which is particularly important for utilizing opportunistic cycles on HPCs, cloud resources, and campus clusters where job eviction is frequent and </a:t>
            </a:r>
            <a:r>
              <a:rPr lang="en-US" sz="1600" dirty="0" smtClean="0"/>
              <a:t>stochastic </a:t>
            </a:r>
            <a:endParaRPr lang="en-US" sz="1600" dirty="0"/>
          </a:p>
          <a:p>
            <a:pPr>
              <a:spcBef>
                <a:spcPts val="984"/>
              </a:spcBef>
            </a:pPr>
            <a:r>
              <a:rPr lang="en-US" sz="1600" dirty="0"/>
              <a:t>Workflow management systems capable of handling millions of jobs running on a large number of heterogeneous, distributed computing resources, with capabilities including whole-node scheduling, </a:t>
            </a:r>
            <a:r>
              <a:rPr lang="en-US" sz="1600" dirty="0" err="1"/>
              <a:t>checkpointing</a:t>
            </a:r>
            <a:r>
              <a:rPr lang="en-US" sz="1600" dirty="0"/>
              <a:t>, job </a:t>
            </a:r>
            <a:r>
              <a:rPr lang="en-US" sz="1600" dirty="0" err="1"/>
              <a:t>rebrokering</a:t>
            </a:r>
            <a:r>
              <a:rPr lang="en-US" sz="1600" dirty="0"/>
              <a:t>, and volunteer </a:t>
            </a:r>
            <a:r>
              <a:rPr lang="en-US" sz="1600" dirty="0" smtClean="0"/>
              <a:t>computing </a:t>
            </a:r>
            <a:endParaRPr lang="en-US" sz="1600" dirty="0"/>
          </a:p>
          <a:p>
            <a:pPr>
              <a:spcBef>
                <a:spcPts val="984"/>
              </a:spcBef>
            </a:pPr>
            <a:r>
              <a:rPr lang="en-US" sz="1600" dirty="0"/>
              <a:t>Systems for measurement and monitoring of the networking bandwidth and latency between resource targets and the use of this information in job brokering. Software-defined networking technologies which enable networks to be configurable and schedulable resources for use in the movement of </a:t>
            </a:r>
            <a:r>
              <a:rPr lang="en-US" sz="1600" dirty="0" smtClean="0"/>
              <a:t>data</a:t>
            </a:r>
            <a:endParaRPr lang="en-US" sz="1600" dirty="0"/>
          </a:p>
        </p:txBody>
      </p:sp>
    </p:spTree>
    <p:extLst>
      <p:ext uri="{BB962C8B-B14F-4D97-AF65-F5344CB8AC3E}">
        <p14:creationId xmlns:p14="http://schemas.microsoft.com/office/powerpoint/2010/main" val="643428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11</a:t>
            </a:fld>
            <a:endParaRPr lang="en-US" dirty="0"/>
          </a:p>
        </p:txBody>
      </p:sp>
      <p:sp>
        <p:nvSpPr>
          <p:cNvPr id="8" name="TextBox 7"/>
          <p:cNvSpPr txBox="1"/>
          <p:nvPr/>
        </p:nvSpPr>
        <p:spPr>
          <a:xfrm>
            <a:off x="0" y="0"/>
            <a:ext cx="9131052" cy="707886"/>
          </a:xfrm>
          <a:prstGeom prst="rect">
            <a:avLst/>
          </a:prstGeom>
          <a:noFill/>
        </p:spPr>
        <p:txBody>
          <a:bodyPr wrap="square" rtlCol="0">
            <a:spAutoFit/>
          </a:bodyPr>
          <a:lstStyle/>
          <a:p>
            <a:r>
              <a:rPr lang="en-US" sz="2000" b="1" dirty="0" smtClean="0"/>
              <a:t>Physics generators, Data analysis and Interpretation, Data and Software Preservation</a:t>
            </a:r>
            <a:endParaRPr lang="en-US" sz="2000" b="1" dirty="0">
              <a:effectLst/>
            </a:endParaRPr>
          </a:p>
        </p:txBody>
      </p:sp>
      <p:sp>
        <p:nvSpPr>
          <p:cNvPr id="13" name="Content Placeholder 1"/>
          <p:cNvSpPr>
            <a:spLocks noGrp="1"/>
          </p:cNvSpPr>
          <p:nvPr>
            <p:ph idx="1"/>
          </p:nvPr>
        </p:nvSpPr>
        <p:spPr>
          <a:xfrm>
            <a:off x="12948" y="762000"/>
            <a:ext cx="9131052" cy="5257800"/>
          </a:xfrm>
        </p:spPr>
        <p:txBody>
          <a:bodyPr/>
          <a:lstStyle/>
          <a:p>
            <a:r>
              <a:rPr lang="en-US" sz="1600" dirty="0"/>
              <a:t>There are many theory challenges in the HL-LHC era, among them are improving the precision of SM calculations, better estimation of systematic uncertainties, and elucidation of promising new physics signals for the experiments. Software needed to make connection between observations and theory include matrix element generators, calculation of higher-order QCD corrections, electroweak corrections, </a:t>
            </a:r>
            <a:r>
              <a:rPr lang="en-US" sz="1600" dirty="0" err="1"/>
              <a:t>parton</a:t>
            </a:r>
            <a:r>
              <a:rPr lang="en-US" sz="1600" dirty="0"/>
              <a:t> shower modeling, </a:t>
            </a:r>
            <a:r>
              <a:rPr lang="en-US" sz="1600" dirty="0" err="1"/>
              <a:t>parton</a:t>
            </a:r>
            <a:r>
              <a:rPr lang="en-US" sz="1600" dirty="0"/>
              <a:t> matching schemes, and soft gluon </a:t>
            </a:r>
            <a:r>
              <a:rPr lang="en-US" sz="1600" dirty="0" err="1"/>
              <a:t>resummation</a:t>
            </a:r>
            <a:r>
              <a:rPr lang="en-US" sz="1600" dirty="0"/>
              <a:t> methods. Physics generators that employ concurrency and exploit many-core architectures will play an important role in HL-LHC, as well better sharing of code and processing between LHC experimenters and phenomenologists. </a:t>
            </a:r>
          </a:p>
          <a:p>
            <a:pPr>
              <a:spcBef>
                <a:spcPts val="984"/>
              </a:spcBef>
            </a:pPr>
            <a:r>
              <a:rPr lang="en-US" sz="1600" dirty="0"/>
              <a:t>Data analysis frameworks that include parallelization, optimized event I/O, data caching, and WAN-based data access. Analysis software that employs advanced algorithms and efficiently utilizes many-core architectures. </a:t>
            </a:r>
          </a:p>
          <a:p>
            <a:pPr>
              <a:spcBef>
                <a:spcPts val="984"/>
              </a:spcBef>
            </a:pPr>
            <a:r>
              <a:rPr lang="en-US" sz="1600" dirty="0"/>
              <a:t>Tools and technologies for preservation and reuse of data and software, preservation and re-interpretation of physics results, analysis providence and workflow ontologies, analysis capture, and application packaging for platform abstraction. </a:t>
            </a:r>
          </a:p>
          <a:p>
            <a:pPr>
              <a:spcBef>
                <a:spcPts val="984"/>
              </a:spcBef>
            </a:pPr>
            <a:r>
              <a:rPr lang="en-US" sz="1600" dirty="0"/>
              <a:t>Future software repositories and build platforms that leverage advances in these areas and improved software modularity and quality control that will allow a broader community of people to effectively contribute to software in the HL-LHC era</a:t>
            </a:r>
            <a:r>
              <a:rPr lang="en-US" sz="1600" dirty="0" smtClean="0"/>
              <a:t>.</a:t>
            </a:r>
            <a:endParaRPr lang="en-US" sz="1600" dirty="0">
              <a:effectLst/>
            </a:endParaRPr>
          </a:p>
        </p:txBody>
      </p:sp>
    </p:spTree>
    <p:extLst>
      <p:ext uri="{BB962C8B-B14F-4D97-AF65-F5344CB8AC3E}">
        <p14:creationId xmlns:p14="http://schemas.microsoft.com/office/powerpoint/2010/main" val="5953362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12</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Working Groups – Example questions to address</a:t>
            </a:r>
            <a:endParaRPr lang="en-US" sz="2600" b="1" dirty="0"/>
          </a:p>
        </p:txBody>
      </p:sp>
      <p:sp>
        <p:nvSpPr>
          <p:cNvPr id="13" name="Content Placeholder 1"/>
          <p:cNvSpPr>
            <a:spLocks noGrp="1"/>
          </p:cNvSpPr>
          <p:nvPr>
            <p:ph idx="1"/>
          </p:nvPr>
        </p:nvSpPr>
        <p:spPr>
          <a:xfrm>
            <a:off x="0" y="685800"/>
            <a:ext cx="9131052" cy="5532431"/>
          </a:xfrm>
        </p:spPr>
        <p:txBody>
          <a:bodyPr/>
          <a:lstStyle/>
          <a:p>
            <a:pPr marL="0" indent="0">
              <a:buNone/>
            </a:pPr>
            <a:r>
              <a:rPr lang="en-US" dirty="0"/>
              <a:t>In addition to addressing issues specific to a given topic, each group should presumably address questions which cut across boundaries, including: </a:t>
            </a:r>
          </a:p>
          <a:p>
            <a:r>
              <a:rPr lang="en-US" dirty="0"/>
              <a:t>What are the specific challenges for the HL-LHC (IF, etc.)? </a:t>
            </a:r>
          </a:p>
          <a:p>
            <a:r>
              <a:rPr lang="en-US" dirty="0"/>
              <a:t>What opportunities exist to exploit new or advanced algorithms (e.g. deep learning)? </a:t>
            </a:r>
          </a:p>
          <a:p>
            <a:r>
              <a:rPr lang="en-US" dirty="0"/>
              <a:t>How can emerging architectures improve the bang-per-buck and what software evolution is needed to exploit them? </a:t>
            </a:r>
          </a:p>
          <a:p>
            <a:r>
              <a:rPr lang="en-US" dirty="0"/>
              <a:t>Which problems are specific to individual experiments and which are common to (for example) the HL-LHC experiments or to HEP and nuclear physics experiments more generally? </a:t>
            </a:r>
          </a:p>
          <a:p>
            <a:r>
              <a:rPr lang="en-US" dirty="0"/>
              <a:t>What is required to make common software packages sustainable? </a:t>
            </a:r>
            <a:endParaRPr lang="en-US" dirty="0">
              <a:effectLst/>
            </a:endParaRPr>
          </a:p>
        </p:txBody>
      </p:sp>
    </p:spTree>
    <p:extLst>
      <p:ext uri="{BB962C8B-B14F-4D97-AF65-F5344CB8AC3E}">
        <p14:creationId xmlns:p14="http://schemas.microsoft.com/office/powerpoint/2010/main" val="12243631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13</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Status</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dirty="0"/>
              <a:t>The CWP roadmap plan was presented and discussed at the HSF meeting at LAL-</a:t>
            </a:r>
            <a:r>
              <a:rPr lang="en-US" dirty="0" err="1"/>
              <a:t>Orsay</a:t>
            </a:r>
            <a:r>
              <a:rPr lang="en-US" dirty="0"/>
              <a:t>. It was generally agreed that this is a necessary next step. </a:t>
            </a:r>
          </a:p>
          <a:p>
            <a:pPr>
              <a:spcBef>
                <a:spcPts val="1776"/>
              </a:spcBef>
            </a:pPr>
            <a:r>
              <a:rPr lang="en-US" dirty="0"/>
              <a:t>The proposal for a community roadmap, to be carried out by HSF, was presented to the LHCC. </a:t>
            </a:r>
          </a:p>
          <a:p>
            <a:pPr>
              <a:spcBef>
                <a:spcPts val="1776"/>
              </a:spcBef>
            </a:pPr>
            <a:r>
              <a:rPr lang="en-US" dirty="0"/>
              <a:t>Ian Bird is now working with some of us to formulate a charge (for discussion) to </a:t>
            </a:r>
            <a:r>
              <a:rPr lang="en-US" dirty="0" err="1"/>
              <a:t>kickstart</a:t>
            </a:r>
            <a:r>
              <a:rPr lang="en-US" dirty="0"/>
              <a:t> this process. </a:t>
            </a:r>
          </a:p>
          <a:p>
            <a:pPr>
              <a:spcBef>
                <a:spcPts val="1776"/>
              </a:spcBef>
            </a:pPr>
            <a:r>
              <a:rPr lang="en-US" dirty="0"/>
              <a:t>Key elements include establishing working groups with the experiments and others, specific charges and actual dates for workshops. </a:t>
            </a:r>
            <a:endParaRPr lang="en-US" dirty="0">
              <a:effectLst/>
            </a:endParaRPr>
          </a:p>
        </p:txBody>
      </p:sp>
    </p:spTree>
    <p:extLst>
      <p:ext uri="{BB962C8B-B14F-4D97-AF65-F5344CB8AC3E}">
        <p14:creationId xmlns:p14="http://schemas.microsoft.com/office/powerpoint/2010/main" val="1019881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14</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Process (DRAFT – for discussion)</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dirty="0"/>
              <a:t>We propose a series of workshops over the next year to build the community roadmap: </a:t>
            </a:r>
          </a:p>
          <a:p>
            <a:pPr lvl="1">
              <a:spcBef>
                <a:spcPts val="1080"/>
              </a:spcBef>
            </a:pPr>
            <a:r>
              <a:rPr lang="en-US" dirty="0"/>
              <a:t>Organization of working groups with experiments by September. A half-day (Sun 9 Oct) just before CHEP </a:t>
            </a:r>
          </a:p>
          <a:p>
            <a:pPr lvl="1">
              <a:spcBef>
                <a:spcPts val="1080"/>
              </a:spcBef>
            </a:pPr>
            <a:r>
              <a:rPr lang="en-US" dirty="0"/>
              <a:t>A “kick-off” workshop after CHEP and before Xmas (near CERN?) </a:t>
            </a:r>
          </a:p>
          <a:p>
            <a:pPr lvl="1">
              <a:spcBef>
                <a:spcPts val="1080"/>
              </a:spcBef>
            </a:pPr>
            <a:r>
              <a:rPr lang="en-US" dirty="0"/>
              <a:t>Several dedicated “topical” workshops in Jan-Jun 2017 covering software required in the various areas: </a:t>
            </a:r>
          </a:p>
          <a:p>
            <a:pPr lvl="2"/>
            <a:r>
              <a:rPr lang="en-US" dirty="0"/>
              <a:t>Detector Simulation, Triggering, Event Reconstruction and </a:t>
            </a:r>
            <a:r>
              <a:rPr lang="en-US" dirty="0" smtClean="0"/>
              <a:t>Visualization</a:t>
            </a:r>
          </a:p>
          <a:p>
            <a:pPr lvl="2"/>
            <a:r>
              <a:rPr lang="en-US" dirty="0" smtClean="0"/>
              <a:t>Data </a:t>
            </a:r>
            <a:r>
              <a:rPr lang="en-US" dirty="0"/>
              <a:t>Access and Management, Workflow and Resource </a:t>
            </a:r>
            <a:r>
              <a:rPr lang="en-US" dirty="0" smtClean="0"/>
              <a:t>Management</a:t>
            </a:r>
          </a:p>
          <a:p>
            <a:pPr lvl="2"/>
            <a:r>
              <a:rPr lang="en-US" dirty="0" smtClean="0"/>
              <a:t>Physics </a:t>
            </a:r>
            <a:r>
              <a:rPr lang="en-US" dirty="0"/>
              <a:t>generators, Data Analysis and Interpretation, Data and Software Preservation </a:t>
            </a:r>
          </a:p>
          <a:p>
            <a:pPr lvl="1">
              <a:spcBef>
                <a:spcPts val="1080"/>
              </a:spcBef>
            </a:pPr>
            <a:r>
              <a:rPr lang="en-US" dirty="0"/>
              <a:t>A final workshop in summer 2017 (near CERN?) </a:t>
            </a:r>
          </a:p>
          <a:p>
            <a:pPr>
              <a:spcBef>
                <a:spcPts val="1176"/>
              </a:spcBef>
            </a:pPr>
            <a:r>
              <a:rPr lang="en-US" dirty="0"/>
              <a:t>We should build on existing community activities when possible (e.g. DPHEP, </a:t>
            </a:r>
            <a:r>
              <a:rPr lang="en-US" dirty="0" err="1"/>
              <a:t>Reco</a:t>
            </a:r>
            <a:r>
              <a:rPr lang="en-US" dirty="0"/>
              <a:t> Algorithms Forum/CTD, IML). </a:t>
            </a:r>
            <a:endParaRPr lang="en-US" dirty="0">
              <a:effectLst/>
            </a:endParaRPr>
          </a:p>
        </p:txBody>
      </p:sp>
    </p:spTree>
    <p:extLst>
      <p:ext uri="{BB962C8B-B14F-4D97-AF65-F5344CB8AC3E}">
        <p14:creationId xmlns:p14="http://schemas.microsoft.com/office/powerpoint/2010/main" val="1255800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15</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What could the CWP process accomplish?</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sz="2800" dirty="0"/>
              <a:t>Going back to a</a:t>
            </a:r>
            <a:r>
              <a:rPr lang="en-US" sz="2800" dirty="0" smtClean="0"/>
              <a:t> </a:t>
            </a:r>
            <a:r>
              <a:rPr lang="en-US" sz="2800" dirty="0"/>
              <a:t>subset of HSF goals </a:t>
            </a:r>
            <a:r>
              <a:rPr lang="en-US" sz="2800" dirty="0" smtClean="0"/>
              <a:t>listed </a:t>
            </a:r>
            <a:r>
              <a:rPr lang="en-US" sz="2800" dirty="0"/>
              <a:t>earlier: </a:t>
            </a:r>
          </a:p>
          <a:p>
            <a:pPr lvl="1"/>
            <a:r>
              <a:rPr lang="en-US" sz="2400" dirty="0"/>
              <a:t>Catalyze new common </a:t>
            </a:r>
            <a:r>
              <a:rPr lang="en-US" sz="2400" dirty="0" smtClean="0"/>
              <a:t>projects</a:t>
            </a:r>
            <a:endParaRPr lang="en-US" sz="2400" dirty="0"/>
          </a:p>
          <a:p>
            <a:pPr lvl="1"/>
            <a:r>
              <a:rPr lang="en-US" sz="2400" dirty="0"/>
              <a:t>Promote commonality and collaboration in new developments to make the most of limited resources </a:t>
            </a:r>
          </a:p>
          <a:p>
            <a:pPr lvl="1"/>
            <a:r>
              <a:rPr lang="en-US" sz="2400" dirty="0"/>
              <a:t>Provide a framework for attracting effort and support to S&amp;C common projects (new resources!) </a:t>
            </a:r>
          </a:p>
          <a:p>
            <a:pPr lvl="1"/>
            <a:r>
              <a:rPr lang="en-US" sz="2400" dirty="0"/>
              <a:t>Provide a structure to set priorities and goals for the work </a:t>
            </a:r>
          </a:p>
          <a:p>
            <a:pPr>
              <a:spcBef>
                <a:spcPts val="1272"/>
              </a:spcBef>
            </a:pPr>
            <a:r>
              <a:rPr lang="en-US" sz="2800" dirty="0"/>
              <a:t>The workshop process, an eventual community roadmap white paper and (simultaneously) the pursuit of specific </a:t>
            </a:r>
            <a:r>
              <a:rPr lang="en-US" sz="2800" dirty="0" smtClean="0"/>
              <a:t>plans and proposals, </a:t>
            </a:r>
            <a:r>
              <a:rPr lang="en-US" sz="2800" dirty="0"/>
              <a:t>will support precisely these </a:t>
            </a:r>
            <a:r>
              <a:rPr lang="en-US" sz="2800" dirty="0" smtClean="0"/>
              <a:t>goals</a:t>
            </a:r>
            <a:endParaRPr lang="en-US" sz="2800" dirty="0">
              <a:effectLst/>
            </a:endParaRPr>
          </a:p>
        </p:txBody>
      </p:sp>
    </p:spTree>
    <p:extLst>
      <p:ext uri="{BB962C8B-B14F-4D97-AF65-F5344CB8AC3E}">
        <p14:creationId xmlns:p14="http://schemas.microsoft.com/office/powerpoint/2010/main" val="19841272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16</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US-Specific </a:t>
            </a:r>
            <a:r>
              <a:rPr lang="en-US" sz="2600" b="1" dirty="0"/>
              <a:t>N</a:t>
            </a:r>
            <a:r>
              <a:rPr lang="en-US" sz="2600" b="1" dirty="0" smtClean="0"/>
              <a:t>otes</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sz="2800" dirty="0"/>
              <a:t>If we are aiming at a larger “software upgrade” project towards the HL-LHC, an additional ingredient is to find (or liberate) the resources to realize this roadmap. </a:t>
            </a:r>
          </a:p>
          <a:p>
            <a:pPr>
              <a:spcBef>
                <a:spcPts val="1872"/>
              </a:spcBef>
            </a:pPr>
            <a:r>
              <a:rPr lang="en-US" sz="2800" dirty="0"/>
              <a:t>We need both initial exploratory R&amp;D and eventual development projects! </a:t>
            </a:r>
          </a:p>
          <a:p>
            <a:pPr>
              <a:spcBef>
                <a:spcPts val="1872"/>
              </a:spcBef>
            </a:pPr>
            <a:r>
              <a:rPr lang="en-US" sz="2800" dirty="0"/>
              <a:t>Both the NSF and the DOE have at least the notion of eventual resources and/or organization for new common projects in HEP (NSF: SI2, DOE: HEP CCE) </a:t>
            </a:r>
          </a:p>
          <a:p>
            <a:pPr>
              <a:spcBef>
                <a:spcPts val="1872"/>
              </a:spcBef>
            </a:pPr>
            <a:r>
              <a:rPr lang="en-US" sz="2800" dirty="0" smtClean="0"/>
              <a:t>We </a:t>
            </a:r>
            <a:r>
              <a:rPr lang="en-US" sz="2800" dirty="0"/>
              <a:t>talk about the NSF here as (a) </a:t>
            </a:r>
            <a:r>
              <a:rPr lang="en-US" sz="2800" dirty="0" smtClean="0"/>
              <a:t>we </a:t>
            </a:r>
            <a:r>
              <a:rPr lang="en-US" sz="2800" dirty="0"/>
              <a:t>involved in that part of the process and (b) the possible path indicated to us is a bit </a:t>
            </a:r>
            <a:r>
              <a:rPr lang="en-US" sz="2800" dirty="0" smtClean="0"/>
              <a:t>clearer</a:t>
            </a:r>
            <a:endParaRPr lang="en-US" sz="2800" dirty="0">
              <a:effectLst/>
            </a:endParaRPr>
          </a:p>
        </p:txBody>
      </p:sp>
    </p:spTree>
    <p:extLst>
      <p:ext uri="{BB962C8B-B14F-4D97-AF65-F5344CB8AC3E}">
        <p14:creationId xmlns:p14="http://schemas.microsoft.com/office/powerpoint/2010/main" val="19807161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17</a:t>
            </a:fld>
            <a:endParaRPr lang="en-US" dirty="0"/>
          </a:p>
        </p:txBody>
      </p:sp>
      <p:sp>
        <p:nvSpPr>
          <p:cNvPr id="8" name="TextBox 7"/>
          <p:cNvSpPr txBox="1"/>
          <p:nvPr/>
        </p:nvSpPr>
        <p:spPr>
          <a:xfrm>
            <a:off x="0" y="0"/>
            <a:ext cx="9131052" cy="461665"/>
          </a:xfrm>
          <a:prstGeom prst="rect">
            <a:avLst/>
          </a:prstGeom>
          <a:noFill/>
        </p:spPr>
        <p:txBody>
          <a:bodyPr wrap="square" rtlCol="0">
            <a:spAutoFit/>
          </a:bodyPr>
          <a:lstStyle/>
          <a:p>
            <a:pPr algn="ctr"/>
            <a:r>
              <a:rPr lang="en-US" sz="2400" b="1" dirty="0" smtClean="0"/>
              <a:t>Software Infrastructure for Sustained Innovation (SI</a:t>
            </a:r>
            <a:r>
              <a:rPr lang="en-US" sz="2400" b="1" baseline="30000" dirty="0" smtClean="0"/>
              <a:t>2</a:t>
            </a:r>
            <a:r>
              <a:rPr lang="en-US" sz="2400" b="1" dirty="0" smtClean="0"/>
              <a:t>)</a:t>
            </a:r>
            <a:endParaRPr lang="en-US" sz="2400" b="1" dirty="0"/>
          </a:p>
        </p:txBody>
      </p:sp>
      <p:sp>
        <p:nvSpPr>
          <p:cNvPr id="13" name="Content Placeholder 1"/>
          <p:cNvSpPr>
            <a:spLocks noGrp="1"/>
          </p:cNvSpPr>
          <p:nvPr>
            <p:ph idx="1"/>
          </p:nvPr>
        </p:nvSpPr>
        <p:spPr>
          <a:xfrm>
            <a:off x="12948" y="5638800"/>
            <a:ext cx="9131052" cy="762000"/>
          </a:xfrm>
        </p:spPr>
        <p:txBody>
          <a:bodyPr/>
          <a:lstStyle/>
          <a:p>
            <a:r>
              <a:rPr lang="en-US" dirty="0"/>
              <a:t>DIANA-HEP is a “Software Framework” (SSI). Here we will talk about the </a:t>
            </a:r>
            <a:r>
              <a:rPr lang="en-US" dirty="0" smtClean="0"/>
              <a:t>“</a:t>
            </a:r>
            <a:r>
              <a:rPr lang="en-US" dirty="0"/>
              <a:t>Software Institute” (S</a:t>
            </a:r>
            <a:r>
              <a:rPr lang="en-US" baseline="30000" dirty="0"/>
              <a:t>2</a:t>
            </a:r>
            <a:r>
              <a:rPr lang="en-US" dirty="0"/>
              <a:t>I</a:t>
            </a:r>
            <a:r>
              <a:rPr lang="en-US" baseline="30000" dirty="0"/>
              <a:t>2</a:t>
            </a:r>
            <a:r>
              <a:rPr lang="en-US" dirty="0"/>
              <a:t>) class of awards. </a:t>
            </a:r>
            <a:endParaRPr lang="en-US"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31664"/>
            <a:ext cx="7426476" cy="5139793"/>
          </a:xfrm>
          <a:prstGeom prst="rect">
            <a:avLst/>
          </a:prstGeom>
        </p:spPr>
      </p:pic>
      <p:sp>
        <p:nvSpPr>
          <p:cNvPr id="6" name="TextBox 5"/>
          <p:cNvSpPr txBox="1"/>
          <p:nvPr/>
        </p:nvSpPr>
        <p:spPr>
          <a:xfrm>
            <a:off x="3690257" y="2498858"/>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9" name="TextBox 8"/>
          <p:cNvSpPr txBox="1"/>
          <p:nvPr/>
        </p:nvSpPr>
        <p:spPr>
          <a:xfrm>
            <a:off x="4920342" y="2400887"/>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10" name="TextBox 9"/>
          <p:cNvSpPr txBox="1"/>
          <p:nvPr/>
        </p:nvSpPr>
        <p:spPr>
          <a:xfrm>
            <a:off x="6262155" y="2498858"/>
            <a:ext cx="587020" cy="338554"/>
          </a:xfrm>
          <a:prstGeom prst="rect">
            <a:avLst/>
          </a:prstGeom>
          <a:noFill/>
        </p:spPr>
        <p:txBody>
          <a:bodyPr wrap="none" rtlCol="0">
            <a:spAutoFit/>
          </a:bodyPr>
          <a:lstStyle/>
          <a:p>
            <a:r>
              <a:rPr lang="en-US" b="1" dirty="0" smtClean="0">
                <a:solidFill>
                  <a:schemeClr val="tx2"/>
                </a:solidFill>
              </a:rPr>
              <a:t>S</a:t>
            </a:r>
            <a:r>
              <a:rPr lang="en-US" b="1" baseline="30000" dirty="0" smtClean="0">
                <a:solidFill>
                  <a:schemeClr val="tx2"/>
                </a:solidFill>
              </a:rPr>
              <a:t>2</a:t>
            </a:r>
            <a:r>
              <a:rPr lang="en-US" b="1" dirty="0" smtClean="0">
                <a:solidFill>
                  <a:schemeClr val="tx2"/>
                </a:solidFill>
              </a:rPr>
              <a:t>I</a:t>
            </a:r>
            <a:r>
              <a:rPr lang="en-US" b="1" baseline="30000" dirty="0" smtClean="0">
                <a:solidFill>
                  <a:schemeClr val="tx2"/>
                </a:solidFill>
              </a:rPr>
              <a:t>2</a:t>
            </a:r>
            <a:endParaRPr lang="en-US" b="1" baseline="30000" dirty="0">
              <a:solidFill>
                <a:schemeClr val="tx2"/>
              </a:solidFill>
            </a:endParaRPr>
          </a:p>
        </p:txBody>
      </p:sp>
    </p:spTree>
    <p:extLst>
      <p:ext uri="{BB962C8B-B14F-4D97-AF65-F5344CB8AC3E}">
        <p14:creationId xmlns:p14="http://schemas.microsoft.com/office/powerpoint/2010/main" val="20968194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18</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NSF SI</a:t>
            </a:r>
            <a:r>
              <a:rPr lang="en-US" sz="2600" b="1" baseline="30000" dirty="0" smtClean="0"/>
              <a:t>2</a:t>
            </a:r>
            <a:r>
              <a:rPr lang="en-US" sz="2600" b="1" dirty="0" smtClean="0"/>
              <a:t>-S</a:t>
            </a:r>
            <a:r>
              <a:rPr lang="en-US" sz="2600" b="1" baseline="30000" dirty="0" smtClean="0"/>
              <a:t>2</a:t>
            </a:r>
            <a:r>
              <a:rPr lang="en-US" sz="2600" b="1" dirty="0" smtClean="0"/>
              <a:t>I</a:t>
            </a:r>
            <a:r>
              <a:rPr lang="en-US" sz="2600" b="1" baseline="30000" dirty="0" smtClean="0"/>
              <a:t>2</a:t>
            </a:r>
            <a:r>
              <a:rPr lang="en-US" sz="2600" b="1" dirty="0" smtClean="0"/>
              <a:t> Software Institute</a:t>
            </a:r>
            <a:endParaRPr lang="en-US" sz="2600" b="1" dirty="0"/>
          </a:p>
        </p:txBody>
      </p:sp>
      <p:sp>
        <p:nvSpPr>
          <p:cNvPr id="13" name="Content Placeholder 1"/>
          <p:cNvSpPr>
            <a:spLocks noGrp="1"/>
          </p:cNvSpPr>
          <p:nvPr>
            <p:ph idx="1"/>
          </p:nvPr>
        </p:nvSpPr>
        <p:spPr>
          <a:xfrm>
            <a:off x="0" y="514214"/>
            <a:ext cx="9131052" cy="5532431"/>
          </a:xfrm>
        </p:spPr>
        <p:txBody>
          <a:bodyPr/>
          <a:lstStyle/>
          <a:p>
            <a:r>
              <a:rPr lang="en-US" sz="2600" dirty="0"/>
              <a:t>NSF </a:t>
            </a:r>
            <a:r>
              <a:rPr lang="en-US" sz="2600" dirty="0" smtClean="0"/>
              <a:t>S</a:t>
            </a:r>
            <a:r>
              <a:rPr lang="en-US" sz="2600" baseline="30000" dirty="0" smtClean="0"/>
              <a:t>2</a:t>
            </a:r>
            <a:r>
              <a:rPr lang="en-US" sz="2600" dirty="0" smtClean="0"/>
              <a:t>I</a:t>
            </a:r>
            <a:r>
              <a:rPr lang="en-US" sz="2600" baseline="30000" dirty="0" smtClean="0"/>
              <a:t>2</a:t>
            </a:r>
            <a:r>
              <a:rPr lang="en-US" sz="2600" dirty="0" smtClean="0"/>
              <a:t> </a:t>
            </a:r>
            <a:r>
              <a:rPr lang="en-US" sz="2600" dirty="0"/>
              <a:t>includes two subclasses of awards (two steps!): </a:t>
            </a:r>
          </a:p>
          <a:p>
            <a:pPr lvl="1">
              <a:spcBef>
                <a:spcPts val="1128"/>
              </a:spcBef>
            </a:pPr>
            <a:r>
              <a:rPr lang="en-US" sz="2200" b="1" i="1" u="sng" dirty="0">
                <a:solidFill>
                  <a:srgbClr val="FF0000"/>
                </a:solidFill>
              </a:rPr>
              <a:t>Conceptualization Awards </a:t>
            </a:r>
            <a:r>
              <a:rPr lang="en-US" sz="2200" dirty="0"/>
              <a:t>- which are planning awards aimed at organizing an interdisciplinary community and understanding their software requirements and challenges ($500k, 1-2 years) </a:t>
            </a:r>
          </a:p>
          <a:p>
            <a:pPr lvl="1">
              <a:spcBef>
                <a:spcPts val="1128"/>
              </a:spcBef>
            </a:pPr>
            <a:r>
              <a:rPr lang="en-US" sz="2200" b="1" i="1" u="sng" dirty="0">
                <a:solidFill>
                  <a:srgbClr val="FF0000"/>
                </a:solidFill>
              </a:rPr>
              <a:t>Implementation Awards </a:t>
            </a:r>
            <a:r>
              <a:rPr lang="en-US" sz="2200" dirty="0"/>
              <a:t>- which will be made to implement community activities that support software infrastructure, for example, such as those developed by the conceptualization awards ($3-5M/year, 5 years) </a:t>
            </a:r>
          </a:p>
          <a:p>
            <a:pPr>
              <a:spcBef>
                <a:spcPts val="1224"/>
              </a:spcBef>
            </a:pPr>
            <a:r>
              <a:rPr lang="en-US" sz="2600" dirty="0"/>
              <a:t>The first solicitation for implementation proposals was last </a:t>
            </a:r>
            <a:r>
              <a:rPr lang="en-US" sz="2600" dirty="0" smtClean="0"/>
              <a:t>June; announcement </a:t>
            </a:r>
            <a:r>
              <a:rPr lang="en-US" sz="2600" dirty="0"/>
              <a:t>of these awards </a:t>
            </a:r>
            <a:r>
              <a:rPr lang="en-US" sz="2600" dirty="0" smtClean="0"/>
              <a:t>expected to be soon</a:t>
            </a:r>
            <a:endParaRPr lang="en-US" sz="2600" dirty="0"/>
          </a:p>
          <a:p>
            <a:pPr>
              <a:spcBef>
                <a:spcPts val="1224"/>
              </a:spcBef>
            </a:pPr>
            <a:r>
              <a:rPr lang="en-US" sz="2600" dirty="0"/>
              <a:t>We submitted a conceptualization proposal to NSF last August (2015): </a:t>
            </a:r>
            <a:r>
              <a:rPr lang="en-US" sz="2600" dirty="0" smtClean="0"/>
              <a:t>“</a:t>
            </a:r>
            <a:r>
              <a:rPr lang="en-US" sz="2600" b="1" i="1" dirty="0" smtClean="0"/>
              <a:t>Conceptualization </a:t>
            </a:r>
            <a:r>
              <a:rPr lang="en-US" sz="2600" b="1" i="1" dirty="0"/>
              <a:t>of an S2I2 Institute for High Energy </a:t>
            </a:r>
            <a:r>
              <a:rPr lang="en-US" sz="2600" b="1" i="1" dirty="0" smtClean="0"/>
              <a:t>Physics” </a:t>
            </a:r>
            <a:r>
              <a:rPr lang="en-US" sz="2600" dirty="0" smtClean="0"/>
              <a:t>(</a:t>
            </a:r>
            <a:r>
              <a:rPr lang="en-US" sz="2600" dirty="0" smtClean="0">
                <a:hlinkClick r:id="rId2"/>
              </a:rPr>
              <a:t>link</a:t>
            </a:r>
            <a:r>
              <a:rPr lang="en-US" sz="2600" dirty="0" smtClean="0"/>
              <a:t>)</a:t>
            </a:r>
          </a:p>
          <a:p>
            <a:pPr>
              <a:spcBef>
                <a:spcPts val="1224"/>
              </a:spcBef>
            </a:pPr>
            <a:r>
              <a:rPr lang="en-US" sz="2600" dirty="0" smtClean="0"/>
              <a:t>Status</a:t>
            </a:r>
            <a:r>
              <a:rPr lang="en-US" sz="2600" dirty="0"/>
              <a:t>: recommended for funding, awaiting awards </a:t>
            </a:r>
            <a:endParaRPr lang="en-US" sz="2600" dirty="0">
              <a:effectLst/>
            </a:endParaRPr>
          </a:p>
        </p:txBody>
      </p:sp>
    </p:spTree>
    <p:extLst>
      <p:ext uri="{BB962C8B-B14F-4D97-AF65-F5344CB8AC3E}">
        <p14:creationId xmlns:p14="http://schemas.microsoft.com/office/powerpoint/2010/main" val="11029700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19</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S</a:t>
            </a:r>
            <a:r>
              <a:rPr lang="en-US" sz="2800" b="1" baseline="30000" dirty="0" smtClean="0"/>
              <a:t>2</a:t>
            </a:r>
            <a:r>
              <a:rPr lang="en-US" sz="2800" b="1" dirty="0" smtClean="0"/>
              <a:t>I</a:t>
            </a:r>
            <a:r>
              <a:rPr lang="en-US" sz="2800" b="1" baseline="30000" dirty="0" smtClean="0"/>
              <a:t>2</a:t>
            </a:r>
            <a:r>
              <a:rPr lang="en-US" sz="2800" b="1" dirty="0" smtClean="0"/>
              <a:t>-HEP Deliverables</a:t>
            </a:r>
            <a:endParaRPr lang="en-US" sz="2800" b="1" dirty="0"/>
          </a:p>
        </p:txBody>
      </p:sp>
      <p:sp>
        <p:nvSpPr>
          <p:cNvPr id="2" name="Content Placeholder 1"/>
          <p:cNvSpPr>
            <a:spLocks noGrp="1"/>
          </p:cNvSpPr>
          <p:nvPr>
            <p:ph idx="1"/>
          </p:nvPr>
        </p:nvSpPr>
        <p:spPr>
          <a:xfrm>
            <a:off x="-10886" y="685800"/>
            <a:ext cx="9131052" cy="5181600"/>
          </a:xfrm>
        </p:spPr>
        <p:txBody>
          <a:bodyPr/>
          <a:lstStyle/>
          <a:p>
            <a:pPr marL="0" indent="0">
              <a:buNone/>
            </a:pPr>
            <a:r>
              <a:rPr lang="en-US" sz="2800" dirty="0" smtClean="0"/>
              <a:t>Major deliverables of the S</a:t>
            </a:r>
            <a:r>
              <a:rPr lang="en-US" sz="2800" baseline="30000" dirty="0" smtClean="0"/>
              <a:t>2</a:t>
            </a:r>
            <a:r>
              <a:rPr lang="en-US" sz="2800" dirty="0" smtClean="0"/>
              <a:t>I</a:t>
            </a:r>
            <a:r>
              <a:rPr lang="en-US" sz="2800" baseline="30000" dirty="0" smtClean="0"/>
              <a:t>2</a:t>
            </a:r>
            <a:r>
              <a:rPr lang="en-US" sz="2800" dirty="0" smtClean="0"/>
              <a:t>-HEP project are:</a:t>
            </a:r>
          </a:p>
          <a:p>
            <a:pPr marL="914400" lvl="1" indent="-457200">
              <a:spcBef>
                <a:spcPts val="1776"/>
              </a:spcBef>
              <a:buFont typeface="+mj-lt"/>
              <a:buAutoNum type="arabicPeriod"/>
            </a:pPr>
            <a:r>
              <a:rPr lang="en-US" sz="2400" dirty="0" smtClean="0"/>
              <a:t>A </a:t>
            </a:r>
            <a:r>
              <a:rPr lang="en-US" sz="2400" dirty="0"/>
              <a:t>roadmap document in the form of a </a:t>
            </a:r>
            <a:r>
              <a:rPr lang="en-US" sz="2400" b="1" i="1" dirty="0">
                <a:solidFill>
                  <a:srgbClr val="FF0000"/>
                </a:solidFill>
              </a:rPr>
              <a:t>Community White Paper</a:t>
            </a:r>
            <a:r>
              <a:rPr lang="en-US" sz="2400" dirty="0"/>
              <a:t> (CWP) </a:t>
            </a:r>
            <a:r>
              <a:rPr lang="en-US" sz="2400" dirty="0" smtClean="0"/>
              <a:t>which </a:t>
            </a:r>
            <a:r>
              <a:rPr lang="en-US" sz="2400" dirty="0"/>
              <a:t>aims to broadly identify the key issues of computing infrastructure and software R&amp;D required to enable realization of the scientific potential of the large investment in upgraded detectors for the </a:t>
            </a:r>
            <a:r>
              <a:rPr lang="en-US" sz="2400" dirty="0" smtClean="0"/>
              <a:t>HL-LHC</a:t>
            </a:r>
          </a:p>
          <a:p>
            <a:pPr marL="914400" lvl="1" indent="-457200">
              <a:spcBef>
                <a:spcPts val="1776"/>
              </a:spcBef>
              <a:buFont typeface="+mj-lt"/>
              <a:buAutoNum type="arabicPeriod"/>
            </a:pPr>
            <a:r>
              <a:rPr lang="en-US" sz="2400" dirty="0" smtClean="0"/>
              <a:t>A </a:t>
            </a:r>
            <a:r>
              <a:rPr lang="en-US" sz="2400" b="1" i="1" dirty="0" smtClean="0">
                <a:solidFill>
                  <a:srgbClr val="FF0000"/>
                </a:solidFill>
              </a:rPr>
              <a:t>Strategic Plan </a:t>
            </a:r>
            <a:r>
              <a:rPr lang="en-US" sz="2400" dirty="0" smtClean="0"/>
              <a:t>(SP) for </a:t>
            </a:r>
            <a:r>
              <a:rPr lang="en-US" sz="2400" dirty="0"/>
              <a:t>c</a:t>
            </a:r>
            <a:r>
              <a:rPr lang="en-US" sz="2400" dirty="0" smtClean="0"/>
              <a:t>onceptualization of </a:t>
            </a:r>
            <a:r>
              <a:rPr lang="en-US" sz="2400" dirty="0"/>
              <a:t>a </a:t>
            </a:r>
            <a:r>
              <a:rPr lang="en-US" sz="2400" i="1" dirty="0" smtClean="0"/>
              <a:t>Scientific </a:t>
            </a:r>
            <a:r>
              <a:rPr lang="en-US" sz="2400" i="1" dirty="0"/>
              <a:t>Software Innovation </a:t>
            </a:r>
            <a:r>
              <a:rPr lang="en-US" sz="2400" i="1" dirty="0" smtClean="0"/>
              <a:t>Institute</a:t>
            </a:r>
            <a:r>
              <a:rPr lang="en-US" sz="2400" dirty="0" smtClean="0"/>
              <a:t> (S</a:t>
            </a:r>
            <a:r>
              <a:rPr lang="en-US" sz="2400" baseline="30000" dirty="0" smtClean="0"/>
              <a:t>2</a:t>
            </a:r>
            <a:r>
              <a:rPr lang="en-US" sz="2400" dirty="0" smtClean="0"/>
              <a:t>I</a:t>
            </a:r>
            <a:r>
              <a:rPr lang="en-US" sz="2400" baseline="30000" dirty="0" smtClean="0"/>
              <a:t>2</a:t>
            </a:r>
            <a:r>
              <a:rPr lang="en-US" sz="2400" dirty="0" smtClean="0"/>
              <a:t>) </a:t>
            </a:r>
            <a:r>
              <a:rPr lang="en-US" sz="2400" dirty="0"/>
              <a:t>where U.S. university-based researchers can play an important role in key software infrastructure efforts that will complement those led by U.S. national laboratory-based researchers and international </a:t>
            </a:r>
            <a:r>
              <a:rPr lang="en-US" sz="2400" dirty="0" smtClean="0"/>
              <a:t>collaborators. The SP would presumably form the basis for a proposal for implementation of the Institute</a:t>
            </a:r>
            <a:endParaRPr lang="en-US" dirty="0"/>
          </a:p>
        </p:txBody>
      </p:sp>
    </p:spTree>
    <p:extLst>
      <p:ext uri="{BB962C8B-B14F-4D97-AF65-F5344CB8AC3E}">
        <p14:creationId xmlns:p14="http://schemas.microsoft.com/office/powerpoint/2010/main" val="19810961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272724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335" y="2580375"/>
            <a:ext cx="1143000" cy="496957"/>
          </a:xfrm>
          <a:prstGeom prst="rect">
            <a:avLst/>
          </a:prstGeom>
        </p:spPr>
      </p:pic>
      <p:sp>
        <p:nvSpPr>
          <p:cNvPr id="13" name="Content Placeholder 1"/>
          <p:cNvSpPr>
            <a:spLocks noGrp="1"/>
          </p:cNvSpPr>
          <p:nvPr>
            <p:ph idx="1"/>
          </p:nvPr>
        </p:nvSpPr>
        <p:spPr>
          <a:xfrm>
            <a:off x="12948" y="4019406"/>
            <a:ext cx="9131052" cy="2228993"/>
          </a:xfrm>
        </p:spPr>
        <p:txBody>
          <a:bodyPr/>
          <a:lstStyle/>
          <a:p>
            <a:r>
              <a:rPr lang="en-US" dirty="0">
                <a:latin typeface="Arial" charset="0"/>
                <a:ea typeface="Arial" charset="0"/>
                <a:cs typeface="Arial" charset="0"/>
              </a:rPr>
              <a:t>Large </a:t>
            </a:r>
            <a:r>
              <a:rPr lang="en-US" dirty="0" smtClean="0">
                <a:latin typeface="Arial" charset="0"/>
                <a:ea typeface="Arial" charset="0"/>
                <a:cs typeface="Arial" charset="0"/>
              </a:rPr>
              <a:t>investment </a:t>
            </a:r>
            <a:r>
              <a:rPr lang="en-US" dirty="0">
                <a:latin typeface="Arial" charset="0"/>
                <a:ea typeface="Arial" charset="0"/>
                <a:cs typeface="Arial" charset="0"/>
              </a:rPr>
              <a:t>in upgraded detectors for the HL-LHC </a:t>
            </a:r>
            <a:r>
              <a:rPr lang="en-US" dirty="0" smtClean="0">
                <a:latin typeface="Arial" charset="0"/>
                <a:ea typeface="Arial" charset="0"/>
                <a:cs typeface="Arial" charset="0"/>
              </a:rPr>
              <a:t>are underway</a:t>
            </a:r>
          </a:p>
          <a:p>
            <a:pPr>
              <a:spcBef>
                <a:spcPts val="1776"/>
              </a:spcBef>
            </a:pPr>
            <a:r>
              <a:rPr lang="en-US" dirty="0" smtClean="0">
                <a:latin typeface="Arial" charset="0"/>
                <a:ea typeface="Arial" charset="0"/>
                <a:cs typeface="Arial" charset="0"/>
              </a:rPr>
              <a:t>Investment </a:t>
            </a:r>
            <a:r>
              <a:rPr lang="en-US" dirty="0">
                <a:latin typeface="Arial" charset="0"/>
                <a:ea typeface="Arial" charset="0"/>
                <a:cs typeface="Arial" charset="0"/>
              </a:rPr>
              <a:t>in R&amp;D and upgrades to our software &amp; computing infrastructure will be required to fully-realize the scientific potential of the </a:t>
            </a:r>
            <a:r>
              <a:rPr lang="en-US" dirty="0" smtClean="0">
                <a:latin typeface="Arial" charset="0"/>
                <a:ea typeface="Arial" charset="0"/>
                <a:cs typeface="Arial" charset="0"/>
              </a:rPr>
              <a:t>HL-LHC</a:t>
            </a:r>
            <a:endParaRPr lang="en-US" dirty="0">
              <a:latin typeface="Arial" charset="0"/>
              <a:ea typeface="Arial" charset="0"/>
              <a:cs typeface="Arial" charset="0"/>
            </a:endParaRPr>
          </a:p>
        </p:txBody>
      </p:sp>
    </p:spTree>
    <p:extLst>
      <p:ext uri="{BB962C8B-B14F-4D97-AF65-F5344CB8AC3E}">
        <p14:creationId xmlns:p14="http://schemas.microsoft.com/office/powerpoint/2010/main" val="10432829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20</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CWP and S</a:t>
            </a:r>
            <a:r>
              <a:rPr lang="en-US" sz="2800" b="1" baseline="30000" dirty="0" smtClean="0"/>
              <a:t>2</a:t>
            </a:r>
            <a:r>
              <a:rPr lang="en-US" sz="2800" b="1" dirty="0" smtClean="0"/>
              <a:t>I</a:t>
            </a:r>
            <a:r>
              <a:rPr lang="en-US" sz="2800" b="1" baseline="30000" dirty="0" smtClean="0"/>
              <a:t>2</a:t>
            </a:r>
            <a:r>
              <a:rPr lang="en-US" sz="2800" b="1" dirty="0" smtClean="0"/>
              <a:t>-HEP (Success-driven) Timeline</a:t>
            </a:r>
            <a:endParaRPr lang="en-US" sz="2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3741876"/>
          </a:xfrm>
          <a:prstGeom prst="rect">
            <a:avLst/>
          </a:prstGeom>
        </p:spPr>
      </p:pic>
      <p:cxnSp>
        <p:nvCxnSpPr>
          <p:cNvPr id="10" name="Straight Connector 9"/>
          <p:cNvCxnSpPr/>
          <p:nvPr/>
        </p:nvCxnSpPr>
        <p:spPr>
          <a:xfrm>
            <a:off x="348343" y="3113314"/>
            <a:ext cx="32657" cy="30620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8971" y="3124200"/>
            <a:ext cx="21772" cy="27214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1371" y="3113314"/>
            <a:ext cx="10886" cy="25690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01333" y="3113314"/>
            <a:ext cx="10887" cy="2394857"/>
          </a:xfrm>
          <a:prstGeom prst="line">
            <a:avLst/>
          </a:prstGeom>
          <a:ln w="387350"/>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71296" y="3113313"/>
            <a:ext cx="0" cy="2144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91492" y="3104060"/>
            <a:ext cx="0" cy="1915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96292" y="3108958"/>
            <a:ext cx="8708" cy="1691642"/>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6586" y="3108958"/>
            <a:ext cx="3505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87970" y="5699301"/>
            <a:ext cx="4156173" cy="338554"/>
          </a:xfrm>
          <a:prstGeom prst="rect">
            <a:avLst/>
          </a:prstGeom>
          <a:noFill/>
        </p:spPr>
        <p:txBody>
          <a:bodyPr wrap="square" rtlCol="0">
            <a:spAutoFit/>
          </a:bodyPr>
          <a:lstStyle/>
          <a:p>
            <a:r>
              <a:rPr lang="en-US" smtClean="0"/>
              <a:t>Workshop Organization (Sep’16 and Oct’16) </a:t>
            </a:r>
            <a:endParaRPr lang="en-US" dirty="0"/>
          </a:p>
        </p:txBody>
      </p:sp>
      <p:sp>
        <p:nvSpPr>
          <p:cNvPr id="26" name="TextBox 25"/>
          <p:cNvSpPr txBox="1"/>
          <p:nvPr/>
        </p:nvSpPr>
        <p:spPr>
          <a:xfrm>
            <a:off x="838198" y="5509384"/>
            <a:ext cx="1676402" cy="338554"/>
          </a:xfrm>
          <a:prstGeom prst="rect">
            <a:avLst/>
          </a:prstGeom>
          <a:noFill/>
        </p:spPr>
        <p:txBody>
          <a:bodyPr wrap="square" rtlCol="0">
            <a:spAutoFit/>
          </a:bodyPr>
          <a:lstStyle/>
          <a:p>
            <a:r>
              <a:rPr lang="en-US" smtClean="0"/>
              <a:t>Kick-off (Dec’16)</a:t>
            </a:r>
            <a:endParaRPr lang="en-US" dirty="0"/>
          </a:p>
        </p:txBody>
      </p:sp>
      <p:cxnSp>
        <p:nvCxnSpPr>
          <p:cNvPr id="27" name="Straight Connector 26"/>
          <p:cNvCxnSpPr/>
          <p:nvPr/>
        </p:nvCxnSpPr>
        <p:spPr>
          <a:xfrm>
            <a:off x="500743" y="5844194"/>
            <a:ext cx="261257" cy="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42256" y="5682343"/>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6200000">
            <a:off x="-228353" y="4097921"/>
            <a:ext cx="2286000" cy="338554"/>
          </a:xfrm>
          <a:prstGeom prst="rect">
            <a:avLst/>
          </a:prstGeom>
          <a:noFill/>
        </p:spPr>
        <p:txBody>
          <a:bodyPr wrap="square" rtlCol="0">
            <a:spAutoFit/>
          </a:bodyPr>
          <a:lstStyle/>
          <a:p>
            <a:r>
              <a:rPr lang="en-US" dirty="0" smtClean="0"/>
              <a:t>Topical Workshops (3)</a:t>
            </a:r>
            <a:endParaRPr lang="en-US" dirty="0"/>
          </a:p>
        </p:txBody>
      </p:sp>
      <p:sp>
        <p:nvSpPr>
          <p:cNvPr id="32" name="TextBox 31"/>
          <p:cNvSpPr txBox="1"/>
          <p:nvPr/>
        </p:nvSpPr>
        <p:spPr>
          <a:xfrm>
            <a:off x="1358537" y="5071880"/>
            <a:ext cx="6109063" cy="338554"/>
          </a:xfrm>
          <a:prstGeom prst="rect">
            <a:avLst/>
          </a:prstGeom>
          <a:noFill/>
        </p:spPr>
        <p:txBody>
          <a:bodyPr wrap="square" rtlCol="0">
            <a:spAutoFit/>
          </a:bodyPr>
          <a:lstStyle/>
          <a:p>
            <a:r>
              <a:rPr lang="en-US" dirty="0" smtClean="0"/>
              <a:t>Final Workshop (July’16) – CWP completed few </a:t>
            </a:r>
            <a:r>
              <a:rPr lang="en-US" smtClean="0"/>
              <a:t>months thereafter </a:t>
            </a:r>
            <a:endParaRPr lang="en-US" dirty="0"/>
          </a:p>
        </p:txBody>
      </p:sp>
      <p:cxnSp>
        <p:nvCxnSpPr>
          <p:cNvPr id="33" name="Straight Connector 32"/>
          <p:cNvCxnSpPr/>
          <p:nvPr/>
        </p:nvCxnSpPr>
        <p:spPr>
          <a:xfrm>
            <a:off x="1169116" y="5256366"/>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69727" y="4834028"/>
            <a:ext cx="2227513" cy="338554"/>
          </a:xfrm>
          <a:prstGeom prst="rect">
            <a:avLst/>
          </a:prstGeom>
          <a:noFill/>
        </p:spPr>
        <p:txBody>
          <a:bodyPr wrap="square" rtlCol="0">
            <a:spAutoFit/>
          </a:bodyPr>
          <a:lstStyle/>
          <a:p>
            <a:r>
              <a:rPr lang="en-US" smtClean="0"/>
              <a:t>Institute proposal (?)</a:t>
            </a:r>
            <a:endParaRPr lang="en-US" dirty="0"/>
          </a:p>
        </p:txBody>
      </p:sp>
      <p:cxnSp>
        <p:nvCxnSpPr>
          <p:cNvPr id="35" name="Straight Connector 34"/>
          <p:cNvCxnSpPr/>
          <p:nvPr/>
        </p:nvCxnSpPr>
        <p:spPr>
          <a:xfrm>
            <a:off x="1580306" y="5018514"/>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92525" y="4596176"/>
            <a:ext cx="2666709" cy="338554"/>
          </a:xfrm>
          <a:prstGeom prst="rect">
            <a:avLst/>
          </a:prstGeom>
          <a:noFill/>
        </p:spPr>
        <p:txBody>
          <a:bodyPr wrap="square" rtlCol="0">
            <a:spAutoFit/>
          </a:bodyPr>
          <a:lstStyle/>
          <a:p>
            <a:r>
              <a:rPr lang="en-US" smtClean="0"/>
              <a:t>Institute award decision (?)</a:t>
            </a:r>
            <a:endParaRPr lang="en-US" dirty="0"/>
          </a:p>
        </p:txBody>
      </p:sp>
      <p:cxnSp>
        <p:nvCxnSpPr>
          <p:cNvPr id="38" name="Straight Connector 37"/>
          <p:cNvCxnSpPr/>
          <p:nvPr/>
        </p:nvCxnSpPr>
        <p:spPr>
          <a:xfrm>
            <a:off x="1903105" y="4780662"/>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026231" y="3258329"/>
            <a:ext cx="1911807" cy="338554"/>
          </a:xfrm>
          <a:prstGeom prst="rect">
            <a:avLst/>
          </a:prstGeom>
          <a:noFill/>
        </p:spPr>
        <p:txBody>
          <a:bodyPr wrap="square" rtlCol="0">
            <a:spAutoFit/>
          </a:bodyPr>
          <a:lstStyle/>
          <a:p>
            <a:r>
              <a:rPr lang="en-US" smtClean="0"/>
              <a:t>Institute (5 </a:t>
            </a:r>
            <a:r>
              <a:rPr lang="en-US" dirty="0" smtClean="0"/>
              <a:t>years)</a:t>
            </a:r>
            <a:endParaRPr lang="en-US" dirty="0"/>
          </a:p>
        </p:txBody>
      </p:sp>
      <p:sp>
        <p:nvSpPr>
          <p:cNvPr id="40" name="TextBox 39"/>
          <p:cNvSpPr txBox="1"/>
          <p:nvPr/>
        </p:nvSpPr>
        <p:spPr>
          <a:xfrm>
            <a:off x="601837" y="6006045"/>
            <a:ext cx="4999949" cy="338554"/>
          </a:xfrm>
          <a:prstGeom prst="rect">
            <a:avLst/>
          </a:prstGeom>
          <a:noFill/>
        </p:spPr>
        <p:txBody>
          <a:bodyPr wrap="square" rtlCol="0">
            <a:spAutoFit/>
          </a:bodyPr>
          <a:lstStyle/>
          <a:p>
            <a:r>
              <a:rPr lang="en-US" dirty="0" smtClean="0"/>
              <a:t>Conceptualization recommended for funding </a:t>
            </a:r>
            <a:r>
              <a:rPr lang="en-US" smtClean="0"/>
              <a:t>(Jun’16) </a:t>
            </a:r>
            <a:endParaRPr lang="en-US" dirty="0"/>
          </a:p>
        </p:txBody>
      </p:sp>
      <p:cxnSp>
        <p:nvCxnSpPr>
          <p:cNvPr id="42" name="Straight Connector 41"/>
          <p:cNvCxnSpPr/>
          <p:nvPr/>
        </p:nvCxnSpPr>
        <p:spPr>
          <a:xfrm flipH="1">
            <a:off x="391886" y="6192200"/>
            <a:ext cx="236209" cy="1771"/>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348404"/>
            <a:ext cx="1143000" cy="496957"/>
          </a:xfrm>
          <a:prstGeom prst="rect">
            <a:avLst/>
          </a:prstGeom>
        </p:spPr>
      </p:pic>
    </p:spTree>
    <p:extLst>
      <p:ext uri="{BB962C8B-B14F-4D97-AF65-F5344CB8AC3E}">
        <p14:creationId xmlns:p14="http://schemas.microsoft.com/office/powerpoint/2010/main" val="17401310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21</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a:t>F</a:t>
            </a:r>
            <a:r>
              <a:rPr lang="en-US" sz="2600" b="1" dirty="0" smtClean="0"/>
              <a:t>or discussion</a:t>
            </a:r>
            <a:endParaRPr lang="en-US" sz="2600" b="1" dirty="0"/>
          </a:p>
        </p:txBody>
      </p:sp>
      <p:sp>
        <p:nvSpPr>
          <p:cNvPr id="13" name="Content Placeholder 1"/>
          <p:cNvSpPr>
            <a:spLocks noGrp="1"/>
          </p:cNvSpPr>
          <p:nvPr>
            <p:ph idx="1"/>
          </p:nvPr>
        </p:nvSpPr>
        <p:spPr>
          <a:xfrm>
            <a:off x="0" y="777387"/>
            <a:ext cx="9131052" cy="5532431"/>
          </a:xfrm>
        </p:spPr>
        <p:txBody>
          <a:bodyPr/>
          <a:lstStyle/>
          <a:p>
            <a:r>
              <a:rPr lang="en-US" dirty="0"/>
              <a:t>What are your thoughts on this community roadmap proposal? </a:t>
            </a:r>
          </a:p>
          <a:p>
            <a:r>
              <a:rPr lang="en-US" dirty="0"/>
              <a:t>Do you see opportunities where such a process and document would fit with other national or international efforts? </a:t>
            </a:r>
          </a:p>
          <a:p>
            <a:r>
              <a:rPr lang="en-US" dirty="0"/>
              <a:t>Could a community roadmap (help, hinder) things you are already pursuing? </a:t>
            </a:r>
          </a:p>
          <a:p>
            <a:r>
              <a:rPr lang="en-US" dirty="0"/>
              <a:t>How do we put together a process to write a roadmap (document) over the next year? </a:t>
            </a:r>
          </a:p>
          <a:p>
            <a:r>
              <a:rPr lang="en-US" dirty="0"/>
              <a:t>Opportunities for extra resources may require common projects (</a:t>
            </a:r>
            <a:r>
              <a:rPr lang="en-US" dirty="0" smtClean="0"/>
              <a:t>ATLAS, </a:t>
            </a:r>
            <a:r>
              <a:rPr lang="en-US" dirty="0"/>
              <a:t>CMS, ...). How and where can we collaborate? </a:t>
            </a:r>
          </a:p>
          <a:p>
            <a:r>
              <a:rPr lang="en-US" dirty="0"/>
              <a:t>What should the roadmap actually look like? </a:t>
            </a:r>
          </a:p>
          <a:p>
            <a:r>
              <a:rPr lang="en-US" dirty="0"/>
              <a:t>What opportunities we can create and pursue which leverage both the process of putting together a community roadmap and the eventual roadmap document itself</a:t>
            </a:r>
            <a:r>
              <a:rPr lang="en-US" dirty="0" smtClean="0"/>
              <a:t>?</a:t>
            </a:r>
            <a:endParaRPr lang="en-US" dirty="0">
              <a:effectLst/>
            </a:endParaRPr>
          </a:p>
        </p:txBody>
      </p:sp>
    </p:spTree>
    <p:extLst>
      <p:ext uri="{BB962C8B-B14F-4D97-AF65-F5344CB8AC3E}">
        <p14:creationId xmlns:p14="http://schemas.microsoft.com/office/powerpoint/2010/main" val="10836846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3</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sp>
        <p:nvSpPr>
          <p:cNvPr id="13" name="Content Placeholder 1"/>
          <p:cNvSpPr>
            <a:spLocks noGrp="1"/>
          </p:cNvSpPr>
          <p:nvPr>
            <p:ph idx="1"/>
          </p:nvPr>
        </p:nvSpPr>
        <p:spPr>
          <a:xfrm>
            <a:off x="0" y="914400"/>
            <a:ext cx="9131052" cy="4512436"/>
          </a:xfrm>
        </p:spPr>
        <p:txBody>
          <a:bodyPr/>
          <a:lstStyle/>
          <a:p>
            <a:r>
              <a:rPr lang="en-US" dirty="0"/>
              <a:t>The HL-LHC will provide </a:t>
            </a:r>
            <a:r>
              <a:rPr lang="en-US" i="1" dirty="0" smtClean="0"/>
              <a:t>O</a:t>
            </a:r>
            <a:r>
              <a:rPr lang="en-US" dirty="0" smtClean="0"/>
              <a:t>(100) </a:t>
            </a:r>
            <a:r>
              <a:rPr lang="en-US" dirty="0"/>
              <a:t>times the current data, with significantly increased data (pileup) and detector complexity. </a:t>
            </a:r>
          </a:p>
          <a:p>
            <a:pPr>
              <a:spcBef>
                <a:spcPts val="1776"/>
              </a:spcBef>
            </a:pPr>
            <a:r>
              <a:rPr lang="en-US" dirty="0"/>
              <a:t>Most of the current software, which defines our capabilities, was designed 15-20 years ago: there are many software sustainability </a:t>
            </a:r>
            <a:r>
              <a:rPr lang="en-US" dirty="0" smtClean="0"/>
              <a:t>challenges</a:t>
            </a:r>
            <a:endParaRPr lang="en-US" dirty="0"/>
          </a:p>
          <a:p>
            <a:pPr>
              <a:spcBef>
                <a:spcPts val="1776"/>
              </a:spcBef>
            </a:pPr>
            <a:r>
              <a:rPr lang="en-US" dirty="0"/>
              <a:t>Estimates of computing needs run faster than Moore’s Law by factors of 3-30(?), but technology change will also make it challenging to exploit Moore’s Law without software </a:t>
            </a:r>
            <a:r>
              <a:rPr lang="en-US" dirty="0" smtClean="0"/>
              <a:t>evolution</a:t>
            </a:r>
            <a:endParaRPr lang="en-US" dirty="0"/>
          </a:p>
          <a:p>
            <a:pPr>
              <a:spcBef>
                <a:spcPts val="1776"/>
              </a:spcBef>
            </a:pPr>
            <a:r>
              <a:rPr lang="en-US" dirty="0"/>
              <a:t>Over the past 2 </a:t>
            </a:r>
            <a:r>
              <a:rPr lang="en-US" dirty="0" smtClean="0"/>
              <a:t>years, the community has </a:t>
            </a:r>
            <a:r>
              <a:rPr lang="en-US" dirty="0"/>
              <a:t>put the HEP Software Foundation (HSF) </a:t>
            </a:r>
            <a:r>
              <a:rPr lang="en-US" dirty="0" smtClean="0"/>
              <a:t>as </a:t>
            </a:r>
            <a:r>
              <a:rPr lang="en-US" dirty="0"/>
              <a:t>an umbrella for activities to address these </a:t>
            </a:r>
            <a:r>
              <a:rPr lang="en-US" dirty="0" smtClean="0"/>
              <a:t>issues</a:t>
            </a:r>
            <a:endParaRPr lang="en-US" dirty="0">
              <a:effectLst/>
            </a:endParaRPr>
          </a:p>
        </p:txBody>
      </p:sp>
    </p:spTree>
    <p:extLst>
      <p:ext uri="{BB962C8B-B14F-4D97-AF65-F5344CB8AC3E}">
        <p14:creationId xmlns:p14="http://schemas.microsoft.com/office/powerpoint/2010/main" val="5874407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4</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Sustainable Software</a:t>
            </a:r>
            <a:endParaRPr lang="en-US" sz="2800" b="1" dirty="0"/>
          </a:p>
        </p:txBody>
      </p:sp>
      <p:sp>
        <p:nvSpPr>
          <p:cNvPr id="13" name="Content Placeholder 1"/>
          <p:cNvSpPr>
            <a:spLocks noGrp="1"/>
          </p:cNvSpPr>
          <p:nvPr>
            <p:ph idx="1"/>
          </p:nvPr>
        </p:nvSpPr>
        <p:spPr>
          <a:xfrm>
            <a:off x="0" y="550810"/>
            <a:ext cx="9131052" cy="5773790"/>
          </a:xfrm>
        </p:spPr>
        <p:txBody>
          <a:bodyPr/>
          <a:lstStyle/>
          <a:p>
            <a:r>
              <a:rPr lang="en-US" sz="2300" b="1" i="1" dirty="0">
                <a:solidFill>
                  <a:srgbClr val="FF0000"/>
                </a:solidFill>
              </a:rPr>
              <a:t>Dependent Infrastructure</a:t>
            </a:r>
            <a:r>
              <a:rPr lang="en-US" sz="2300" dirty="0"/>
              <a:t>: Will the infrastructure element continue to provide the same functionality in the future, even when the other parts of the infrastructure on which the element relies change? </a:t>
            </a:r>
            <a:endParaRPr lang="en-US" sz="2300" dirty="0" smtClean="0"/>
          </a:p>
          <a:p>
            <a:r>
              <a:rPr lang="en-US" sz="2300" b="1" i="1" dirty="0" smtClean="0">
                <a:solidFill>
                  <a:srgbClr val="FF0000"/>
                </a:solidFill>
              </a:rPr>
              <a:t>Collaborative Infrastructure</a:t>
            </a:r>
            <a:r>
              <a:rPr lang="en-US" sz="2300" dirty="0" smtClean="0"/>
              <a:t>: </a:t>
            </a:r>
            <a:r>
              <a:rPr lang="en-US" sz="2300" dirty="0"/>
              <a:t>Can the element be combined with other elements to meet user needs, as both the collaborative elements and the individual elements change? </a:t>
            </a:r>
          </a:p>
          <a:p>
            <a:r>
              <a:rPr lang="en-US" sz="2300" b="1" i="1" dirty="0">
                <a:solidFill>
                  <a:srgbClr val="FF0000"/>
                </a:solidFill>
              </a:rPr>
              <a:t>New Users</a:t>
            </a:r>
            <a:r>
              <a:rPr lang="en-US" sz="2300" dirty="0"/>
              <a:t>: Is the functionality and usability of the infrastructure element clearly explained to new users? Do users have a mechanism to ask questions and to learn about the </a:t>
            </a:r>
            <a:r>
              <a:rPr lang="en-US" sz="2300" dirty="0" smtClean="0"/>
              <a:t>element?</a:t>
            </a:r>
          </a:p>
          <a:p>
            <a:r>
              <a:rPr lang="en-US" sz="2300" b="1" i="1" dirty="0" smtClean="0">
                <a:solidFill>
                  <a:srgbClr val="FF0000"/>
                </a:solidFill>
              </a:rPr>
              <a:t>Existing </a:t>
            </a:r>
            <a:r>
              <a:rPr lang="en-US" sz="2300" b="1" i="1" dirty="0">
                <a:solidFill>
                  <a:srgbClr val="FF0000"/>
                </a:solidFill>
              </a:rPr>
              <a:t>Users</a:t>
            </a:r>
            <a:r>
              <a:rPr lang="en-US" sz="2300" dirty="0"/>
              <a:t>: Does the infrastructure element provide the functionality that current users want? Is it modular and adaptable so that it can meet the future needs of the users? </a:t>
            </a:r>
          </a:p>
          <a:p>
            <a:r>
              <a:rPr lang="en-US" sz="2300" b="1" i="1" dirty="0">
                <a:solidFill>
                  <a:srgbClr val="FF0000"/>
                </a:solidFill>
              </a:rPr>
              <a:t>Science</a:t>
            </a:r>
            <a:r>
              <a:rPr lang="en-US" sz="2300" dirty="0"/>
              <a:t>: Does it incorporate and implement new science and theory as they develop? </a:t>
            </a:r>
            <a:endParaRPr lang="en-US" sz="2300" dirty="0">
              <a:effectLst/>
            </a:endParaRPr>
          </a:p>
        </p:txBody>
      </p:sp>
      <p:sp>
        <p:nvSpPr>
          <p:cNvPr id="2" name="Rectangle 1"/>
          <p:cNvSpPr/>
          <p:nvPr/>
        </p:nvSpPr>
        <p:spPr>
          <a:xfrm>
            <a:off x="3886200" y="5786464"/>
            <a:ext cx="5473452" cy="646331"/>
          </a:xfrm>
          <a:prstGeom prst="rect">
            <a:avLst/>
          </a:prstGeom>
        </p:spPr>
        <p:txBody>
          <a:bodyPr wrap="square">
            <a:spAutoFit/>
          </a:bodyPr>
          <a:lstStyle/>
          <a:p>
            <a:r>
              <a:rPr lang="en-US" sz="1200" dirty="0">
                <a:solidFill>
                  <a:srgbClr val="616161"/>
                </a:solidFill>
                <a:latin typeface="Merriweather" charset="0"/>
              </a:rPr>
              <a:t>Katz, D.S. &amp; Proctor, D., (2014). A Framework for Discussing e-Research Infrastructure Sustainability. Journal of Open Research Software. 2(1), p.e13. DOI: </a:t>
            </a:r>
            <a:r>
              <a:rPr lang="en-US" sz="1200" b="1" dirty="0">
                <a:solidFill>
                  <a:srgbClr val="616161"/>
                </a:solidFill>
                <a:latin typeface="Merriweather" charset="0"/>
                <a:hlinkClick r:id="rId2"/>
              </a:rPr>
              <a:t>http://</a:t>
            </a:r>
            <a:r>
              <a:rPr lang="en-US" sz="1200" b="1" dirty="0" err="1">
                <a:solidFill>
                  <a:srgbClr val="616161"/>
                </a:solidFill>
                <a:latin typeface="Merriweather" charset="0"/>
                <a:hlinkClick r:id="rId2"/>
              </a:rPr>
              <a:t>doi.org</a:t>
            </a:r>
            <a:r>
              <a:rPr lang="en-US" sz="1200" b="1" dirty="0">
                <a:solidFill>
                  <a:srgbClr val="616161"/>
                </a:solidFill>
                <a:latin typeface="Merriweather" charset="0"/>
                <a:hlinkClick r:id="rId2"/>
              </a:rPr>
              <a:t>/10.5334/</a:t>
            </a:r>
            <a:r>
              <a:rPr lang="en-US" sz="1200" b="1" dirty="0" err="1">
                <a:solidFill>
                  <a:srgbClr val="616161"/>
                </a:solidFill>
                <a:latin typeface="Merriweather" charset="0"/>
                <a:hlinkClick r:id="rId2"/>
              </a:rPr>
              <a:t>jors.av</a:t>
            </a:r>
            <a:endParaRPr lang="en-US" sz="1200" b="1" dirty="0"/>
          </a:p>
        </p:txBody>
      </p:sp>
    </p:spTree>
    <p:extLst>
      <p:ext uri="{BB962C8B-B14F-4D97-AF65-F5344CB8AC3E}">
        <p14:creationId xmlns:p14="http://schemas.microsoft.com/office/powerpoint/2010/main" val="585775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5</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HEP Software Foundation (HSF)</a:t>
            </a:r>
            <a:endParaRPr lang="en-US" sz="2800" b="1" dirty="0"/>
          </a:p>
        </p:txBody>
      </p:sp>
      <p:sp>
        <p:nvSpPr>
          <p:cNvPr id="13" name="Content Placeholder 1"/>
          <p:cNvSpPr>
            <a:spLocks noGrp="1"/>
          </p:cNvSpPr>
          <p:nvPr>
            <p:ph idx="1"/>
          </p:nvPr>
        </p:nvSpPr>
        <p:spPr>
          <a:xfrm>
            <a:off x="0" y="550810"/>
            <a:ext cx="9131052" cy="5773790"/>
          </a:xfrm>
        </p:spPr>
        <p:txBody>
          <a:bodyPr/>
          <a:lstStyle/>
          <a:p>
            <a:r>
              <a:rPr lang="en-US" sz="2200" dirty="0" smtClean="0"/>
              <a:t>The </a:t>
            </a:r>
            <a:r>
              <a:rPr lang="en-US" sz="2200" b="1" i="1" dirty="0" smtClean="0">
                <a:solidFill>
                  <a:srgbClr val="FF0000"/>
                </a:solidFill>
              </a:rPr>
              <a:t>HEP Software Foundation</a:t>
            </a:r>
            <a:r>
              <a:rPr lang="en-US" sz="2200" dirty="0" smtClean="0"/>
              <a:t> (</a:t>
            </a:r>
            <a:r>
              <a:rPr lang="en-US" sz="2200" b="1" i="1" dirty="0" smtClean="0">
                <a:hlinkClick r:id="rId2"/>
              </a:rPr>
              <a:t>HSF</a:t>
            </a:r>
            <a:r>
              <a:rPr lang="en-US" sz="2200" dirty="0"/>
              <a:t>) </a:t>
            </a:r>
            <a:r>
              <a:rPr lang="en-US" sz="2200" dirty="0" smtClean="0"/>
              <a:t>was </a:t>
            </a:r>
            <a:r>
              <a:rPr lang="en-US" sz="2200" dirty="0"/>
              <a:t>created </a:t>
            </a:r>
            <a:r>
              <a:rPr lang="en-US" sz="2200" dirty="0" smtClean="0"/>
              <a:t>~2 years </a:t>
            </a:r>
            <a:r>
              <a:rPr lang="en-US" sz="2200" dirty="0"/>
              <a:t>ago as a means for organizing our community to address the software challenges of future projects like the </a:t>
            </a:r>
            <a:r>
              <a:rPr lang="en-US" sz="2200" dirty="0" smtClean="0"/>
              <a:t>HL-HLC </a:t>
            </a:r>
          </a:p>
          <a:p>
            <a:pPr>
              <a:spcBef>
                <a:spcPts val="1128"/>
              </a:spcBef>
            </a:pPr>
            <a:r>
              <a:rPr lang="en-US" sz="2200" dirty="0" smtClean="0"/>
              <a:t>An </a:t>
            </a:r>
            <a:r>
              <a:rPr lang="en-US" sz="2200" dirty="0"/>
              <a:t>initial set of collaborative activities have begun (see recent HSF </a:t>
            </a:r>
            <a:r>
              <a:rPr lang="en-US" sz="2200" dirty="0">
                <a:hlinkClick r:id="rId3"/>
              </a:rPr>
              <a:t>workshop </a:t>
            </a:r>
            <a:r>
              <a:rPr lang="en-US" sz="2200" dirty="0"/>
              <a:t>at </a:t>
            </a:r>
            <a:r>
              <a:rPr lang="en-US" sz="2200" dirty="0" smtClean="0"/>
              <a:t>LAL-</a:t>
            </a:r>
            <a:r>
              <a:rPr lang="en-US" sz="2200" dirty="0" err="1" smtClean="0"/>
              <a:t>Orsay</a:t>
            </a:r>
            <a:r>
              <a:rPr lang="en-US" sz="2200" dirty="0" smtClean="0"/>
              <a:t>)</a:t>
            </a:r>
          </a:p>
          <a:p>
            <a:pPr>
              <a:spcBef>
                <a:spcPts val="1128"/>
              </a:spcBef>
            </a:pPr>
            <a:r>
              <a:rPr lang="en-US" sz="2200" dirty="0" smtClean="0"/>
              <a:t>The objectives of HSF as a community-wide organization are : </a:t>
            </a:r>
            <a:endParaRPr lang="en-US" sz="2200" dirty="0"/>
          </a:p>
          <a:p>
            <a:pPr lvl="1"/>
            <a:r>
              <a:rPr lang="en-US" sz="1800" dirty="0" smtClean="0"/>
              <a:t>Share expertise and raise awareness of existing software and solutions</a:t>
            </a:r>
          </a:p>
          <a:p>
            <a:pPr lvl="1"/>
            <a:r>
              <a:rPr lang="en-US" sz="1800" dirty="0" smtClean="0"/>
              <a:t>Catalyze </a:t>
            </a:r>
            <a:r>
              <a:rPr lang="en-US" sz="1800" dirty="0"/>
              <a:t>new common projects </a:t>
            </a:r>
          </a:p>
          <a:p>
            <a:pPr lvl="1"/>
            <a:r>
              <a:rPr lang="en-US" sz="1800" dirty="0"/>
              <a:t>Promote commonality and collaboration in new developments to make the most of limited resources </a:t>
            </a:r>
          </a:p>
          <a:p>
            <a:pPr lvl="1"/>
            <a:r>
              <a:rPr lang="en-US" sz="1800" dirty="0"/>
              <a:t>Provide a framework for attracting effort and support to S&amp;C common projects (new resources</a:t>
            </a:r>
            <a:r>
              <a:rPr lang="en-US" sz="1800" dirty="0" smtClean="0"/>
              <a:t>!)</a:t>
            </a:r>
          </a:p>
          <a:p>
            <a:pPr lvl="1"/>
            <a:r>
              <a:rPr lang="en-US" sz="1800" dirty="0" smtClean="0"/>
              <a:t>Supporting </a:t>
            </a:r>
            <a:r>
              <a:rPr lang="en-US" sz="1800" dirty="0" err="1" smtClean="0"/>
              <a:t>careeer</a:t>
            </a:r>
            <a:r>
              <a:rPr lang="en-US" sz="1800" dirty="0" smtClean="0"/>
              <a:t> development for software and computing specialists</a:t>
            </a:r>
            <a:endParaRPr lang="en-US" sz="1800" dirty="0"/>
          </a:p>
          <a:p>
            <a:pPr lvl="1"/>
            <a:r>
              <a:rPr lang="en-US" sz="1800" dirty="0"/>
              <a:t>Provide a structure to set priorities and goals for the work </a:t>
            </a:r>
            <a:endParaRPr lang="en-US" sz="1800" dirty="0" smtClean="0"/>
          </a:p>
          <a:p>
            <a:pPr>
              <a:spcBef>
                <a:spcPts val="1128"/>
              </a:spcBef>
            </a:pPr>
            <a:r>
              <a:rPr lang="en-US" sz="2200" dirty="0"/>
              <a:t>HSF is a HEP community effort, it should be open enough to form the basis for collaboration with other sciences.</a:t>
            </a:r>
            <a:endParaRPr lang="en-US" sz="2200" dirty="0">
              <a:effectLst/>
            </a:endParaRPr>
          </a:p>
        </p:txBody>
      </p:sp>
    </p:spTree>
    <p:extLst>
      <p:ext uri="{BB962C8B-B14F-4D97-AF65-F5344CB8AC3E}">
        <p14:creationId xmlns:p14="http://schemas.microsoft.com/office/powerpoint/2010/main" val="18814417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6</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Where do we go from here?</a:t>
            </a:r>
            <a:endParaRPr lang="en-US" sz="2800" b="1" dirty="0"/>
          </a:p>
        </p:txBody>
      </p:sp>
      <p:sp>
        <p:nvSpPr>
          <p:cNvPr id="13" name="Content Placeholder 1"/>
          <p:cNvSpPr>
            <a:spLocks noGrp="1"/>
          </p:cNvSpPr>
          <p:nvPr>
            <p:ph idx="1"/>
          </p:nvPr>
        </p:nvSpPr>
        <p:spPr>
          <a:xfrm>
            <a:off x="0" y="685800"/>
            <a:ext cx="9131052" cy="5532431"/>
          </a:xfrm>
        </p:spPr>
        <p:txBody>
          <a:bodyPr/>
          <a:lstStyle/>
          <a:p>
            <a:r>
              <a:rPr lang="en-US" dirty="0"/>
              <a:t>The HSF has demonstrated some initial collaborative activities between people working on different experiments. </a:t>
            </a:r>
            <a:r>
              <a:rPr lang="en-US" dirty="0" smtClean="0"/>
              <a:t>However, </a:t>
            </a:r>
            <a:r>
              <a:rPr lang="en-US" dirty="0"/>
              <a:t>what is needed to address the future HEP software/computing challenges (HL-LHC and others) is additional dedicated resources for projects. </a:t>
            </a:r>
          </a:p>
          <a:p>
            <a:r>
              <a:rPr lang="en-US" dirty="0"/>
              <a:t>There are a couple of “common” software-focused projects today which have acquired “new” </a:t>
            </a:r>
            <a:r>
              <a:rPr lang="en-US" dirty="0" smtClean="0"/>
              <a:t>resources. Examples include:</a:t>
            </a:r>
          </a:p>
          <a:p>
            <a:pPr lvl="1"/>
            <a:r>
              <a:rPr lang="en-US" dirty="0" smtClean="0"/>
              <a:t>DIANA-HEP software framework (</a:t>
            </a:r>
            <a:r>
              <a:rPr lang="en-US" dirty="0" smtClean="0">
                <a:hlinkClick r:id="rId2"/>
              </a:rPr>
              <a:t>link</a:t>
            </a:r>
            <a:r>
              <a:rPr lang="en-US" dirty="0" smtClean="0"/>
              <a:t>)</a:t>
            </a:r>
          </a:p>
          <a:p>
            <a:pPr lvl="1"/>
            <a:r>
              <a:rPr lang="en-US" dirty="0" smtClean="0"/>
              <a:t>AIDA2020 software work package (</a:t>
            </a:r>
            <a:r>
              <a:rPr lang="en-US" dirty="0" smtClean="0">
                <a:hlinkClick r:id="rId2"/>
              </a:rPr>
              <a:t>link</a:t>
            </a:r>
            <a:r>
              <a:rPr lang="en-US" dirty="0" smtClean="0"/>
              <a:t>)</a:t>
            </a:r>
          </a:p>
          <a:p>
            <a:pPr marL="457200" lvl="1" indent="0">
              <a:buNone/>
            </a:pPr>
            <a:r>
              <a:rPr lang="en-US" sz="2400" dirty="0" smtClean="0"/>
              <a:t>Neither </a:t>
            </a:r>
            <a:r>
              <a:rPr lang="en-US" sz="2400" dirty="0"/>
              <a:t>of these was really proposed or funded “as part of” HSF, but they are the kinds of projects </a:t>
            </a:r>
            <a:r>
              <a:rPr lang="en-US" sz="2400" dirty="0" smtClean="0"/>
              <a:t>that fit naturally under the </a:t>
            </a:r>
            <a:r>
              <a:rPr lang="en-US" sz="2400" dirty="0"/>
              <a:t>HSF umbrella. How concretely do we go about doing that? </a:t>
            </a:r>
          </a:p>
          <a:p>
            <a:r>
              <a:rPr lang="en-US" dirty="0"/>
              <a:t>Even more concretely: can we build something resembling a </a:t>
            </a:r>
            <a:r>
              <a:rPr lang="en-US" dirty="0" smtClean="0"/>
              <a:t>“software upgrade</a:t>
            </a:r>
            <a:r>
              <a:rPr lang="en-US" dirty="0"/>
              <a:t>” project for HL-LHC</a:t>
            </a:r>
            <a:r>
              <a:rPr lang="en-US" dirty="0" smtClean="0"/>
              <a:t>?</a:t>
            </a:r>
            <a:endParaRPr lang="en-US" dirty="0">
              <a:effectLst/>
            </a:endParaRPr>
          </a:p>
        </p:txBody>
      </p:sp>
    </p:spTree>
    <p:extLst>
      <p:ext uri="{BB962C8B-B14F-4D97-AF65-F5344CB8AC3E}">
        <p14:creationId xmlns:p14="http://schemas.microsoft.com/office/powerpoint/2010/main" val="14683989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7</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White Paper : Outline</a:t>
            </a:r>
            <a:endParaRPr lang="en-US" sz="2800" b="1" dirty="0"/>
          </a:p>
        </p:txBody>
      </p:sp>
      <p:sp>
        <p:nvSpPr>
          <p:cNvPr id="13" name="Content Placeholder 1"/>
          <p:cNvSpPr>
            <a:spLocks noGrp="1"/>
          </p:cNvSpPr>
          <p:nvPr>
            <p:ph idx="1"/>
          </p:nvPr>
        </p:nvSpPr>
        <p:spPr>
          <a:xfrm>
            <a:off x="-10886" y="523220"/>
            <a:ext cx="9131052" cy="5877580"/>
          </a:xfrm>
        </p:spPr>
        <p:txBody>
          <a:bodyPr/>
          <a:lstStyle/>
          <a:p>
            <a:r>
              <a:rPr lang="en-US" dirty="0"/>
              <a:t>B</a:t>
            </a:r>
            <a:r>
              <a:rPr lang="en-US" dirty="0" smtClean="0"/>
              <a:t>road </a:t>
            </a:r>
            <a:r>
              <a:rPr lang="en-US" dirty="0"/>
              <a:t>overview of the grand challenge science (HL-LHC, </a:t>
            </a:r>
            <a:r>
              <a:rPr lang="en-US" dirty="0" smtClean="0"/>
              <a:t>HEP)</a:t>
            </a:r>
          </a:p>
          <a:p>
            <a:pPr lvl="1"/>
            <a:r>
              <a:rPr lang="en-US" dirty="0"/>
              <a:t>H</a:t>
            </a:r>
            <a:r>
              <a:rPr lang="en-US" dirty="0" smtClean="0"/>
              <a:t>ow </a:t>
            </a:r>
            <a:r>
              <a:rPr lang="en-US" dirty="0"/>
              <a:t>new approaches to computing and software can enable and radically extend the physics reach of the </a:t>
            </a:r>
            <a:r>
              <a:rPr lang="en-US" dirty="0" smtClean="0"/>
              <a:t>detectors</a:t>
            </a:r>
          </a:p>
          <a:p>
            <a:pPr lvl="1"/>
            <a:r>
              <a:rPr lang="en-US" dirty="0"/>
              <a:t>W</a:t>
            </a:r>
            <a:r>
              <a:rPr lang="en-US" dirty="0" smtClean="0"/>
              <a:t>hat </a:t>
            </a:r>
            <a:r>
              <a:rPr lang="en-US" dirty="0"/>
              <a:t>computing and software research will be required so that (for example) computing and software Technical Design Reports can be prepared several years before Run 4 of the LHC </a:t>
            </a:r>
            <a:r>
              <a:rPr lang="en-US" dirty="0" smtClean="0"/>
              <a:t>begins</a:t>
            </a:r>
          </a:p>
          <a:p>
            <a:pPr lvl="2"/>
            <a:r>
              <a:rPr lang="en-US" dirty="0"/>
              <a:t>T</a:t>
            </a:r>
            <a:r>
              <a:rPr lang="en-US" dirty="0" smtClean="0"/>
              <a:t>his </a:t>
            </a:r>
            <a:r>
              <a:rPr lang="en-US" dirty="0"/>
              <a:t>will include studies of hardware and software architectures and life-cycle processes and costs. </a:t>
            </a:r>
          </a:p>
          <a:p>
            <a:r>
              <a:rPr lang="en-US" dirty="0"/>
              <a:t>I</a:t>
            </a:r>
            <a:r>
              <a:rPr lang="en-US" dirty="0" smtClean="0"/>
              <a:t>dentify </a:t>
            </a:r>
            <a:r>
              <a:rPr lang="en-US" dirty="0"/>
              <a:t>specific software elements and frameworks that will be required for the HL-LHC era which can be built and tested during Run </a:t>
            </a:r>
            <a:r>
              <a:rPr lang="en-US" dirty="0" smtClean="0"/>
              <a:t>3</a:t>
            </a:r>
          </a:p>
          <a:p>
            <a:r>
              <a:rPr lang="en-US" dirty="0"/>
              <a:t>O</a:t>
            </a:r>
            <a:r>
              <a:rPr lang="en-US" dirty="0" smtClean="0"/>
              <a:t>rganizational </a:t>
            </a:r>
            <a:r>
              <a:rPr lang="en-US" dirty="0"/>
              <a:t>issues for the common software and for coordinating research of common interest, even when the final products will be specific to individual experiments. </a:t>
            </a:r>
          </a:p>
          <a:p>
            <a:r>
              <a:rPr lang="en-US" dirty="0"/>
              <a:t>S</a:t>
            </a:r>
            <a:r>
              <a:rPr lang="en-US" dirty="0" smtClean="0"/>
              <a:t>oftware </a:t>
            </a:r>
            <a:r>
              <a:rPr lang="en-US" dirty="0"/>
              <a:t>development and documentation tools for writing sustainable </a:t>
            </a:r>
            <a:r>
              <a:rPr lang="en-US" dirty="0" smtClean="0"/>
              <a:t>software</a:t>
            </a:r>
            <a:endParaRPr lang="en-US" dirty="0">
              <a:effectLst/>
            </a:endParaRPr>
          </a:p>
        </p:txBody>
      </p:sp>
    </p:spTree>
    <p:extLst>
      <p:ext uri="{BB962C8B-B14F-4D97-AF65-F5344CB8AC3E}">
        <p14:creationId xmlns:p14="http://schemas.microsoft.com/office/powerpoint/2010/main" val="11661168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8</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Roadmap for HEP S&amp;C</a:t>
            </a:r>
            <a:endParaRPr lang="en-US" sz="2800" b="1" dirty="0"/>
          </a:p>
        </p:txBody>
      </p:sp>
      <p:sp>
        <p:nvSpPr>
          <p:cNvPr id="13" name="Content Placeholder 1"/>
          <p:cNvSpPr>
            <a:spLocks noGrp="1"/>
          </p:cNvSpPr>
          <p:nvPr>
            <p:ph idx="1"/>
          </p:nvPr>
        </p:nvSpPr>
        <p:spPr>
          <a:xfrm>
            <a:off x="0" y="609600"/>
            <a:ext cx="9131052" cy="5532431"/>
          </a:xfrm>
        </p:spPr>
        <p:txBody>
          <a:bodyPr/>
          <a:lstStyle/>
          <a:p>
            <a:r>
              <a:rPr lang="en-US" dirty="0"/>
              <a:t>As a next step for HSF and as a step towards software upgrades for HL-LHC, we are proposing a </a:t>
            </a:r>
            <a:r>
              <a:rPr lang="en-US" b="1" i="1" dirty="0"/>
              <a:t>Community Roadmap for HEP Software and </a:t>
            </a:r>
            <a:r>
              <a:rPr lang="en-US" b="1" i="1" dirty="0" smtClean="0"/>
              <a:t>Computing</a:t>
            </a:r>
            <a:r>
              <a:rPr lang="en-US" dirty="0" smtClean="0"/>
              <a:t>.</a:t>
            </a:r>
          </a:p>
          <a:p>
            <a:r>
              <a:rPr lang="en-US" dirty="0" smtClean="0"/>
              <a:t>In the form of a </a:t>
            </a:r>
            <a:r>
              <a:rPr lang="en-US" b="1" i="1" dirty="0" smtClean="0">
                <a:solidFill>
                  <a:srgbClr val="FF0000"/>
                </a:solidFill>
              </a:rPr>
              <a:t>Community </a:t>
            </a:r>
            <a:r>
              <a:rPr lang="en-US" b="1" i="1" dirty="0">
                <a:solidFill>
                  <a:srgbClr val="FF0000"/>
                </a:solidFill>
              </a:rPr>
              <a:t>W</a:t>
            </a:r>
            <a:r>
              <a:rPr lang="en-US" b="1" i="1" dirty="0" smtClean="0">
                <a:solidFill>
                  <a:srgbClr val="FF0000"/>
                </a:solidFill>
              </a:rPr>
              <a:t>hite </a:t>
            </a:r>
            <a:r>
              <a:rPr lang="en-US" b="1" i="1" dirty="0">
                <a:solidFill>
                  <a:srgbClr val="FF0000"/>
                </a:solidFill>
              </a:rPr>
              <a:t>P</a:t>
            </a:r>
            <a:r>
              <a:rPr lang="en-US" b="1" i="1" dirty="0" smtClean="0">
                <a:solidFill>
                  <a:srgbClr val="FF0000"/>
                </a:solidFill>
              </a:rPr>
              <a:t>aper</a:t>
            </a:r>
            <a:r>
              <a:rPr lang="en-US" dirty="0" smtClean="0"/>
              <a:t> </a:t>
            </a:r>
            <a:r>
              <a:rPr lang="en-US" dirty="0" smtClean="0"/>
              <a:t>(CWP), it </a:t>
            </a:r>
            <a:r>
              <a:rPr lang="en-US" dirty="0"/>
              <a:t>should describe a global vision for software and computing for the HL-LHC era and HEP in the </a:t>
            </a:r>
            <a:r>
              <a:rPr lang="en-US" dirty="0" smtClean="0"/>
              <a:t>2020s</a:t>
            </a:r>
          </a:p>
          <a:p>
            <a:r>
              <a:rPr lang="en-US" dirty="0" smtClean="0"/>
              <a:t>The CWP should</a:t>
            </a:r>
          </a:p>
          <a:p>
            <a:pPr lvl="1"/>
            <a:r>
              <a:rPr lang="en-US" sz="2200" dirty="0" smtClean="0"/>
              <a:t>include </a:t>
            </a:r>
            <a:r>
              <a:rPr lang="en-US" sz="2200" dirty="0"/>
              <a:t>discussions of elements that are common to the HEP community </a:t>
            </a:r>
            <a:r>
              <a:rPr lang="en-US" sz="2200" dirty="0" smtClean="0"/>
              <a:t>as a whole (LHC </a:t>
            </a:r>
            <a:r>
              <a:rPr lang="en-US" sz="2200" dirty="0"/>
              <a:t>community, etc.) </a:t>
            </a:r>
            <a:r>
              <a:rPr lang="en-US" sz="2200" dirty="0" smtClean="0"/>
              <a:t>as well as </a:t>
            </a:r>
            <a:r>
              <a:rPr lang="en-US" sz="2200" dirty="0"/>
              <a:t>those that are specific to the individual </a:t>
            </a:r>
            <a:r>
              <a:rPr lang="en-US" sz="2200" dirty="0" smtClean="0"/>
              <a:t>experiments</a:t>
            </a:r>
          </a:p>
          <a:p>
            <a:pPr lvl="1"/>
            <a:r>
              <a:rPr lang="en-US" sz="2200" dirty="0" smtClean="0"/>
              <a:t>discuss </a:t>
            </a:r>
            <a:r>
              <a:rPr lang="en-US" sz="2200" dirty="0"/>
              <a:t>the relationship of </a:t>
            </a:r>
            <a:r>
              <a:rPr lang="en-US" sz="2200" dirty="0" smtClean="0"/>
              <a:t>common S&amp;C </a:t>
            </a:r>
            <a:r>
              <a:rPr lang="en-US" sz="2200" dirty="0"/>
              <a:t>elements to the broader </a:t>
            </a:r>
            <a:r>
              <a:rPr lang="en-US" sz="2200" dirty="0" smtClean="0"/>
              <a:t>community that utilizes scientific computing</a:t>
            </a:r>
          </a:p>
          <a:p>
            <a:pPr lvl="1"/>
            <a:r>
              <a:rPr lang="en-US" sz="2200" dirty="0"/>
              <a:t>b</a:t>
            </a:r>
            <a:r>
              <a:rPr lang="en-US" sz="2200" dirty="0" smtClean="0"/>
              <a:t>e an element of </a:t>
            </a:r>
            <a:r>
              <a:rPr lang="en-US" sz="2200" dirty="0"/>
              <a:t>the HL-LHC </a:t>
            </a:r>
            <a:r>
              <a:rPr lang="en-US" sz="2200" dirty="0" smtClean="0"/>
              <a:t>planning process and play </a:t>
            </a:r>
            <a:r>
              <a:rPr lang="en-US" sz="2200" dirty="0"/>
              <a:t>a role in </a:t>
            </a:r>
            <a:r>
              <a:rPr lang="en-US" sz="2200" dirty="0" smtClean="0"/>
              <a:t>discussions surrounding scenarios </a:t>
            </a:r>
            <a:r>
              <a:rPr lang="en-US" sz="2200" dirty="0"/>
              <a:t>for </a:t>
            </a:r>
            <a:r>
              <a:rPr lang="en-US" sz="2200" dirty="0" smtClean="0"/>
              <a:t>funding a </a:t>
            </a:r>
            <a:r>
              <a:rPr lang="en-US" sz="2200" dirty="0"/>
              <a:t>“software upgrade</a:t>
            </a:r>
            <a:r>
              <a:rPr lang="en-US" sz="2200" dirty="0" smtClean="0"/>
              <a:t>” to realize the full physics potential of the HL-LHC</a:t>
            </a:r>
            <a:endParaRPr lang="en-US" sz="2200" dirty="0">
              <a:effectLst/>
            </a:endParaRPr>
          </a:p>
        </p:txBody>
      </p:sp>
    </p:spTree>
    <p:extLst>
      <p:ext uri="{BB962C8B-B14F-4D97-AF65-F5344CB8AC3E}">
        <p14:creationId xmlns:p14="http://schemas.microsoft.com/office/powerpoint/2010/main" val="7370077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smtClean="0"/>
              <a:t>ATLAS Week / NYU / June 28,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9</a:t>
            </a:fld>
            <a:endParaRPr lang="en-US" dirty="0"/>
          </a:p>
        </p:txBody>
      </p:sp>
      <p:sp>
        <p:nvSpPr>
          <p:cNvPr id="8" name="TextBox 7"/>
          <p:cNvSpPr txBox="1"/>
          <p:nvPr/>
        </p:nvSpPr>
        <p:spPr>
          <a:xfrm>
            <a:off x="0" y="0"/>
            <a:ext cx="9131052" cy="707886"/>
          </a:xfrm>
          <a:prstGeom prst="rect">
            <a:avLst/>
          </a:prstGeom>
          <a:noFill/>
        </p:spPr>
        <p:txBody>
          <a:bodyPr wrap="square" rtlCol="0">
            <a:spAutoFit/>
          </a:bodyPr>
          <a:lstStyle/>
          <a:p>
            <a:r>
              <a:rPr lang="en-US" sz="2000" b="1" dirty="0" smtClean="0"/>
              <a:t>Detector </a:t>
            </a:r>
            <a:r>
              <a:rPr lang="en-US" sz="2000" b="1" dirty="0"/>
              <a:t>Simulation, Triggering, Event Reconstruction </a:t>
            </a:r>
            <a:r>
              <a:rPr lang="en-US" sz="2000" b="1" dirty="0" smtClean="0"/>
              <a:t>and </a:t>
            </a:r>
            <a:r>
              <a:rPr lang="en-US" sz="2000" b="1" dirty="0"/>
              <a:t>Visualization </a:t>
            </a:r>
            <a:endParaRPr lang="en-US" sz="2000" b="1" dirty="0">
              <a:effectLst/>
            </a:endParaRPr>
          </a:p>
        </p:txBody>
      </p:sp>
      <p:sp>
        <p:nvSpPr>
          <p:cNvPr id="13" name="Content Placeholder 1"/>
          <p:cNvSpPr>
            <a:spLocks noGrp="1"/>
          </p:cNvSpPr>
          <p:nvPr>
            <p:ph idx="1"/>
          </p:nvPr>
        </p:nvSpPr>
        <p:spPr>
          <a:xfrm>
            <a:off x="12948" y="762000"/>
            <a:ext cx="9131052" cy="5257800"/>
          </a:xfrm>
        </p:spPr>
        <p:txBody>
          <a:bodyPr/>
          <a:lstStyle/>
          <a:p>
            <a:r>
              <a:rPr lang="en-US" sz="1600" dirty="0"/>
              <a:t>Challenges surrounding high pile-up simulation, including the CPU resources needed for large statistics samples needed to compare with data from high trigger rates, high memory utilization, generation and handling of the large </a:t>
            </a:r>
            <a:r>
              <a:rPr lang="en-US" sz="1600" dirty="0" smtClean="0"/>
              <a:t>samples </a:t>
            </a:r>
            <a:r>
              <a:rPr lang="en-US" sz="1600" dirty="0"/>
              <a:t>needed to achieve accurate description of high pile-up collision events, and a flexible simulation strategy capable of a broad spectrum of precision in the detector response, from “fast” (e.g. parametric) simulation optimized for speed to full simulation in support of precision measurements and new physics searches (e.g. </a:t>
            </a:r>
            <a:r>
              <a:rPr lang="en-US" sz="1600" dirty="0" smtClean="0"/>
              <a:t>effects </a:t>
            </a:r>
            <a:r>
              <a:rPr lang="en-US" sz="1600" dirty="0"/>
              <a:t>on event kinematics due to the presence of virtual particles at high scale</a:t>
            </a:r>
            <a:r>
              <a:rPr lang="en-US" sz="1600" dirty="0" smtClean="0"/>
              <a:t>).</a:t>
            </a:r>
          </a:p>
          <a:p>
            <a:pPr>
              <a:spcBef>
                <a:spcPts val="984"/>
              </a:spcBef>
            </a:pPr>
            <a:r>
              <a:rPr lang="en-US" sz="1600" dirty="0" smtClean="0"/>
              <a:t>Software </a:t>
            </a:r>
            <a:r>
              <a:rPr lang="en-US" sz="1600" dirty="0"/>
              <a:t>required to emulate upgraded detectors (including the trigger system) and support determination of their optimal configuration and calibration. </a:t>
            </a:r>
            <a:endParaRPr lang="en-US" sz="1600" dirty="0" smtClean="0"/>
          </a:p>
          <a:p>
            <a:pPr>
              <a:spcBef>
                <a:spcPts val="984"/>
              </a:spcBef>
            </a:pPr>
            <a:r>
              <a:rPr lang="en-US" sz="1600" dirty="0" smtClean="0"/>
              <a:t>Software </a:t>
            </a:r>
            <a:r>
              <a:rPr lang="en-US" sz="1600" dirty="0"/>
              <a:t>in support of triggering during the HL-LHC, including algorithms for the High-level Trigger, online tracking using GPUs and/or FPGAs, trigger steering, event building, data “parking” (for offline trigger decision), and data flow control systems. </a:t>
            </a:r>
            <a:endParaRPr lang="en-US" sz="1600" dirty="0" smtClean="0"/>
          </a:p>
          <a:p>
            <a:pPr>
              <a:spcBef>
                <a:spcPts val="984"/>
              </a:spcBef>
            </a:pPr>
            <a:r>
              <a:rPr lang="en-US" sz="1600" dirty="0" smtClean="0"/>
              <a:t>New </a:t>
            </a:r>
            <a:r>
              <a:rPr lang="en-US" sz="1600" dirty="0"/>
              <a:t>approaches to event reconstruction, in which the processing time depends sensitively on instantaneous luminosity, including advanced algorithms, vectorization, and execution concurrency and frameworks that exploit many-core architectures. In particular, charged particle tracking is expected to dominate the event processing time under high pile-up conditions. </a:t>
            </a:r>
            <a:endParaRPr lang="en-US" sz="1600" dirty="0" smtClean="0"/>
          </a:p>
          <a:p>
            <a:pPr>
              <a:spcBef>
                <a:spcPts val="984"/>
              </a:spcBef>
            </a:pPr>
            <a:r>
              <a:rPr lang="en-US" sz="1600" dirty="0" smtClean="0"/>
              <a:t>Visualization </a:t>
            </a:r>
            <a:r>
              <a:rPr lang="en-US" sz="1600" dirty="0"/>
              <a:t>tools, not only in support of upgrade detector configurations and event displays, but also as a research tool for data analysis, education, and outreach using modern tools and technologies for 3D rendering, data and geometry description and cloud environments. </a:t>
            </a:r>
            <a:endParaRPr lang="en-US" sz="1600" dirty="0">
              <a:effectLst/>
            </a:endParaRPr>
          </a:p>
        </p:txBody>
      </p:sp>
    </p:spTree>
    <p:extLst>
      <p:ext uri="{BB962C8B-B14F-4D97-AF65-F5344CB8AC3E}">
        <p14:creationId xmlns:p14="http://schemas.microsoft.com/office/powerpoint/2010/main" val="1388381715"/>
      </p:ext>
    </p:extLst>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FF0000"/>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30429</TotalTime>
  <Words>2838</Words>
  <Application>Microsoft Macintosh PowerPoint</Application>
  <PresentationFormat>On-screen Show (4:3)</PresentationFormat>
  <Paragraphs>201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Rounded MT Bold</vt:lpstr>
      <vt:lpstr>Merriweather</vt:lpstr>
      <vt:lpstr>ＭＳ Ｐゴシック</vt:lpstr>
      <vt:lpstr>Tahoma</vt:lpstr>
      <vt:lpstr>Times New Roman</vt:lpstr>
      <vt:lpstr>Wingdings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Humboldt University Berlin</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schwanke</dc:creator>
  <cp:lastModifiedBy>Neubauer, Mark</cp:lastModifiedBy>
  <cp:revision>1361</cp:revision>
  <cp:lastPrinted>2016-04-29T14:07:57Z</cp:lastPrinted>
  <dcterms:created xsi:type="dcterms:W3CDTF">2002-11-21T15:58:27Z</dcterms:created>
  <dcterms:modified xsi:type="dcterms:W3CDTF">2016-06-29T14:22:43Z</dcterms:modified>
</cp:coreProperties>
</file>