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2"/>
  </p:notesMasterIdLst>
  <p:handoutMasterIdLst>
    <p:handoutMasterId r:id="rId23"/>
  </p:handoutMasterIdLst>
  <p:sldIdLst>
    <p:sldId id="311" r:id="rId2"/>
    <p:sldId id="363" r:id="rId3"/>
    <p:sldId id="362" r:id="rId4"/>
    <p:sldId id="341" r:id="rId5"/>
    <p:sldId id="344" r:id="rId6"/>
    <p:sldId id="346" r:id="rId7"/>
    <p:sldId id="347" r:id="rId8"/>
    <p:sldId id="348" r:id="rId9"/>
    <p:sldId id="349" r:id="rId10"/>
    <p:sldId id="350" r:id="rId11"/>
    <p:sldId id="351" r:id="rId12"/>
    <p:sldId id="352" r:id="rId13"/>
    <p:sldId id="354" r:id="rId14"/>
    <p:sldId id="355" r:id="rId15"/>
    <p:sldId id="356" r:id="rId16"/>
    <p:sldId id="357" r:id="rId17"/>
    <p:sldId id="358" r:id="rId18"/>
    <p:sldId id="359" r:id="rId19"/>
    <p:sldId id="342" r:id="rId20"/>
    <p:sldId id="361" r:id="rId21"/>
  </p:sldIdLst>
  <p:sldSz cx="9144000" cy="6858000" type="screen4x3"/>
  <p:notesSz cx="6797675" cy="9926638"/>
  <p:defaultTextStyle>
    <a:defPPr>
      <a:defRPr lang="en-US"/>
    </a:defPPr>
    <a:lvl1pPr algn="l" rtl="0" fontAlgn="base">
      <a:spcBef>
        <a:spcPct val="0"/>
      </a:spcBef>
      <a:spcAft>
        <a:spcPct val="0"/>
      </a:spcAft>
      <a:defRPr sz="1600" kern="1200">
        <a:solidFill>
          <a:schemeClr val="tx1"/>
        </a:solidFill>
        <a:latin typeface="Tahoma" charset="0"/>
        <a:ea typeface="ＭＳ Ｐゴシック" charset="0"/>
        <a:cs typeface="+mn-cs"/>
      </a:defRPr>
    </a:lvl1pPr>
    <a:lvl2pPr marL="457200" algn="l" rtl="0" fontAlgn="base">
      <a:spcBef>
        <a:spcPct val="0"/>
      </a:spcBef>
      <a:spcAft>
        <a:spcPct val="0"/>
      </a:spcAft>
      <a:defRPr sz="1600" kern="1200">
        <a:solidFill>
          <a:schemeClr val="tx1"/>
        </a:solidFill>
        <a:latin typeface="Tahoma" charset="0"/>
        <a:ea typeface="ＭＳ Ｐゴシック" charset="0"/>
        <a:cs typeface="+mn-cs"/>
      </a:defRPr>
    </a:lvl2pPr>
    <a:lvl3pPr marL="914400" algn="l" rtl="0" fontAlgn="base">
      <a:spcBef>
        <a:spcPct val="0"/>
      </a:spcBef>
      <a:spcAft>
        <a:spcPct val="0"/>
      </a:spcAft>
      <a:defRPr sz="1600" kern="1200">
        <a:solidFill>
          <a:schemeClr val="tx1"/>
        </a:solidFill>
        <a:latin typeface="Tahoma" charset="0"/>
        <a:ea typeface="ＭＳ Ｐゴシック" charset="0"/>
        <a:cs typeface="+mn-cs"/>
      </a:defRPr>
    </a:lvl3pPr>
    <a:lvl4pPr marL="1371600" algn="l" rtl="0" fontAlgn="base">
      <a:spcBef>
        <a:spcPct val="0"/>
      </a:spcBef>
      <a:spcAft>
        <a:spcPct val="0"/>
      </a:spcAft>
      <a:defRPr sz="1600" kern="1200">
        <a:solidFill>
          <a:schemeClr val="tx1"/>
        </a:solidFill>
        <a:latin typeface="Tahoma" charset="0"/>
        <a:ea typeface="ＭＳ Ｐゴシック" charset="0"/>
        <a:cs typeface="+mn-cs"/>
      </a:defRPr>
    </a:lvl4pPr>
    <a:lvl5pPr marL="1828800" algn="l" rtl="0" fontAlgn="base">
      <a:spcBef>
        <a:spcPct val="0"/>
      </a:spcBef>
      <a:spcAft>
        <a:spcPct val="0"/>
      </a:spcAft>
      <a:defRPr sz="1600" kern="1200">
        <a:solidFill>
          <a:schemeClr val="tx1"/>
        </a:solidFill>
        <a:latin typeface="Tahoma" charset="0"/>
        <a:ea typeface="ＭＳ Ｐゴシック" charset="0"/>
        <a:cs typeface="+mn-cs"/>
      </a:defRPr>
    </a:lvl5pPr>
    <a:lvl6pPr marL="2286000" algn="l" defTabSz="457200" rtl="0" eaLnBrk="1" latinLnBrk="0" hangingPunct="1">
      <a:defRPr sz="1600" kern="1200">
        <a:solidFill>
          <a:schemeClr val="tx1"/>
        </a:solidFill>
        <a:latin typeface="Tahoma" charset="0"/>
        <a:ea typeface="ＭＳ Ｐゴシック" charset="0"/>
        <a:cs typeface="+mn-cs"/>
      </a:defRPr>
    </a:lvl6pPr>
    <a:lvl7pPr marL="2743200" algn="l" defTabSz="457200" rtl="0" eaLnBrk="1" latinLnBrk="0" hangingPunct="1">
      <a:defRPr sz="1600" kern="1200">
        <a:solidFill>
          <a:schemeClr val="tx1"/>
        </a:solidFill>
        <a:latin typeface="Tahoma" charset="0"/>
        <a:ea typeface="ＭＳ Ｐゴシック" charset="0"/>
        <a:cs typeface="+mn-cs"/>
      </a:defRPr>
    </a:lvl7pPr>
    <a:lvl8pPr marL="3200400" algn="l" defTabSz="457200" rtl="0" eaLnBrk="1" latinLnBrk="0" hangingPunct="1">
      <a:defRPr sz="1600" kern="1200">
        <a:solidFill>
          <a:schemeClr val="tx1"/>
        </a:solidFill>
        <a:latin typeface="Tahoma" charset="0"/>
        <a:ea typeface="ＭＳ Ｐゴシック" charset="0"/>
        <a:cs typeface="+mn-cs"/>
      </a:defRPr>
    </a:lvl8pPr>
    <a:lvl9pPr marL="3657600" algn="l" defTabSz="457200" rtl="0" eaLnBrk="1" latinLnBrk="0" hangingPunct="1">
      <a:defRPr sz="1600" kern="1200">
        <a:solidFill>
          <a:schemeClr val="tx1"/>
        </a:solidFill>
        <a:latin typeface="Tahoma"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663300"/>
    <a:srgbClr val="FFFF66"/>
    <a:srgbClr val="660066"/>
    <a:srgbClr val="008000"/>
    <a:srgbClr val="FFFFCC"/>
    <a:srgbClr val="FF66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93"/>
    <p:restoredTop sz="94660" autoAdjust="0"/>
  </p:normalViewPr>
  <p:slideViewPr>
    <p:cSldViewPr>
      <p:cViewPr varScale="1">
        <p:scale>
          <a:sx n="130" d="100"/>
          <a:sy n="130" d="100"/>
        </p:scale>
        <p:origin x="1488" y="18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37" d="100"/>
        <a:sy n="137" d="100"/>
      </p:scale>
      <p:origin x="0" y="0"/>
    </p:cViewPr>
  </p:sorterViewPr>
  <p:notesViewPr>
    <p:cSldViewPr snapToGrid="0" snapToObjects="1">
      <p:cViewPr varScale="1">
        <p:scale>
          <a:sx n="87" d="100"/>
          <a:sy n="87" d="100"/>
        </p:scale>
        <p:origin x="-2560" y="-96"/>
      </p:cViewPr>
      <p:guideLst>
        <p:guide orient="horz" pos="3126"/>
        <p:guide pos="2141"/>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46400" cy="496888"/>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2738" tIns="46369" rIns="92738" bIns="46369" numCol="1" anchor="t" anchorCtr="0" compatLnSpc="1">
            <a:prstTxWarp prst="textNoShape">
              <a:avLst/>
            </a:prstTxWarp>
          </a:bodyPr>
          <a:lstStyle>
            <a:lvl1pPr defTabSz="927100">
              <a:defRPr sz="1200">
                <a:latin typeface="Times New Roman" charset="0"/>
              </a:defRPr>
            </a:lvl1pPr>
          </a:lstStyle>
          <a:p>
            <a:endParaRPr lang="en-US"/>
          </a:p>
        </p:txBody>
      </p:sp>
      <p:sp>
        <p:nvSpPr>
          <p:cNvPr id="8195" name="Rectangle 3"/>
          <p:cNvSpPr>
            <a:spLocks noGrp="1" noChangeArrowheads="1"/>
          </p:cNvSpPr>
          <p:nvPr>
            <p:ph type="dt" sz="quarter" idx="1"/>
          </p:nvPr>
        </p:nvSpPr>
        <p:spPr bwMode="auto">
          <a:xfrm>
            <a:off x="3851275" y="0"/>
            <a:ext cx="2946400" cy="496888"/>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2738" tIns="46369" rIns="92738" bIns="46369" numCol="1" anchor="t" anchorCtr="0" compatLnSpc="1">
            <a:prstTxWarp prst="textNoShape">
              <a:avLst/>
            </a:prstTxWarp>
          </a:bodyPr>
          <a:lstStyle>
            <a:lvl1pPr algn="r" defTabSz="927100">
              <a:defRPr sz="1200">
                <a:latin typeface="Times New Roman" charset="0"/>
              </a:defRPr>
            </a:lvl1pPr>
          </a:lstStyle>
          <a:p>
            <a:endParaRPr lang="en-US"/>
          </a:p>
        </p:txBody>
      </p:sp>
      <p:sp>
        <p:nvSpPr>
          <p:cNvPr id="8196" name="Rectangle 4"/>
          <p:cNvSpPr>
            <a:spLocks noGrp="1" noChangeArrowheads="1"/>
          </p:cNvSpPr>
          <p:nvPr>
            <p:ph type="ftr" sz="quarter" idx="2"/>
          </p:nvPr>
        </p:nvSpPr>
        <p:spPr bwMode="auto">
          <a:xfrm>
            <a:off x="0" y="9429750"/>
            <a:ext cx="2946400" cy="496888"/>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2738" tIns="46369" rIns="92738" bIns="46369" numCol="1" anchor="b" anchorCtr="0" compatLnSpc="1">
            <a:prstTxWarp prst="textNoShape">
              <a:avLst/>
            </a:prstTxWarp>
          </a:bodyPr>
          <a:lstStyle>
            <a:lvl1pPr defTabSz="927100">
              <a:defRPr sz="1200">
                <a:latin typeface="Times New Roman" charset="0"/>
              </a:defRPr>
            </a:lvl1pPr>
          </a:lstStyle>
          <a:p>
            <a:endParaRPr lang="en-US"/>
          </a:p>
        </p:txBody>
      </p:sp>
      <p:sp>
        <p:nvSpPr>
          <p:cNvPr id="8197" name="Rectangle 5"/>
          <p:cNvSpPr>
            <a:spLocks noGrp="1" noChangeArrowheads="1"/>
          </p:cNvSpPr>
          <p:nvPr>
            <p:ph type="sldNum" sz="quarter" idx="3"/>
          </p:nvPr>
        </p:nvSpPr>
        <p:spPr bwMode="auto">
          <a:xfrm>
            <a:off x="3851275" y="9429750"/>
            <a:ext cx="2946400" cy="496888"/>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2738" tIns="46369" rIns="92738" bIns="46369" numCol="1" anchor="b" anchorCtr="0" compatLnSpc="1">
            <a:prstTxWarp prst="textNoShape">
              <a:avLst/>
            </a:prstTxWarp>
          </a:bodyPr>
          <a:lstStyle>
            <a:lvl1pPr algn="r" defTabSz="927100">
              <a:defRPr sz="1200">
                <a:latin typeface="Times New Roman" charset="0"/>
              </a:defRPr>
            </a:lvl1pPr>
          </a:lstStyle>
          <a:p>
            <a:fld id="{F9EB5DE9-4D99-EC48-9258-BB0DC94E986D}" type="slidenum">
              <a:rPr lang="en-US"/>
              <a:pPr/>
              <a:t>‹#›</a:t>
            </a:fld>
            <a:endParaRPr lang="en-US"/>
          </a:p>
        </p:txBody>
      </p:sp>
    </p:spTree>
    <p:extLst>
      <p:ext uri="{BB962C8B-B14F-4D97-AF65-F5344CB8AC3E}">
        <p14:creationId xmlns:p14="http://schemas.microsoft.com/office/powerpoint/2010/main" val="5323691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2971800" cy="5334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charset="0"/>
              </a:defRPr>
            </a:lvl1pPr>
          </a:lstStyle>
          <a:p>
            <a:endParaRPr lang="en-US"/>
          </a:p>
        </p:txBody>
      </p:sp>
      <p:sp>
        <p:nvSpPr>
          <p:cNvPr id="113667" name="Rectangle 3"/>
          <p:cNvSpPr>
            <a:spLocks noGrp="1" noChangeArrowheads="1"/>
          </p:cNvSpPr>
          <p:nvPr>
            <p:ph type="dt" idx="1"/>
          </p:nvPr>
        </p:nvSpPr>
        <p:spPr bwMode="auto">
          <a:xfrm>
            <a:off x="3886200" y="0"/>
            <a:ext cx="2895600" cy="5334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endParaRPr lang="en-US"/>
          </a:p>
        </p:txBody>
      </p:sp>
      <p:sp>
        <p:nvSpPr>
          <p:cNvPr id="113668" name="Rectangle 4"/>
          <p:cNvSpPr>
            <a:spLocks noGrp="1" noRot="1" noChangeAspect="1" noChangeArrowheads="1" noTextEdit="1"/>
          </p:cNvSpPr>
          <p:nvPr>
            <p:ph type="sldImg" idx="2"/>
          </p:nvPr>
        </p:nvSpPr>
        <p:spPr bwMode="auto">
          <a:xfrm>
            <a:off x="901700" y="762000"/>
            <a:ext cx="4978400" cy="37338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113669" name="Rectangle 5"/>
          <p:cNvSpPr>
            <a:spLocks noGrp="1" noChangeArrowheads="1"/>
          </p:cNvSpPr>
          <p:nvPr>
            <p:ph type="body" sz="quarter" idx="3"/>
          </p:nvPr>
        </p:nvSpPr>
        <p:spPr bwMode="auto">
          <a:xfrm>
            <a:off x="914400" y="4724400"/>
            <a:ext cx="4953000" cy="44958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3670" name="Rectangle 6"/>
          <p:cNvSpPr>
            <a:spLocks noGrp="1" noChangeArrowheads="1"/>
          </p:cNvSpPr>
          <p:nvPr>
            <p:ph type="ftr" sz="quarter" idx="4"/>
          </p:nvPr>
        </p:nvSpPr>
        <p:spPr bwMode="auto">
          <a:xfrm>
            <a:off x="0" y="944880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charset="0"/>
              </a:defRPr>
            </a:lvl1pPr>
          </a:lstStyle>
          <a:p>
            <a:endParaRPr lang="en-US"/>
          </a:p>
        </p:txBody>
      </p:sp>
      <p:sp>
        <p:nvSpPr>
          <p:cNvPr id="113671" name="Rectangle 7"/>
          <p:cNvSpPr>
            <a:spLocks noGrp="1" noChangeArrowheads="1"/>
          </p:cNvSpPr>
          <p:nvPr>
            <p:ph type="sldNum" sz="quarter" idx="5"/>
          </p:nvPr>
        </p:nvSpPr>
        <p:spPr bwMode="auto">
          <a:xfrm>
            <a:off x="3886200" y="9448800"/>
            <a:ext cx="28956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charset="0"/>
              </a:defRPr>
            </a:lvl1pPr>
          </a:lstStyle>
          <a:p>
            <a:fld id="{9F47D86E-4D35-6349-9987-AFD860EA6D44}" type="slidenum">
              <a:rPr lang="en-US"/>
              <a:pPr/>
              <a:t>‹#›</a:t>
            </a:fld>
            <a:endParaRPr lang="en-US"/>
          </a:p>
        </p:txBody>
      </p:sp>
    </p:spTree>
    <p:extLst>
      <p:ext uri="{BB962C8B-B14F-4D97-AF65-F5344CB8AC3E}">
        <p14:creationId xmlns:p14="http://schemas.microsoft.com/office/powerpoint/2010/main" val="2996861026"/>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Times New Roman" charset="0"/>
        <a:ea typeface="ＭＳ Ｐゴシック" charset="0"/>
        <a:cs typeface="+mn-cs"/>
      </a:defRPr>
    </a:lvl1pPr>
    <a:lvl2pPr marL="457200" algn="l" rtl="0" fontAlgn="base">
      <a:spcBef>
        <a:spcPct val="30000"/>
      </a:spcBef>
      <a:spcAft>
        <a:spcPct val="0"/>
      </a:spcAft>
      <a:defRPr sz="1200" kern="1200">
        <a:solidFill>
          <a:schemeClr val="tx1"/>
        </a:solidFill>
        <a:latin typeface="Times New Roman" charset="0"/>
        <a:ea typeface="ＭＳ Ｐゴシック" charset="0"/>
        <a:cs typeface="+mn-cs"/>
      </a:defRPr>
    </a:lvl2pPr>
    <a:lvl3pPr marL="914400" algn="l" rtl="0" fontAlgn="base">
      <a:spcBef>
        <a:spcPct val="30000"/>
      </a:spcBef>
      <a:spcAft>
        <a:spcPct val="0"/>
      </a:spcAft>
      <a:defRPr sz="1200" kern="1200">
        <a:solidFill>
          <a:schemeClr val="tx1"/>
        </a:solidFill>
        <a:latin typeface="Times New Roman" charset="0"/>
        <a:ea typeface="ＭＳ Ｐゴシック" charset="0"/>
        <a:cs typeface="+mn-cs"/>
      </a:defRPr>
    </a:lvl3pPr>
    <a:lvl4pPr marL="1371600" algn="l" rtl="0" fontAlgn="base">
      <a:spcBef>
        <a:spcPct val="30000"/>
      </a:spcBef>
      <a:spcAft>
        <a:spcPct val="0"/>
      </a:spcAft>
      <a:defRPr sz="1200" kern="1200">
        <a:solidFill>
          <a:schemeClr val="tx1"/>
        </a:solidFill>
        <a:latin typeface="Times New Roman" charset="0"/>
        <a:ea typeface="ＭＳ Ｐゴシック" charset="0"/>
        <a:cs typeface="+mn-cs"/>
      </a:defRPr>
    </a:lvl4pPr>
    <a:lvl5pPr marL="1828800" algn="l" rtl="0" fontAlgn="base">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13592374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Rectangle 1"/>
          <p:cNvSpPr/>
          <p:nvPr userDrawn="1"/>
        </p:nvSpPr>
        <p:spPr>
          <a:xfrm>
            <a:off x="0" y="0"/>
            <a:ext cx="9144000"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0" y="1143000"/>
            <a:ext cx="9131052" cy="5105400"/>
          </a:xfrm>
        </p:spPr>
        <p:txBody>
          <a:bodyPr/>
          <a:lstStyle>
            <a:lvl1pPr>
              <a:defRPr>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Line 13"/>
          <p:cNvSpPr>
            <a:spLocks noChangeShapeType="1"/>
          </p:cNvSpPr>
          <p:nvPr userDrawn="1"/>
        </p:nvSpPr>
        <p:spPr bwMode="auto">
          <a:xfrm>
            <a:off x="304800" y="6477000"/>
            <a:ext cx="8382000" cy="0"/>
          </a:xfrm>
          <a:prstGeom prst="line">
            <a:avLst/>
          </a:prstGeom>
          <a:noFill/>
          <a:ln w="57150">
            <a:solidFill>
              <a:schemeClr val="accent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5" name="Date Placeholder 3"/>
          <p:cNvSpPr>
            <a:spLocks noGrp="1"/>
          </p:cNvSpPr>
          <p:nvPr>
            <p:ph type="dt" sz="half" idx="10"/>
          </p:nvPr>
        </p:nvSpPr>
        <p:spPr>
          <a:xfrm>
            <a:off x="0" y="6594764"/>
            <a:ext cx="2667000" cy="240145"/>
          </a:xfrm>
          <a:prstGeom prst="rect">
            <a:avLst/>
          </a:prstGeom>
        </p:spPr>
        <p:txBody>
          <a:bodyPr/>
          <a:lstStyle>
            <a:lvl1pPr>
              <a:defRPr sz="1200">
                <a:latin typeface="Arial Rounded MT Bold"/>
                <a:cs typeface="Arial Rounded MT Bold"/>
              </a:defRPr>
            </a:lvl1pPr>
          </a:lstStyle>
          <a:p>
            <a:r>
              <a:rPr lang="en-US" dirty="0" smtClean="0"/>
              <a:t>Neubauer/Elmer/Sokoloff</a:t>
            </a:r>
            <a:endParaRPr lang="en-US" dirty="0"/>
          </a:p>
        </p:txBody>
      </p:sp>
      <p:sp>
        <p:nvSpPr>
          <p:cNvPr id="16" name="Footer Placeholder 4"/>
          <p:cNvSpPr>
            <a:spLocks noGrp="1"/>
          </p:cNvSpPr>
          <p:nvPr>
            <p:ph type="ftr" sz="quarter" idx="11"/>
          </p:nvPr>
        </p:nvSpPr>
        <p:spPr>
          <a:xfrm>
            <a:off x="3200400" y="6594763"/>
            <a:ext cx="4572000" cy="240145"/>
          </a:xfrm>
          <a:prstGeom prst="rect">
            <a:avLst/>
          </a:prstGeom>
        </p:spPr>
        <p:txBody>
          <a:bodyPr/>
          <a:lstStyle>
            <a:lvl1pPr>
              <a:defRPr sz="1200">
                <a:latin typeface="Arial Rounded MT Bold"/>
                <a:cs typeface="Arial Rounded MT Bold"/>
              </a:defRPr>
            </a:lvl1pPr>
          </a:lstStyle>
          <a:p>
            <a:r>
              <a:rPr lang="en-US" dirty="0" smtClean="0"/>
              <a:t>OSG Council Meeting  / July 29, 2016</a:t>
            </a:r>
            <a:endParaRPr lang="en-US" dirty="0"/>
          </a:p>
        </p:txBody>
      </p:sp>
      <p:sp>
        <p:nvSpPr>
          <p:cNvPr id="17" name="Slide Number Placeholder 5"/>
          <p:cNvSpPr>
            <a:spLocks noGrp="1"/>
          </p:cNvSpPr>
          <p:nvPr>
            <p:ph type="sldNum" sz="quarter" idx="12"/>
          </p:nvPr>
        </p:nvSpPr>
        <p:spPr>
          <a:xfrm>
            <a:off x="8445252" y="6530108"/>
            <a:ext cx="685800" cy="304800"/>
          </a:xfrm>
          <a:prstGeom prst="rect">
            <a:avLst/>
          </a:prstGeom>
        </p:spPr>
        <p:txBody>
          <a:bodyPr/>
          <a:lstStyle>
            <a:lvl1pPr algn="r">
              <a:defRPr sz="1200">
                <a:latin typeface="Arial Rounded MT Bold"/>
                <a:cs typeface="Arial Rounded MT Bold"/>
              </a:defRPr>
            </a:lvl1pPr>
          </a:lstStyle>
          <a:p>
            <a:fld id="{9E33E80E-0A1B-3B43-8FF0-6D88CC818CAB}" type="slidenum">
              <a:rPr lang="en-US" smtClean="0"/>
              <a:pPr/>
              <a:t>‹#›</a:t>
            </a:fld>
            <a:endParaRPr lang="en-US" dirty="0"/>
          </a:p>
        </p:txBody>
      </p:sp>
      <p:sp>
        <p:nvSpPr>
          <p:cNvPr id="22" name="Title 21"/>
          <p:cNvSpPr>
            <a:spLocks noGrp="1"/>
          </p:cNvSpPr>
          <p:nvPr>
            <p:ph type="title" hasCustomPrompt="1"/>
          </p:nvPr>
        </p:nvSpPr>
        <p:spPr>
          <a:xfrm>
            <a:off x="0" y="457200"/>
            <a:ext cx="9144000" cy="685800"/>
          </a:xfrm>
          <a:noFill/>
          <a:ln>
            <a:noFill/>
          </a:ln>
        </p:spPr>
        <p:txBody>
          <a:bodyPr/>
          <a:lstStyle>
            <a:lvl1pPr algn="ctr">
              <a:defRPr sz="3200">
                <a:noFill/>
                <a:latin typeface="Arial Rounded MT Bold"/>
                <a:cs typeface="Arial Rounded MT Bold"/>
              </a:defRPr>
            </a:lvl1pPr>
          </a:lstStyle>
          <a:p>
            <a:r>
              <a:rPr lang="en-US" dirty="0" smtClean="0"/>
              <a:t>Click to </a:t>
            </a:r>
            <a:r>
              <a:rPr lang="en-US" dirty="0" err="1" smtClean="0"/>
              <a:t>esddit</a:t>
            </a:r>
            <a:r>
              <a:rPr lang="en-US" dirty="0" smtClean="0"/>
              <a:t> Master title style</a:t>
            </a:r>
            <a:endParaRPr lang="en-US" dirty="0"/>
          </a:p>
        </p:txBody>
      </p:sp>
    </p:spTree>
    <p:extLst>
      <p:ext uri="{BB962C8B-B14F-4D97-AF65-F5344CB8AC3E}">
        <p14:creationId xmlns:p14="http://schemas.microsoft.com/office/powerpoint/2010/main" val="2650608181"/>
      </p:ext>
    </p:extLst>
  </p:cSld>
  <p:clrMapOvr>
    <a:masterClrMapping/>
  </p:clrMapOvr>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228600"/>
            <a:ext cx="7162800" cy="762000"/>
          </a:xfrm>
          <a:prstGeom prst="rect">
            <a:avLst/>
          </a:prstGeom>
          <a:solidFill>
            <a:srgbClr val="FFFF00"/>
          </a:solidFill>
          <a:ln w="57150">
            <a:solidFill>
              <a:srgbClr val="336699"/>
            </a:solidFill>
            <a:miter lim="800000"/>
            <a:headEnd/>
            <a:tailEnd/>
          </a:ln>
          <a:effectLst/>
          <a:extLs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US" dirty="0"/>
          </a:p>
        </p:txBody>
      </p:sp>
      <p:sp>
        <p:nvSpPr>
          <p:cNvPr id="1027" name="Rectangle 3"/>
          <p:cNvSpPr>
            <a:spLocks noGrp="1" noChangeArrowheads="1"/>
          </p:cNvSpPr>
          <p:nvPr>
            <p:ph type="body" idx="1"/>
          </p:nvPr>
        </p:nvSpPr>
        <p:spPr bwMode="auto">
          <a:xfrm>
            <a:off x="304800" y="1219200"/>
            <a:ext cx="8382000" cy="45720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p:hf hdr="0"/>
  <p:txStyles>
    <p:titleStyle>
      <a:lvl1pPr algn="ctr" rtl="0" fontAlgn="base">
        <a:spcBef>
          <a:spcPct val="0"/>
        </a:spcBef>
        <a:spcAft>
          <a:spcPct val="0"/>
        </a:spcAft>
        <a:defRPr sz="3200" b="1">
          <a:solidFill>
            <a:srgbClr val="FF0000"/>
          </a:solidFill>
          <a:latin typeface="+mj-lt"/>
          <a:ea typeface="+mj-ea"/>
          <a:cs typeface="+mj-cs"/>
        </a:defRPr>
      </a:lvl1pPr>
      <a:lvl2pPr algn="ctr" rtl="0" fontAlgn="base">
        <a:spcBef>
          <a:spcPct val="0"/>
        </a:spcBef>
        <a:spcAft>
          <a:spcPct val="0"/>
        </a:spcAft>
        <a:defRPr sz="3200" b="1">
          <a:solidFill>
            <a:srgbClr val="FF0000"/>
          </a:solidFill>
          <a:latin typeface="Tahoma" charset="0"/>
          <a:ea typeface="ＭＳ Ｐゴシック" charset="0"/>
        </a:defRPr>
      </a:lvl2pPr>
      <a:lvl3pPr algn="ctr" rtl="0" fontAlgn="base">
        <a:spcBef>
          <a:spcPct val="0"/>
        </a:spcBef>
        <a:spcAft>
          <a:spcPct val="0"/>
        </a:spcAft>
        <a:defRPr sz="3200" b="1">
          <a:solidFill>
            <a:srgbClr val="FF0000"/>
          </a:solidFill>
          <a:latin typeface="Tahoma" charset="0"/>
          <a:ea typeface="ＭＳ Ｐゴシック" charset="0"/>
        </a:defRPr>
      </a:lvl3pPr>
      <a:lvl4pPr algn="ctr" rtl="0" fontAlgn="base">
        <a:spcBef>
          <a:spcPct val="0"/>
        </a:spcBef>
        <a:spcAft>
          <a:spcPct val="0"/>
        </a:spcAft>
        <a:defRPr sz="3200" b="1">
          <a:solidFill>
            <a:srgbClr val="FF0000"/>
          </a:solidFill>
          <a:latin typeface="Tahoma" charset="0"/>
          <a:ea typeface="ＭＳ Ｐゴシック" charset="0"/>
        </a:defRPr>
      </a:lvl4pPr>
      <a:lvl5pPr algn="ctr" rtl="0" fontAlgn="base">
        <a:spcBef>
          <a:spcPct val="0"/>
        </a:spcBef>
        <a:spcAft>
          <a:spcPct val="0"/>
        </a:spcAft>
        <a:defRPr sz="3200" b="1">
          <a:solidFill>
            <a:srgbClr val="FF0000"/>
          </a:solidFill>
          <a:latin typeface="Tahoma" charset="0"/>
          <a:ea typeface="ＭＳ Ｐゴシック" charset="0"/>
        </a:defRPr>
      </a:lvl5pPr>
      <a:lvl6pPr marL="457200" algn="ctr" rtl="0" fontAlgn="base">
        <a:spcBef>
          <a:spcPct val="0"/>
        </a:spcBef>
        <a:spcAft>
          <a:spcPct val="0"/>
        </a:spcAft>
        <a:defRPr sz="3200" b="1">
          <a:solidFill>
            <a:srgbClr val="FF0000"/>
          </a:solidFill>
          <a:latin typeface="Tahoma" charset="0"/>
          <a:ea typeface="ＭＳ Ｐゴシック" charset="0"/>
        </a:defRPr>
      </a:lvl6pPr>
      <a:lvl7pPr marL="914400" algn="ctr" rtl="0" fontAlgn="base">
        <a:spcBef>
          <a:spcPct val="0"/>
        </a:spcBef>
        <a:spcAft>
          <a:spcPct val="0"/>
        </a:spcAft>
        <a:defRPr sz="3200" b="1">
          <a:solidFill>
            <a:srgbClr val="FF0000"/>
          </a:solidFill>
          <a:latin typeface="Tahoma" charset="0"/>
          <a:ea typeface="ＭＳ Ｐゴシック" charset="0"/>
        </a:defRPr>
      </a:lvl7pPr>
      <a:lvl8pPr marL="1371600" algn="ctr" rtl="0" fontAlgn="base">
        <a:spcBef>
          <a:spcPct val="0"/>
        </a:spcBef>
        <a:spcAft>
          <a:spcPct val="0"/>
        </a:spcAft>
        <a:defRPr sz="3200" b="1">
          <a:solidFill>
            <a:srgbClr val="FF0000"/>
          </a:solidFill>
          <a:latin typeface="Tahoma" charset="0"/>
          <a:ea typeface="ＭＳ Ｐゴシック" charset="0"/>
        </a:defRPr>
      </a:lvl8pPr>
      <a:lvl9pPr marL="1828800" algn="ctr" rtl="0" fontAlgn="base">
        <a:spcBef>
          <a:spcPct val="0"/>
        </a:spcBef>
        <a:spcAft>
          <a:spcPct val="0"/>
        </a:spcAft>
        <a:defRPr sz="3200" b="1">
          <a:solidFill>
            <a:srgbClr val="FF0000"/>
          </a:solidFill>
          <a:latin typeface="Tahoma" charset="0"/>
          <a:ea typeface="ＭＳ Ｐゴシック" charset="0"/>
        </a:defRPr>
      </a:lvl9pPr>
    </p:titleStyle>
    <p:bodyStyle>
      <a:lvl1pPr marL="342900" indent="-342900" algn="l" rtl="0" fontAlgn="base">
        <a:spcBef>
          <a:spcPct val="20000"/>
        </a:spcBef>
        <a:spcAft>
          <a:spcPct val="0"/>
        </a:spcAft>
        <a:buClr>
          <a:srgbClr val="FF6600"/>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accent2"/>
        </a:buClr>
        <a:buFont typeface="Wingdings" charset="0"/>
        <a:buChar char="§"/>
        <a:defRPr sz="2000">
          <a:solidFill>
            <a:schemeClr val="tx1"/>
          </a:solidFill>
          <a:latin typeface="+mn-lt"/>
          <a:ea typeface="+mn-ea"/>
        </a:defRPr>
      </a:lvl2pPr>
      <a:lvl3pPr marL="1143000" indent="-228600" algn="l" rtl="0" fontAlgn="base">
        <a:spcBef>
          <a:spcPct val="20000"/>
        </a:spcBef>
        <a:spcAft>
          <a:spcPct val="0"/>
        </a:spcAft>
        <a:buClr>
          <a:srgbClr val="008000"/>
        </a:buClr>
        <a:buFont typeface="Wingdings" charset="0"/>
        <a:buChar char="v"/>
        <a:defRPr>
          <a:solidFill>
            <a:schemeClr val="tx1"/>
          </a:solidFill>
          <a:latin typeface="+mn-lt"/>
          <a:ea typeface="+mn-ea"/>
        </a:defRPr>
      </a:lvl3pPr>
      <a:lvl4pPr marL="1600200" indent="-228600" algn="l" rtl="0" fontAlgn="base">
        <a:spcBef>
          <a:spcPct val="20000"/>
        </a:spcBef>
        <a:spcAft>
          <a:spcPct val="0"/>
        </a:spcAft>
        <a:buClr>
          <a:schemeClr val="tx2"/>
        </a:buClr>
        <a:buFont typeface="Wingdings" charset="0"/>
        <a:buChar char="Ø"/>
        <a:defRPr sz="1600">
          <a:solidFill>
            <a:schemeClr val="tx1"/>
          </a:solidFill>
          <a:latin typeface="+mn-lt"/>
          <a:ea typeface="+mn-ea"/>
        </a:defRPr>
      </a:lvl4pPr>
      <a:lvl5pPr marL="2057400" indent="-228600" algn="l" rtl="0" fontAlgn="base">
        <a:spcBef>
          <a:spcPct val="20000"/>
        </a:spcBef>
        <a:spcAft>
          <a:spcPct val="0"/>
        </a:spcAft>
        <a:buChar char="o"/>
        <a:defRPr sz="1400">
          <a:solidFill>
            <a:schemeClr val="tx1"/>
          </a:solidFill>
          <a:latin typeface="+mn-lt"/>
          <a:ea typeface="+mn-ea"/>
        </a:defRPr>
      </a:lvl5pPr>
      <a:lvl6pPr marL="2514600" indent="-228600" algn="l" rtl="0" fontAlgn="base">
        <a:spcBef>
          <a:spcPct val="20000"/>
        </a:spcBef>
        <a:spcAft>
          <a:spcPct val="0"/>
        </a:spcAft>
        <a:buChar char="o"/>
        <a:defRPr sz="1400">
          <a:solidFill>
            <a:schemeClr val="tx1"/>
          </a:solidFill>
          <a:latin typeface="+mn-lt"/>
          <a:ea typeface="+mn-ea"/>
        </a:defRPr>
      </a:lvl6pPr>
      <a:lvl7pPr marL="2971800" indent="-228600" algn="l" rtl="0" fontAlgn="base">
        <a:spcBef>
          <a:spcPct val="20000"/>
        </a:spcBef>
        <a:spcAft>
          <a:spcPct val="0"/>
        </a:spcAft>
        <a:buChar char="o"/>
        <a:defRPr sz="1400">
          <a:solidFill>
            <a:schemeClr val="tx1"/>
          </a:solidFill>
          <a:latin typeface="+mn-lt"/>
          <a:ea typeface="+mn-ea"/>
        </a:defRPr>
      </a:lvl7pPr>
      <a:lvl8pPr marL="3429000" indent="-228600" algn="l" rtl="0" fontAlgn="base">
        <a:spcBef>
          <a:spcPct val="20000"/>
        </a:spcBef>
        <a:spcAft>
          <a:spcPct val="0"/>
        </a:spcAft>
        <a:buChar char="o"/>
        <a:defRPr sz="1400">
          <a:solidFill>
            <a:schemeClr val="tx1"/>
          </a:solidFill>
          <a:latin typeface="+mn-lt"/>
          <a:ea typeface="+mn-ea"/>
        </a:defRPr>
      </a:lvl8pPr>
      <a:lvl9pPr marL="3886200" indent="-228600" algn="l" rtl="0" fontAlgn="base">
        <a:spcBef>
          <a:spcPct val="20000"/>
        </a:spcBef>
        <a:spcAft>
          <a:spcPct val="0"/>
        </a:spcAft>
        <a:buChar char="o"/>
        <a:defRPr sz="14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hepsoftwarefoundation.org/assets/CWP-Charge-HSF.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ern.ch/elmer/s2i2-2015-nsf-proposal.pdf" TargetMode="External"/><Relationship Id="rId3" Type="http://schemas.openxmlformats.org/officeDocument/2006/relationships/hyperlink" Target="http://s2i2-hep.or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hyperlink" Target="https://www.nsf.gov/funding/pgm_summ.jsp?pims_id=50481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hepsoftwarefoundation.org/" TargetMode="External"/><Relationship Id="rId3" Type="http://schemas.openxmlformats.org/officeDocument/2006/relationships/hyperlink" Target="https://indico.cern.ch/event/496146/"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iana-hep.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ChangeArrowheads="1"/>
          </p:cNvSpPr>
          <p:nvPr/>
        </p:nvSpPr>
        <p:spPr bwMode="auto">
          <a:xfrm>
            <a:off x="609600" y="304800"/>
            <a:ext cx="801211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spcBef>
                <a:spcPct val="20000"/>
              </a:spcBef>
              <a:buClr>
                <a:srgbClr val="FF6600"/>
              </a:buClr>
            </a:pPr>
            <a:endParaRPr lang="en-US" sz="1800" b="1">
              <a:solidFill>
                <a:srgbClr val="000000"/>
              </a:solidFill>
            </a:endParaRPr>
          </a:p>
        </p:txBody>
      </p:sp>
      <p:sp>
        <p:nvSpPr>
          <p:cNvPr id="2081" name="Rectangle 33"/>
          <p:cNvSpPr>
            <a:spLocks noChangeArrowheads="1"/>
          </p:cNvSpPr>
          <p:nvPr/>
        </p:nvSpPr>
        <p:spPr bwMode="auto">
          <a:xfrm>
            <a:off x="3810000" y="6553200"/>
            <a:ext cx="990600" cy="22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solidFill>
                <a:srgbClr val="000000"/>
              </a:solidFill>
            </a:endParaRPr>
          </a:p>
        </p:txBody>
      </p:sp>
      <p:sp>
        <p:nvSpPr>
          <p:cNvPr id="2083" name="Text Box 35"/>
          <p:cNvSpPr txBox="1">
            <a:spLocks noChangeArrowheads="1"/>
          </p:cNvSpPr>
          <p:nvPr/>
        </p:nvSpPr>
        <p:spPr bwMode="auto">
          <a:xfrm>
            <a:off x="5771336" y="2209800"/>
            <a:ext cx="3416320"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r"/>
            <a:r>
              <a:rPr lang="en-US" sz="2400" b="1" i="1" dirty="0" smtClean="0"/>
              <a:t>OSG Council Meeting</a:t>
            </a:r>
            <a:endParaRPr lang="en-US" sz="2400" b="1" i="1" dirty="0"/>
          </a:p>
          <a:p>
            <a:pPr algn="r"/>
            <a:r>
              <a:rPr lang="en-US" sz="2400" b="1" i="1" dirty="0" smtClean="0"/>
              <a:t>July 28, </a:t>
            </a:r>
            <a:r>
              <a:rPr lang="en-US" sz="2400" b="1" i="1" dirty="0"/>
              <a:t>2016</a:t>
            </a:r>
          </a:p>
        </p:txBody>
      </p:sp>
      <p:sp>
        <p:nvSpPr>
          <p:cNvPr id="16" name="Rectangle 2"/>
          <p:cNvSpPr txBox="1">
            <a:spLocks noChangeArrowheads="1"/>
          </p:cNvSpPr>
          <p:nvPr/>
        </p:nvSpPr>
        <p:spPr bwMode="auto">
          <a:xfrm>
            <a:off x="304800" y="457200"/>
            <a:ext cx="8534400" cy="1524000"/>
          </a:xfrm>
          <a:prstGeom prst="rect">
            <a:avLst/>
          </a:prstGeom>
          <a:solidFill>
            <a:srgbClr val="FFFF00"/>
          </a:solidFill>
          <a:ln w="57150">
            <a:solidFill>
              <a:srgbClr val="FF0000"/>
            </a:solidFill>
            <a:miter lim="800000"/>
            <a:headEnd/>
            <a:tailEnd/>
          </a:ln>
          <a:effectLst/>
          <a:extLs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200" b="1">
                <a:solidFill>
                  <a:srgbClr val="FF0000"/>
                </a:solidFill>
                <a:latin typeface="+mj-lt"/>
                <a:ea typeface="+mj-ea"/>
                <a:cs typeface="+mj-cs"/>
              </a:defRPr>
            </a:lvl1pPr>
            <a:lvl2pPr algn="ctr" rtl="0" fontAlgn="base">
              <a:spcBef>
                <a:spcPct val="0"/>
              </a:spcBef>
              <a:spcAft>
                <a:spcPct val="0"/>
              </a:spcAft>
              <a:defRPr sz="3200" b="1">
                <a:solidFill>
                  <a:srgbClr val="FF0000"/>
                </a:solidFill>
                <a:latin typeface="Tahoma" charset="0"/>
                <a:ea typeface="ＭＳ Ｐゴシック" charset="0"/>
              </a:defRPr>
            </a:lvl2pPr>
            <a:lvl3pPr algn="ctr" rtl="0" fontAlgn="base">
              <a:spcBef>
                <a:spcPct val="0"/>
              </a:spcBef>
              <a:spcAft>
                <a:spcPct val="0"/>
              </a:spcAft>
              <a:defRPr sz="3200" b="1">
                <a:solidFill>
                  <a:srgbClr val="FF0000"/>
                </a:solidFill>
                <a:latin typeface="Tahoma" charset="0"/>
                <a:ea typeface="ＭＳ Ｐゴシック" charset="0"/>
              </a:defRPr>
            </a:lvl3pPr>
            <a:lvl4pPr algn="ctr" rtl="0" fontAlgn="base">
              <a:spcBef>
                <a:spcPct val="0"/>
              </a:spcBef>
              <a:spcAft>
                <a:spcPct val="0"/>
              </a:spcAft>
              <a:defRPr sz="3200" b="1">
                <a:solidFill>
                  <a:srgbClr val="FF0000"/>
                </a:solidFill>
                <a:latin typeface="Tahoma" charset="0"/>
                <a:ea typeface="ＭＳ Ｐゴシック" charset="0"/>
              </a:defRPr>
            </a:lvl4pPr>
            <a:lvl5pPr algn="ctr" rtl="0" fontAlgn="base">
              <a:spcBef>
                <a:spcPct val="0"/>
              </a:spcBef>
              <a:spcAft>
                <a:spcPct val="0"/>
              </a:spcAft>
              <a:defRPr sz="3200" b="1">
                <a:solidFill>
                  <a:srgbClr val="FF0000"/>
                </a:solidFill>
                <a:latin typeface="Tahoma" charset="0"/>
                <a:ea typeface="ＭＳ Ｐゴシック" charset="0"/>
              </a:defRPr>
            </a:lvl5pPr>
            <a:lvl6pPr marL="457200" algn="ctr" rtl="0" fontAlgn="base">
              <a:spcBef>
                <a:spcPct val="0"/>
              </a:spcBef>
              <a:spcAft>
                <a:spcPct val="0"/>
              </a:spcAft>
              <a:defRPr sz="3200" b="1">
                <a:solidFill>
                  <a:srgbClr val="FF0000"/>
                </a:solidFill>
                <a:latin typeface="Tahoma" charset="0"/>
                <a:ea typeface="ＭＳ Ｐゴシック" charset="0"/>
              </a:defRPr>
            </a:lvl6pPr>
            <a:lvl7pPr marL="914400" algn="ctr" rtl="0" fontAlgn="base">
              <a:spcBef>
                <a:spcPct val="0"/>
              </a:spcBef>
              <a:spcAft>
                <a:spcPct val="0"/>
              </a:spcAft>
              <a:defRPr sz="3200" b="1">
                <a:solidFill>
                  <a:srgbClr val="FF0000"/>
                </a:solidFill>
                <a:latin typeface="Tahoma" charset="0"/>
                <a:ea typeface="ＭＳ Ｐゴシック" charset="0"/>
              </a:defRPr>
            </a:lvl7pPr>
            <a:lvl8pPr marL="1371600" algn="ctr" rtl="0" fontAlgn="base">
              <a:spcBef>
                <a:spcPct val="0"/>
              </a:spcBef>
              <a:spcAft>
                <a:spcPct val="0"/>
              </a:spcAft>
              <a:defRPr sz="3200" b="1">
                <a:solidFill>
                  <a:srgbClr val="FF0000"/>
                </a:solidFill>
                <a:latin typeface="Tahoma" charset="0"/>
                <a:ea typeface="ＭＳ Ｐゴシック" charset="0"/>
              </a:defRPr>
            </a:lvl8pPr>
            <a:lvl9pPr marL="1828800" algn="ctr" rtl="0" fontAlgn="base">
              <a:spcBef>
                <a:spcPct val="0"/>
              </a:spcBef>
              <a:spcAft>
                <a:spcPct val="0"/>
              </a:spcAft>
              <a:defRPr sz="3200" b="1">
                <a:solidFill>
                  <a:srgbClr val="FF0000"/>
                </a:solidFill>
                <a:latin typeface="Tahoma" charset="0"/>
                <a:ea typeface="ＭＳ Ｐゴシック" charset="0"/>
              </a:defRPr>
            </a:lvl9pPr>
          </a:lstStyle>
          <a:p>
            <a:r>
              <a:rPr lang="en-US" sz="4800" dirty="0">
                <a:solidFill>
                  <a:schemeClr val="tx1"/>
                </a:solidFill>
              </a:rPr>
              <a:t>Community White Paper </a:t>
            </a:r>
            <a:r>
              <a:rPr lang="en-US" sz="4800" dirty="0" smtClean="0">
                <a:solidFill>
                  <a:schemeClr val="tx1"/>
                </a:solidFill>
              </a:rPr>
              <a:t>and S</a:t>
            </a:r>
            <a:r>
              <a:rPr lang="en-US" sz="4800" baseline="30000" dirty="0" smtClean="0">
                <a:solidFill>
                  <a:schemeClr val="tx1"/>
                </a:solidFill>
              </a:rPr>
              <a:t>2</a:t>
            </a:r>
            <a:r>
              <a:rPr lang="en-US" sz="4800" dirty="0" smtClean="0">
                <a:solidFill>
                  <a:schemeClr val="tx1"/>
                </a:solidFill>
              </a:rPr>
              <a:t>I</a:t>
            </a:r>
            <a:r>
              <a:rPr lang="en-US" sz="4800" baseline="30000" dirty="0" smtClean="0">
                <a:solidFill>
                  <a:schemeClr val="tx1"/>
                </a:solidFill>
              </a:rPr>
              <a:t>2</a:t>
            </a:r>
            <a:r>
              <a:rPr lang="en-US" sz="4800" dirty="0" smtClean="0">
                <a:solidFill>
                  <a:schemeClr val="tx1"/>
                </a:solidFill>
              </a:rPr>
              <a:t> Conceptualization </a:t>
            </a:r>
            <a:endParaRPr lang="en-US" sz="4800" dirty="0">
              <a:solidFill>
                <a:schemeClr val="tx1"/>
              </a:solidFill>
            </a:endParaRPr>
          </a:p>
        </p:txBody>
      </p:sp>
      <p:sp>
        <p:nvSpPr>
          <p:cNvPr id="2" name="TextBox 1"/>
          <p:cNvSpPr txBox="1"/>
          <p:nvPr/>
        </p:nvSpPr>
        <p:spPr>
          <a:xfrm>
            <a:off x="2931427" y="650021"/>
            <a:ext cx="184666" cy="338554"/>
          </a:xfrm>
          <a:prstGeom prst="rect">
            <a:avLst/>
          </a:prstGeom>
          <a:noFill/>
        </p:spPr>
        <p:txBody>
          <a:bodyPr wrap="none" rtlCol="0">
            <a:spAutoFit/>
          </a:bodyPr>
          <a:lstStyle/>
          <a:p>
            <a:endParaRPr lang="en-US" dirty="0">
              <a:solidFill>
                <a:srgbClr val="000000"/>
              </a:solidFill>
            </a:endParaRPr>
          </a:p>
        </p:txBody>
      </p:sp>
      <p:sp>
        <p:nvSpPr>
          <p:cNvPr id="12" name="Rectangle 12"/>
          <p:cNvSpPr>
            <a:spLocks noChangeArrowheads="1"/>
          </p:cNvSpPr>
          <p:nvPr/>
        </p:nvSpPr>
        <p:spPr bwMode="auto">
          <a:xfrm>
            <a:off x="0" y="3234984"/>
            <a:ext cx="9144000" cy="304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lnSpc>
                <a:spcPct val="90000"/>
              </a:lnSpc>
              <a:spcBef>
                <a:spcPct val="20000"/>
              </a:spcBef>
              <a:buClr>
                <a:srgbClr val="FF6600"/>
              </a:buClr>
            </a:pPr>
            <a:r>
              <a:rPr lang="de-DE" sz="3200" b="1" dirty="0">
                <a:solidFill>
                  <a:schemeClr val="tx2">
                    <a:lumMod val="75000"/>
                  </a:schemeClr>
                </a:solidFill>
              </a:rPr>
              <a:t>Peter Elmer</a:t>
            </a:r>
          </a:p>
          <a:p>
            <a:pPr algn="ctr">
              <a:lnSpc>
                <a:spcPct val="110000"/>
              </a:lnSpc>
              <a:spcBef>
                <a:spcPts val="0"/>
              </a:spcBef>
              <a:buClr>
                <a:srgbClr val="FF6600"/>
              </a:buClr>
            </a:pPr>
            <a:r>
              <a:rPr lang="de-DE" sz="2800" b="1" dirty="0"/>
              <a:t>Princeton University</a:t>
            </a:r>
            <a:endParaRPr lang="de-DE" sz="2800" b="1" dirty="0">
              <a:solidFill>
                <a:schemeClr val="tx2">
                  <a:lumMod val="75000"/>
                </a:schemeClr>
              </a:solidFill>
            </a:endParaRPr>
          </a:p>
          <a:p>
            <a:pPr algn="ctr">
              <a:lnSpc>
                <a:spcPct val="90000"/>
              </a:lnSpc>
              <a:spcBef>
                <a:spcPts val="1968"/>
              </a:spcBef>
              <a:buClr>
                <a:srgbClr val="FF6600"/>
              </a:buClr>
            </a:pPr>
            <a:r>
              <a:rPr lang="de-DE" sz="3200" b="1" dirty="0" smtClean="0">
                <a:solidFill>
                  <a:schemeClr val="tx2">
                    <a:lumMod val="75000"/>
                  </a:schemeClr>
                </a:solidFill>
              </a:rPr>
              <a:t>Mark </a:t>
            </a:r>
            <a:r>
              <a:rPr lang="de-DE" sz="3200" b="1" dirty="0">
                <a:solidFill>
                  <a:schemeClr val="tx2">
                    <a:lumMod val="75000"/>
                  </a:schemeClr>
                </a:solidFill>
              </a:rPr>
              <a:t>Neubauer</a:t>
            </a:r>
          </a:p>
          <a:p>
            <a:pPr algn="ctr">
              <a:lnSpc>
                <a:spcPct val="110000"/>
              </a:lnSpc>
              <a:spcBef>
                <a:spcPts val="0"/>
              </a:spcBef>
              <a:buClr>
                <a:srgbClr val="FF6600"/>
              </a:buClr>
            </a:pPr>
            <a:r>
              <a:rPr lang="de-DE" sz="2800" b="1" dirty="0"/>
              <a:t>University </a:t>
            </a:r>
            <a:r>
              <a:rPr lang="de-DE" sz="2800" b="1" dirty="0" err="1"/>
              <a:t>of</a:t>
            </a:r>
            <a:r>
              <a:rPr lang="de-DE" sz="2800" b="1" dirty="0"/>
              <a:t> Illinois at </a:t>
            </a:r>
            <a:r>
              <a:rPr lang="de-DE" sz="2800" b="1" dirty="0" err="1"/>
              <a:t>Urbana-Champaign</a:t>
            </a:r>
            <a:endParaRPr lang="de-DE" sz="2800" b="1" dirty="0"/>
          </a:p>
          <a:p>
            <a:pPr algn="ctr">
              <a:lnSpc>
                <a:spcPct val="90000"/>
              </a:lnSpc>
              <a:spcBef>
                <a:spcPts val="1968"/>
              </a:spcBef>
              <a:buClr>
                <a:srgbClr val="FF6600"/>
              </a:buClr>
            </a:pPr>
            <a:r>
              <a:rPr lang="de-DE" sz="3200" b="1" dirty="0" smtClean="0">
                <a:solidFill>
                  <a:schemeClr val="tx2">
                    <a:lumMod val="75000"/>
                  </a:schemeClr>
                </a:solidFill>
              </a:rPr>
              <a:t>Mike </a:t>
            </a:r>
            <a:r>
              <a:rPr lang="de-DE" sz="3200" b="1" dirty="0" err="1" smtClean="0">
                <a:solidFill>
                  <a:schemeClr val="tx2">
                    <a:lumMod val="75000"/>
                  </a:schemeClr>
                </a:solidFill>
              </a:rPr>
              <a:t>Sokoloff</a:t>
            </a:r>
            <a:endParaRPr lang="de-DE" sz="3200" b="1" dirty="0">
              <a:solidFill>
                <a:schemeClr val="tx2">
                  <a:lumMod val="75000"/>
                </a:schemeClr>
              </a:solidFill>
            </a:endParaRPr>
          </a:p>
          <a:p>
            <a:pPr algn="ctr">
              <a:lnSpc>
                <a:spcPct val="110000"/>
              </a:lnSpc>
              <a:spcBef>
                <a:spcPts val="0"/>
              </a:spcBef>
              <a:buClr>
                <a:srgbClr val="FF6600"/>
              </a:buClr>
            </a:pPr>
            <a:r>
              <a:rPr lang="de-DE" sz="2800" b="1" dirty="0" smtClean="0"/>
              <a:t>University </a:t>
            </a:r>
            <a:r>
              <a:rPr lang="de-DE" sz="2800" b="1" dirty="0" err="1" smtClean="0"/>
              <a:t>of</a:t>
            </a:r>
            <a:r>
              <a:rPr lang="de-DE" sz="2800" b="1" dirty="0" smtClean="0"/>
              <a:t> Cincinnati</a:t>
            </a:r>
            <a:endParaRPr lang="de-DE" sz="2800" b="1" dirty="0"/>
          </a:p>
        </p:txBody>
      </p:sp>
    </p:spTree>
    <p:extLst>
      <p:ext uri="{BB962C8B-B14F-4D97-AF65-F5344CB8AC3E}">
        <p14:creationId xmlns:p14="http://schemas.microsoft.com/office/powerpoint/2010/main" val="206947142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dirty="0"/>
              <a:t>OSG Council Meeting  / July 28,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10</a:t>
            </a:fld>
            <a:endParaRPr lang="en-US" dirty="0"/>
          </a:p>
        </p:txBody>
      </p:sp>
      <p:sp>
        <p:nvSpPr>
          <p:cNvPr id="8" name="TextBox 7"/>
          <p:cNvSpPr txBox="1"/>
          <p:nvPr/>
        </p:nvSpPr>
        <p:spPr>
          <a:xfrm>
            <a:off x="0" y="0"/>
            <a:ext cx="9131052" cy="384721"/>
          </a:xfrm>
          <a:prstGeom prst="rect">
            <a:avLst/>
          </a:prstGeom>
          <a:noFill/>
        </p:spPr>
        <p:txBody>
          <a:bodyPr wrap="square" rtlCol="0">
            <a:spAutoFit/>
          </a:bodyPr>
          <a:lstStyle/>
          <a:p>
            <a:r>
              <a:rPr lang="en-US" sz="1900" b="1" dirty="0" smtClean="0"/>
              <a:t>Detector </a:t>
            </a:r>
            <a:r>
              <a:rPr lang="en-US" sz="1900" b="1" dirty="0"/>
              <a:t>Simulation, Triggering, Event Reconstruction </a:t>
            </a:r>
            <a:r>
              <a:rPr lang="en-US" sz="1900" b="1" dirty="0" smtClean="0"/>
              <a:t>and </a:t>
            </a:r>
            <a:r>
              <a:rPr lang="en-US" sz="1900" b="1" dirty="0"/>
              <a:t>Visualization </a:t>
            </a:r>
            <a:endParaRPr lang="en-US" sz="1900" b="1" dirty="0">
              <a:effectLst/>
            </a:endParaRPr>
          </a:p>
        </p:txBody>
      </p:sp>
      <p:sp>
        <p:nvSpPr>
          <p:cNvPr id="13" name="Content Placeholder 1"/>
          <p:cNvSpPr>
            <a:spLocks noGrp="1"/>
          </p:cNvSpPr>
          <p:nvPr>
            <p:ph idx="1"/>
          </p:nvPr>
        </p:nvSpPr>
        <p:spPr>
          <a:xfrm>
            <a:off x="0" y="609600"/>
            <a:ext cx="9131052" cy="5257800"/>
          </a:xfrm>
        </p:spPr>
        <p:txBody>
          <a:bodyPr/>
          <a:lstStyle/>
          <a:p>
            <a:pPr>
              <a:spcBef>
                <a:spcPts val="1200"/>
              </a:spcBef>
            </a:pPr>
            <a:r>
              <a:rPr lang="en-US" sz="1600" b="1" i="1" dirty="0" smtClean="0">
                <a:solidFill>
                  <a:schemeClr val="accent2">
                    <a:lumMod val="75000"/>
                  </a:schemeClr>
                </a:solidFill>
              </a:rPr>
              <a:t>Simulation</a:t>
            </a:r>
            <a:r>
              <a:rPr lang="en-US" sz="1600" dirty="0" smtClean="0"/>
              <a:t>. Challenges </a:t>
            </a:r>
            <a:r>
              <a:rPr lang="en-US" sz="1600" dirty="0"/>
              <a:t>surrounding high pile-up simulation, including the CPU resources needed for large statistics samples needed to compare with data from high trigger rates, high memory utilization, generation and handling of the large </a:t>
            </a:r>
            <a:r>
              <a:rPr lang="en-US" sz="1600" dirty="0" smtClean="0"/>
              <a:t>samples </a:t>
            </a:r>
            <a:r>
              <a:rPr lang="en-US" sz="1600" dirty="0"/>
              <a:t>needed to achieve accurate description of high pile-up collision events, and a flexible simulation strategy capable of a broad spectrum of precision in the detector response, from “fast” (e.g. parametric) simulation optimized for speed to full simulation in support of precision measurements and new physics searches (e.g. </a:t>
            </a:r>
            <a:r>
              <a:rPr lang="en-US" sz="1600" dirty="0" smtClean="0"/>
              <a:t>effects </a:t>
            </a:r>
            <a:r>
              <a:rPr lang="en-US" sz="1600" dirty="0"/>
              <a:t>on event kinematics due to the presence of virtual particles at high </a:t>
            </a:r>
            <a:r>
              <a:rPr lang="en-US" sz="1600" dirty="0" smtClean="0"/>
              <a:t>scale). Software </a:t>
            </a:r>
            <a:r>
              <a:rPr lang="en-US" sz="1600" dirty="0"/>
              <a:t>required to emulate upgraded detectors (including the trigger system) and support determination of their optimal configuration and calibration. </a:t>
            </a:r>
            <a:endParaRPr lang="en-US" sz="1600" dirty="0" smtClean="0"/>
          </a:p>
          <a:p>
            <a:pPr>
              <a:spcBef>
                <a:spcPts val="1200"/>
              </a:spcBef>
            </a:pPr>
            <a:r>
              <a:rPr lang="en-US" sz="1600" b="1" i="1" dirty="0" smtClean="0">
                <a:solidFill>
                  <a:schemeClr val="accent2">
                    <a:lumMod val="75000"/>
                  </a:schemeClr>
                </a:solidFill>
              </a:rPr>
              <a:t>Triggering</a:t>
            </a:r>
            <a:r>
              <a:rPr lang="en-US" sz="1600" dirty="0" smtClean="0"/>
              <a:t>. </a:t>
            </a:r>
            <a:r>
              <a:rPr lang="en-US" sz="1600" dirty="0"/>
              <a:t>Software in support of triggering during the HL-LHC, including algorithms for the High-level Trigger, online tracking using GPUs and/or FPGAs, trigger steering, event building, data “parking” (for offline trigger decision), and data flow control systems. </a:t>
            </a:r>
            <a:endParaRPr lang="en-US" sz="1600" dirty="0" smtClean="0"/>
          </a:p>
          <a:p>
            <a:pPr>
              <a:spcBef>
                <a:spcPts val="1200"/>
              </a:spcBef>
            </a:pPr>
            <a:r>
              <a:rPr lang="en-US" sz="1600" b="1" i="1" dirty="0" smtClean="0">
                <a:solidFill>
                  <a:schemeClr val="accent2">
                    <a:lumMod val="75000"/>
                  </a:schemeClr>
                </a:solidFill>
              </a:rPr>
              <a:t>Event Reconstruction</a:t>
            </a:r>
            <a:r>
              <a:rPr lang="en-US" sz="1600" dirty="0" smtClean="0"/>
              <a:t>. </a:t>
            </a:r>
            <a:r>
              <a:rPr lang="en-US" sz="1600" dirty="0"/>
              <a:t>New approaches to event reconstruction, in which the processing time depends sensitively on instantaneous luminosity, including advanced algorithms, vectorization, and execution concurrency and frameworks that exploit many-core architectures. In particular, charged particle tracking is expected to dominate the event processing time under high pile-up conditions. </a:t>
            </a:r>
            <a:endParaRPr lang="en-US" sz="1600" dirty="0" smtClean="0"/>
          </a:p>
          <a:p>
            <a:pPr>
              <a:spcBef>
                <a:spcPts val="1200"/>
              </a:spcBef>
            </a:pPr>
            <a:r>
              <a:rPr lang="en-US" sz="1600" b="1" i="1" dirty="0" smtClean="0">
                <a:solidFill>
                  <a:schemeClr val="accent2">
                    <a:lumMod val="75000"/>
                  </a:schemeClr>
                </a:solidFill>
              </a:rPr>
              <a:t>Visualization</a:t>
            </a:r>
            <a:r>
              <a:rPr lang="en-US" sz="1600" dirty="0" smtClean="0"/>
              <a:t>. </a:t>
            </a:r>
            <a:r>
              <a:rPr lang="en-US" sz="1600" dirty="0"/>
              <a:t>Visualization tools, not only in support of upgrade detector configurations and event displays, but also as a research tool for data analysis, education, and outreach using modern tools and technologies for 3D rendering, data and geometry description and cloud environments. </a:t>
            </a:r>
            <a:endParaRPr lang="en-US" sz="1600" dirty="0">
              <a:effectLst/>
            </a:endParaRPr>
          </a:p>
        </p:txBody>
      </p:sp>
    </p:spTree>
    <p:extLst>
      <p:ext uri="{BB962C8B-B14F-4D97-AF65-F5344CB8AC3E}">
        <p14:creationId xmlns:p14="http://schemas.microsoft.com/office/powerpoint/2010/main" val="138838171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dirty="0"/>
              <a:t>OSG Council Meeting  / July 28,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11</a:t>
            </a:fld>
            <a:endParaRPr lang="en-US" dirty="0"/>
          </a:p>
        </p:txBody>
      </p:sp>
      <p:sp>
        <p:nvSpPr>
          <p:cNvPr id="8" name="TextBox 7"/>
          <p:cNvSpPr txBox="1"/>
          <p:nvPr/>
        </p:nvSpPr>
        <p:spPr>
          <a:xfrm>
            <a:off x="0" y="0"/>
            <a:ext cx="9131052" cy="400110"/>
          </a:xfrm>
          <a:prstGeom prst="rect">
            <a:avLst/>
          </a:prstGeom>
          <a:noFill/>
        </p:spPr>
        <p:txBody>
          <a:bodyPr wrap="square" rtlCol="0">
            <a:spAutoFit/>
          </a:bodyPr>
          <a:lstStyle/>
          <a:p>
            <a:r>
              <a:rPr lang="en-US" sz="2000" b="1" dirty="0" smtClean="0"/>
              <a:t>Data Access and Management, Workflow and Resource Management</a:t>
            </a:r>
            <a:endParaRPr lang="en-US" sz="2000" b="1" dirty="0">
              <a:effectLst/>
            </a:endParaRPr>
          </a:p>
        </p:txBody>
      </p:sp>
      <p:sp>
        <p:nvSpPr>
          <p:cNvPr id="13" name="Content Placeholder 1"/>
          <p:cNvSpPr>
            <a:spLocks noGrp="1"/>
          </p:cNvSpPr>
          <p:nvPr>
            <p:ph idx="1"/>
          </p:nvPr>
        </p:nvSpPr>
        <p:spPr>
          <a:xfrm>
            <a:off x="12948" y="762000"/>
            <a:ext cx="9131052" cy="5257800"/>
          </a:xfrm>
        </p:spPr>
        <p:txBody>
          <a:bodyPr/>
          <a:lstStyle/>
          <a:p>
            <a:pPr>
              <a:spcBef>
                <a:spcPts val="3000"/>
              </a:spcBef>
            </a:pPr>
            <a:r>
              <a:rPr lang="en-US" sz="1600" b="1" i="1" dirty="0" smtClean="0">
                <a:solidFill>
                  <a:schemeClr val="accent2">
                    <a:lumMod val="75000"/>
                  </a:schemeClr>
                </a:solidFill>
              </a:rPr>
              <a:t>Data Access and Management</a:t>
            </a:r>
            <a:r>
              <a:rPr lang="en-US" sz="1600" dirty="0" smtClean="0"/>
              <a:t>. </a:t>
            </a:r>
            <a:r>
              <a:rPr lang="en-US" sz="1600" dirty="0"/>
              <a:t>Data handling systems that scale to the Exabyte level during the HL-LHC era and satisfy the needs of physicists in terms of metadata and data access, distribution, and replication. Increasing availability of very high speed networks removes the need for CPU and data co-location and allows for more extensive use of data access over the wide-area network (WAN), providing failover capabilities, global data namespaces, and </a:t>
            </a:r>
            <a:r>
              <a:rPr lang="en-US" sz="1600" dirty="0" smtClean="0"/>
              <a:t>caching. High-granularity (e.g. event-based) </a:t>
            </a:r>
            <a:r>
              <a:rPr lang="en-US" sz="1600" dirty="0"/>
              <a:t>data streaming as complementary to the more traditional dataset-based or file-based data access, which is particularly important for utilizing opportunistic cycles on HPCs, cloud resources, and campus clusters where job eviction is frequent and </a:t>
            </a:r>
            <a:r>
              <a:rPr lang="en-US" sz="1600" dirty="0" smtClean="0"/>
              <a:t>stochastic </a:t>
            </a:r>
            <a:endParaRPr lang="en-US" sz="1600" dirty="0"/>
          </a:p>
          <a:p>
            <a:pPr>
              <a:spcBef>
                <a:spcPts val="3000"/>
              </a:spcBef>
            </a:pPr>
            <a:r>
              <a:rPr lang="en-US" sz="1600" b="1" i="1" dirty="0" smtClean="0">
                <a:solidFill>
                  <a:schemeClr val="accent2">
                    <a:lumMod val="75000"/>
                  </a:schemeClr>
                </a:solidFill>
              </a:rPr>
              <a:t>Workflow and Resource Management</a:t>
            </a:r>
            <a:r>
              <a:rPr lang="en-US" sz="1600" dirty="0" smtClean="0"/>
              <a:t>. </a:t>
            </a:r>
            <a:r>
              <a:rPr lang="en-US" sz="1600" dirty="0"/>
              <a:t>Workflow management systems capable of handling millions of jobs running on a large number of heterogeneous, distributed computing resources, with capabilities including whole-node scheduling, </a:t>
            </a:r>
            <a:r>
              <a:rPr lang="en-US" sz="1600" dirty="0" err="1"/>
              <a:t>checkpointing</a:t>
            </a:r>
            <a:r>
              <a:rPr lang="en-US" sz="1600" dirty="0"/>
              <a:t>, job </a:t>
            </a:r>
            <a:r>
              <a:rPr lang="en-US" sz="1600" dirty="0" err="1"/>
              <a:t>rebrokering</a:t>
            </a:r>
            <a:r>
              <a:rPr lang="en-US" sz="1600" dirty="0"/>
              <a:t>, and volunteer </a:t>
            </a:r>
            <a:r>
              <a:rPr lang="en-US" sz="1600" dirty="0" smtClean="0"/>
              <a:t>computing. Systems </a:t>
            </a:r>
            <a:r>
              <a:rPr lang="en-US" sz="1600" dirty="0"/>
              <a:t>for measurement and monitoring of the networking bandwidth and latency between resource targets and the use of this information in job brokering. Software-defined networking technologies which enable networks to be configurable and schedulable resources for use in the movement of </a:t>
            </a:r>
            <a:r>
              <a:rPr lang="en-US" sz="1600" dirty="0" smtClean="0"/>
              <a:t>data</a:t>
            </a:r>
            <a:endParaRPr lang="en-US" sz="1600" dirty="0"/>
          </a:p>
        </p:txBody>
      </p:sp>
    </p:spTree>
    <p:extLst>
      <p:ext uri="{BB962C8B-B14F-4D97-AF65-F5344CB8AC3E}">
        <p14:creationId xmlns:p14="http://schemas.microsoft.com/office/powerpoint/2010/main" val="6434282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dirty="0"/>
              <a:t>OSG Council Meeting  / July 28,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12</a:t>
            </a:fld>
            <a:endParaRPr lang="en-US" dirty="0"/>
          </a:p>
        </p:txBody>
      </p:sp>
      <p:sp>
        <p:nvSpPr>
          <p:cNvPr id="8" name="TextBox 7"/>
          <p:cNvSpPr txBox="1"/>
          <p:nvPr/>
        </p:nvSpPr>
        <p:spPr>
          <a:xfrm>
            <a:off x="0" y="0"/>
            <a:ext cx="9131052" cy="338554"/>
          </a:xfrm>
          <a:prstGeom prst="rect">
            <a:avLst/>
          </a:prstGeom>
          <a:noFill/>
        </p:spPr>
        <p:txBody>
          <a:bodyPr wrap="square" rtlCol="0">
            <a:spAutoFit/>
          </a:bodyPr>
          <a:lstStyle/>
          <a:p>
            <a:r>
              <a:rPr lang="en-US" b="1" dirty="0" smtClean="0"/>
              <a:t>Physics generators, Data analysis and Interpretation, Data and Software Preservation</a:t>
            </a:r>
            <a:endParaRPr lang="en-US" b="1" dirty="0">
              <a:effectLst/>
            </a:endParaRPr>
          </a:p>
        </p:txBody>
      </p:sp>
      <p:sp>
        <p:nvSpPr>
          <p:cNvPr id="13" name="Content Placeholder 1"/>
          <p:cNvSpPr>
            <a:spLocks noGrp="1"/>
          </p:cNvSpPr>
          <p:nvPr>
            <p:ph idx="1"/>
          </p:nvPr>
        </p:nvSpPr>
        <p:spPr>
          <a:xfrm>
            <a:off x="12948" y="762000"/>
            <a:ext cx="9131052" cy="5257800"/>
          </a:xfrm>
        </p:spPr>
        <p:txBody>
          <a:bodyPr/>
          <a:lstStyle/>
          <a:p>
            <a:pPr>
              <a:spcBef>
                <a:spcPts val="3000"/>
              </a:spcBef>
            </a:pPr>
            <a:r>
              <a:rPr lang="en-US" sz="1600" b="1" i="1" dirty="0" smtClean="0">
                <a:solidFill>
                  <a:schemeClr val="accent2">
                    <a:lumMod val="75000"/>
                  </a:schemeClr>
                </a:solidFill>
              </a:rPr>
              <a:t>Physics generators</a:t>
            </a:r>
            <a:r>
              <a:rPr lang="en-US" sz="1600" dirty="0" smtClean="0"/>
              <a:t>. </a:t>
            </a:r>
            <a:r>
              <a:rPr lang="en-US" sz="1600" dirty="0"/>
              <a:t>There are many theory challenges in the HL-LHC era, among them are improving the precision of SM calculations, better estimation of systematic uncertainties, and elucidation of promising new physics signals for the experiments. Software needed to make connection between observations and theory include matrix element generators, calculation of higher-order QCD corrections, electroweak corrections, </a:t>
            </a:r>
            <a:r>
              <a:rPr lang="en-US" sz="1600" dirty="0" err="1"/>
              <a:t>parton</a:t>
            </a:r>
            <a:r>
              <a:rPr lang="en-US" sz="1600" dirty="0"/>
              <a:t> shower modeling, </a:t>
            </a:r>
            <a:r>
              <a:rPr lang="en-US" sz="1600" dirty="0" err="1"/>
              <a:t>parton</a:t>
            </a:r>
            <a:r>
              <a:rPr lang="en-US" sz="1600" dirty="0"/>
              <a:t> matching schemes, and soft gluon </a:t>
            </a:r>
            <a:r>
              <a:rPr lang="en-US" sz="1600" dirty="0" err="1"/>
              <a:t>resummation</a:t>
            </a:r>
            <a:r>
              <a:rPr lang="en-US" sz="1600" dirty="0"/>
              <a:t> methods. Physics generators that employ concurrency and exploit many-core architectures will play an important role in HL-LHC, as well better sharing of code and processing between LHC experimenters and phenomenologists. </a:t>
            </a:r>
          </a:p>
          <a:p>
            <a:pPr>
              <a:spcBef>
                <a:spcPts val="3000"/>
              </a:spcBef>
            </a:pPr>
            <a:r>
              <a:rPr lang="en-US" sz="1600" b="1" i="1" dirty="0" smtClean="0">
                <a:solidFill>
                  <a:schemeClr val="accent2">
                    <a:lumMod val="75000"/>
                  </a:schemeClr>
                </a:solidFill>
              </a:rPr>
              <a:t>Data Analysis</a:t>
            </a:r>
            <a:r>
              <a:rPr lang="en-US" sz="1600" dirty="0" smtClean="0"/>
              <a:t>. </a:t>
            </a:r>
            <a:r>
              <a:rPr lang="en-US" sz="1600" dirty="0"/>
              <a:t>Data analysis frameworks that include parallelization, optimized event I/O, data caching, and WAN-based data access. Analysis software that employs advanced algorithms and efficiently utilizes many-core architectures. </a:t>
            </a:r>
          </a:p>
          <a:p>
            <a:pPr>
              <a:spcBef>
                <a:spcPts val="3000"/>
              </a:spcBef>
            </a:pPr>
            <a:r>
              <a:rPr lang="en-US" sz="1600" b="1" i="1" dirty="0" smtClean="0">
                <a:solidFill>
                  <a:schemeClr val="accent2">
                    <a:lumMod val="75000"/>
                  </a:schemeClr>
                </a:solidFill>
              </a:rPr>
              <a:t>Data Interpretation and Software Preservation</a:t>
            </a:r>
            <a:r>
              <a:rPr lang="en-US" sz="1600" dirty="0" smtClean="0"/>
              <a:t>. </a:t>
            </a:r>
            <a:r>
              <a:rPr lang="en-US" sz="1600" dirty="0"/>
              <a:t>Tools and technologies for preservation and reuse of data and software, preservation and </a:t>
            </a:r>
            <a:r>
              <a:rPr lang="en-US" sz="1600" dirty="0" smtClean="0"/>
              <a:t>(re-)interpretation </a:t>
            </a:r>
            <a:r>
              <a:rPr lang="en-US" sz="1600" dirty="0"/>
              <a:t>of physics results, analysis providence and workflow ontologies, analysis capture, and application packaging for platform </a:t>
            </a:r>
            <a:r>
              <a:rPr lang="en-US" sz="1600" dirty="0" smtClean="0"/>
              <a:t>abstraction. Future </a:t>
            </a:r>
            <a:r>
              <a:rPr lang="en-US" sz="1600" dirty="0"/>
              <a:t>software repositories and build platforms that leverage advances in these areas and improved software modularity and quality control that will allow a broader community of people to effectively contribute to software in the HL-LHC era</a:t>
            </a:r>
            <a:r>
              <a:rPr lang="en-US" sz="1600" dirty="0" smtClean="0"/>
              <a:t>.</a:t>
            </a:r>
            <a:endParaRPr lang="en-US" sz="1600" dirty="0">
              <a:effectLst/>
            </a:endParaRPr>
          </a:p>
        </p:txBody>
      </p:sp>
    </p:spTree>
    <p:extLst>
      <p:ext uri="{BB962C8B-B14F-4D97-AF65-F5344CB8AC3E}">
        <p14:creationId xmlns:p14="http://schemas.microsoft.com/office/powerpoint/2010/main" val="59533626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dirty="0"/>
              <a:t>OSG Council Meeting  / July 28,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13</a:t>
            </a:fld>
            <a:endParaRPr lang="en-US" dirty="0"/>
          </a:p>
        </p:txBody>
      </p:sp>
      <p:sp>
        <p:nvSpPr>
          <p:cNvPr id="8" name="TextBox 7"/>
          <p:cNvSpPr txBox="1"/>
          <p:nvPr/>
        </p:nvSpPr>
        <p:spPr>
          <a:xfrm>
            <a:off x="457200" y="0"/>
            <a:ext cx="8305800" cy="492443"/>
          </a:xfrm>
          <a:prstGeom prst="rect">
            <a:avLst/>
          </a:prstGeom>
          <a:noFill/>
        </p:spPr>
        <p:txBody>
          <a:bodyPr wrap="square" rtlCol="0">
            <a:spAutoFit/>
          </a:bodyPr>
          <a:lstStyle/>
          <a:p>
            <a:pPr algn="ctr"/>
            <a:r>
              <a:rPr lang="en-US" sz="2600" b="1" dirty="0" smtClean="0"/>
              <a:t>CWP Status</a:t>
            </a:r>
            <a:endParaRPr lang="en-US" sz="2600" b="1" dirty="0"/>
          </a:p>
        </p:txBody>
      </p:sp>
      <p:sp>
        <p:nvSpPr>
          <p:cNvPr id="13" name="Content Placeholder 1"/>
          <p:cNvSpPr>
            <a:spLocks noGrp="1"/>
          </p:cNvSpPr>
          <p:nvPr>
            <p:ph idx="1"/>
          </p:nvPr>
        </p:nvSpPr>
        <p:spPr>
          <a:xfrm>
            <a:off x="0" y="685800"/>
            <a:ext cx="9131052" cy="5532431"/>
          </a:xfrm>
        </p:spPr>
        <p:txBody>
          <a:bodyPr/>
          <a:lstStyle/>
          <a:p>
            <a:r>
              <a:rPr lang="en-US" dirty="0"/>
              <a:t>The CWP roadmap plan was presented and discussed at the HSF meeting at LAL-</a:t>
            </a:r>
            <a:r>
              <a:rPr lang="en-US" dirty="0" err="1"/>
              <a:t>Orsay</a:t>
            </a:r>
            <a:r>
              <a:rPr lang="en-US" dirty="0"/>
              <a:t>. It was generally agreed that this is a necessary next step. </a:t>
            </a:r>
          </a:p>
          <a:p>
            <a:pPr>
              <a:spcBef>
                <a:spcPts val="1776"/>
              </a:spcBef>
            </a:pPr>
            <a:r>
              <a:rPr lang="en-US" dirty="0"/>
              <a:t>The proposal for a community roadmap, to be </a:t>
            </a:r>
            <a:r>
              <a:rPr lang="en-US" b="1" i="1" dirty="0">
                <a:solidFill>
                  <a:schemeClr val="tx2"/>
                </a:solidFill>
              </a:rPr>
              <a:t>carried out by HSF</a:t>
            </a:r>
            <a:r>
              <a:rPr lang="en-US" dirty="0"/>
              <a:t>, was presented to the LHCC. </a:t>
            </a:r>
          </a:p>
          <a:p>
            <a:r>
              <a:rPr lang="en-US" dirty="0" smtClean="0"/>
              <a:t>In an effort to </a:t>
            </a:r>
            <a:r>
              <a:rPr lang="en-US" dirty="0" err="1" smtClean="0"/>
              <a:t>kickstart</a:t>
            </a:r>
            <a:r>
              <a:rPr lang="en-US" dirty="0" smtClean="0"/>
              <a:t> the process, we and HSF have worked with Ian Bird/WLCG to generate a charge for the CWP as </a:t>
            </a:r>
            <a:r>
              <a:rPr lang="en-US" dirty="0"/>
              <a:t>part of the </a:t>
            </a:r>
            <a:r>
              <a:rPr lang="en-US" dirty="0" smtClean="0"/>
              <a:t>HL-LHC </a:t>
            </a:r>
            <a:r>
              <a:rPr lang="en-US" dirty="0"/>
              <a:t>planning process. The current draft </a:t>
            </a:r>
            <a:r>
              <a:rPr lang="en-US" dirty="0" smtClean="0"/>
              <a:t>of the </a:t>
            </a:r>
            <a:r>
              <a:rPr lang="en-US" dirty="0"/>
              <a:t>charge </a:t>
            </a:r>
            <a:r>
              <a:rPr lang="en-US" dirty="0" smtClean="0"/>
              <a:t>can be found </a:t>
            </a:r>
            <a:r>
              <a:rPr lang="en-US" dirty="0" smtClean="0">
                <a:hlinkClick r:id="rId2"/>
              </a:rPr>
              <a:t>here</a:t>
            </a:r>
            <a:r>
              <a:rPr lang="en-US" dirty="0" smtClean="0"/>
              <a:t>.</a:t>
            </a:r>
          </a:p>
          <a:p>
            <a:pPr>
              <a:spcBef>
                <a:spcPts val="1776"/>
              </a:spcBef>
            </a:pPr>
            <a:r>
              <a:rPr lang="en-US" dirty="0" smtClean="0"/>
              <a:t>Key </a:t>
            </a:r>
            <a:r>
              <a:rPr lang="en-US" dirty="0"/>
              <a:t>elements include establishing working groups with the experiments and others, specific charges and </a:t>
            </a:r>
            <a:r>
              <a:rPr lang="en-US" dirty="0" smtClean="0"/>
              <a:t>timeline </a:t>
            </a:r>
            <a:r>
              <a:rPr lang="en-US" dirty="0"/>
              <a:t>for </a:t>
            </a:r>
            <a:r>
              <a:rPr lang="en-US" dirty="0" smtClean="0"/>
              <a:t>workshops</a:t>
            </a:r>
            <a:r>
              <a:rPr lang="en-US" dirty="0"/>
              <a:t> </a:t>
            </a:r>
            <a:r>
              <a:rPr lang="en-US" dirty="0" smtClean="0"/>
              <a:t>and CWP draft</a:t>
            </a:r>
            <a:endParaRPr lang="en-US" dirty="0">
              <a:effectLst/>
            </a:endParaRPr>
          </a:p>
        </p:txBody>
      </p:sp>
    </p:spTree>
    <p:extLst>
      <p:ext uri="{BB962C8B-B14F-4D97-AF65-F5344CB8AC3E}">
        <p14:creationId xmlns:p14="http://schemas.microsoft.com/office/powerpoint/2010/main" val="10198816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dirty="0"/>
              <a:t>OSG Council Meeting  / July 28,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14</a:t>
            </a:fld>
            <a:endParaRPr lang="en-US" dirty="0"/>
          </a:p>
        </p:txBody>
      </p:sp>
      <p:sp>
        <p:nvSpPr>
          <p:cNvPr id="8" name="TextBox 7"/>
          <p:cNvSpPr txBox="1"/>
          <p:nvPr/>
        </p:nvSpPr>
        <p:spPr>
          <a:xfrm>
            <a:off x="457200" y="0"/>
            <a:ext cx="8305800" cy="492443"/>
          </a:xfrm>
          <a:prstGeom prst="rect">
            <a:avLst/>
          </a:prstGeom>
          <a:noFill/>
        </p:spPr>
        <p:txBody>
          <a:bodyPr wrap="square" rtlCol="0">
            <a:spAutoFit/>
          </a:bodyPr>
          <a:lstStyle/>
          <a:p>
            <a:pPr algn="ctr"/>
            <a:r>
              <a:rPr lang="en-US" sz="2600" b="1" dirty="0" smtClean="0"/>
              <a:t>CWP Process (evolving)</a:t>
            </a:r>
            <a:endParaRPr lang="en-US" sz="2600" b="1" dirty="0"/>
          </a:p>
        </p:txBody>
      </p:sp>
      <p:sp>
        <p:nvSpPr>
          <p:cNvPr id="13" name="Content Placeholder 1"/>
          <p:cNvSpPr>
            <a:spLocks noGrp="1"/>
          </p:cNvSpPr>
          <p:nvPr>
            <p:ph idx="1"/>
          </p:nvPr>
        </p:nvSpPr>
        <p:spPr>
          <a:xfrm>
            <a:off x="-2458" y="533400"/>
            <a:ext cx="9131052" cy="5791200"/>
          </a:xfrm>
        </p:spPr>
        <p:txBody>
          <a:bodyPr/>
          <a:lstStyle/>
          <a:p>
            <a:r>
              <a:rPr lang="en-US" dirty="0"/>
              <a:t>We propose a series of workshops over the next year to build the community roadmap: </a:t>
            </a:r>
          </a:p>
          <a:p>
            <a:pPr lvl="1">
              <a:spcBef>
                <a:spcPts val="1080"/>
              </a:spcBef>
            </a:pPr>
            <a:r>
              <a:rPr lang="en-US" dirty="0"/>
              <a:t>Organization of working groups with experiments by September. </a:t>
            </a:r>
            <a:r>
              <a:rPr lang="en-US" dirty="0" smtClean="0"/>
              <a:t>Pre-CWP meeting within HSF scheduled for </a:t>
            </a:r>
            <a:r>
              <a:rPr lang="en-US" b="1" i="1" dirty="0" smtClean="0">
                <a:solidFill>
                  <a:schemeClr val="tx2"/>
                </a:solidFill>
              </a:rPr>
              <a:t>Sept 19-20</a:t>
            </a:r>
            <a:r>
              <a:rPr lang="en-US" dirty="0" smtClean="0"/>
              <a:t>. </a:t>
            </a:r>
          </a:p>
          <a:p>
            <a:pPr lvl="1">
              <a:spcBef>
                <a:spcPts val="1080"/>
              </a:spcBef>
            </a:pPr>
            <a:r>
              <a:rPr lang="en-US" dirty="0" smtClean="0"/>
              <a:t>A </a:t>
            </a:r>
            <a:r>
              <a:rPr lang="en-US" dirty="0"/>
              <a:t>half-day (Sun </a:t>
            </a:r>
            <a:r>
              <a:rPr lang="en-US" b="1" i="1" dirty="0">
                <a:solidFill>
                  <a:schemeClr val="tx2"/>
                </a:solidFill>
              </a:rPr>
              <a:t>9 Oct</a:t>
            </a:r>
            <a:r>
              <a:rPr lang="en-US" dirty="0"/>
              <a:t>) </a:t>
            </a:r>
            <a:r>
              <a:rPr lang="en-US" dirty="0" smtClean="0"/>
              <a:t>CWP-planning meeting just </a:t>
            </a:r>
            <a:r>
              <a:rPr lang="en-US" dirty="0"/>
              <a:t>before </a:t>
            </a:r>
            <a:r>
              <a:rPr lang="en-US" dirty="0" smtClean="0"/>
              <a:t>CHEP</a:t>
            </a:r>
            <a:endParaRPr lang="en-US" dirty="0"/>
          </a:p>
          <a:p>
            <a:pPr lvl="1">
              <a:spcBef>
                <a:spcPts val="1080"/>
              </a:spcBef>
            </a:pPr>
            <a:r>
              <a:rPr lang="en-US" dirty="0"/>
              <a:t>A </a:t>
            </a:r>
            <a:r>
              <a:rPr lang="en-US" dirty="0" smtClean="0"/>
              <a:t>more general </a:t>
            </a:r>
            <a:r>
              <a:rPr lang="en-US" b="1" i="1" dirty="0" smtClean="0">
                <a:solidFill>
                  <a:schemeClr val="tx2"/>
                </a:solidFill>
              </a:rPr>
              <a:t>“kick-off</a:t>
            </a:r>
            <a:r>
              <a:rPr lang="en-US" b="1" i="1" dirty="0">
                <a:solidFill>
                  <a:schemeClr val="tx2"/>
                </a:solidFill>
              </a:rPr>
              <a:t>” workshop </a:t>
            </a:r>
            <a:r>
              <a:rPr lang="en-US" b="1" i="1" dirty="0" smtClean="0">
                <a:solidFill>
                  <a:schemeClr val="tx2"/>
                </a:solidFill>
              </a:rPr>
              <a:t>late-Nov/Dec</a:t>
            </a:r>
            <a:r>
              <a:rPr lang="en-US" dirty="0" smtClean="0"/>
              <a:t> (likely in Europe)</a:t>
            </a:r>
            <a:endParaRPr lang="en-US" dirty="0"/>
          </a:p>
          <a:p>
            <a:pPr lvl="1">
              <a:spcBef>
                <a:spcPts val="1080"/>
              </a:spcBef>
            </a:pPr>
            <a:r>
              <a:rPr lang="en-US" dirty="0"/>
              <a:t>Several dedicated </a:t>
            </a:r>
            <a:r>
              <a:rPr lang="en-US" b="1" i="1" dirty="0" smtClean="0">
                <a:solidFill>
                  <a:schemeClr val="tx2"/>
                </a:solidFill>
              </a:rPr>
              <a:t>“topical” workshops in Jan-Jun 2017 </a:t>
            </a:r>
            <a:r>
              <a:rPr lang="en-US" dirty="0" smtClean="0"/>
              <a:t>covering </a:t>
            </a:r>
            <a:r>
              <a:rPr lang="en-US" dirty="0"/>
              <a:t>software required in the various areas: </a:t>
            </a:r>
          </a:p>
          <a:p>
            <a:pPr lvl="2"/>
            <a:r>
              <a:rPr lang="en-US" dirty="0"/>
              <a:t>Detector Simulation, Triggering, Event Reconstruction and </a:t>
            </a:r>
            <a:r>
              <a:rPr lang="en-US" dirty="0" smtClean="0"/>
              <a:t>Visualization</a:t>
            </a:r>
          </a:p>
          <a:p>
            <a:pPr lvl="2"/>
            <a:r>
              <a:rPr lang="en-US" dirty="0" smtClean="0"/>
              <a:t>Data </a:t>
            </a:r>
            <a:r>
              <a:rPr lang="en-US" dirty="0"/>
              <a:t>Access and Management, Workflow and Resource </a:t>
            </a:r>
            <a:r>
              <a:rPr lang="en-US" dirty="0" smtClean="0"/>
              <a:t>Management</a:t>
            </a:r>
          </a:p>
          <a:p>
            <a:pPr lvl="2"/>
            <a:r>
              <a:rPr lang="en-US" dirty="0" smtClean="0"/>
              <a:t>Physics </a:t>
            </a:r>
            <a:r>
              <a:rPr lang="en-US" dirty="0"/>
              <a:t>generators, Data Analysis and Interpretation, Data and Software Preservation </a:t>
            </a:r>
          </a:p>
          <a:p>
            <a:pPr lvl="1">
              <a:spcBef>
                <a:spcPts val="1080"/>
              </a:spcBef>
            </a:pPr>
            <a:r>
              <a:rPr lang="en-US" dirty="0"/>
              <a:t>A </a:t>
            </a:r>
            <a:r>
              <a:rPr lang="en-US" b="1" i="1" dirty="0">
                <a:solidFill>
                  <a:schemeClr val="tx2"/>
                </a:solidFill>
              </a:rPr>
              <a:t>final workshop in summer 2017 </a:t>
            </a:r>
            <a:r>
              <a:rPr lang="en-US" dirty="0"/>
              <a:t>(near CERN?) </a:t>
            </a:r>
          </a:p>
          <a:p>
            <a:pPr>
              <a:spcBef>
                <a:spcPts val="1176"/>
              </a:spcBef>
            </a:pPr>
            <a:r>
              <a:rPr lang="en-US" dirty="0"/>
              <a:t>We should build on existing community activities when possible (e.g. DPHEP, </a:t>
            </a:r>
            <a:r>
              <a:rPr lang="en-US" dirty="0" err="1"/>
              <a:t>Reco</a:t>
            </a:r>
            <a:r>
              <a:rPr lang="en-US" dirty="0"/>
              <a:t> Algorithms </a:t>
            </a:r>
            <a:r>
              <a:rPr lang="en-US" dirty="0" smtClean="0"/>
              <a:t>Forum, IML, </a:t>
            </a:r>
            <a:r>
              <a:rPr lang="is-IS" dirty="0" smtClean="0"/>
              <a:t>…</a:t>
            </a:r>
            <a:r>
              <a:rPr lang="en-US" dirty="0" smtClean="0"/>
              <a:t>). </a:t>
            </a:r>
            <a:endParaRPr lang="en-US" dirty="0">
              <a:effectLst/>
            </a:endParaRPr>
          </a:p>
        </p:txBody>
      </p:sp>
    </p:spTree>
    <p:extLst>
      <p:ext uri="{BB962C8B-B14F-4D97-AF65-F5344CB8AC3E}">
        <p14:creationId xmlns:p14="http://schemas.microsoft.com/office/powerpoint/2010/main" val="125580080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dirty="0"/>
              <a:t>OSG Council Meeting  / July 28,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15</a:t>
            </a:fld>
            <a:endParaRPr lang="en-US" dirty="0"/>
          </a:p>
        </p:txBody>
      </p:sp>
      <p:sp>
        <p:nvSpPr>
          <p:cNvPr id="8" name="TextBox 7"/>
          <p:cNvSpPr txBox="1"/>
          <p:nvPr/>
        </p:nvSpPr>
        <p:spPr>
          <a:xfrm>
            <a:off x="457200" y="0"/>
            <a:ext cx="8305800" cy="492443"/>
          </a:xfrm>
          <a:prstGeom prst="rect">
            <a:avLst/>
          </a:prstGeom>
          <a:noFill/>
        </p:spPr>
        <p:txBody>
          <a:bodyPr wrap="square" rtlCol="0">
            <a:spAutoFit/>
          </a:bodyPr>
          <a:lstStyle/>
          <a:p>
            <a:pPr algn="ctr"/>
            <a:r>
              <a:rPr lang="en-US" sz="2600" b="1" dirty="0" smtClean="0"/>
              <a:t>What could the CWP process accomplish?</a:t>
            </a:r>
            <a:endParaRPr lang="en-US" sz="2600" b="1" dirty="0"/>
          </a:p>
        </p:txBody>
      </p:sp>
      <p:sp>
        <p:nvSpPr>
          <p:cNvPr id="13" name="Content Placeholder 1"/>
          <p:cNvSpPr>
            <a:spLocks noGrp="1"/>
          </p:cNvSpPr>
          <p:nvPr>
            <p:ph idx="1"/>
          </p:nvPr>
        </p:nvSpPr>
        <p:spPr>
          <a:xfrm>
            <a:off x="0" y="685800"/>
            <a:ext cx="9131052" cy="5532431"/>
          </a:xfrm>
        </p:spPr>
        <p:txBody>
          <a:bodyPr/>
          <a:lstStyle/>
          <a:p>
            <a:r>
              <a:rPr lang="en-US" sz="2800" dirty="0"/>
              <a:t>Going back to a</a:t>
            </a:r>
            <a:r>
              <a:rPr lang="en-US" sz="2800" dirty="0" smtClean="0"/>
              <a:t> </a:t>
            </a:r>
            <a:r>
              <a:rPr lang="en-US" sz="2800" dirty="0"/>
              <a:t>subset of HSF goals </a:t>
            </a:r>
            <a:r>
              <a:rPr lang="en-US" sz="2800" dirty="0" smtClean="0"/>
              <a:t>listed </a:t>
            </a:r>
            <a:r>
              <a:rPr lang="en-US" sz="2800" dirty="0"/>
              <a:t>earlier: </a:t>
            </a:r>
          </a:p>
          <a:p>
            <a:pPr lvl="1"/>
            <a:r>
              <a:rPr lang="en-US" sz="2400" dirty="0"/>
              <a:t>Catalyze new common </a:t>
            </a:r>
            <a:r>
              <a:rPr lang="en-US" sz="2400" dirty="0" smtClean="0"/>
              <a:t>projects</a:t>
            </a:r>
            <a:endParaRPr lang="en-US" sz="2400" dirty="0"/>
          </a:p>
          <a:p>
            <a:pPr lvl="1"/>
            <a:r>
              <a:rPr lang="en-US" sz="2400" dirty="0"/>
              <a:t>Promote commonality and collaboration in new developments to make the most of limited resources </a:t>
            </a:r>
          </a:p>
          <a:p>
            <a:pPr lvl="1"/>
            <a:r>
              <a:rPr lang="en-US" sz="2400" dirty="0"/>
              <a:t>Provide a framework for attracting effort and support to S&amp;C common projects (new resources!) </a:t>
            </a:r>
          </a:p>
          <a:p>
            <a:pPr lvl="1"/>
            <a:r>
              <a:rPr lang="en-US" sz="2400" dirty="0"/>
              <a:t>Provide a structure to set priorities and goals for the work </a:t>
            </a:r>
          </a:p>
          <a:p>
            <a:pPr>
              <a:spcBef>
                <a:spcPts val="3072"/>
              </a:spcBef>
            </a:pPr>
            <a:r>
              <a:rPr lang="en-US" sz="2800" dirty="0"/>
              <a:t>The workshop process, an eventual community roadmap white paper and (simultaneously) the pursuit of specific </a:t>
            </a:r>
            <a:r>
              <a:rPr lang="en-US" sz="2800" dirty="0" smtClean="0"/>
              <a:t>plans and proposals, </a:t>
            </a:r>
            <a:r>
              <a:rPr lang="en-US" sz="2800" dirty="0"/>
              <a:t>will support precisely these </a:t>
            </a:r>
            <a:r>
              <a:rPr lang="en-US" sz="2800" dirty="0" smtClean="0"/>
              <a:t>goals</a:t>
            </a:r>
            <a:endParaRPr lang="en-US" sz="2800" dirty="0">
              <a:effectLst/>
            </a:endParaRPr>
          </a:p>
        </p:txBody>
      </p:sp>
    </p:spTree>
    <p:extLst>
      <p:ext uri="{BB962C8B-B14F-4D97-AF65-F5344CB8AC3E}">
        <p14:creationId xmlns:p14="http://schemas.microsoft.com/office/powerpoint/2010/main" val="198412720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dirty="0"/>
              <a:t>OSG Council Meeting  / July 28,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16</a:t>
            </a:fld>
            <a:endParaRPr lang="en-US" dirty="0"/>
          </a:p>
        </p:txBody>
      </p:sp>
      <p:sp>
        <p:nvSpPr>
          <p:cNvPr id="8" name="TextBox 7"/>
          <p:cNvSpPr txBox="1"/>
          <p:nvPr/>
        </p:nvSpPr>
        <p:spPr>
          <a:xfrm>
            <a:off x="457200" y="0"/>
            <a:ext cx="8305800" cy="492443"/>
          </a:xfrm>
          <a:prstGeom prst="rect">
            <a:avLst/>
          </a:prstGeom>
          <a:noFill/>
        </p:spPr>
        <p:txBody>
          <a:bodyPr wrap="square" rtlCol="0">
            <a:spAutoFit/>
          </a:bodyPr>
          <a:lstStyle/>
          <a:p>
            <a:pPr algn="ctr"/>
            <a:r>
              <a:rPr lang="en-US" sz="2600" b="1" dirty="0" smtClean="0"/>
              <a:t>US-Specific </a:t>
            </a:r>
            <a:r>
              <a:rPr lang="en-US" sz="2600" b="1" dirty="0"/>
              <a:t>N</a:t>
            </a:r>
            <a:r>
              <a:rPr lang="en-US" sz="2600" b="1" dirty="0" smtClean="0"/>
              <a:t>otes</a:t>
            </a:r>
            <a:endParaRPr lang="en-US" sz="2600" b="1" dirty="0"/>
          </a:p>
        </p:txBody>
      </p:sp>
      <p:sp>
        <p:nvSpPr>
          <p:cNvPr id="13" name="Content Placeholder 1"/>
          <p:cNvSpPr>
            <a:spLocks noGrp="1"/>
          </p:cNvSpPr>
          <p:nvPr>
            <p:ph idx="1"/>
          </p:nvPr>
        </p:nvSpPr>
        <p:spPr>
          <a:xfrm>
            <a:off x="0" y="609600"/>
            <a:ext cx="9131052" cy="5532431"/>
          </a:xfrm>
        </p:spPr>
        <p:txBody>
          <a:bodyPr/>
          <a:lstStyle/>
          <a:p>
            <a:r>
              <a:rPr lang="en-US" dirty="0"/>
              <a:t>If we are aiming at a larger “software upgrade” project towards the HL-LHC, an additional ingredient is to find (or liberate) the resources to realize this roadmap. </a:t>
            </a:r>
          </a:p>
          <a:p>
            <a:pPr>
              <a:spcBef>
                <a:spcPts val="1872"/>
              </a:spcBef>
            </a:pPr>
            <a:r>
              <a:rPr lang="en-US" dirty="0"/>
              <a:t>We need both initial exploratory R&amp;D and eventual development projects! </a:t>
            </a:r>
          </a:p>
          <a:p>
            <a:pPr>
              <a:spcBef>
                <a:spcPts val="1872"/>
              </a:spcBef>
            </a:pPr>
            <a:r>
              <a:rPr lang="en-US" dirty="0"/>
              <a:t>Both the NSF and the DOE have at least the notion of eventual resources and/or organization for new common projects in HEP (NSF: SI2, DOE: HEP CCE) </a:t>
            </a:r>
          </a:p>
          <a:p>
            <a:pPr>
              <a:spcBef>
                <a:spcPts val="1872"/>
              </a:spcBef>
            </a:pPr>
            <a:r>
              <a:rPr lang="en-US" dirty="0" smtClean="0"/>
              <a:t>We </a:t>
            </a:r>
            <a:r>
              <a:rPr lang="en-US" dirty="0"/>
              <a:t>talk about the NSF here as (a) </a:t>
            </a:r>
            <a:r>
              <a:rPr lang="en-US" dirty="0" smtClean="0"/>
              <a:t>we </a:t>
            </a:r>
            <a:r>
              <a:rPr lang="en-US" dirty="0"/>
              <a:t>involved in that part of the process and (b) the possible path indicated to us is a bit </a:t>
            </a:r>
            <a:r>
              <a:rPr lang="en-US" dirty="0" smtClean="0"/>
              <a:t>clearer</a:t>
            </a:r>
          </a:p>
          <a:p>
            <a:r>
              <a:rPr lang="en-US" dirty="0"/>
              <a:t>A</a:t>
            </a:r>
            <a:r>
              <a:rPr lang="en-US" dirty="0" smtClean="0"/>
              <a:t> </a:t>
            </a:r>
            <a:r>
              <a:rPr lang="en-US" dirty="0"/>
              <a:t>2-day workshop </a:t>
            </a:r>
            <a:r>
              <a:rPr lang="en-US" dirty="0" smtClean="0"/>
              <a:t>involving </a:t>
            </a:r>
            <a:r>
              <a:rPr lang="en-US" dirty="0"/>
              <a:t>the US </a:t>
            </a:r>
            <a:r>
              <a:rPr lang="en-US" dirty="0" smtClean="0"/>
              <a:t>HEP &amp; </a:t>
            </a:r>
            <a:r>
              <a:rPr lang="en-US" dirty="0"/>
              <a:t>CS </a:t>
            </a:r>
            <a:r>
              <a:rPr lang="en-US" dirty="0" smtClean="0"/>
              <a:t>communities is planned for late Fall somewhere in </a:t>
            </a:r>
            <a:r>
              <a:rPr lang="en-US" dirty="0"/>
              <a:t>the </a:t>
            </a:r>
            <a:r>
              <a:rPr lang="en-US" dirty="0" smtClean="0"/>
              <a:t>US (likely UIUC/NCSA)</a:t>
            </a:r>
            <a:endParaRPr lang="en-US" dirty="0">
              <a:effectLst/>
            </a:endParaRPr>
          </a:p>
        </p:txBody>
      </p:sp>
    </p:spTree>
    <p:extLst>
      <p:ext uri="{BB962C8B-B14F-4D97-AF65-F5344CB8AC3E}">
        <p14:creationId xmlns:p14="http://schemas.microsoft.com/office/powerpoint/2010/main" val="198071615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dirty="0"/>
              <a:t>OSG Council Meeting  / July 28,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17</a:t>
            </a:fld>
            <a:endParaRPr lang="en-US" dirty="0"/>
          </a:p>
        </p:txBody>
      </p:sp>
      <p:sp>
        <p:nvSpPr>
          <p:cNvPr id="8" name="TextBox 7"/>
          <p:cNvSpPr txBox="1"/>
          <p:nvPr/>
        </p:nvSpPr>
        <p:spPr>
          <a:xfrm>
            <a:off x="0" y="0"/>
            <a:ext cx="9131052" cy="461665"/>
          </a:xfrm>
          <a:prstGeom prst="rect">
            <a:avLst/>
          </a:prstGeom>
          <a:noFill/>
        </p:spPr>
        <p:txBody>
          <a:bodyPr wrap="square" rtlCol="0">
            <a:spAutoFit/>
          </a:bodyPr>
          <a:lstStyle/>
          <a:p>
            <a:pPr algn="ctr"/>
            <a:r>
              <a:rPr lang="en-US" sz="2400" b="1" dirty="0" smtClean="0"/>
              <a:t>Software Infrastructure for Sustained Innovation (SI</a:t>
            </a:r>
            <a:r>
              <a:rPr lang="en-US" sz="2400" b="1" baseline="30000" dirty="0" smtClean="0"/>
              <a:t>2</a:t>
            </a:r>
            <a:r>
              <a:rPr lang="en-US" sz="2400" b="1" dirty="0" smtClean="0"/>
              <a:t>)</a:t>
            </a:r>
            <a:endParaRPr lang="en-US" sz="2400" b="1" dirty="0"/>
          </a:p>
        </p:txBody>
      </p:sp>
      <p:sp>
        <p:nvSpPr>
          <p:cNvPr id="13" name="Content Placeholder 1"/>
          <p:cNvSpPr>
            <a:spLocks noGrp="1"/>
          </p:cNvSpPr>
          <p:nvPr>
            <p:ph idx="1"/>
          </p:nvPr>
        </p:nvSpPr>
        <p:spPr>
          <a:xfrm>
            <a:off x="12948" y="5943600"/>
            <a:ext cx="9131052" cy="457200"/>
          </a:xfrm>
        </p:spPr>
        <p:txBody>
          <a:bodyPr/>
          <a:lstStyle/>
          <a:p>
            <a:r>
              <a:rPr lang="en-US" smtClean="0"/>
              <a:t>Here I talk </a:t>
            </a:r>
            <a:r>
              <a:rPr lang="en-US" dirty="0"/>
              <a:t>about the </a:t>
            </a:r>
            <a:r>
              <a:rPr lang="en-US" dirty="0" smtClean="0"/>
              <a:t>“</a:t>
            </a:r>
            <a:r>
              <a:rPr lang="en-US" dirty="0"/>
              <a:t>Software Institute” (S</a:t>
            </a:r>
            <a:r>
              <a:rPr lang="en-US" baseline="30000" dirty="0"/>
              <a:t>2</a:t>
            </a:r>
            <a:r>
              <a:rPr lang="en-US" dirty="0"/>
              <a:t>I</a:t>
            </a:r>
            <a:r>
              <a:rPr lang="en-US" baseline="30000" dirty="0"/>
              <a:t>2</a:t>
            </a:r>
            <a:r>
              <a:rPr lang="en-US" dirty="0"/>
              <a:t>) class of awards. </a:t>
            </a:r>
            <a:endParaRPr lang="en-US" dirty="0">
              <a:effectLs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288" y="644256"/>
            <a:ext cx="7426476" cy="5139793"/>
          </a:xfrm>
          <a:prstGeom prst="rect">
            <a:avLst/>
          </a:prstGeom>
        </p:spPr>
      </p:pic>
      <p:sp>
        <p:nvSpPr>
          <p:cNvPr id="6" name="TextBox 5"/>
          <p:cNvSpPr txBox="1"/>
          <p:nvPr/>
        </p:nvSpPr>
        <p:spPr>
          <a:xfrm>
            <a:off x="3704345" y="2611450"/>
            <a:ext cx="570990" cy="338554"/>
          </a:xfrm>
          <a:prstGeom prst="rect">
            <a:avLst/>
          </a:prstGeom>
          <a:noFill/>
        </p:spPr>
        <p:txBody>
          <a:bodyPr wrap="none" rtlCol="0">
            <a:spAutoFit/>
          </a:bodyPr>
          <a:lstStyle/>
          <a:p>
            <a:r>
              <a:rPr lang="en-US" b="1" dirty="0" smtClean="0">
                <a:solidFill>
                  <a:schemeClr val="tx2"/>
                </a:solidFill>
              </a:rPr>
              <a:t>SSE</a:t>
            </a:r>
            <a:endParaRPr lang="en-US" b="1" dirty="0">
              <a:solidFill>
                <a:schemeClr val="tx2"/>
              </a:solidFill>
            </a:endParaRPr>
          </a:p>
        </p:txBody>
      </p:sp>
      <p:sp>
        <p:nvSpPr>
          <p:cNvPr id="9" name="TextBox 8"/>
          <p:cNvSpPr txBox="1"/>
          <p:nvPr/>
        </p:nvSpPr>
        <p:spPr>
          <a:xfrm>
            <a:off x="4934430" y="2513479"/>
            <a:ext cx="543739" cy="338554"/>
          </a:xfrm>
          <a:prstGeom prst="rect">
            <a:avLst/>
          </a:prstGeom>
          <a:noFill/>
        </p:spPr>
        <p:txBody>
          <a:bodyPr wrap="none" rtlCol="0">
            <a:spAutoFit/>
          </a:bodyPr>
          <a:lstStyle/>
          <a:p>
            <a:r>
              <a:rPr lang="en-US" b="1" dirty="0" smtClean="0">
                <a:solidFill>
                  <a:schemeClr val="tx2"/>
                </a:solidFill>
              </a:rPr>
              <a:t>SSI</a:t>
            </a:r>
            <a:endParaRPr lang="en-US" b="1" dirty="0">
              <a:solidFill>
                <a:schemeClr val="tx2"/>
              </a:solidFill>
            </a:endParaRPr>
          </a:p>
        </p:txBody>
      </p:sp>
      <p:sp>
        <p:nvSpPr>
          <p:cNvPr id="10" name="TextBox 9"/>
          <p:cNvSpPr txBox="1"/>
          <p:nvPr/>
        </p:nvSpPr>
        <p:spPr>
          <a:xfrm>
            <a:off x="6276243" y="2611450"/>
            <a:ext cx="587020" cy="338554"/>
          </a:xfrm>
          <a:prstGeom prst="rect">
            <a:avLst/>
          </a:prstGeom>
          <a:noFill/>
        </p:spPr>
        <p:txBody>
          <a:bodyPr wrap="none" rtlCol="0">
            <a:spAutoFit/>
          </a:bodyPr>
          <a:lstStyle/>
          <a:p>
            <a:r>
              <a:rPr lang="en-US" b="1" dirty="0" smtClean="0">
                <a:solidFill>
                  <a:schemeClr val="tx2"/>
                </a:solidFill>
              </a:rPr>
              <a:t>S</a:t>
            </a:r>
            <a:r>
              <a:rPr lang="en-US" b="1" baseline="30000" dirty="0" smtClean="0">
                <a:solidFill>
                  <a:schemeClr val="tx2"/>
                </a:solidFill>
              </a:rPr>
              <a:t>2</a:t>
            </a:r>
            <a:r>
              <a:rPr lang="en-US" b="1" dirty="0" smtClean="0">
                <a:solidFill>
                  <a:schemeClr val="tx2"/>
                </a:solidFill>
              </a:rPr>
              <a:t>I</a:t>
            </a:r>
            <a:r>
              <a:rPr lang="en-US" b="1" baseline="30000" dirty="0" smtClean="0">
                <a:solidFill>
                  <a:schemeClr val="tx2"/>
                </a:solidFill>
              </a:rPr>
              <a:t>2</a:t>
            </a:r>
            <a:endParaRPr lang="en-US" b="1" baseline="30000" dirty="0">
              <a:solidFill>
                <a:schemeClr val="tx2"/>
              </a:solidFill>
            </a:endParaRPr>
          </a:p>
        </p:txBody>
      </p:sp>
    </p:spTree>
    <p:extLst>
      <p:ext uri="{BB962C8B-B14F-4D97-AF65-F5344CB8AC3E}">
        <p14:creationId xmlns:p14="http://schemas.microsoft.com/office/powerpoint/2010/main" val="209681942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dirty="0"/>
              <a:t>OSG Council Meeting  / July 28,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18</a:t>
            </a:fld>
            <a:endParaRPr lang="en-US" dirty="0"/>
          </a:p>
        </p:txBody>
      </p:sp>
      <p:sp>
        <p:nvSpPr>
          <p:cNvPr id="8" name="TextBox 7"/>
          <p:cNvSpPr txBox="1"/>
          <p:nvPr/>
        </p:nvSpPr>
        <p:spPr>
          <a:xfrm>
            <a:off x="457200" y="0"/>
            <a:ext cx="8305800" cy="492443"/>
          </a:xfrm>
          <a:prstGeom prst="rect">
            <a:avLst/>
          </a:prstGeom>
          <a:noFill/>
        </p:spPr>
        <p:txBody>
          <a:bodyPr wrap="square" rtlCol="0">
            <a:spAutoFit/>
          </a:bodyPr>
          <a:lstStyle/>
          <a:p>
            <a:pPr algn="ctr"/>
            <a:r>
              <a:rPr lang="en-US" sz="2600" b="1" dirty="0" smtClean="0"/>
              <a:t>NSF SI</a:t>
            </a:r>
            <a:r>
              <a:rPr lang="en-US" sz="2600" b="1" baseline="30000" dirty="0" smtClean="0"/>
              <a:t>2</a:t>
            </a:r>
            <a:r>
              <a:rPr lang="en-US" sz="2600" b="1" dirty="0" smtClean="0"/>
              <a:t>-S</a:t>
            </a:r>
            <a:r>
              <a:rPr lang="en-US" sz="2600" b="1" baseline="30000" dirty="0" smtClean="0"/>
              <a:t>2</a:t>
            </a:r>
            <a:r>
              <a:rPr lang="en-US" sz="2600" b="1" dirty="0" smtClean="0"/>
              <a:t>I</a:t>
            </a:r>
            <a:r>
              <a:rPr lang="en-US" sz="2600" b="1" baseline="30000" dirty="0" smtClean="0"/>
              <a:t>2</a:t>
            </a:r>
            <a:r>
              <a:rPr lang="en-US" sz="2600" b="1" dirty="0" smtClean="0"/>
              <a:t> Software Institute</a:t>
            </a:r>
            <a:endParaRPr lang="en-US" sz="2600" b="1" dirty="0"/>
          </a:p>
        </p:txBody>
      </p:sp>
      <p:sp>
        <p:nvSpPr>
          <p:cNvPr id="13" name="Content Placeholder 1"/>
          <p:cNvSpPr>
            <a:spLocks noGrp="1"/>
          </p:cNvSpPr>
          <p:nvPr>
            <p:ph idx="1"/>
          </p:nvPr>
        </p:nvSpPr>
        <p:spPr>
          <a:xfrm>
            <a:off x="0" y="514214"/>
            <a:ext cx="9131052" cy="5532431"/>
          </a:xfrm>
        </p:spPr>
        <p:txBody>
          <a:bodyPr/>
          <a:lstStyle/>
          <a:p>
            <a:r>
              <a:rPr lang="en-US" sz="2600" dirty="0"/>
              <a:t>NSF </a:t>
            </a:r>
            <a:r>
              <a:rPr lang="en-US" sz="2600" dirty="0" smtClean="0"/>
              <a:t>S</a:t>
            </a:r>
            <a:r>
              <a:rPr lang="en-US" sz="2600" baseline="30000" dirty="0" smtClean="0"/>
              <a:t>2</a:t>
            </a:r>
            <a:r>
              <a:rPr lang="en-US" sz="2600" dirty="0" smtClean="0"/>
              <a:t>I</a:t>
            </a:r>
            <a:r>
              <a:rPr lang="en-US" sz="2600" baseline="30000" dirty="0" smtClean="0"/>
              <a:t>2</a:t>
            </a:r>
            <a:r>
              <a:rPr lang="en-US" sz="2600" dirty="0" smtClean="0"/>
              <a:t> </a:t>
            </a:r>
            <a:r>
              <a:rPr lang="en-US" sz="2600" dirty="0"/>
              <a:t>includes two subclasses of awards (two steps!): </a:t>
            </a:r>
          </a:p>
          <a:p>
            <a:pPr lvl="1">
              <a:spcBef>
                <a:spcPts val="1128"/>
              </a:spcBef>
            </a:pPr>
            <a:r>
              <a:rPr lang="en-US" sz="2200" b="1" i="1" u="sng" dirty="0">
                <a:solidFill>
                  <a:srgbClr val="FF0000"/>
                </a:solidFill>
              </a:rPr>
              <a:t>Conceptualization Awards </a:t>
            </a:r>
            <a:r>
              <a:rPr lang="en-US" sz="2200" dirty="0"/>
              <a:t>- which are planning awards aimed at organizing an interdisciplinary community and understanding their software requirements and challenges ($500k, 1-2 years) </a:t>
            </a:r>
          </a:p>
          <a:p>
            <a:pPr lvl="1">
              <a:spcBef>
                <a:spcPts val="1128"/>
              </a:spcBef>
            </a:pPr>
            <a:r>
              <a:rPr lang="en-US" sz="2200" b="1" i="1" u="sng" dirty="0">
                <a:solidFill>
                  <a:srgbClr val="FF0000"/>
                </a:solidFill>
              </a:rPr>
              <a:t>Implementation Awards </a:t>
            </a:r>
            <a:r>
              <a:rPr lang="en-US" sz="2200" dirty="0"/>
              <a:t>- which will be made to implement community activities that support software infrastructure, for example, such as those developed by the conceptualization awards ($3-5M/year, 5 years) </a:t>
            </a:r>
          </a:p>
          <a:p>
            <a:pPr>
              <a:spcBef>
                <a:spcPts val="1224"/>
              </a:spcBef>
            </a:pPr>
            <a:r>
              <a:rPr lang="en-US" sz="2600" dirty="0"/>
              <a:t>The first solicitation for implementation proposals was last </a:t>
            </a:r>
            <a:r>
              <a:rPr lang="en-US" sz="2600" dirty="0" smtClean="0"/>
              <a:t>June; announcement </a:t>
            </a:r>
            <a:r>
              <a:rPr lang="en-US" sz="2600" dirty="0"/>
              <a:t>of these awards </a:t>
            </a:r>
            <a:r>
              <a:rPr lang="en-US" sz="2600" dirty="0" smtClean="0"/>
              <a:t>expected to be soon</a:t>
            </a:r>
            <a:endParaRPr lang="en-US" sz="2600" dirty="0"/>
          </a:p>
          <a:p>
            <a:pPr>
              <a:spcBef>
                <a:spcPts val="1224"/>
              </a:spcBef>
            </a:pPr>
            <a:r>
              <a:rPr lang="en-US" sz="2600" dirty="0"/>
              <a:t>We submitted a conceptualization proposal to NSF last August (2015): </a:t>
            </a:r>
            <a:r>
              <a:rPr lang="en-US" sz="2600" dirty="0" smtClean="0"/>
              <a:t>“</a:t>
            </a:r>
            <a:r>
              <a:rPr lang="en-US" sz="2600" b="1" i="1" dirty="0" smtClean="0"/>
              <a:t>Conceptualization </a:t>
            </a:r>
            <a:r>
              <a:rPr lang="en-US" sz="2600" b="1" i="1" dirty="0"/>
              <a:t>of an S2I2 Institute for High Energy </a:t>
            </a:r>
            <a:r>
              <a:rPr lang="en-US" sz="2600" b="1" i="1" dirty="0" smtClean="0"/>
              <a:t>Physics” </a:t>
            </a:r>
            <a:r>
              <a:rPr lang="en-US" sz="2600" dirty="0" smtClean="0"/>
              <a:t>(</a:t>
            </a:r>
            <a:r>
              <a:rPr lang="en-US" sz="2600" dirty="0" smtClean="0">
                <a:hlinkClick r:id="rId2"/>
              </a:rPr>
              <a:t>link</a:t>
            </a:r>
            <a:r>
              <a:rPr lang="en-US" sz="2600" dirty="0"/>
              <a:t>). </a:t>
            </a:r>
            <a:r>
              <a:rPr lang="en-US" sz="2600" dirty="0">
                <a:hlinkClick r:id="rId3"/>
              </a:rPr>
              <a:t>http://s2i2-hep.org/</a:t>
            </a:r>
            <a:endParaRPr lang="en-US" sz="2600" dirty="0" smtClean="0"/>
          </a:p>
          <a:p>
            <a:pPr>
              <a:spcBef>
                <a:spcPts val="1224"/>
              </a:spcBef>
            </a:pPr>
            <a:r>
              <a:rPr lang="en-US" sz="2600" dirty="0" smtClean="0"/>
              <a:t>Status</a:t>
            </a:r>
            <a:r>
              <a:rPr lang="en-US" sz="2600" dirty="0"/>
              <a:t>: </a:t>
            </a:r>
            <a:r>
              <a:rPr lang="en-US" sz="2600" dirty="0" smtClean="0"/>
              <a:t>awarded 11 July, with 1 July official start date</a:t>
            </a:r>
            <a:endParaRPr lang="en-US" sz="2600" dirty="0">
              <a:effectLst/>
            </a:endParaRPr>
          </a:p>
        </p:txBody>
      </p:sp>
    </p:spTree>
    <p:extLst>
      <p:ext uri="{BB962C8B-B14F-4D97-AF65-F5344CB8AC3E}">
        <p14:creationId xmlns:p14="http://schemas.microsoft.com/office/powerpoint/2010/main" val="110297005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dirty="0"/>
              <a:t>OSG Council Meeting  / July 28,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19</a:t>
            </a:fld>
            <a:endParaRPr lang="en-US" dirty="0"/>
          </a:p>
        </p:txBody>
      </p:sp>
      <p:sp>
        <p:nvSpPr>
          <p:cNvPr id="8" name="TextBox 7"/>
          <p:cNvSpPr txBox="1"/>
          <p:nvPr/>
        </p:nvSpPr>
        <p:spPr>
          <a:xfrm>
            <a:off x="457200" y="0"/>
            <a:ext cx="8305800" cy="523220"/>
          </a:xfrm>
          <a:prstGeom prst="rect">
            <a:avLst/>
          </a:prstGeom>
          <a:noFill/>
        </p:spPr>
        <p:txBody>
          <a:bodyPr wrap="square" rtlCol="0">
            <a:spAutoFit/>
          </a:bodyPr>
          <a:lstStyle/>
          <a:p>
            <a:pPr algn="ctr"/>
            <a:r>
              <a:rPr lang="en-US" sz="2800" b="1" dirty="0" smtClean="0"/>
              <a:t>S</a:t>
            </a:r>
            <a:r>
              <a:rPr lang="en-US" sz="2800" b="1" baseline="30000" dirty="0" smtClean="0"/>
              <a:t>2</a:t>
            </a:r>
            <a:r>
              <a:rPr lang="en-US" sz="2800" b="1" dirty="0" smtClean="0"/>
              <a:t>I</a:t>
            </a:r>
            <a:r>
              <a:rPr lang="en-US" sz="2800" b="1" baseline="30000" dirty="0" smtClean="0"/>
              <a:t>2</a:t>
            </a:r>
            <a:r>
              <a:rPr lang="en-US" sz="2800" b="1" dirty="0" smtClean="0"/>
              <a:t>-HEP Deliverables</a:t>
            </a:r>
            <a:endParaRPr lang="en-US" sz="2800" b="1" dirty="0"/>
          </a:p>
        </p:txBody>
      </p:sp>
      <p:sp>
        <p:nvSpPr>
          <p:cNvPr id="2" name="Content Placeholder 1"/>
          <p:cNvSpPr>
            <a:spLocks noGrp="1"/>
          </p:cNvSpPr>
          <p:nvPr>
            <p:ph idx="1"/>
          </p:nvPr>
        </p:nvSpPr>
        <p:spPr>
          <a:xfrm>
            <a:off x="-10886" y="685800"/>
            <a:ext cx="9131052" cy="5181600"/>
          </a:xfrm>
        </p:spPr>
        <p:txBody>
          <a:bodyPr/>
          <a:lstStyle/>
          <a:p>
            <a:pPr marL="0" indent="0">
              <a:buNone/>
            </a:pPr>
            <a:r>
              <a:rPr lang="en-US" sz="2800" dirty="0" smtClean="0"/>
              <a:t>Major deliverables of the S</a:t>
            </a:r>
            <a:r>
              <a:rPr lang="en-US" sz="2800" baseline="30000" dirty="0" smtClean="0"/>
              <a:t>2</a:t>
            </a:r>
            <a:r>
              <a:rPr lang="en-US" sz="2800" dirty="0" smtClean="0"/>
              <a:t>I</a:t>
            </a:r>
            <a:r>
              <a:rPr lang="en-US" sz="2800" baseline="30000" dirty="0" smtClean="0"/>
              <a:t>2</a:t>
            </a:r>
            <a:r>
              <a:rPr lang="en-US" sz="2800" dirty="0" smtClean="0"/>
              <a:t>-HEP project are:</a:t>
            </a:r>
          </a:p>
          <a:p>
            <a:pPr marL="914400" lvl="1" indent="-457200">
              <a:spcBef>
                <a:spcPts val="1776"/>
              </a:spcBef>
              <a:buFont typeface="+mj-lt"/>
              <a:buAutoNum type="arabicPeriod"/>
            </a:pPr>
            <a:r>
              <a:rPr lang="en-US" sz="2400" dirty="0" smtClean="0"/>
              <a:t>A </a:t>
            </a:r>
            <a:r>
              <a:rPr lang="en-US" sz="2400" dirty="0"/>
              <a:t>roadmap document in the form of a </a:t>
            </a:r>
            <a:r>
              <a:rPr lang="en-US" sz="2400" b="1" i="1" dirty="0">
                <a:solidFill>
                  <a:srgbClr val="FF0000"/>
                </a:solidFill>
              </a:rPr>
              <a:t>Community White Paper</a:t>
            </a:r>
            <a:r>
              <a:rPr lang="en-US" sz="2400" dirty="0"/>
              <a:t> (CWP) </a:t>
            </a:r>
            <a:r>
              <a:rPr lang="en-US" sz="2400" dirty="0" smtClean="0"/>
              <a:t>which </a:t>
            </a:r>
            <a:r>
              <a:rPr lang="en-US" sz="2400" dirty="0"/>
              <a:t>aims to broadly identify the key issues of computing infrastructure and software R&amp;D required to enable realization of the scientific potential of the large investment in upgraded detectors for the </a:t>
            </a:r>
            <a:r>
              <a:rPr lang="en-US" sz="2400" dirty="0" smtClean="0"/>
              <a:t>HL-LHC</a:t>
            </a:r>
          </a:p>
          <a:p>
            <a:pPr marL="914400" lvl="1" indent="-457200">
              <a:spcBef>
                <a:spcPts val="1776"/>
              </a:spcBef>
              <a:buFont typeface="+mj-lt"/>
              <a:buAutoNum type="arabicPeriod"/>
            </a:pPr>
            <a:r>
              <a:rPr lang="en-US" sz="2400" dirty="0" smtClean="0"/>
              <a:t>A </a:t>
            </a:r>
            <a:r>
              <a:rPr lang="en-US" sz="2400" b="1" i="1" dirty="0" smtClean="0">
                <a:solidFill>
                  <a:srgbClr val="FF0000"/>
                </a:solidFill>
              </a:rPr>
              <a:t>Strategic Plan </a:t>
            </a:r>
            <a:r>
              <a:rPr lang="en-US" sz="2400" dirty="0" smtClean="0"/>
              <a:t>(SP) for </a:t>
            </a:r>
            <a:r>
              <a:rPr lang="en-US" sz="2400" dirty="0"/>
              <a:t>c</a:t>
            </a:r>
            <a:r>
              <a:rPr lang="en-US" sz="2400" dirty="0" smtClean="0"/>
              <a:t>onceptualization of </a:t>
            </a:r>
            <a:r>
              <a:rPr lang="en-US" sz="2400" dirty="0"/>
              <a:t>a </a:t>
            </a:r>
            <a:r>
              <a:rPr lang="en-US" sz="2400" i="1" dirty="0" smtClean="0"/>
              <a:t>Scientific </a:t>
            </a:r>
            <a:r>
              <a:rPr lang="en-US" sz="2400" i="1" dirty="0"/>
              <a:t>Software Innovation </a:t>
            </a:r>
            <a:r>
              <a:rPr lang="en-US" sz="2400" i="1" dirty="0" smtClean="0"/>
              <a:t>Institute</a:t>
            </a:r>
            <a:r>
              <a:rPr lang="en-US" sz="2400" dirty="0" smtClean="0"/>
              <a:t> (S</a:t>
            </a:r>
            <a:r>
              <a:rPr lang="en-US" sz="2400" baseline="30000" dirty="0" smtClean="0"/>
              <a:t>2</a:t>
            </a:r>
            <a:r>
              <a:rPr lang="en-US" sz="2400" dirty="0" smtClean="0"/>
              <a:t>I</a:t>
            </a:r>
            <a:r>
              <a:rPr lang="en-US" sz="2400" baseline="30000" dirty="0" smtClean="0"/>
              <a:t>2</a:t>
            </a:r>
            <a:r>
              <a:rPr lang="en-US" sz="2400" dirty="0" smtClean="0"/>
              <a:t>) </a:t>
            </a:r>
            <a:r>
              <a:rPr lang="en-US" sz="2400" dirty="0"/>
              <a:t>where U.S. university-based researchers can play an important role in key software infrastructure efforts that will complement those led by U.S. national laboratory-based researchers and international </a:t>
            </a:r>
            <a:r>
              <a:rPr lang="en-US" sz="2400" dirty="0" smtClean="0"/>
              <a:t>collaborators. The SP would presumably form the basis for a proposal for implementation of the Institute</a:t>
            </a:r>
            <a:endParaRPr lang="en-US" dirty="0"/>
          </a:p>
        </p:txBody>
      </p:sp>
    </p:spTree>
    <p:extLst>
      <p:ext uri="{BB962C8B-B14F-4D97-AF65-F5344CB8AC3E}">
        <p14:creationId xmlns:p14="http://schemas.microsoft.com/office/powerpoint/2010/main" val="198109617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dirty="0"/>
              <a:t>OSG Council Meeting  / July </a:t>
            </a:r>
            <a:r>
              <a:rPr lang="en-US" dirty="0" smtClean="0"/>
              <a:t>28, </a:t>
            </a:r>
            <a:r>
              <a:rPr lang="en-US" dirty="0"/>
              <a:t>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2</a:t>
            </a:fld>
            <a:endParaRPr lang="en-US" dirty="0"/>
          </a:p>
        </p:txBody>
      </p:sp>
      <p:sp>
        <p:nvSpPr>
          <p:cNvPr id="8" name="TextBox 7"/>
          <p:cNvSpPr txBox="1"/>
          <p:nvPr/>
        </p:nvSpPr>
        <p:spPr>
          <a:xfrm>
            <a:off x="457200" y="0"/>
            <a:ext cx="8305800" cy="523220"/>
          </a:xfrm>
          <a:prstGeom prst="rect">
            <a:avLst/>
          </a:prstGeom>
          <a:noFill/>
        </p:spPr>
        <p:txBody>
          <a:bodyPr wrap="square" rtlCol="0">
            <a:spAutoFit/>
          </a:bodyPr>
          <a:lstStyle/>
          <a:p>
            <a:pPr algn="ctr"/>
            <a:r>
              <a:rPr lang="en-US" sz="2800" b="1" dirty="0" smtClean="0"/>
              <a:t>What this is </a:t>
            </a:r>
            <a:r>
              <a:rPr lang="en-US" sz="2800" b="1" dirty="0" smtClean="0"/>
              <a:t>all about</a:t>
            </a:r>
            <a:endParaRPr lang="en-US" sz="2800" b="1" dirty="0"/>
          </a:p>
        </p:txBody>
      </p:sp>
      <p:sp>
        <p:nvSpPr>
          <p:cNvPr id="2" name="Content Placeholder 1"/>
          <p:cNvSpPr>
            <a:spLocks noGrp="1"/>
          </p:cNvSpPr>
          <p:nvPr>
            <p:ph idx="1"/>
          </p:nvPr>
        </p:nvSpPr>
        <p:spPr>
          <a:xfrm>
            <a:off x="-12948" y="903536"/>
            <a:ext cx="9144000" cy="5181600"/>
          </a:xfrm>
        </p:spPr>
        <p:txBody>
          <a:bodyPr/>
          <a:lstStyle/>
          <a:p>
            <a:pPr marL="514350" indent="-457200">
              <a:spcBef>
                <a:spcPts val="1776"/>
              </a:spcBef>
              <a:buFont typeface="+mj-lt"/>
              <a:buAutoNum type="arabicPeriod"/>
            </a:pPr>
            <a:r>
              <a:rPr lang="en-US" sz="2800" dirty="0" smtClean="0"/>
              <a:t>A process by which a </a:t>
            </a:r>
            <a:r>
              <a:rPr lang="en-US" sz="2800" dirty="0"/>
              <a:t>roadmap document in the form of a </a:t>
            </a:r>
            <a:r>
              <a:rPr lang="en-US" sz="2800" b="1" i="1" dirty="0">
                <a:solidFill>
                  <a:srgbClr val="FF0000"/>
                </a:solidFill>
              </a:rPr>
              <a:t>Community White Paper</a:t>
            </a:r>
            <a:r>
              <a:rPr lang="en-US" sz="2800" dirty="0"/>
              <a:t> (CWP) </a:t>
            </a:r>
            <a:r>
              <a:rPr lang="en-US" sz="2800" dirty="0" smtClean="0"/>
              <a:t>is produced which </a:t>
            </a:r>
            <a:r>
              <a:rPr lang="en-US" sz="2800" dirty="0"/>
              <a:t>aims to broadly identify </a:t>
            </a:r>
            <a:r>
              <a:rPr lang="en-US" sz="2800" dirty="0" smtClean="0"/>
              <a:t>the elements </a:t>
            </a:r>
            <a:r>
              <a:rPr lang="en-US" sz="2800" dirty="0"/>
              <a:t>of computing infrastructure and software R&amp;D required </a:t>
            </a:r>
            <a:r>
              <a:rPr lang="en-US" sz="2800" dirty="0" smtClean="0"/>
              <a:t>to realize the full </a:t>
            </a:r>
            <a:r>
              <a:rPr lang="en-US" sz="2800" dirty="0"/>
              <a:t>scientific potential </a:t>
            </a:r>
            <a:r>
              <a:rPr lang="en-US" sz="2800" dirty="0" smtClean="0"/>
              <a:t>of</a:t>
            </a:r>
            <a:r>
              <a:rPr lang="en-US" sz="2800" dirty="0"/>
              <a:t> </a:t>
            </a:r>
            <a:r>
              <a:rPr lang="en-US" sz="2800" dirty="0" smtClean="0"/>
              <a:t>the HL-LHC</a:t>
            </a:r>
          </a:p>
          <a:p>
            <a:pPr marL="514350" indent="-457200">
              <a:spcBef>
                <a:spcPts val="2976"/>
              </a:spcBef>
              <a:buFont typeface="+mj-lt"/>
              <a:buAutoNum type="arabicPeriod"/>
            </a:pPr>
            <a:r>
              <a:rPr lang="en-US" sz="2800" dirty="0" smtClean="0"/>
              <a:t>Conceptualization of a </a:t>
            </a:r>
            <a:r>
              <a:rPr lang="en-US" sz="2800" b="1" i="1" dirty="0" smtClean="0">
                <a:solidFill>
                  <a:srgbClr val="FF0000"/>
                </a:solidFill>
              </a:rPr>
              <a:t>Scientific Software Innovation Institute</a:t>
            </a:r>
            <a:r>
              <a:rPr lang="en-US" sz="2800" dirty="0" smtClean="0"/>
              <a:t> (S</a:t>
            </a:r>
            <a:r>
              <a:rPr lang="en-US" sz="2800" baseline="30000" dirty="0" smtClean="0"/>
              <a:t>2</a:t>
            </a:r>
            <a:r>
              <a:rPr lang="en-US" sz="2800" dirty="0" smtClean="0"/>
              <a:t>I</a:t>
            </a:r>
            <a:r>
              <a:rPr lang="en-US" sz="2800" baseline="30000" dirty="0" smtClean="0"/>
              <a:t>2</a:t>
            </a:r>
            <a:r>
              <a:rPr lang="en-US" sz="2800" dirty="0" smtClean="0"/>
              <a:t>) where U.S. university-based researchers can play an important role in key software infrastructure efforts that will complement those led by U.S. national laboratory-based researchers and international collaborators</a:t>
            </a:r>
            <a:endParaRPr lang="en-US" dirty="0"/>
          </a:p>
        </p:txBody>
      </p:sp>
    </p:spTree>
    <p:extLst>
      <p:ext uri="{BB962C8B-B14F-4D97-AF65-F5344CB8AC3E}">
        <p14:creationId xmlns:p14="http://schemas.microsoft.com/office/powerpoint/2010/main" val="109786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dirty="0"/>
              <a:t>OSG Council Meeting  / July 28,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20</a:t>
            </a:fld>
            <a:endParaRPr lang="en-US" dirty="0"/>
          </a:p>
        </p:txBody>
      </p:sp>
      <p:sp>
        <p:nvSpPr>
          <p:cNvPr id="8" name="TextBox 7"/>
          <p:cNvSpPr txBox="1"/>
          <p:nvPr/>
        </p:nvSpPr>
        <p:spPr>
          <a:xfrm>
            <a:off x="457200" y="0"/>
            <a:ext cx="8305800" cy="523220"/>
          </a:xfrm>
          <a:prstGeom prst="rect">
            <a:avLst/>
          </a:prstGeom>
          <a:noFill/>
        </p:spPr>
        <p:txBody>
          <a:bodyPr wrap="square" rtlCol="0">
            <a:spAutoFit/>
          </a:bodyPr>
          <a:lstStyle/>
          <a:p>
            <a:pPr algn="ctr"/>
            <a:r>
              <a:rPr lang="en-US" sz="2800" b="1" dirty="0" smtClean="0"/>
              <a:t>CWP and S</a:t>
            </a:r>
            <a:r>
              <a:rPr lang="en-US" sz="2800" b="1" baseline="30000" dirty="0" smtClean="0"/>
              <a:t>2</a:t>
            </a:r>
            <a:r>
              <a:rPr lang="en-US" sz="2800" b="1" dirty="0" smtClean="0"/>
              <a:t>I</a:t>
            </a:r>
            <a:r>
              <a:rPr lang="en-US" sz="2800" b="1" baseline="30000" dirty="0" smtClean="0"/>
              <a:t>2</a:t>
            </a:r>
            <a:r>
              <a:rPr lang="en-US" sz="2800" b="1" dirty="0" smtClean="0"/>
              <a:t>-HEP (Success-driven) Timeline</a:t>
            </a:r>
            <a:endParaRPr lang="en-US" sz="2800" b="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9144000" cy="3741876"/>
          </a:xfrm>
          <a:prstGeom prst="rect">
            <a:avLst/>
          </a:prstGeom>
        </p:spPr>
      </p:pic>
      <p:cxnSp>
        <p:nvCxnSpPr>
          <p:cNvPr id="10" name="Straight Connector 9"/>
          <p:cNvCxnSpPr/>
          <p:nvPr/>
        </p:nvCxnSpPr>
        <p:spPr>
          <a:xfrm>
            <a:off x="348343" y="3113314"/>
            <a:ext cx="32657" cy="3062008"/>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478971" y="3124200"/>
            <a:ext cx="21772" cy="27214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31371" y="3113314"/>
            <a:ext cx="10886" cy="256902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901333" y="3113314"/>
            <a:ext cx="10887" cy="2394857"/>
          </a:xfrm>
          <a:prstGeom prst="line">
            <a:avLst/>
          </a:prstGeom>
          <a:ln w="387350"/>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171296" y="3113313"/>
            <a:ext cx="0" cy="2144487"/>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591492" y="3104060"/>
            <a:ext cx="0" cy="1915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896292" y="3108958"/>
            <a:ext cx="8708" cy="1691642"/>
          </a:xfrm>
          <a:prstGeom prst="line">
            <a:avLst/>
          </a:prstGeom>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2096586" y="3108958"/>
            <a:ext cx="35052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687970" y="5699301"/>
            <a:ext cx="4156173" cy="338554"/>
          </a:xfrm>
          <a:prstGeom prst="rect">
            <a:avLst/>
          </a:prstGeom>
          <a:noFill/>
        </p:spPr>
        <p:txBody>
          <a:bodyPr wrap="square" rtlCol="0">
            <a:spAutoFit/>
          </a:bodyPr>
          <a:lstStyle/>
          <a:p>
            <a:r>
              <a:rPr lang="en-US" smtClean="0"/>
              <a:t>Workshop Organization (Sep’16 and Oct’16) </a:t>
            </a:r>
            <a:endParaRPr lang="en-US" dirty="0"/>
          </a:p>
        </p:txBody>
      </p:sp>
      <p:sp>
        <p:nvSpPr>
          <p:cNvPr id="26" name="TextBox 25"/>
          <p:cNvSpPr txBox="1"/>
          <p:nvPr/>
        </p:nvSpPr>
        <p:spPr>
          <a:xfrm>
            <a:off x="838198" y="5509384"/>
            <a:ext cx="1676402" cy="338554"/>
          </a:xfrm>
          <a:prstGeom prst="rect">
            <a:avLst/>
          </a:prstGeom>
          <a:noFill/>
        </p:spPr>
        <p:txBody>
          <a:bodyPr wrap="square" rtlCol="0">
            <a:spAutoFit/>
          </a:bodyPr>
          <a:lstStyle/>
          <a:p>
            <a:r>
              <a:rPr lang="en-US" smtClean="0"/>
              <a:t>Kick-off (Dec’16)</a:t>
            </a:r>
            <a:endParaRPr lang="en-US" dirty="0"/>
          </a:p>
        </p:txBody>
      </p:sp>
      <p:cxnSp>
        <p:nvCxnSpPr>
          <p:cNvPr id="27" name="Straight Connector 26"/>
          <p:cNvCxnSpPr/>
          <p:nvPr/>
        </p:nvCxnSpPr>
        <p:spPr>
          <a:xfrm>
            <a:off x="500743" y="5844194"/>
            <a:ext cx="261257" cy="1434"/>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642256" y="5682343"/>
            <a:ext cx="261257" cy="1434"/>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rot="16200000">
            <a:off x="-228353" y="4097921"/>
            <a:ext cx="2286000" cy="338554"/>
          </a:xfrm>
          <a:prstGeom prst="rect">
            <a:avLst/>
          </a:prstGeom>
          <a:noFill/>
        </p:spPr>
        <p:txBody>
          <a:bodyPr wrap="square" rtlCol="0">
            <a:spAutoFit/>
          </a:bodyPr>
          <a:lstStyle/>
          <a:p>
            <a:r>
              <a:rPr lang="en-US" dirty="0" smtClean="0"/>
              <a:t>Topical Workshops (3)</a:t>
            </a:r>
            <a:endParaRPr lang="en-US" dirty="0"/>
          </a:p>
        </p:txBody>
      </p:sp>
      <p:sp>
        <p:nvSpPr>
          <p:cNvPr id="32" name="TextBox 31"/>
          <p:cNvSpPr txBox="1"/>
          <p:nvPr/>
        </p:nvSpPr>
        <p:spPr>
          <a:xfrm>
            <a:off x="1358537" y="5071880"/>
            <a:ext cx="6109063" cy="338554"/>
          </a:xfrm>
          <a:prstGeom prst="rect">
            <a:avLst/>
          </a:prstGeom>
          <a:noFill/>
        </p:spPr>
        <p:txBody>
          <a:bodyPr wrap="square" rtlCol="0">
            <a:spAutoFit/>
          </a:bodyPr>
          <a:lstStyle/>
          <a:p>
            <a:r>
              <a:rPr lang="en-US" dirty="0" smtClean="0"/>
              <a:t>Final Workshop (July’16) – CWP completed few </a:t>
            </a:r>
            <a:r>
              <a:rPr lang="en-US" smtClean="0"/>
              <a:t>months thereafter </a:t>
            </a:r>
            <a:endParaRPr lang="en-US" dirty="0"/>
          </a:p>
        </p:txBody>
      </p:sp>
      <p:cxnSp>
        <p:nvCxnSpPr>
          <p:cNvPr id="33" name="Straight Connector 32"/>
          <p:cNvCxnSpPr/>
          <p:nvPr/>
        </p:nvCxnSpPr>
        <p:spPr>
          <a:xfrm>
            <a:off x="1169116" y="5256366"/>
            <a:ext cx="261257" cy="1434"/>
          </a:xfrm>
          <a:prstGeom prst="line">
            <a:avLst/>
          </a:prstGeom>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1769727" y="4834028"/>
            <a:ext cx="2227513" cy="338554"/>
          </a:xfrm>
          <a:prstGeom prst="rect">
            <a:avLst/>
          </a:prstGeom>
          <a:noFill/>
        </p:spPr>
        <p:txBody>
          <a:bodyPr wrap="square" rtlCol="0">
            <a:spAutoFit/>
          </a:bodyPr>
          <a:lstStyle/>
          <a:p>
            <a:r>
              <a:rPr lang="en-US" smtClean="0"/>
              <a:t>Institute proposal (?)</a:t>
            </a:r>
            <a:endParaRPr lang="en-US" dirty="0"/>
          </a:p>
        </p:txBody>
      </p:sp>
      <p:cxnSp>
        <p:nvCxnSpPr>
          <p:cNvPr id="35" name="Straight Connector 34"/>
          <p:cNvCxnSpPr/>
          <p:nvPr/>
        </p:nvCxnSpPr>
        <p:spPr>
          <a:xfrm>
            <a:off x="1580306" y="5018514"/>
            <a:ext cx="261257" cy="1434"/>
          </a:xfrm>
          <a:prstGeom prst="line">
            <a:avLst/>
          </a:prstGeom>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092525" y="4596176"/>
            <a:ext cx="2666709" cy="338554"/>
          </a:xfrm>
          <a:prstGeom prst="rect">
            <a:avLst/>
          </a:prstGeom>
          <a:noFill/>
        </p:spPr>
        <p:txBody>
          <a:bodyPr wrap="square" rtlCol="0">
            <a:spAutoFit/>
          </a:bodyPr>
          <a:lstStyle/>
          <a:p>
            <a:r>
              <a:rPr lang="en-US" smtClean="0"/>
              <a:t>Institute award decision (?)</a:t>
            </a:r>
            <a:endParaRPr lang="en-US" dirty="0"/>
          </a:p>
        </p:txBody>
      </p:sp>
      <p:cxnSp>
        <p:nvCxnSpPr>
          <p:cNvPr id="38" name="Straight Connector 37"/>
          <p:cNvCxnSpPr/>
          <p:nvPr/>
        </p:nvCxnSpPr>
        <p:spPr>
          <a:xfrm>
            <a:off x="1903105" y="4780662"/>
            <a:ext cx="261257" cy="1434"/>
          </a:xfrm>
          <a:prstGeom prst="line">
            <a:avLst/>
          </a:prstGeom>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3026231" y="3258329"/>
            <a:ext cx="1911807" cy="338554"/>
          </a:xfrm>
          <a:prstGeom prst="rect">
            <a:avLst/>
          </a:prstGeom>
          <a:noFill/>
        </p:spPr>
        <p:txBody>
          <a:bodyPr wrap="square" rtlCol="0">
            <a:spAutoFit/>
          </a:bodyPr>
          <a:lstStyle/>
          <a:p>
            <a:r>
              <a:rPr lang="en-US" smtClean="0"/>
              <a:t>Institute (5 </a:t>
            </a:r>
            <a:r>
              <a:rPr lang="en-US" dirty="0" smtClean="0"/>
              <a:t>years)</a:t>
            </a:r>
            <a:endParaRPr lang="en-US" dirty="0"/>
          </a:p>
        </p:txBody>
      </p:sp>
      <p:sp>
        <p:nvSpPr>
          <p:cNvPr id="40" name="TextBox 39"/>
          <p:cNvSpPr txBox="1"/>
          <p:nvPr/>
        </p:nvSpPr>
        <p:spPr>
          <a:xfrm>
            <a:off x="601837" y="6006045"/>
            <a:ext cx="4999949" cy="338554"/>
          </a:xfrm>
          <a:prstGeom prst="rect">
            <a:avLst/>
          </a:prstGeom>
          <a:noFill/>
        </p:spPr>
        <p:txBody>
          <a:bodyPr wrap="square" rtlCol="0">
            <a:spAutoFit/>
          </a:bodyPr>
          <a:lstStyle/>
          <a:p>
            <a:r>
              <a:rPr lang="en-US" dirty="0" smtClean="0"/>
              <a:t>Conceptualization recommended for funding </a:t>
            </a:r>
            <a:r>
              <a:rPr lang="en-US" smtClean="0"/>
              <a:t>(Jun’16) </a:t>
            </a:r>
            <a:endParaRPr lang="en-US" dirty="0"/>
          </a:p>
        </p:txBody>
      </p:sp>
      <p:cxnSp>
        <p:nvCxnSpPr>
          <p:cNvPr id="42" name="Straight Connector 41"/>
          <p:cNvCxnSpPr/>
          <p:nvPr/>
        </p:nvCxnSpPr>
        <p:spPr>
          <a:xfrm flipH="1">
            <a:off x="391886" y="6192200"/>
            <a:ext cx="236209" cy="1771"/>
          </a:xfrm>
          <a:prstGeom prst="line">
            <a:avLst/>
          </a:prstGeom>
          <a:ln>
            <a:prstDash val="dash"/>
          </a:ln>
        </p:spPr>
        <p:style>
          <a:lnRef idx="2">
            <a:schemeClr val="accent1"/>
          </a:lnRef>
          <a:fillRef idx="0">
            <a:schemeClr val="accent1"/>
          </a:fillRef>
          <a:effectRef idx="1">
            <a:schemeClr val="accent1"/>
          </a:effectRef>
          <a:fontRef idx="minor">
            <a:schemeClr val="tx1"/>
          </a:fontRef>
        </p:style>
      </p:cxn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3348404"/>
            <a:ext cx="1143000" cy="496957"/>
          </a:xfrm>
          <a:prstGeom prst="rect">
            <a:avLst/>
          </a:prstGeom>
        </p:spPr>
      </p:pic>
    </p:spTree>
    <p:extLst>
      <p:ext uri="{BB962C8B-B14F-4D97-AF65-F5344CB8AC3E}">
        <p14:creationId xmlns:p14="http://schemas.microsoft.com/office/powerpoint/2010/main" val="174013104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3500" y="1165798"/>
            <a:ext cx="6806952" cy="5241824"/>
          </a:xfrm>
        </p:spPr>
      </p:pic>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dirty="0"/>
              <a:t>OSG Council Meeting  / July 28,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3</a:t>
            </a:fld>
            <a:endParaRPr lang="en-US" dirty="0"/>
          </a:p>
        </p:txBody>
      </p:sp>
      <p:sp>
        <p:nvSpPr>
          <p:cNvPr id="8" name="TextBox 7"/>
          <p:cNvSpPr txBox="1"/>
          <p:nvPr/>
        </p:nvSpPr>
        <p:spPr>
          <a:xfrm>
            <a:off x="457200" y="0"/>
            <a:ext cx="8305800" cy="523220"/>
          </a:xfrm>
          <a:prstGeom prst="rect">
            <a:avLst/>
          </a:prstGeom>
          <a:noFill/>
        </p:spPr>
        <p:txBody>
          <a:bodyPr wrap="square" rtlCol="0">
            <a:spAutoFit/>
          </a:bodyPr>
          <a:lstStyle/>
          <a:p>
            <a:pPr algn="ctr"/>
            <a:r>
              <a:rPr lang="en-US" sz="2800" b="1" dirty="0" smtClean="0"/>
              <a:t>NSF Software Institutes</a:t>
            </a:r>
            <a:endParaRPr lang="en-US" sz="2800" b="1" dirty="0"/>
          </a:p>
        </p:txBody>
      </p:sp>
      <p:sp>
        <p:nvSpPr>
          <p:cNvPr id="9" name="Rectangle 8"/>
          <p:cNvSpPr/>
          <p:nvPr/>
        </p:nvSpPr>
        <p:spPr>
          <a:xfrm>
            <a:off x="15551" y="540458"/>
            <a:ext cx="9029700" cy="646331"/>
          </a:xfrm>
          <a:prstGeom prst="rect">
            <a:avLst/>
          </a:prstGeom>
        </p:spPr>
        <p:txBody>
          <a:bodyPr wrap="square">
            <a:spAutoFit/>
          </a:bodyPr>
          <a:lstStyle/>
          <a:p>
            <a:r>
              <a:rPr lang="en-US" sz="1800" dirty="0" smtClean="0">
                <a:solidFill>
                  <a:srgbClr val="333333"/>
                </a:solidFill>
                <a:latin typeface="Arial" charset="0"/>
              </a:rPr>
              <a:t>From NSF's Cyberinfrastructure </a:t>
            </a:r>
            <a:r>
              <a:rPr lang="en-US" sz="1800" dirty="0">
                <a:solidFill>
                  <a:srgbClr val="333333"/>
                </a:solidFill>
                <a:latin typeface="Arial" charset="0"/>
              </a:rPr>
              <a:t>Framework for 21</a:t>
            </a:r>
            <a:r>
              <a:rPr lang="en-US" sz="1800" baseline="30000" dirty="0">
                <a:solidFill>
                  <a:srgbClr val="333333"/>
                </a:solidFill>
                <a:latin typeface="Arial" charset="0"/>
              </a:rPr>
              <a:t>st</a:t>
            </a:r>
            <a:r>
              <a:rPr lang="en-US" sz="1800" dirty="0">
                <a:solidFill>
                  <a:srgbClr val="333333"/>
                </a:solidFill>
                <a:latin typeface="Arial" charset="0"/>
              </a:rPr>
              <a:t> Century Science and Engineering (</a:t>
            </a:r>
            <a:r>
              <a:rPr lang="en-US" sz="1800" dirty="0" smtClean="0">
                <a:solidFill>
                  <a:srgbClr val="333333"/>
                </a:solidFill>
                <a:latin typeface="Arial" charset="0"/>
              </a:rPr>
              <a:t>CIF21) Vision, classes of software infrastructure typically fall into </a:t>
            </a:r>
            <a:r>
              <a:rPr lang="en-US" sz="1800" b="1" i="1" dirty="0" smtClean="0">
                <a:solidFill>
                  <a:srgbClr val="333333"/>
                </a:solidFill>
                <a:latin typeface="Arial" charset="0"/>
              </a:rPr>
              <a:t>three</a:t>
            </a:r>
            <a:r>
              <a:rPr lang="en-US" sz="1800" dirty="0" smtClean="0">
                <a:solidFill>
                  <a:srgbClr val="333333"/>
                </a:solidFill>
                <a:latin typeface="Arial" charset="0"/>
              </a:rPr>
              <a:t> classes:</a:t>
            </a:r>
            <a:endParaRPr lang="en-US" sz="1800" dirty="0"/>
          </a:p>
        </p:txBody>
      </p:sp>
      <p:sp>
        <p:nvSpPr>
          <p:cNvPr id="11" name="Rectangle 10"/>
          <p:cNvSpPr/>
          <p:nvPr/>
        </p:nvSpPr>
        <p:spPr>
          <a:xfrm>
            <a:off x="2209800" y="1451812"/>
            <a:ext cx="5181600" cy="307777"/>
          </a:xfrm>
          <a:prstGeom prst="rect">
            <a:avLst/>
          </a:prstGeom>
        </p:spPr>
        <p:txBody>
          <a:bodyPr wrap="square">
            <a:spAutoFit/>
          </a:bodyPr>
          <a:lstStyle/>
          <a:p>
            <a:r>
              <a:rPr lang="en-US" sz="1400" dirty="0">
                <a:hlinkClick r:id="rId3"/>
              </a:rPr>
              <a:t>https://</a:t>
            </a:r>
            <a:r>
              <a:rPr lang="en-US" sz="1400" dirty="0" smtClean="0">
                <a:hlinkClick r:id="rId3"/>
              </a:rPr>
              <a:t>www.nsf.gov/funding/pgm_summ.jsp?pims_id=504817</a:t>
            </a:r>
            <a:endParaRPr lang="en-US" sz="1400" dirty="0" smtClean="0"/>
          </a:p>
        </p:txBody>
      </p:sp>
      <p:sp>
        <p:nvSpPr>
          <p:cNvPr id="10" name="TextBox 9"/>
          <p:cNvSpPr txBox="1"/>
          <p:nvPr/>
        </p:nvSpPr>
        <p:spPr>
          <a:xfrm>
            <a:off x="2290756" y="2400887"/>
            <a:ext cx="570990" cy="338554"/>
          </a:xfrm>
          <a:prstGeom prst="rect">
            <a:avLst/>
          </a:prstGeom>
          <a:noFill/>
        </p:spPr>
        <p:txBody>
          <a:bodyPr wrap="none" rtlCol="0">
            <a:spAutoFit/>
          </a:bodyPr>
          <a:lstStyle/>
          <a:p>
            <a:r>
              <a:rPr lang="en-US" b="1" dirty="0" smtClean="0">
                <a:solidFill>
                  <a:schemeClr val="tx2"/>
                </a:solidFill>
              </a:rPr>
              <a:t>SSE</a:t>
            </a:r>
            <a:endParaRPr lang="en-US" b="1" dirty="0">
              <a:solidFill>
                <a:schemeClr val="tx2"/>
              </a:solidFill>
            </a:endParaRPr>
          </a:p>
        </p:txBody>
      </p:sp>
      <p:sp>
        <p:nvSpPr>
          <p:cNvPr id="12" name="TextBox 11"/>
          <p:cNvSpPr txBox="1"/>
          <p:nvPr/>
        </p:nvSpPr>
        <p:spPr>
          <a:xfrm>
            <a:off x="3966342" y="2339405"/>
            <a:ext cx="543739" cy="338554"/>
          </a:xfrm>
          <a:prstGeom prst="rect">
            <a:avLst/>
          </a:prstGeom>
          <a:noFill/>
        </p:spPr>
        <p:txBody>
          <a:bodyPr wrap="none" rtlCol="0">
            <a:spAutoFit/>
          </a:bodyPr>
          <a:lstStyle/>
          <a:p>
            <a:r>
              <a:rPr lang="en-US" b="1" dirty="0" smtClean="0">
                <a:solidFill>
                  <a:schemeClr val="tx2"/>
                </a:solidFill>
              </a:rPr>
              <a:t>SSI</a:t>
            </a:r>
            <a:endParaRPr lang="en-US" b="1" dirty="0">
              <a:solidFill>
                <a:schemeClr val="tx2"/>
              </a:solidFill>
            </a:endParaRPr>
          </a:p>
        </p:txBody>
      </p:sp>
      <p:sp>
        <p:nvSpPr>
          <p:cNvPr id="13" name="TextBox 12"/>
          <p:cNvSpPr txBox="1"/>
          <p:nvPr/>
        </p:nvSpPr>
        <p:spPr>
          <a:xfrm>
            <a:off x="5738246" y="2400887"/>
            <a:ext cx="587020" cy="338554"/>
          </a:xfrm>
          <a:prstGeom prst="rect">
            <a:avLst/>
          </a:prstGeom>
          <a:noFill/>
        </p:spPr>
        <p:txBody>
          <a:bodyPr wrap="none" rtlCol="0">
            <a:spAutoFit/>
          </a:bodyPr>
          <a:lstStyle/>
          <a:p>
            <a:r>
              <a:rPr lang="en-US" b="1" dirty="0" smtClean="0">
                <a:solidFill>
                  <a:schemeClr val="tx2"/>
                </a:solidFill>
              </a:rPr>
              <a:t>S</a:t>
            </a:r>
            <a:r>
              <a:rPr lang="en-US" b="1" baseline="30000" dirty="0" smtClean="0">
                <a:solidFill>
                  <a:schemeClr val="tx2"/>
                </a:solidFill>
              </a:rPr>
              <a:t>2</a:t>
            </a:r>
            <a:r>
              <a:rPr lang="en-US" b="1" dirty="0" smtClean="0">
                <a:solidFill>
                  <a:schemeClr val="tx2"/>
                </a:solidFill>
              </a:rPr>
              <a:t>I</a:t>
            </a:r>
            <a:r>
              <a:rPr lang="en-US" b="1" baseline="30000" dirty="0" smtClean="0">
                <a:solidFill>
                  <a:schemeClr val="tx2"/>
                </a:solidFill>
              </a:rPr>
              <a:t>2</a:t>
            </a:r>
            <a:endParaRPr lang="en-US" b="1" baseline="30000" dirty="0">
              <a:solidFill>
                <a:schemeClr val="tx2"/>
              </a:solidFill>
            </a:endParaRPr>
          </a:p>
        </p:txBody>
      </p:sp>
    </p:spTree>
    <p:extLst>
      <p:ext uri="{BB962C8B-B14F-4D97-AF65-F5344CB8AC3E}">
        <p14:creationId xmlns:p14="http://schemas.microsoft.com/office/powerpoint/2010/main" val="113718185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dirty="0"/>
              <a:t>OSG Council Meeting  / July 28,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4</a:t>
            </a:fld>
            <a:endParaRPr lang="en-US" dirty="0"/>
          </a:p>
        </p:txBody>
      </p:sp>
      <p:sp>
        <p:nvSpPr>
          <p:cNvPr id="8" name="TextBox 7"/>
          <p:cNvSpPr txBox="1"/>
          <p:nvPr/>
        </p:nvSpPr>
        <p:spPr>
          <a:xfrm>
            <a:off x="457200" y="0"/>
            <a:ext cx="8305800" cy="523220"/>
          </a:xfrm>
          <a:prstGeom prst="rect">
            <a:avLst/>
          </a:prstGeom>
          <a:noFill/>
        </p:spPr>
        <p:txBody>
          <a:bodyPr wrap="square" rtlCol="0">
            <a:spAutoFit/>
          </a:bodyPr>
          <a:lstStyle/>
          <a:p>
            <a:pPr algn="ctr"/>
            <a:r>
              <a:rPr lang="en-US" sz="2800" b="1" dirty="0" smtClean="0"/>
              <a:t>A Software “Upgrade” for the HL-LHC</a:t>
            </a:r>
            <a:endParaRPr lang="en-US" sz="2800" b="1"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200"/>
            <a:ext cx="9144000" cy="2727245"/>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3335" y="2580375"/>
            <a:ext cx="1143000" cy="496957"/>
          </a:xfrm>
          <a:prstGeom prst="rect">
            <a:avLst/>
          </a:prstGeom>
        </p:spPr>
      </p:pic>
      <p:sp>
        <p:nvSpPr>
          <p:cNvPr id="13" name="Content Placeholder 1"/>
          <p:cNvSpPr>
            <a:spLocks noGrp="1"/>
          </p:cNvSpPr>
          <p:nvPr>
            <p:ph idx="1"/>
          </p:nvPr>
        </p:nvSpPr>
        <p:spPr>
          <a:xfrm>
            <a:off x="0" y="3894863"/>
            <a:ext cx="9131052" cy="2429737"/>
          </a:xfrm>
        </p:spPr>
        <p:txBody>
          <a:bodyPr/>
          <a:lstStyle/>
          <a:p>
            <a:r>
              <a:rPr lang="en-US" sz="2800" dirty="0">
                <a:latin typeface="Arial" charset="0"/>
                <a:ea typeface="Arial" charset="0"/>
                <a:cs typeface="Arial" charset="0"/>
              </a:rPr>
              <a:t>Large </a:t>
            </a:r>
            <a:r>
              <a:rPr lang="en-US" sz="2800" dirty="0" smtClean="0">
                <a:latin typeface="Arial" charset="0"/>
                <a:ea typeface="Arial" charset="0"/>
                <a:cs typeface="Arial" charset="0"/>
              </a:rPr>
              <a:t>investment </a:t>
            </a:r>
            <a:r>
              <a:rPr lang="en-US" sz="2800" dirty="0">
                <a:latin typeface="Arial" charset="0"/>
                <a:ea typeface="Arial" charset="0"/>
                <a:cs typeface="Arial" charset="0"/>
              </a:rPr>
              <a:t>in upgraded detectors for the HL-LHC </a:t>
            </a:r>
            <a:r>
              <a:rPr lang="en-US" sz="2800" dirty="0" smtClean="0">
                <a:latin typeface="Arial" charset="0"/>
                <a:ea typeface="Arial" charset="0"/>
                <a:cs typeface="Arial" charset="0"/>
              </a:rPr>
              <a:t>are well underway</a:t>
            </a:r>
          </a:p>
          <a:p>
            <a:pPr>
              <a:spcBef>
                <a:spcPts val="1776"/>
              </a:spcBef>
            </a:pPr>
            <a:r>
              <a:rPr lang="en-US" sz="2800" dirty="0" smtClean="0">
                <a:latin typeface="Arial" charset="0"/>
                <a:ea typeface="Arial" charset="0"/>
                <a:cs typeface="Arial" charset="0"/>
              </a:rPr>
              <a:t>Investment </a:t>
            </a:r>
            <a:r>
              <a:rPr lang="en-US" sz="2800" dirty="0">
                <a:latin typeface="Arial" charset="0"/>
                <a:ea typeface="Arial" charset="0"/>
                <a:cs typeface="Arial" charset="0"/>
              </a:rPr>
              <a:t>in R&amp;D and upgrades to our software &amp; computing infrastructure will be required to </a:t>
            </a:r>
            <a:r>
              <a:rPr lang="en-US" sz="2800" dirty="0" smtClean="0">
                <a:latin typeface="Arial" charset="0"/>
                <a:ea typeface="Arial" charset="0"/>
                <a:cs typeface="Arial" charset="0"/>
              </a:rPr>
              <a:t>realize </a:t>
            </a:r>
            <a:r>
              <a:rPr lang="en-US" sz="2800" dirty="0">
                <a:latin typeface="Arial" charset="0"/>
                <a:ea typeface="Arial" charset="0"/>
                <a:cs typeface="Arial" charset="0"/>
              </a:rPr>
              <a:t>the </a:t>
            </a:r>
            <a:r>
              <a:rPr lang="en-US" sz="2800" dirty="0" smtClean="0">
                <a:latin typeface="Arial" charset="0"/>
                <a:ea typeface="Arial" charset="0"/>
                <a:cs typeface="Arial" charset="0"/>
              </a:rPr>
              <a:t>full scientific </a:t>
            </a:r>
            <a:r>
              <a:rPr lang="en-US" sz="2800" dirty="0">
                <a:latin typeface="Arial" charset="0"/>
                <a:ea typeface="Arial" charset="0"/>
                <a:cs typeface="Arial" charset="0"/>
              </a:rPr>
              <a:t>potential of </a:t>
            </a:r>
            <a:r>
              <a:rPr lang="en-US" sz="2800" dirty="0" smtClean="0">
                <a:latin typeface="Arial" charset="0"/>
                <a:ea typeface="Arial" charset="0"/>
                <a:cs typeface="Arial" charset="0"/>
              </a:rPr>
              <a:t>the HL-LHC</a:t>
            </a:r>
            <a:endParaRPr lang="en-US" sz="2800" dirty="0">
              <a:latin typeface="Arial" charset="0"/>
              <a:ea typeface="Arial" charset="0"/>
              <a:cs typeface="Arial" charset="0"/>
            </a:endParaRPr>
          </a:p>
        </p:txBody>
      </p:sp>
    </p:spTree>
    <p:extLst>
      <p:ext uri="{BB962C8B-B14F-4D97-AF65-F5344CB8AC3E}">
        <p14:creationId xmlns:p14="http://schemas.microsoft.com/office/powerpoint/2010/main" val="104328295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dirty="0"/>
              <a:t>OSG Council Meeting  / July 28,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5</a:t>
            </a:fld>
            <a:endParaRPr lang="en-US" dirty="0"/>
          </a:p>
        </p:txBody>
      </p:sp>
      <p:sp>
        <p:nvSpPr>
          <p:cNvPr id="8" name="TextBox 7"/>
          <p:cNvSpPr txBox="1"/>
          <p:nvPr/>
        </p:nvSpPr>
        <p:spPr>
          <a:xfrm>
            <a:off x="457200" y="0"/>
            <a:ext cx="8305800" cy="523220"/>
          </a:xfrm>
          <a:prstGeom prst="rect">
            <a:avLst/>
          </a:prstGeom>
          <a:noFill/>
        </p:spPr>
        <p:txBody>
          <a:bodyPr wrap="square" rtlCol="0">
            <a:spAutoFit/>
          </a:bodyPr>
          <a:lstStyle/>
          <a:p>
            <a:pPr algn="ctr"/>
            <a:r>
              <a:rPr lang="en-US" sz="2800" b="1" dirty="0" smtClean="0"/>
              <a:t>A Software “Upgrade” for the HL-LHC</a:t>
            </a:r>
            <a:endParaRPr lang="en-US" sz="2800" b="1" dirty="0"/>
          </a:p>
        </p:txBody>
      </p:sp>
      <p:sp>
        <p:nvSpPr>
          <p:cNvPr id="13" name="Content Placeholder 1"/>
          <p:cNvSpPr>
            <a:spLocks noGrp="1"/>
          </p:cNvSpPr>
          <p:nvPr>
            <p:ph idx="1"/>
          </p:nvPr>
        </p:nvSpPr>
        <p:spPr>
          <a:xfrm>
            <a:off x="0" y="990600"/>
            <a:ext cx="9131052" cy="4867316"/>
          </a:xfrm>
        </p:spPr>
        <p:txBody>
          <a:bodyPr/>
          <a:lstStyle/>
          <a:p>
            <a:pPr>
              <a:spcBef>
                <a:spcPts val="2400"/>
              </a:spcBef>
            </a:pPr>
            <a:r>
              <a:rPr lang="en-US" sz="2600" dirty="0"/>
              <a:t>The HL-LHC will provide </a:t>
            </a:r>
            <a:r>
              <a:rPr lang="en-US" sz="2600" b="1" i="1" dirty="0" smtClean="0">
                <a:solidFill>
                  <a:srgbClr val="FF0000"/>
                </a:solidFill>
              </a:rPr>
              <a:t>O</a:t>
            </a:r>
            <a:r>
              <a:rPr lang="en-US" sz="2600" b="1" dirty="0" smtClean="0">
                <a:solidFill>
                  <a:srgbClr val="FF0000"/>
                </a:solidFill>
              </a:rPr>
              <a:t>(100)</a:t>
            </a:r>
            <a:r>
              <a:rPr lang="en-US" sz="2600" dirty="0" smtClean="0"/>
              <a:t> </a:t>
            </a:r>
            <a:r>
              <a:rPr lang="en-US" sz="2600" dirty="0"/>
              <a:t>times the current </a:t>
            </a:r>
            <a:r>
              <a:rPr lang="en-US" sz="2600" dirty="0" smtClean="0"/>
              <a:t>data volume, </a:t>
            </a:r>
            <a:r>
              <a:rPr lang="en-US" sz="2600" dirty="0"/>
              <a:t>with significantly increased data (pileup) and detector complexity. </a:t>
            </a:r>
          </a:p>
          <a:p>
            <a:pPr>
              <a:spcBef>
                <a:spcPts val="2400"/>
              </a:spcBef>
            </a:pPr>
            <a:r>
              <a:rPr lang="en-US" sz="2600" dirty="0"/>
              <a:t>Most of the current software, which defines our capabilities, was designed </a:t>
            </a:r>
            <a:r>
              <a:rPr lang="en-US" sz="2600" b="1" dirty="0" smtClean="0">
                <a:solidFill>
                  <a:srgbClr val="FF0000"/>
                </a:solidFill>
              </a:rPr>
              <a:t>15-20 years ago</a:t>
            </a:r>
            <a:r>
              <a:rPr lang="en-US" sz="2600" dirty="0" smtClean="0"/>
              <a:t>: </a:t>
            </a:r>
            <a:r>
              <a:rPr lang="en-US" sz="2600" dirty="0"/>
              <a:t>there are many </a:t>
            </a:r>
            <a:r>
              <a:rPr lang="en-US" sz="2600" b="1" i="1" dirty="0">
                <a:solidFill>
                  <a:srgbClr val="FF0000"/>
                </a:solidFill>
              </a:rPr>
              <a:t>software sustainability </a:t>
            </a:r>
            <a:r>
              <a:rPr lang="en-US" sz="2600" b="1" i="1" dirty="0" smtClean="0">
                <a:solidFill>
                  <a:srgbClr val="FF0000"/>
                </a:solidFill>
              </a:rPr>
              <a:t>challenges</a:t>
            </a:r>
            <a:endParaRPr lang="en-US" sz="2600" b="1" i="1" dirty="0">
              <a:solidFill>
                <a:srgbClr val="FF0000"/>
              </a:solidFill>
            </a:endParaRPr>
          </a:p>
          <a:p>
            <a:pPr>
              <a:spcBef>
                <a:spcPts val="2400"/>
              </a:spcBef>
            </a:pPr>
            <a:r>
              <a:rPr lang="en-US" sz="2600" dirty="0"/>
              <a:t>Estimates of computing needs run faster than Moore’s Law by factors of 3-30(?), but </a:t>
            </a:r>
            <a:r>
              <a:rPr lang="en-US" sz="2600" b="1" i="1" dirty="0">
                <a:solidFill>
                  <a:srgbClr val="FF0000"/>
                </a:solidFill>
              </a:rPr>
              <a:t>technology change</a:t>
            </a:r>
            <a:r>
              <a:rPr lang="en-US" sz="2600" dirty="0"/>
              <a:t> will also make it challenging to exploit Moore’s Law without </a:t>
            </a:r>
            <a:r>
              <a:rPr lang="en-US" sz="2600" b="1" i="1" dirty="0">
                <a:solidFill>
                  <a:srgbClr val="FF0000"/>
                </a:solidFill>
              </a:rPr>
              <a:t>software </a:t>
            </a:r>
            <a:r>
              <a:rPr lang="en-US" sz="2600" b="1" i="1" dirty="0" smtClean="0">
                <a:solidFill>
                  <a:srgbClr val="FF0000"/>
                </a:solidFill>
              </a:rPr>
              <a:t>evolution</a:t>
            </a:r>
            <a:endParaRPr lang="en-US" sz="2600" b="1" i="1" dirty="0">
              <a:solidFill>
                <a:srgbClr val="FF0000"/>
              </a:solidFill>
            </a:endParaRPr>
          </a:p>
        </p:txBody>
      </p:sp>
    </p:spTree>
    <p:extLst>
      <p:ext uri="{BB962C8B-B14F-4D97-AF65-F5344CB8AC3E}">
        <p14:creationId xmlns:p14="http://schemas.microsoft.com/office/powerpoint/2010/main" val="58744073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dirty="0"/>
              <a:t>OSG Council Meeting  / July 28,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6</a:t>
            </a:fld>
            <a:endParaRPr lang="en-US" dirty="0"/>
          </a:p>
        </p:txBody>
      </p:sp>
      <p:sp>
        <p:nvSpPr>
          <p:cNvPr id="8" name="TextBox 7"/>
          <p:cNvSpPr txBox="1"/>
          <p:nvPr/>
        </p:nvSpPr>
        <p:spPr>
          <a:xfrm>
            <a:off x="457200" y="0"/>
            <a:ext cx="8305800" cy="523220"/>
          </a:xfrm>
          <a:prstGeom prst="rect">
            <a:avLst/>
          </a:prstGeom>
          <a:noFill/>
        </p:spPr>
        <p:txBody>
          <a:bodyPr wrap="square" rtlCol="0">
            <a:spAutoFit/>
          </a:bodyPr>
          <a:lstStyle/>
          <a:p>
            <a:pPr algn="ctr"/>
            <a:r>
              <a:rPr lang="en-US" sz="2800" b="1" dirty="0" smtClean="0"/>
              <a:t>HEP Software Foundation (HSF)</a:t>
            </a:r>
            <a:endParaRPr lang="en-US" sz="2800" b="1" dirty="0"/>
          </a:p>
        </p:txBody>
      </p:sp>
      <p:sp>
        <p:nvSpPr>
          <p:cNvPr id="13" name="Content Placeholder 1"/>
          <p:cNvSpPr>
            <a:spLocks noGrp="1"/>
          </p:cNvSpPr>
          <p:nvPr>
            <p:ph idx="1"/>
          </p:nvPr>
        </p:nvSpPr>
        <p:spPr>
          <a:xfrm>
            <a:off x="0" y="550810"/>
            <a:ext cx="9131052" cy="5773790"/>
          </a:xfrm>
        </p:spPr>
        <p:txBody>
          <a:bodyPr/>
          <a:lstStyle/>
          <a:p>
            <a:r>
              <a:rPr lang="en-US" sz="2200" dirty="0" smtClean="0"/>
              <a:t>The </a:t>
            </a:r>
            <a:r>
              <a:rPr lang="en-US" sz="2200" b="1" i="1" dirty="0" smtClean="0">
                <a:solidFill>
                  <a:srgbClr val="FF0000"/>
                </a:solidFill>
              </a:rPr>
              <a:t>HEP Software Foundation</a:t>
            </a:r>
            <a:r>
              <a:rPr lang="en-US" sz="2200" dirty="0" smtClean="0"/>
              <a:t> (</a:t>
            </a:r>
            <a:r>
              <a:rPr lang="en-US" sz="2200" b="1" i="1" dirty="0" smtClean="0">
                <a:hlinkClick r:id="rId2"/>
              </a:rPr>
              <a:t>HSF</a:t>
            </a:r>
            <a:r>
              <a:rPr lang="en-US" sz="2200" dirty="0"/>
              <a:t>) </a:t>
            </a:r>
            <a:r>
              <a:rPr lang="en-US" sz="2200" dirty="0" smtClean="0"/>
              <a:t>was </a:t>
            </a:r>
            <a:r>
              <a:rPr lang="en-US" sz="2200" dirty="0"/>
              <a:t>created </a:t>
            </a:r>
            <a:r>
              <a:rPr lang="en-US" sz="2200" dirty="0" smtClean="0"/>
              <a:t>~2 years </a:t>
            </a:r>
            <a:r>
              <a:rPr lang="en-US" sz="2200" dirty="0"/>
              <a:t>ago as a means for organizing our community to address the software challenges of future projects like the </a:t>
            </a:r>
            <a:r>
              <a:rPr lang="en-US" sz="2200" dirty="0" smtClean="0"/>
              <a:t>HL-HLC </a:t>
            </a:r>
          </a:p>
          <a:p>
            <a:pPr>
              <a:spcBef>
                <a:spcPts val="1128"/>
              </a:spcBef>
            </a:pPr>
            <a:r>
              <a:rPr lang="en-US" sz="2200" dirty="0" smtClean="0"/>
              <a:t>An </a:t>
            </a:r>
            <a:r>
              <a:rPr lang="en-US" sz="2200" dirty="0"/>
              <a:t>initial set of collaborative activities have begun (see recent HSF </a:t>
            </a:r>
            <a:r>
              <a:rPr lang="en-US" sz="2200" dirty="0">
                <a:hlinkClick r:id="rId3"/>
              </a:rPr>
              <a:t>workshop </a:t>
            </a:r>
            <a:r>
              <a:rPr lang="en-US" sz="2200" dirty="0"/>
              <a:t>at </a:t>
            </a:r>
            <a:r>
              <a:rPr lang="en-US" sz="2200" dirty="0" smtClean="0"/>
              <a:t>LAL-</a:t>
            </a:r>
            <a:r>
              <a:rPr lang="en-US" sz="2200" dirty="0" err="1" smtClean="0"/>
              <a:t>Orsay</a:t>
            </a:r>
            <a:r>
              <a:rPr lang="en-US" sz="2200" dirty="0" smtClean="0"/>
              <a:t>)</a:t>
            </a:r>
          </a:p>
          <a:p>
            <a:pPr>
              <a:spcBef>
                <a:spcPts val="1128"/>
              </a:spcBef>
            </a:pPr>
            <a:r>
              <a:rPr lang="en-US" sz="2200" dirty="0" smtClean="0"/>
              <a:t>The objectives of HSF as a community-wide organization are : </a:t>
            </a:r>
            <a:endParaRPr lang="en-US" sz="2200" dirty="0"/>
          </a:p>
          <a:p>
            <a:pPr lvl="1"/>
            <a:r>
              <a:rPr lang="en-US" sz="1800" dirty="0" smtClean="0"/>
              <a:t>Share expertise and raise awareness of existing software and solutions</a:t>
            </a:r>
          </a:p>
          <a:p>
            <a:pPr lvl="1"/>
            <a:r>
              <a:rPr lang="en-US" sz="1800" dirty="0" smtClean="0"/>
              <a:t>Catalyze </a:t>
            </a:r>
            <a:r>
              <a:rPr lang="en-US" sz="1800" dirty="0"/>
              <a:t>new common projects </a:t>
            </a:r>
          </a:p>
          <a:p>
            <a:pPr lvl="1"/>
            <a:r>
              <a:rPr lang="en-US" sz="1800" dirty="0"/>
              <a:t>Promote commonality and collaboration in new developments to make the most of limited resources </a:t>
            </a:r>
          </a:p>
          <a:p>
            <a:pPr lvl="1"/>
            <a:r>
              <a:rPr lang="en-US" sz="1800" dirty="0"/>
              <a:t>Provide a framework for attracting effort and support to S&amp;C common projects (new resources</a:t>
            </a:r>
            <a:r>
              <a:rPr lang="en-US" sz="1800" dirty="0" smtClean="0"/>
              <a:t>!)</a:t>
            </a:r>
          </a:p>
          <a:p>
            <a:pPr lvl="1"/>
            <a:r>
              <a:rPr lang="en-US" sz="1800" dirty="0" smtClean="0"/>
              <a:t>Supporting career development for software and computing specialists</a:t>
            </a:r>
            <a:endParaRPr lang="en-US" sz="1800" dirty="0"/>
          </a:p>
          <a:p>
            <a:pPr lvl="1"/>
            <a:r>
              <a:rPr lang="en-US" sz="1800" dirty="0"/>
              <a:t>Provide a structure to set priorities and goals for the work </a:t>
            </a:r>
            <a:endParaRPr lang="en-US" sz="1800" dirty="0" smtClean="0"/>
          </a:p>
          <a:p>
            <a:pPr>
              <a:spcBef>
                <a:spcPts val="1128"/>
              </a:spcBef>
            </a:pPr>
            <a:r>
              <a:rPr lang="en-US" sz="2200" dirty="0" smtClean="0"/>
              <a:t>The HSF </a:t>
            </a:r>
            <a:r>
              <a:rPr lang="en-US" sz="2200" dirty="0"/>
              <a:t>is a HEP community </a:t>
            </a:r>
            <a:r>
              <a:rPr lang="en-US" sz="2200" dirty="0" smtClean="0"/>
              <a:t>effort and open </a:t>
            </a:r>
            <a:r>
              <a:rPr lang="en-US" sz="2200" dirty="0"/>
              <a:t>enough to form the basis for collaboration with other sciences.</a:t>
            </a:r>
            <a:endParaRPr lang="en-US" sz="2200" dirty="0">
              <a:effectLst/>
            </a:endParaRPr>
          </a:p>
        </p:txBody>
      </p:sp>
    </p:spTree>
    <p:extLst>
      <p:ext uri="{BB962C8B-B14F-4D97-AF65-F5344CB8AC3E}">
        <p14:creationId xmlns:p14="http://schemas.microsoft.com/office/powerpoint/2010/main" val="188144175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dirty="0"/>
              <a:t>OSG Council Meeting  / July 28,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7</a:t>
            </a:fld>
            <a:endParaRPr lang="en-US" dirty="0"/>
          </a:p>
        </p:txBody>
      </p:sp>
      <p:sp>
        <p:nvSpPr>
          <p:cNvPr id="8" name="TextBox 7"/>
          <p:cNvSpPr txBox="1"/>
          <p:nvPr/>
        </p:nvSpPr>
        <p:spPr>
          <a:xfrm>
            <a:off x="457200" y="0"/>
            <a:ext cx="8305800" cy="523220"/>
          </a:xfrm>
          <a:prstGeom prst="rect">
            <a:avLst/>
          </a:prstGeom>
          <a:noFill/>
        </p:spPr>
        <p:txBody>
          <a:bodyPr wrap="square" rtlCol="0">
            <a:spAutoFit/>
          </a:bodyPr>
          <a:lstStyle/>
          <a:p>
            <a:pPr algn="ctr"/>
            <a:r>
              <a:rPr lang="en-US" sz="2800" b="1" dirty="0" smtClean="0"/>
              <a:t>Where do we go from here?</a:t>
            </a:r>
            <a:endParaRPr lang="en-US" sz="2800" b="1" dirty="0"/>
          </a:p>
        </p:txBody>
      </p:sp>
      <p:sp>
        <p:nvSpPr>
          <p:cNvPr id="13" name="Content Placeholder 1"/>
          <p:cNvSpPr>
            <a:spLocks noGrp="1"/>
          </p:cNvSpPr>
          <p:nvPr>
            <p:ph idx="1"/>
          </p:nvPr>
        </p:nvSpPr>
        <p:spPr>
          <a:xfrm>
            <a:off x="0" y="685800"/>
            <a:ext cx="9131052" cy="5532431"/>
          </a:xfrm>
        </p:spPr>
        <p:txBody>
          <a:bodyPr/>
          <a:lstStyle/>
          <a:p>
            <a:r>
              <a:rPr lang="en-US" dirty="0"/>
              <a:t>The HSF has demonstrated some initial collaborative activities between people working on different experiments. </a:t>
            </a:r>
            <a:r>
              <a:rPr lang="en-US" dirty="0" smtClean="0"/>
              <a:t>However, </a:t>
            </a:r>
            <a:r>
              <a:rPr lang="en-US" dirty="0"/>
              <a:t>what is needed to address the future HEP software/computing challenges (HL-LHC and others) is </a:t>
            </a:r>
            <a:r>
              <a:rPr lang="en-US" b="1" i="1" u="sng" dirty="0">
                <a:solidFill>
                  <a:srgbClr val="FF0000"/>
                </a:solidFill>
              </a:rPr>
              <a:t>additional</a:t>
            </a:r>
            <a:r>
              <a:rPr lang="en-US" b="1" i="1" dirty="0">
                <a:solidFill>
                  <a:srgbClr val="FF0000"/>
                </a:solidFill>
              </a:rPr>
              <a:t> dedicated resources for projects</a:t>
            </a:r>
            <a:r>
              <a:rPr lang="en-US" dirty="0"/>
              <a:t>. </a:t>
            </a:r>
          </a:p>
          <a:p>
            <a:r>
              <a:rPr lang="en-US" dirty="0"/>
              <a:t>There are a couple of “common” software-focused projects today which have acquired “new” </a:t>
            </a:r>
            <a:r>
              <a:rPr lang="en-US" dirty="0" smtClean="0"/>
              <a:t>resources. Examples include:</a:t>
            </a:r>
          </a:p>
          <a:p>
            <a:pPr lvl="1"/>
            <a:r>
              <a:rPr lang="en-US" dirty="0" smtClean="0"/>
              <a:t>DIANA-HEP software framework (</a:t>
            </a:r>
            <a:r>
              <a:rPr lang="en-US" dirty="0" smtClean="0">
                <a:hlinkClick r:id="rId2"/>
              </a:rPr>
              <a:t>link</a:t>
            </a:r>
            <a:r>
              <a:rPr lang="en-US" dirty="0" smtClean="0"/>
              <a:t>)</a:t>
            </a:r>
          </a:p>
          <a:p>
            <a:pPr lvl="1"/>
            <a:r>
              <a:rPr lang="en-US" dirty="0" smtClean="0"/>
              <a:t>AIDA2020 software work package (</a:t>
            </a:r>
            <a:r>
              <a:rPr lang="en-US" dirty="0" smtClean="0">
                <a:hlinkClick r:id="rId2"/>
              </a:rPr>
              <a:t>link</a:t>
            </a:r>
            <a:r>
              <a:rPr lang="en-US" dirty="0" smtClean="0"/>
              <a:t>)</a:t>
            </a:r>
          </a:p>
          <a:p>
            <a:pPr marL="457200" lvl="1" indent="0">
              <a:buNone/>
            </a:pPr>
            <a:r>
              <a:rPr lang="en-US" sz="2400" dirty="0" smtClean="0"/>
              <a:t>Neither </a:t>
            </a:r>
            <a:r>
              <a:rPr lang="en-US" sz="2400" dirty="0"/>
              <a:t>of these was really proposed or funded “as part of” HSF, but they are the kinds of projects </a:t>
            </a:r>
            <a:r>
              <a:rPr lang="en-US" sz="2400" dirty="0" smtClean="0"/>
              <a:t>that fit naturally under the </a:t>
            </a:r>
            <a:r>
              <a:rPr lang="en-US" sz="2400" dirty="0"/>
              <a:t>HSF umbrella. How concretely do we go about doing that? </a:t>
            </a:r>
          </a:p>
          <a:p>
            <a:r>
              <a:rPr lang="en-US" dirty="0"/>
              <a:t>Even more concretely: can we build something resembling a </a:t>
            </a:r>
            <a:r>
              <a:rPr lang="en-US" dirty="0" smtClean="0"/>
              <a:t>“software upgrade</a:t>
            </a:r>
            <a:r>
              <a:rPr lang="en-US" dirty="0"/>
              <a:t>” project for HL-LHC</a:t>
            </a:r>
            <a:r>
              <a:rPr lang="en-US" dirty="0" smtClean="0"/>
              <a:t>?</a:t>
            </a:r>
            <a:endParaRPr lang="en-US" dirty="0">
              <a:effectLst/>
            </a:endParaRPr>
          </a:p>
        </p:txBody>
      </p:sp>
    </p:spTree>
    <p:extLst>
      <p:ext uri="{BB962C8B-B14F-4D97-AF65-F5344CB8AC3E}">
        <p14:creationId xmlns:p14="http://schemas.microsoft.com/office/powerpoint/2010/main" val="146839894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dirty="0"/>
              <a:t>OSG Council Meeting  / July 28,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8</a:t>
            </a:fld>
            <a:endParaRPr lang="en-US" dirty="0"/>
          </a:p>
        </p:txBody>
      </p:sp>
      <p:sp>
        <p:nvSpPr>
          <p:cNvPr id="8" name="TextBox 7"/>
          <p:cNvSpPr txBox="1"/>
          <p:nvPr/>
        </p:nvSpPr>
        <p:spPr>
          <a:xfrm>
            <a:off x="457200" y="0"/>
            <a:ext cx="8305800" cy="523220"/>
          </a:xfrm>
          <a:prstGeom prst="rect">
            <a:avLst/>
          </a:prstGeom>
          <a:noFill/>
        </p:spPr>
        <p:txBody>
          <a:bodyPr wrap="square" rtlCol="0">
            <a:spAutoFit/>
          </a:bodyPr>
          <a:lstStyle/>
          <a:p>
            <a:pPr algn="ctr"/>
            <a:r>
              <a:rPr lang="en-US" sz="2800" b="1" dirty="0" smtClean="0"/>
              <a:t>Community White Paper (CWP) Overview</a:t>
            </a:r>
            <a:endParaRPr lang="en-US" sz="2800" b="1" dirty="0"/>
          </a:p>
        </p:txBody>
      </p:sp>
      <p:sp>
        <p:nvSpPr>
          <p:cNvPr id="13" name="Content Placeholder 1"/>
          <p:cNvSpPr>
            <a:spLocks noGrp="1"/>
          </p:cNvSpPr>
          <p:nvPr>
            <p:ph idx="1"/>
          </p:nvPr>
        </p:nvSpPr>
        <p:spPr>
          <a:xfrm>
            <a:off x="-10886" y="523220"/>
            <a:ext cx="9131052" cy="5877580"/>
          </a:xfrm>
        </p:spPr>
        <p:txBody>
          <a:bodyPr/>
          <a:lstStyle/>
          <a:p>
            <a:r>
              <a:rPr lang="en-US" b="1" i="1" dirty="0">
                <a:solidFill>
                  <a:srgbClr val="FF0000"/>
                </a:solidFill>
              </a:rPr>
              <a:t>B</a:t>
            </a:r>
            <a:r>
              <a:rPr lang="en-US" b="1" i="1" dirty="0" smtClean="0">
                <a:solidFill>
                  <a:srgbClr val="FF0000"/>
                </a:solidFill>
              </a:rPr>
              <a:t>road </a:t>
            </a:r>
            <a:r>
              <a:rPr lang="en-US" b="1" i="1" dirty="0">
                <a:solidFill>
                  <a:srgbClr val="FF0000"/>
                </a:solidFill>
              </a:rPr>
              <a:t>overview </a:t>
            </a:r>
            <a:r>
              <a:rPr lang="en-US" dirty="0"/>
              <a:t>of </a:t>
            </a:r>
            <a:r>
              <a:rPr lang="en-US" dirty="0" smtClean="0"/>
              <a:t>grand </a:t>
            </a:r>
            <a:r>
              <a:rPr lang="en-US" dirty="0"/>
              <a:t>challenge science (HL-LHC, </a:t>
            </a:r>
            <a:r>
              <a:rPr lang="en-US" dirty="0" smtClean="0"/>
              <a:t>HEP)</a:t>
            </a:r>
          </a:p>
          <a:p>
            <a:pPr lvl="1"/>
            <a:r>
              <a:rPr lang="en-US" dirty="0"/>
              <a:t>H</a:t>
            </a:r>
            <a:r>
              <a:rPr lang="en-US" dirty="0" smtClean="0"/>
              <a:t>ow can new </a:t>
            </a:r>
            <a:r>
              <a:rPr lang="en-US" dirty="0"/>
              <a:t>approaches to computing and software </a:t>
            </a:r>
            <a:r>
              <a:rPr lang="en-US" dirty="0" smtClean="0"/>
              <a:t>enable </a:t>
            </a:r>
            <a:r>
              <a:rPr lang="en-US" dirty="0"/>
              <a:t>and radically extend the physics reach of the </a:t>
            </a:r>
            <a:r>
              <a:rPr lang="en-US" dirty="0" smtClean="0"/>
              <a:t>detectors?</a:t>
            </a:r>
          </a:p>
          <a:p>
            <a:pPr lvl="1"/>
            <a:r>
              <a:rPr lang="en-US" dirty="0"/>
              <a:t>W</a:t>
            </a:r>
            <a:r>
              <a:rPr lang="en-US" dirty="0" smtClean="0"/>
              <a:t>hat </a:t>
            </a:r>
            <a:r>
              <a:rPr lang="en-US" dirty="0"/>
              <a:t>computing and software research will be required so that (for example) computing and software Technical Design Reports can be prepared several years before Run 4 of the LHC </a:t>
            </a:r>
            <a:r>
              <a:rPr lang="en-US" dirty="0" smtClean="0"/>
              <a:t>begins?</a:t>
            </a:r>
          </a:p>
          <a:p>
            <a:pPr lvl="2"/>
            <a:r>
              <a:rPr lang="en-US" dirty="0"/>
              <a:t>T</a:t>
            </a:r>
            <a:r>
              <a:rPr lang="en-US" dirty="0" smtClean="0"/>
              <a:t>his </a:t>
            </a:r>
            <a:r>
              <a:rPr lang="en-US" dirty="0"/>
              <a:t>will include studies of hardware and software architectures and life-cycle processes and costs. </a:t>
            </a:r>
          </a:p>
          <a:p>
            <a:r>
              <a:rPr lang="en-US" dirty="0"/>
              <a:t>I</a:t>
            </a:r>
            <a:r>
              <a:rPr lang="en-US" dirty="0" smtClean="0"/>
              <a:t>dentify </a:t>
            </a:r>
            <a:r>
              <a:rPr lang="en-US" dirty="0"/>
              <a:t>specific </a:t>
            </a:r>
            <a:r>
              <a:rPr lang="en-US" b="1" i="1" dirty="0">
                <a:solidFill>
                  <a:srgbClr val="FF0000"/>
                </a:solidFill>
              </a:rPr>
              <a:t>software elements and frameworks</a:t>
            </a:r>
            <a:r>
              <a:rPr lang="en-US" dirty="0"/>
              <a:t> that will be required for the HL-LHC era which can be built and tested during Run </a:t>
            </a:r>
            <a:r>
              <a:rPr lang="en-US" dirty="0" smtClean="0"/>
              <a:t>3</a:t>
            </a:r>
          </a:p>
          <a:p>
            <a:r>
              <a:rPr lang="en-US" b="1" i="1" dirty="0">
                <a:solidFill>
                  <a:srgbClr val="FF0000"/>
                </a:solidFill>
              </a:rPr>
              <a:t>O</a:t>
            </a:r>
            <a:r>
              <a:rPr lang="en-US" b="1" i="1" dirty="0" smtClean="0">
                <a:solidFill>
                  <a:srgbClr val="FF0000"/>
                </a:solidFill>
              </a:rPr>
              <a:t>rganizational </a:t>
            </a:r>
            <a:r>
              <a:rPr lang="en-US" b="1" i="1" dirty="0">
                <a:solidFill>
                  <a:srgbClr val="FF0000"/>
                </a:solidFill>
              </a:rPr>
              <a:t>issues</a:t>
            </a:r>
            <a:r>
              <a:rPr lang="en-US" dirty="0"/>
              <a:t> for the common software and for coordinating research of common interest, even when the final products will be specific to individual experiments. </a:t>
            </a:r>
          </a:p>
          <a:p>
            <a:r>
              <a:rPr lang="en-US" dirty="0"/>
              <a:t>S</a:t>
            </a:r>
            <a:r>
              <a:rPr lang="en-US" dirty="0" smtClean="0"/>
              <a:t>oftware </a:t>
            </a:r>
            <a:r>
              <a:rPr lang="en-US" dirty="0"/>
              <a:t>development and documentation tools for writing </a:t>
            </a:r>
            <a:r>
              <a:rPr lang="en-US" b="1" i="1" dirty="0">
                <a:solidFill>
                  <a:srgbClr val="FF0000"/>
                </a:solidFill>
              </a:rPr>
              <a:t>sustainable </a:t>
            </a:r>
            <a:r>
              <a:rPr lang="en-US" b="1" i="1" dirty="0" smtClean="0">
                <a:solidFill>
                  <a:srgbClr val="FF0000"/>
                </a:solidFill>
              </a:rPr>
              <a:t>software</a:t>
            </a:r>
            <a:endParaRPr lang="en-US" b="1" i="1" dirty="0">
              <a:solidFill>
                <a:srgbClr val="FF0000"/>
              </a:solidFill>
              <a:effectLst/>
            </a:endParaRPr>
          </a:p>
        </p:txBody>
      </p:sp>
    </p:spTree>
    <p:extLst>
      <p:ext uri="{BB962C8B-B14F-4D97-AF65-F5344CB8AC3E}">
        <p14:creationId xmlns:p14="http://schemas.microsoft.com/office/powerpoint/2010/main" val="116611682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dirty="0"/>
              <a:t>OSG Council Meeting  / July 28,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9</a:t>
            </a:fld>
            <a:endParaRPr lang="en-US" dirty="0"/>
          </a:p>
        </p:txBody>
      </p:sp>
      <p:sp>
        <p:nvSpPr>
          <p:cNvPr id="8" name="TextBox 7"/>
          <p:cNvSpPr txBox="1"/>
          <p:nvPr/>
        </p:nvSpPr>
        <p:spPr>
          <a:xfrm>
            <a:off x="457200" y="0"/>
            <a:ext cx="8305800" cy="523220"/>
          </a:xfrm>
          <a:prstGeom prst="rect">
            <a:avLst/>
          </a:prstGeom>
          <a:noFill/>
        </p:spPr>
        <p:txBody>
          <a:bodyPr wrap="square" rtlCol="0">
            <a:spAutoFit/>
          </a:bodyPr>
          <a:lstStyle/>
          <a:p>
            <a:pPr algn="ctr"/>
            <a:r>
              <a:rPr lang="en-US" sz="2800" b="1" dirty="0" smtClean="0"/>
              <a:t>Community Roadmap for HEP S&amp;C</a:t>
            </a:r>
            <a:endParaRPr lang="en-US" sz="2800" b="1" dirty="0"/>
          </a:p>
        </p:txBody>
      </p:sp>
      <p:sp>
        <p:nvSpPr>
          <p:cNvPr id="13" name="Content Placeholder 1"/>
          <p:cNvSpPr>
            <a:spLocks noGrp="1"/>
          </p:cNvSpPr>
          <p:nvPr>
            <p:ph idx="1"/>
          </p:nvPr>
        </p:nvSpPr>
        <p:spPr>
          <a:xfrm>
            <a:off x="0" y="609600"/>
            <a:ext cx="9131052" cy="5532431"/>
          </a:xfrm>
        </p:spPr>
        <p:txBody>
          <a:bodyPr/>
          <a:lstStyle/>
          <a:p>
            <a:r>
              <a:rPr lang="en-US" dirty="0"/>
              <a:t>As a next step for HSF and as a step towards software upgrades for HL-LHC, we are proposing a </a:t>
            </a:r>
            <a:r>
              <a:rPr lang="en-US" b="1" i="1" dirty="0"/>
              <a:t>Community Roadmap for HEP Software and </a:t>
            </a:r>
            <a:r>
              <a:rPr lang="en-US" b="1" i="1" dirty="0" smtClean="0"/>
              <a:t>Computing</a:t>
            </a:r>
            <a:r>
              <a:rPr lang="en-US" dirty="0" smtClean="0"/>
              <a:t>.</a:t>
            </a:r>
          </a:p>
          <a:p>
            <a:r>
              <a:rPr lang="en-US" dirty="0" smtClean="0"/>
              <a:t>In the form of a </a:t>
            </a:r>
            <a:r>
              <a:rPr lang="en-US" b="1" i="1" dirty="0" smtClean="0">
                <a:solidFill>
                  <a:srgbClr val="FF0000"/>
                </a:solidFill>
              </a:rPr>
              <a:t>Community </a:t>
            </a:r>
            <a:r>
              <a:rPr lang="en-US" b="1" i="1" dirty="0">
                <a:solidFill>
                  <a:srgbClr val="FF0000"/>
                </a:solidFill>
              </a:rPr>
              <a:t>W</a:t>
            </a:r>
            <a:r>
              <a:rPr lang="en-US" b="1" i="1" dirty="0" smtClean="0">
                <a:solidFill>
                  <a:srgbClr val="FF0000"/>
                </a:solidFill>
              </a:rPr>
              <a:t>hite </a:t>
            </a:r>
            <a:r>
              <a:rPr lang="en-US" b="1" i="1" dirty="0">
                <a:solidFill>
                  <a:srgbClr val="FF0000"/>
                </a:solidFill>
              </a:rPr>
              <a:t>P</a:t>
            </a:r>
            <a:r>
              <a:rPr lang="en-US" b="1" i="1" dirty="0" smtClean="0">
                <a:solidFill>
                  <a:srgbClr val="FF0000"/>
                </a:solidFill>
              </a:rPr>
              <a:t>aper</a:t>
            </a:r>
            <a:r>
              <a:rPr lang="en-US" dirty="0" smtClean="0"/>
              <a:t> (CWP), it </a:t>
            </a:r>
            <a:r>
              <a:rPr lang="en-US" dirty="0"/>
              <a:t>should describe a global vision for software and computing for the HL-LHC era and HEP in the </a:t>
            </a:r>
            <a:r>
              <a:rPr lang="en-US" dirty="0" smtClean="0"/>
              <a:t>2020s</a:t>
            </a:r>
          </a:p>
          <a:p>
            <a:r>
              <a:rPr lang="en-US" dirty="0" smtClean="0"/>
              <a:t>The CWP should</a:t>
            </a:r>
          </a:p>
          <a:p>
            <a:pPr lvl="1"/>
            <a:r>
              <a:rPr lang="en-US" sz="2200" dirty="0" smtClean="0"/>
              <a:t>include </a:t>
            </a:r>
            <a:r>
              <a:rPr lang="en-US" sz="2200" dirty="0"/>
              <a:t>discussions of elements that are </a:t>
            </a:r>
            <a:r>
              <a:rPr lang="en-US" sz="2200" b="1" i="1" dirty="0">
                <a:solidFill>
                  <a:schemeClr val="tx2"/>
                </a:solidFill>
              </a:rPr>
              <a:t>common to the HEP community </a:t>
            </a:r>
            <a:r>
              <a:rPr lang="en-US" sz="2200" b="1" i="1" dirty="0" smtClean="0">
                <a:solidFill>
                  <a:schemeClr val="tx2"/>
                </a:solidFill>
              </a:rPr>
              <a:t>as a whole</a:t>
            </a:r>
            <a:r>
              <a:rPr lang="en-US" sz="2200" dirty="0" smtClean="0"/>
              <a:t> (LHC </a:t>
            </a:r>
            <a:r>
              <a:rPr lang="en-US" sz="2200" dirty="0"/>
              <a:t>community, etc.) </a:t>
            </a:r>
            <a:r>
              <a:rPr lang="en-US" sz="2200" dirty="0" smtClean="0"/>
              <a:t>as well as </a:t>
            </a:r>
            <a:r>
              <a:rPr lang="en-US" sz="2200" dirty="0"/>
              <a:t>those that are specific to the individual </a:t>
            </a:r>
            <a:r>
              <a:rPr lang="en-US" sz="2200" dirty="0" smtClean="0"/>
              <a:t>experiments</a:t>
            </a:r>
          </a:p>
          <a:p>
            <a:pPr lvl="1"/>
            <a:r>
              <a:rPr lang="en-US" sz="2200" dirty="0" smtClean="0"/>
              <a:t>discuss </a:t>
            </a:r>
            <a:r>
              <a:rPr lang="en-US" sz="2200" dirty="0"/>
              <a:t>the relationship of </a:t>
            </a:r>
            <a:r>
              <a:rPr lang="en-US" sz="2200" dirty="0" smtClean="0"/>
              <a:t>common S&amp;C </a:t>
            </a:r>
            <a:r>
              <a:rPr lang="en-US" sz="2200" dirty="0"/>
              <a:t>elements to the </a:t>
            </a:r>
            <a:r>
              <a:rPr lang="en-US" sz="2200" b="1" i="1" dirty="0">
                <a:solidFill>
                  <a:schemeClr val="tx2"/>
                </a:solidFill>
              </a:rPr>
              <a:t>broader </a:t>
            </a:r>
            <a:r>
              <a:rPr lang="en-US" sz="2200" b="1" i="1" dirty="0" smtClean="0">
                <a:solidFill>
                  <a:schemeClr val="tx2"/>
                </a:solidFill>
              </a:rPr>
              <a:t>community</a:t>
            </a:r>
            <a:r>
              <a:rPr lang="en-US" sz="2200" dirty="0" smtClean="0"/>
              <a:t> that utilizes scientific computing</a:t>
            </a:r>
          </a:p>
          <a:p>
            <a:pPr lvl="1"/>
            <a:r>
              <a:rPr lang="en-US" sz="2200" dirty="0"/>
              <a:t>b</a:t>
            </a:r>
            <a:r>
              <a:rPr lang="en-US" sz="2200" dirty="0" smtClean="0"/>
              <a:t>e an element of </a:t>
            </a:r>
            <a:r>
              <a:rPr lang="en-US" sz="2200" dirty="0"/>
              <a:t>the </a:t>
            </a:r>
            <a:r>
              <a:rPr lang="en-US" sz="2200" b="1" i="1" dirty="0">
                <a:solidFill>
                  <a:schemeClr val="tx2"/>
                </a:solidFill>
              </a:rPr>
              <a:t>HL-LHC </a:t>
            </a:r>
            <a:r>
              <a:rPr lang="en-US" sz="2200" b="1" i="1" dirty="0" smtClean="0">
                <a:solidFill>
                  <a:schemeClr val="tx2"/>
                </a:solidFill>
              </a:rPr>
              <a:t>planning process </a:t>
            </a:r>
            <a:r>
              <a:rPr lang="en-US" sz="2200" dirty="0" smtClean="0"/>
              <a:t>and play </a:t>
            </a:r>
            <a:r>
              <a:rPr lang="en-US" sz="2200" dirty="0"/>
              <a:t>a role in </a:t>
            </a:r>
            <a:r>
              <a:rPr lang="en-US" sz="2200" dirty="0" smtClean="0"/>
              <a:t>discussions surrounding scenarios </a:t>
            </a:r>
            <a:r>
              <a:rPr lang="en-US" sz="2200" dirty="0"/>
              <a:t>for </a:t>
            </a:r>
            <a:r>
              <a:rPr lang="en-US" sz="2200" dirty="0" smtClean="0"/>
              <a:t>funding a </a:t>
            </a:r>
            <a:r>
              <a:rPr lang="en-US" sz="2200" dirty="0"/>
              <a:t>“software upgrade</a:t>
            </a:r>
            <a:r>
              <a:rPr lang="en-US" sz="2200" dirty="0" smtClean="0"/>
              <a:t>” to realize the full physics potential of the HL-LHC</a:t>
            </a:r>
            <a:endParaRPr lang="en-US" sz="2200" dirty="0">
              <a:effectLst/>
            </a:endParaRPr>
          </a:p>
        </p:txBody>
      </p:sp>
    </p:spTree>
    <p:extLst>
      <p:ext uri="{BB962C8B-B14F-4D97-AF65-F5344CB8AC3E}">
        <p14:creationId xmlns:p14="http://schemas.microsoft.com/office/powerpoint/2010/main" val="737007728"/>
      </p:ext>
    </p:extLst>
  </p:cSld>
  <p:clrMapOvr>
    <a:masterClrMapping/>
  </p:clrMapOvr>
  <p:transition/>
</p:sld>
</file>

<file path=ppt/theme/theme1.xml><?xml version="1.0" encoding="utf-8"?>
<a:theme xmlns:a="http://schemas.openxmlformats.org/drawingml/2006/main" name="Default Design">
  <a:themeElements>
    <a:clrScheme name="">
      <a:dk1>
        <a:srgbClr val="000000"/>
      </a:dk1>
      <a:lt1>
        <a:srgbClr val="FFFFFF"/>
      </a:lt1>
      <a:dk2>
        <a:srgbClr val="FF0000"/>
      </a:dk2>
      <a:lt2>
        <a:srgbClr val="808080"/>
      </a:lt2>
      <a:accent1>
        <a:srgbClr val="FF9900"/>
      </a:accent1>
      <a:accent2>
        <a:srgbClr val="3333CC"/>
      </a:accent2>
      <a:accent3>
        <a:srgbClr val="FFFFFF"/>
      </a:accent3>
      <a:accent4>
        <a:srgbClr val="000000"/>
      </a:accent4>
      <a:accent5>
        <a:srgbClr val="FFCAAA"/>
      </a:accent5>
      <a:accent6>
        <a:srgbClr val="2D2DB9"/>
      </a:accent6>
      <a:hlink>
        <a:srgbClr val="CCCCFF"/>
      </a:hlink>
      <a:folHlink>
        <a:srgbClr val="B2B2B2"/>
      </a:folHlink>
    </a:clrScheme>
    <a:fontScheme name="Default Design">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30539</TotalTime>
  <Words>2568</Words>
  <Application>Microsoft Macintosh PowerPoint</Application>
  <PresentationFormat>On-screen Show (4:3)</PresentationFormat>
  <Paragraphs>181</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 Rounded MT Bold</vt:lpstr>
      <vt:lpstr>ＭＳ Ｐゴシック</vt:lpstr>
      <vt:lpstr>Tahoma</vt:lpstr>
      <vt:lpstr>Times New Roman</vt:lpstr>
      <vt:lpstr>Wingdings</vt:lpstr>
      <vt:lpstr>Arial</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Humboldt University Berlin</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schwanke</dc:creator>
  <cp:lastModifiedBy>Neubauer, Mark</cp:lastModifiedBy>
  <cp:revision>1384</cp:revision>
  <cp:lastPrinted>2016-04-29T14:07:57Z</cp:lastPrinted>
  <dcterms:created xsi:type="dcterms:W3CDTF">2002-11-21T15:58:27Z</dcterms:created>
  <dcterms:modified xsi:type="dcterms:W3CDTF">2016-07-27T05:00:02Z</dcterms:modified>
</cp:coreProperties>
</file>