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408" r:id="rId1"/>
  </p:sldMasterIdLst>
  <p:notesMasterIdLst>
    <p:notesMasterId r:id="rId130"/>
  </p:notesMasterIdLst>
  <p:sldIdLst>
    <p:sldId id="256" r:id="rId2"/>
    <p:sldId id="380" r:id="rId3"/>
    <p:sldId id="381" r:id="rId4"/>
    <p:sldId id="383" r:id="rId5"/>
    <p:sldId id="384" r:id="rId6"/>
    <p:sldId id="385" r:id="rId7"/>
    <p:sldId id="386" r:id="rId8"/>
    <p:sldId id="387" r:id="rId9"/>
    <p:sldId id="388" r:id="rId10"/>
    <p:sldId id="389" r:id="rId11"/>
    <p:sldId id="390" r:id="rId12"/>
    <p:sldId id="391" r:id="rId13"/>
    <p:sldId id="392" r:id="rId14"/>
    <p:sldId id="393" r:id="rId15"/>
    <p:sldId id="394" r:id="rId16"/>
    <p:sldId id="395" r:id="rId17"/>
    <p:sldId id="396" r:id="rId18"/>
    <p:sldId id="397" r:id="rId19"/>
    <p:sldId id="398" r:id="rId20"/>
    <p:sldId id="399" r:id="rId21"/>
    <p:sldId id="400" r:id="rId22"/>
    <p:sldId id="401" r:id="rId23"/>
    <p:sldId id="402" r:id="rId24"/>
    <p:sldId id="403" r:id="rId25"/>
    <p:sldId id="404" r:id="rId26"/>
    <p:sldId id="405" r:id="rId27"/>
    <p:sldId id="406" r:id="rId28"/>
    <p:sldId id="407" r:id="rId29"/>
    <p:sldId id="408" r:id="rId30"/>
    <p:sldId id="409" r:id="rId31"/>
    <p:sldId id="410" r:id="rId32"/>
    <p:sldId id="411" r:id="rId33"/>
    <p:sldId id="412" r:id="rId34"/>
    <p:sldId id="413" r:id="rId35"/>
    <p:sldId id="414" r:id="rId36"/>
    <p:sldId id="415" r:id="rId37"/>
    <p:sldId id="416" r:id="rId38"/>
    <p:sldId id="417" r:id="rId39"/>
    <p:sldId id="418" r:id="rId40"/>
    <p:sldId id="419" r:id="rId41"/>
    <p:sldId id="421" r:id="rId42"/>
    <p:sldId id="422" r:id="rId43"/>
    <p:sldId id="423" r:id="rId44"/>
    <p:sldId id="424" r:id="rId45"/>
    <p:sldId id="425" r:id="rId46"/>
    <p:sldId id="426" r:id="rId47"/>
    <p:sldId id="427" r:id="rId48"/>
    <p:sldId id="429" r:id="rId49"/>
    <p:sldId id="428" r:id="rId50"/>
    <p:sldId id="430" r:id="rId51"/>
    <p:sldId id="431" r:id="rId52"/>
    <p:sldId id="432" r:id="rId53"/>
    <p:sldId id="433" r:id="rId54"/>
    <p:sldId id="434" r:id="rId55"/>
    <p:sldId id="435" r:id="rId56"/>
    <p:sldId id="436" r:id="rId57"/>
    <p:sldId id="438" r:id="rId58"/>
    <p:sldId id="439" r:id="rId59"/>
    <p:sldId id="437" r:id="rId60"/>
    <p:sldId id="440" r:id="rId61"/>
    <p:sldId id="441" r:id="rId62"/>
    <p:sldId id="442" r:id="rId63"/>
    <p:sldId id="443" r:id="rId64"/>
    <p:sldId id="444" r:id="rId65"/>
    <p:sldId id="445" r:id="rId66"/>
    <p:sldId id="446" r:id="rId67"/>
    <p:sldId id="447" r:id="rId68"/>
    <p:sldId id="448" r:id="rId69"/>
    <p:sldId id="449" r:id="rId70"/>
    <p:sldId id="450" r:id="rId71"/>
    <p:sldId id="451" r:id="rId72"/>
    <p:sldId id="452" r:id="rId73"/>
    <p:sldId id="453" r:id="rId74"/>
    <p:sldId id="454" r:id="rId75"/>
    <p:sldId id="455" r:id="rId76"/>
    <p:sldId id="456" r:id="rId77"/>
    <p:sldId id="457" r:id="rId78"/>
    <p:sldId id="458" r:id="rId79"/>
    <p:sldId id="460" r:id="rId80"/>
    <p:sldId id="462" r:id="rId81"/>
    <p:sldId id="461" r:id="rId82"/>
    <p:sldId id="464" r:id="rId83"/>
    <p:sldId id="465" r:id="rId84"/>
    <p:sldId id="466" r:id="rId85"/>
    <p:sldId id="467" r:id="rId86"/>
    <p:sldId id="468" r:id="rId87"/>
    <p:sldId id="469" r:id="rId88"/>
    <p:sldId id="470" r:id="rId89"/>
    <p:sldId id="471" r:id="rId90"/>
    <p:sldId id="472" r:id="rId91"/>
    <p:sldId id="473" r:id="rId92"/>
    <p:sldId id="474" r:id="rId93"/>
    <p:sldId id="475" r:id="rId94"/>
    <p:sldId id="476" r:id="rId95"/>
    <p:sldId id="477" r:id="rId96"/>
    <p:sldId id="478" r:id="rId97"/>
    <p:sldId id="479" r:id="rId98"/>
    <p:sldId id="480" r:id="rId99"/>
    <p:sldId id="481" r:id="rId100"/>
    <p:sldId id="482" r:id="rId101"/>
    <p:sldId id="483" r:id="rId102"/>
    <p:sldId id="484" r:id="rId103"/>
    <p:sldId id="485" r:id="rId104"/>
    <p:sldId id="486" r:id="rId105"/>
    <p:sldId id="487" r:id="rId106"/>
    <p:sldId id="488" r:id="rId107"/>
    <p:sldId id="489" r:id="rId108"/>
    <p:sldId id="490" r:id="rId109"/>
    <p:sldId id="491" r:id="rId110"/>
    <p:sldId id="492" r:id="rId111"/>
    <p:sldId id="493" r:id="rId112"/>
    <p:sldId id="494" r:id="rId113"/>
    <p:sldId id="495" r:id="rId114"/>
    <p:sldId id="496" r:id="rId115"/>
    <p:sldId id="497" r:id="rId116"/>
    <p:sldId id="498" r:id="rId117"/>
    <p:sldId id="499" r:id="rId118"/>
    <p:sldId id="500" r:id="rId119"/>
    <p:sldId id="501" r:id="rId120"/>
    <p:sldId id="502" r:id="rId121"/>
    <p:sldId id="503" r:id="rId122"/>
    <p:sldId id="504" r:id="rId123"/>
    <p:sldId id="505" r:id="rId124"/>
    <p:sldId id="506" r:id="rId125"/>
    <p:sldId id="507" r:id="rId126"/>
    <p:sldId id="509" r:id="rId127"/>
    <p:sldId id="508" r:id="rId128"/>
    <p:sldId id="510" r:id="rId1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0A67B0A-490C-2743-9E14-446DF663910D}">
          <p14:sldIdLst>
            <p14:sldId id="256"/>
            <p14:sldId id="380"/>
            <p14:sldId id="381"/>
            <p14:sldId id="383"/>
            <p14:sldId id="384"/>
            <p14:sldId id="385"/>
            <p14:sldId id="386"/>
            <p14:sldId id="387"/>
            <p14:sldId id="388"/>
            <p14:sldId id="389"/>
            <p14:sldId id="390"/>
            <p14:sldId id="391"/>
            <p14:sldId id="392"/>
            <p14:sldId id="393"/>
            <p14:sldId id="394"/>
            <p14:sldId id="395"/>
            <p14:sldId id="396"/>
            <p14:sldId id="397"/>
            <p14:sldId id="398"/>
            <p14:sldId id="399"/>
            <p14:sldId id="400"/>
            <p14:sldId id="401"/>
            <p14:sldId id="402"/>
            <p14:sldId id="403"/>
            <p14:sldId id="404"/>
            <p14:sldId id="405"/>
            <p14:sldId id="406"/>
            <p14:sldId id="407"/>
            <p14:sldId id="408"/>
            <p14:sldId id="409"/>
            <p14:sldId id="410"/>
            <p14:sldId id="411"/>
            <p14:sldId id="412"/>
            <p14:sldId id="413"/>
            <p14:sldId id="414"/>
            <p14:sldId id="415"/>
            <p14:sldId id="416"/>
            <p14:sldId id="417"/>
            <p14:sldId id="418"/>
            <p14:sldId id="419"/>
            <p14:sldId id="421"/>
            <p14:sldId id="422"/>
            <p14:sldId id="423"/>
            <p14:sldId id="424"/>
            <p14:sldId id="425"/>
            <p14:sldId id="426"/>
            <p14:sldId id="427"/>
            <p14:sldId id="429"/>
            <p14:sldId id="428"/>
            <p14:sldId id="430"/>
            <p14:sldId id="431"/>
            <p14:sldId id="432"/>
            <p14:sldId id="433"/>
            <p14:sldId id="434"/>
            <p14:sldId id="435"/>
            <p14:sldId id="436"/>
            <p14:sldId id="438"/>
            <p14:sldId id="439"/>
            <p14:sldId id="437"/>
            <p14:sldId id="440"/>
            <p14:sldId id="441"/>
            <p14:sldId id="442"/>
            <p14:sldId id="443"/>
            <p14:sldId id="444"/>
            <p14:sldId id="445"/>
            <p14:sldId id="446"/>
            <p14:sldId id="447"/>
            <p14:sldId id="448"/>
            <p14:sldId id="449"/>
            <p14:sldId id="450"/>
            <p14:sldId id="451"/>
            <p14:sldId id="452"/>
            <p14:sldId id="453"/>
            <p14:sldId id="454"/>
            <p14:sldId id="455"/>
            <p14:sldId id="456"/>
            <p14:sldId id="457"/>
            <p14:sldId id="458"/>
            <p14:sldId id="460"/>
            <p14:sldId id="462"/>
            <p14:sldId id="461"/>
            <p14:sldId id="464"/>
            <p14:sldId id="465"/>
            <p14:sldId id="466"/>
            <p14:sldId id="467"/>
            <p14:sldId id="468"/>
            <p14:sldId id="469"/>
            <p14:sldId id="470"/>
            <p14:sldId id="471"/>
            <p14:sldId id="472"/>
            <p14:sldId id="473"/>
            <p14:sldId id="474"/>
            <p14:sldId id="475"/>
            <p14:sldId id="476"/>
            <p14:sldId id="477"/>
            <p14:sldId id="478"/>
            <p14:sldId id="479"/>
            <p14:sldId id="480"/>
            <p14:sldId id="481"/>
            <p14:sldId id="482"/>
            <p14:sldId id="483"/>
            <p14:sldId id="484"/>
            <p14:sldId id="485"/>
            <p14:sldId id="486"/>
            <p14:sldId id="487"/>
            <p14:sldId id="488"/>
            <p14:sldId id="489"/>
            <p14:sldId id="490"/>
            <p14:sldId id="491"/>
            <p14:sldId id="492"/>
            <p14:sldId id="493"/>
            <p14:sldId id="494"/>
            <p14:sldId id="495"/>
            <p14:sldId id="496"/>
            <p14:sldId id="497"/>
            <p14:sldId id="498"/>
            <p14:sldId id="499"/>
            <p14:sldId id="500"/>
            <p14:sldId id="501"/>
            <p14:sldId id="502"/>
            <p14:sldId id="503"/>
            <p14:sldId id="504"/>
            <p14:sldId id="505"/>
            <p14:sldId id="506"/>
            <p14:sldId id="507"/>
            <p14:sldId id="509"/>
            <p14:sldId id="508"/>
            <p14:sldId id="51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tteo Repetto" initials="MR" lastIdx="1" clrIdx="0">
    <p:extLst>
      <p:ext uri="{19B8F6BF-5375-455C-9EA6-DF929625EA0E}">
        <p15:presenceInfo xmlns:p15="http://schemas.microsoft.com/office/powerpoint/2012/main" userId="5be17b4ce0253c5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E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524"/>
    <p:restoredTop sz="88836"/>
  </p:normalViewPr>
  <p:slideViewPr>
    <p:cSldViewPr snapToGrid="0" snapToObjects="1">
      <p:cViewPr varScale="1">
        <p:scale>
          <a:sx n="92" d="100"/>
          <a:sy n="92" d="100"/>
        </p:scale>
        <p:origin x="960" y="184"/>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notesMaster" Target="notesMasters/notesMaster1.xml"/><Relationship Id="rId135"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commentAuthors" Target="commentAuthors.xml"/><Relationship Id="rId136" Type="http://schemas.microsoft.com/office/2016/11/relationships/changesInfo" Target="changesInfos/changesInfo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ssandro Carrega" userId="aad2c8b9-e6be-4150-b5bc-cbfa57d8782b" providerId="ADAL" clId="{3234CF0D-208B-E047-801A-FA8986082D17}"/>
    <pc:docChg chg="undo redo custSel addSld delSld modSld sldOrd modSection">
      <pc:chgData name="Alessandro Carrega" userId="aad2c8b9-e6be-4150-b5bc-cbfa57d8782b" providerId="ADAL" clId="{3234CF0D-208B-E047-801A-FA8986082D17}" dt="2023-01-11T16:44:10.996" v="2151" actId="20577"/>
      <pc:docMkLst>
        <pc:docMk/>
      </pc:docMkLst>
      <pc:sldChg chg="modSp mod">
        <pc:chgData name="Alessandro Carrega" userId="aad2c8b9-e6be-4150-b5bc-cbfa57d8782b" providerId="ADAL" clId="{3234CF0D-208B-E047-801A-FA8986082D17}" dt="2023-01-10T11:55:14.157" v="1" actId="20577"/>
        <pc:sldMkLst>
          <pc:docMk/>
          <pc:sldMk cId="1720193720" sldId="256"/>
        </pc:sldMkLst>
        <pc:spChg chg="mod">
          <ac:chgData name="Alessandro Carrega" userId="aad2c8b9-e6be-4150-b5bc-cbfa57d8782b" providerId="ADAL" clId="{3234CF0D-208B-E047-801A-FA8986082D17}" dt="2023-01-10T11:55:14.157" v="1" actId="20577"/>
          <ac:spMkLst>
            <pc:docMk/>
            <pc:sldMk cId="1720193720" sldId="256"/>
            <ac:spMk id="2" creationId="{B0FAC476-BB9A-524A-B383-557DC410E755}"/>
          </ac:spMkLst>
        </pc:spChg>
      </pc:sldChg>
      <pc:sldChg chg="del">
        <pc:chgData name="Alessandro Carrega" userId="aad2c8b9-e6be-4150-b5bc-cbfa57d8782b" providerId="ADAL" clId="{3234CF0D-208B-E047-801A-FA8986082D17}" dt="2023-01-10T15:51:11.979" v="17" actId="2696"/>
        <pc:sldMkLst>
          <pc:docMk/>
          <pc:sldMk cId="1370663679" sldId="382"/>
        </pc:sldMkLst>
      </pc:sldChg>
      <pc:sldChg chg="modSp mod">
        <pc:chgData name="Alessandro Carrega" userId="aad2c8b9-e6be-4150-b5bc-cbfa57d8782b" providerId="ADAL" clId="{3234CF0D-208B-E047-801A-FA8986082D17}" dt="2023-01-10T15:50:26.709" v="12" actId="20577"/>
        <pc:sldMkLst>
          <pc:docMk/>
          <pc:sldMk cId="3210552522" sldId="384"/>
        </pc:sldMkLst>
        <pc:spChg chg="mod">
          <ac:chgData name="Alessandro Carrega" userId="aad2c8b9-e6be-4150-b5bc-cbfa57d8782b" providerId="ADAL" clId="{3234CF0D-208B-E047-801A-FA8986082D17}" dt="2023-01-10T15:50:26.709" v="12" actId="20577"/>
          <ac:spMkLst>
            <pc:docMk/>
            <pc:sldMk cId="3210552522" sldId="384"/>
            <ac:spMk id="5" creationId="{B45605DA-AD72-A1F0-EE40-4EB72DBFB5D4}"/>
          </ac:spMkLst>
        </pc:spChg>
      </pc:sldChg>
      <pc:sldChg chg="modSp mod">
        <pc:chgData name="Alessandro Carrega" userId="aad2c8b9-e6be-4150-b5bc-cbfa57d8782b" providerId="ADAL" clId="{3234CF0D-208B-E047-801A-FA8986082D17}" dt="2023-01-10T15:49:59.845" v="6" actId="20577"/>
        <pc:sldMkLst>
          <pc:docMk/>
          <pc:sldMk cId="3096554291" sldId="395"/>
        </pc:sldMkLst>
        <pc:spChg chg="mod">
          <ac:chgData name="Alessandro Carrega" userId="aad2c8b9-e6be-4150-b5bc-cbfa57d8782b" providerId="ADAL" clId="{3234CF0D-208B-E047-801A-FA8986082D17}" dt="2023-01-10T15:49:59.845" v="6" actId="20577"/>
          <ac:spMkLst>
            <pc:docMk/>
            <pc:sldMk cId="3096554291" sldId="395"/>
            <ac:spMk id="3" creationId="{97CE0838-F55C-F6BF-AC6F-5E17AA8BF747}"/>
          </ac:spMkLst>
        </pc:spChg>
      </pc:sldChg>
      <pc:sldChg chg="modSp mod">
        <pc:chgData name="Alessandro Carrega" userId="aad2c8b9-e6be-4150-b5bc-cbfa57d8782b" providerId="ADAL" clId="{3234CF0D-208B-E047-801A-FA8986082D17}" dt="2023-01-10T15:50:49.769" v="15" actId="6549"/>
        <pc:sldMkLst>
          <pc:docMk/>
          <pc:sldMk cId="358017501" sldId="414"/>
        </pc:sldMkLst>
        <pc:spChg chg="mod">
          <ac:chgData name="Alessandro Carrega" userId="aad2c8b9-e6be-4150-b5bc-cbfa57d8782b" providerId="ADAL" clId="{3234CF0D-208B-E047-801A-FA8986082D17}" dt="2023-01-10T15:50:49.769" v="15" actId="6549"/>
          <ac:spMkLst>
            <pc:docMk/>
            <pc:sldMk cId="358017501" sldId="414"/>
            <ac:spMk id="3" creationId="{B699F06F-6EDD-057B-47BA-3CD74EB0E412}"/>
          </ac:spMkLst>
        </pc:spChg>
      </pc:sldChg>
      <pc:sldChg chg="modSp mod">
        <pc:chgData name="Alessandro Carrega" userId="aad2c8b9-e6be-4150-b5bc-cbfa57d8782b" providerId="ADAL" clId="{3234CF0D-208B-E047-801A-FA8986082D17}" dt="2023-01-10T15:50:34.363" v="14" actId="20577"/>
        <pc:sldMkLst>
          <pc:docMk/>
          <pc:sldMk cId="1898186217" sldId="419"/>
        </pc:sldMkLst>
        <pc:spChg chg="mod">
          <ac:chgData name="Alessandro Carrega" userId="aad2c8b9-e6be-4150-b5bc-cbfa57d8782b" providerId="ADAL" clId="{3234CF0D-208B-E047-801A-FA8986082D17}" dt="2023-01-10T15:50:34.363" v="14" actId="20577"/>
          <ac:spMkLst>
            <pc:docMk/>
            <pc:sldMk cId="1898186217" sldId="419"/>
            <ac:spMk id="3" creationId="{AE93D534-15E5-34AA-ED39-7B8A955046CE}"/>
          </ac:spMkLst>
        </pc:spChg>
      </pc:sldChg>
      <pc:sldChg chg="modSp mod">
        <pc:chgData name="Alessandro Carrega" userId="aad2c8b9-e6be-4150-b5bc-cbfa57d8782b" providerId="ADAL" clId="{3234CF0D-208B-E047-801A-FA8986082D17}" dt="2023-01-10T15:50:16.090" v="9" actId="20577"/>
        <pc:sldMkLst>
          <pc:docMk/>
          <pc:sldMk cId="1511276267" sldId="431"/>
        </pc:sldMkLst>
        <pc:spChg chg="mod">
          <ac:chgData name="Alessandro Carrega" userId="aad2c8b9-e6be-4150-b5bc-cbfa57d8782b" providerId="ADAL" clId="{3234CF0D-208B-E047-801A-FA8986082D17}" dt="2023-01-10T15:50:16.090" v="9" actId="20577"/>
          <ac:spMkLst>
            <pc:docMk/>
            <pc:sldMk cId="1511276267" sldId="431"/>
            <ac:spMk id="3" creationId="{FFEB3BC5-8A2D-DD8C-8174-B97B97B651D7}"/>
          </ac:spMkLst>
        </pc:spChg>
      </pc:sldChg>
      <pc:sldChg chg="modSp mod">
        <pc:chgData name="Alessandro Carrega" userId="aad2c8b9-e6be-4150-b5bc-cbfa57d8782b" providerId="ADAL" clId="{3234CF0D-208B-E047-801A-FA8986082D17}" dt="2023-01-10T15:50:56.461" v="16" actId="20577"/>
        <pc:sldMkLst>
          <pc:docMk/>
          <pc:sldMk cId="1574801989" sldId="442"/>
        </pc:sldMkLst>
        <pc:spChg chg="mod">
          <ac:chgData name="Alessandro Carrega" userId="aad2c8b9-e6be-4150-b5bc-cbfa57d8782b" providerId="ADAL" clId="{3234CF0D-208B-E047-801A-FA8986082D17}" dt="2023-01-10T15:50:56.461" v="16" actId="20577"/>
          <ac:spMkLst>
            <pc:docMk/>
            <pc:sldMk cId="1574801989" sldId="442"/>
            <ac:spMk id="11" creationId="{F359AF28-1DD3-EB4F-4926-9CCC5329F8A3}"/>
          </ac:spMkLst>
        </pc:spChg>
      </pc:sldChg>
      <pc:sldChg chg="modNotesTx">
        <pc:chgData name="Alessandro Carrega" userId="aad2c8b9-e6be-4150-b5bc-cbfa57d8782b" providerId="ADAL" clId="{3234CF0D-208B-E047-801A-FA8986082D17}" dt="2023-01-10T15:40:58.987" v="2" actId="20577"/>
        <pc:sldMkLst>
          <pc:docMk/>
          <pc:sldMk cId="2938459961" sldId="444"/>
        </pc:sldMkLst>
      </pc:sldChg>
      <pc:sldChg chg="modSp mod">
        <pc:chgData name="Alessandro Carrega" userId="aad2c8b9-e6be-4150-b5bc-cbfa57d8782b" providerId="ADAL" clId="{3234CF0D-208B-E047-801A-FA8986082D17}" dt="2023-01-10T16:02:19.902" v="157" actId="20577"/>
        <pc:sldMkLst>
          <pc:docMk/>
          <pc:sldMk cId="3412039930" sldId="471"/>
        </pc:sldMkLst>
        <pc:spChg chg="mod">
          <ac:chgData name="Alessandro Carrega" userId="aad2c8b9-e6be-4150-b5bc-cbfa57d8782b" providerId="ADAL" clId="{3234CF0D-208B-E047-801A-FA8986082D17}" dt="2023-01-10T16:02:19.902" v="157" actId="20577"/>
          <ac:spMkLst>
            <pc:docMk/>
            <pc:sldMk cId="3412039930" sldId="471"/>
            <ac:spMk id="2" creationId="{6E071C06-D666-FB67-5468-3B31651D5E29}"/>
          </ac:spMkLst>
        </pc:spChg>
        <pc:spChg chg="mod">
          <ac:chgData name="Alessandro Carrega" userId="aad2c8b9-e6be-4150-b5bc-cbfa57d8782b" providerId="ADAL" clId="{3234CF0D-208B-E047-801A-FA8986082D17}" dt="2023-01-10T15:49:52.628" v="5" actId="20577"/>
          <ac:spMkLst>
            <pc:docMk/>
            <pc:sldMk cId="3412039930" sldId="471"/>
            <ac:spMk id="3" creationId="{D95E31DF-861D-FFEC-1C7F-A8E281ABDA4D}"/>
          </ac:spMkLst>
        </pc:spChg>
      </pc:sldChg>
      <pc:sldChg chg="modSp add mod">
        <pc:chgData name="Alessandro Carrega" userId="aad2c8b9-e6be-4150-b5bc-cbfa57d8782b" providerId="ADAL" clId="{3234CF0D-208B-E047-801A-FA8986082D17}" dt="2023-01-11T09:25:09.572" v="1830" actId="6549"/>
        <pc:sldMkLst>
          <pc:docMk/>
          <pc:sldMk cId="4205628724" sldId="472"/>
        </pc:sldMkLst>
        <pc:spChg chg="mod">
          <ac:chgData name="Alessandro Carrega" userId="aad2c8b9-e6be-4150-b5bc-cbfa57d8782b" providerId="ADAL" clId="{3234CF0D-208B-E047-801A-FA8986082D17}" dt="2023-01-10T16:02:15.790" v="155" actId="20577"/>
          <ac:spMkLst>
            <pc:docMk/>
            <pc:sldMk cId="4205628724" sldId="472"/>
            <ac:spMk id="2" creationId="{6E071C06-D666-FB67-5468-3B31651D5E29}"/>
          </ac:spMkLst>
        </pc:spChg>
        <pc:spChg chg="mod">
          <ac:chgData name="Alessandro Carrega" userId="aad2c8b9-e6be-4150-b5bc-cbfa57d8782b" providerId="ADAL" clId="{3234CF0D-208B-E047-801A-FA8986082D17}" dt="2023-01-11T09:25:09.572" v="1830" actId="6549"/>
          <ac:spMkLst>
            <pc:docMk/>
            <pc:sldMk cId="4205628724" sldId="472"/>
            <ac:spMk id="3" creationId="{D95E31DF-861D-FFEC-1C7F-A8E281ABDA4D}"/>
          </ac:spMkLst>
        </pc:spChg>
      </pc:sldChg>
      <pc:sldChg chg="modSp add mod">
        <pc:chgData name="Alessandro Carrega" userId="aad2c8b9-e6be-4150-b5bc-cbfa57d8782b" providerId="ADAL" clId="{3234CF0D-208B-E047-801A-FA8986082D17}" dt="2023-01-10T16:02:09.381" v="153" actId="6549"/>
        <pc:sldMkLst>
          <pc:docMk/>
          <pc:sldMk cId="539161535" sldId="473"/>
        </pc:sldMkLst>
        <pc:spChg chg="mod">
          <ac:chgData name="Alessandro Carrega" userId="aad2c8b9-e6be-4150-b5bc-cbfa57d8782b" providerId="ADAL" clId="{3234CF0D-208B-E047-801A-FA8986082D17}" dt="2023-01-10T16:01:23.136" v="101" actId="20577"/>
          <ac:spMkLst>
            <pc:docMk/>
            <pc:sldMk cId="539161535" sldId="473"/>
            <ac:spMk id="2" creationId="{6E071C06-D666-FB67-5468-3B31651D5E29}"/>
          </ac:spMkLst>
        </pc:spChg>
        <pc:spChg chg="mod">
          <ac:chgData name="Alessandro Carrega" userId="aad2c8b9-e6be-4150-b5bc-cbfa57d8782b" providerId="ADAL" clId="{3234CF0D-208B-E047-801A-FA8986082D17}" dt="2023-01-10T16:02:09.381" v="153" actId="6549"/>
          <ac:spMkLst>
            <pc:docMk/>
            <pc:sldMk cId="539161535" sldId="473"/>
            <ac:spMk id="3" creationId="{D95E31DF-861D-FFEC-1C7F-A8E281ABDA4D}"/>
          </ac:spMkLst>
        </pc:spChg>
      </pc:sldChg>
      <pc:sldChg chg="modSp add mod">
        <pc:chgData name="Alessandro Carrega" userId="aad2c8b9-e6be-4150-b5bc-cbfa57d8782b" providerId="ADAL" clId="{3234CF0D-208B-E047-801A-FA8986082D17}" dt="2023-01-10T16:04:58.356" v="267" actId="20577"/>
        <pc:sldMkLst>
          <pc:docMk/>
          <pc:sldMk cId="1529043584" sldId="474"/>
        </pc:sldMkLst>
        <pc:spChg chg="mod">
          <ac:chgData name="Alessandro Carrega" userId="aad2c8b9-e6be-4150-b5bc-cbfa57d8782b" providerId="ADAL" clId="{3234CF0D-208B-E047-801A-FA8986082D17}" dt="2023-01-10T16:02:36.624" v="161" actId="20577"/>
          <ac:spMkLst>
            <pc:docMk/>
            <pc:sldMk cId="1529043584" sldId="474"/>
            <ac:spMk id="2" creationId="{6E071C06-D666-FB67-5468-3B31651D5E29}"/>
          </ac:spMkLst>
        </pc:spChg>
        <pc:spChg chg="mod">
          <ac:chgData name="Alessandro Carrega" userId="aad2c8b9-e6be-4150-b5bc-cbfa57d8782b" providerId="ADAL" clId="{3234CF0D-208B-E047-801A-FA8986082D17}" dt="2023-01-10T16:04:58.356" v="267" actId="20577"/>
          <ac:spMkLst>
            <pc:docMk/>
            <pc:sldMk cId="1529043584" sldId="474"/>
            <ac:spMk id="3" creationId="{D95E31DF-861D-FFEC-1C7F-A8E281ABDA4D}"/>
          </ac:spMkLst>
        </pc:spChg>
      </pc:sldChg>
      <pc:sldChg chg="modSp add mod">
        <pc:chgData name="Alessandro Carrega" userId="aad2c8b9-e6be-4150-b5bc-cbfa57d8782b" providerId="ADAL" clId="{3234CF0D-208B-E047-801A-FA8986082D17}" dt="2023-01-11T09:26:30.798" v="1842" actId="20577"/>
        <pc:sldMkLst>
          <pc:docMk/>
          <pc:sldMk cId="1616334530" sldId="475"/>
        </pc:sldMkLst>
        <pc:spChg chg="mod">
          <ac:chgData name="Alessandro Carrega" userId="aad2c8b9-e6be-4150-b5bc-cbfa57d8782b" providerId="ADAL" clId="{3234CF0D-208B-E047-801A-FA8986082D17}" dt="2023-01-10T16:05:21.857" v="281" actId="20577"/>
          <ac:spMkLst>
            <pc:docMk/>
            <pc:sldMk cId="1616334530" sldId="475"/>
            <ac:spMk id="2" creationId="{6E071C06-D666-FB67-5468-3B31651D5E29}"/>
          </ac:spMkLst>
        </pc:spChg>
        <pc:spChg chg="mod">
          <ac:chgData name="Alessandro Carrega" userId="aad2c8b9-e6be-4150-b5bc-cbfa57d8782b" providerId="ADAL" clId="{3234CF0D-208B-E047-801A-FA8986082D17}" dt="2023-01-11T09:26:30.798" v="1842" actId="20577"/>
          <ac:spMkLst>
            <pc:docMk/>
            <pc:sldMk cId="1616334530" sldId="475"/>
            <ac:spMk id="3" creationId="{D95E31DF-861D-FFEC-1C7F-A8E281ABDA4D}"/>
          </ac:spMkLst>
        </pc:spChg>
      </pc:sldChg>
      <pc:sldChg chg="modSp add mod">
        <pc:chgData name="Alessandro Carrega" userId="aad2c8b9-e6be-4150-b5bc-cbfa57d8782b" providerId="ADAL" clId="{3234CF0D-208B-E047-801A-FA8986082D17}" dt="2023-01-10T16:08:36.419" v="426" actId="114"/>
        <pc:sldMkLst>
          <pc:docMk/>
          <pc:sldMk cId="1554939568" sldId="476"/>
        </pc:sldMkLst>
        <pc:spChg chg="mod">
          <ac:chgData name="Alessandro Carrega" userId="aad2c8b9-e6be-4150-b5bc-cbfa57d8782b" providerId="ADAL" clId="{3234CF0D-208B-E047-801A-FA8986082D17}" dt="2023-01-10T16:08:36.419" v="426" actId="114"/>
          <ac:spMkLst>
            <pc:docMk/>
            <pc:sldMk cId="1554939568" sldId="476"/>
            <ac:spMk id="3" creationId="{D95E31DF-861D-FFEC-1C7F-A8E281ABDA4D}"/>
          </ac:spMkLst>
        </pc:spChg>
      </pc:sldChg>
      <pc:sldChg chg="modSp add mod">
        <pc:chgData name="Alessandro Carrega" userId="aad2c8b9-e6be-4150-b5bc-cbfa57d8782b" providerId="ADAL" clId="{3234CF0D-208B-E047-801A-FA8986082D17}" dt="2023-01-11T09:25:48.735" v="1838" actId="20577"/>
        <pc:sldMkLst>
          <pc:docMk/>
          <pc:sldMk cId="136282289" sldId="477"/>
        </pc:sldMkLst>
        <pc:spChg chg="mod">
          <ac:chgData name="Alessandro Carrega" userId="aad2c8b9-e6be-4150-b5bc-cbfa57d8782b" providerId="ADAL" clId="{3234CF0D-208B-E047-801A-FA8986082D17}" dt="2023-01-10T16:13:22.196" v="553" actId="20577"/>
          <ac:spMkLst>
            <pc:docMk/>
            <pc:sldMk cId="136282289" sldId="477"/>
            <ac:spMk id="2" creationId="{6E071C06-D666-FB67-5468-3B31651D5E29}"/>
          </ac:spMkLst>
        </pc:spChg>
        <pc:spChg chg="mod">
          <ac:chgData name="Alessandro Carrega" userId="aad2c8b9-e6be-4150-b5bc-cbfa57d8782b" providerId="ADAL" clId="{3234CF0D-208B-E047-801A-FA8986082D17}" dt="2023-01-11T09:25:48.735" v="1838" actId="20577"/>
          <ac:spMkLst>
            <pc:docMk/>
            <pc:sldMk cId="136282289" sldId="477"/>
            <ac:spMk id="3" creationId="{D95E31DF-861D-FFEC-1C7F-A8E281ABDA4D}"/>
          </ac:spMkLst>
        </pc:spChg>
      </pc:sldChg>
      <pc:sldChg chg="modSp add mod">
        <pc:chgData name="Alessandro Carrega" userId="aad2c8b9-e6be-4150-b5bc-cbfa57d8782b" providerId="ADAL" clId="{3234CF0D-208B-E047-801A-FA8986082D17}" dt="2023-01-10T16:13:17.290" v="551" actId="27636"/>
        <pc:sldMkLst>
          <pc:docMk/>
          <pc:sldMk cId="921701063" sldId="478"/>
        </pc:sldMkLst>
        <pc:spChg chg="mod">
          <ac:chgData name="Alessandro Carrega" userId="aad2c8b9-e6be-4150-b5bc-cbfa57d8782b" providerId="ADAL" clId="{3234CF0D-208B-E047-801A-FA8986082D17}" dt="2023-01-10T16:13:13.891" v="549" actId="20577"/>
          <ac:spMkLst>
            <pc:docMk/>
            <pc:sldMk cId="921701063" sldId="478"/>
            <ac:spMk id="2" creationId="{6E071C06-D666-FB67-5468-3B31651D5E29}"/>
          </ac:spMkLst>
        </pc:spChg>
        <pc:spChg chg="mod">
          <ac:chgData name="Alessandro Carrega" userId="aad2c8b9-e6be-4150-b5bc-cbfa57d8782b" providerId="ADAL" clId="{3234CF0D-208B-E047-801A-FA8986082D17}" dt="2023-01-10T16:13:17.290" v="551" actId="27636"/>
          <ac:spMkLst>
            <pc:docMk/>
            <pc:sldMk cId="921701063" sldId="478"/>
            <ac:spMk id="3" creationId="{D95E31DF-861D-FFEC-1C7F-A8E281ABDA4D}"/>
          </ac:spMkLst>
        </pc:spChg>
      </pc:sldChg>
      <pc:sldChg chg="modSp add mod">
        <pc:chgData name="Alessandro Carrega" userId="aad2c8b9-e6be-4150-b5bc-cbfa57d8782b" providerId="ADAL" clId="{3234CF0D-208B-E047-801A-FA8986082D17}" dt="2023-01-10T16:14:03.400" v="574" actId="6549"/>
        <pc:sldMkLst>
          <pc:docMk/>
          <pc:sldMk cId="247464135" sldId="479"/>
        </pc:sldMkLst>
        <pc:spChg chg="mod">
          <ac:chgData name="Alessandro Carrega" userId="aad2c8b9-e6be-4150-b5bc-cbfa57d8782b" providerId="ADAL" clId="{3234CF0D-208B-E047-801A-FA8986082D17}" dt="2023-01-10T16:13:27.983" v="557" actId="20577"/>
          <ac:spMkLst>
            <pc:docMk/>
            <pc:sldMk cId="247464135" sldId="479"/>
            <ac:spMk id="2" creationId="{6E071C06-D666-FB67-5468-3B31651D5E29}"/>
          </ac:spMkLst>
        </pc:spChg>
        <pc:spChg chg="mod">
          <ac:chgData name="Alessandro Carrega" userId="aad2c8b9-e6be-4150-b5bc-cbfa57d8782b" providerId="ADAL" clId="{3234CF0D-208B-E047-801A-FA8986082D17}" dt="2023-01-10T16:14:03.400" v="574" actId="6549"/>
          <ac:spMkLst>
            <pc:docMk/>
            <pc:sldMk cId="247464135" sldId="479"/>
            <ac:spMk id="3" creationId="{D95E31DF-861D-FFEC-1C7F-A8E281ABDA4D}"/>
          </ac:spMkLst>
        </pc:spChg>
      </pc:sldChg>
      <pc:sldChg chg="modSp add mod">
        <pc:chgData name="Alessandro Carrega" userId="aad2c8b9-e6be-4150-b5bc-cbfa57d8782b" providerId="ADAL" clId="{3234CF0D-208B-E047-801A-FA8986082D17}" dt="2023-01-10T16:15:17.143" v="594" actId="20577"/>
        <pc:sldMkLst>
          <pc:docMk/>
          <pc:sldMk cId="561199064" sldId="480"/>
        </pc:sldMkLst>
        <pc:spChg chg="mod">
          <ac:chgData name="Alessandro Carrega" userId="aad2c8b9-e6be-4150-b5bc-cbfa57d8782b" providerId="ADAL" clId="{3234CF0D-208B-E047-801A-FA8986082D17}" dt="2023-01-10T16:15:17.143" v="594" actId="20577"/>
          <ac:spMkLst>
            <pc:docMk/>
            <pc:sldMk cId="561199064" sldId="480"/>
            <ac:spMk id="2" creationId="{6E071C06-D666-FB67-5468-3B31651D5E29}"/>
          </ac:spMkLst>
        </pc:spChg>
        <pc:spChg chg="mod">
          <ac:chgData name="Alessandro Carrega" userId="aad2c8b9-e6be-4150-b5bc-cbfa57d8782b" providerId="ADAL" clId="{3234CF0D-208B-E047-801A-FA8986082D17}" dt="2023-01-10T16:15:12.992" v="592" actId="6549"/>
          <ac:spMkLst>
            <pc:docMk/>
            <pc:sldMk cId="561199064" sldId="480"/>
            <ac:spMk id="3" creationId="{D95E31DF-861D-FFEC-1C7F-A8E281ABDA4D}"/>
          </ac:spMkLst>
        </pc:spChg>
      </pc:sldChg>
      <pc:sldChg chg="modSp add mod">
        <pc:chgData name="Alessandro Carrega" userId="aad2c8b9-e6be-4150-b5bc-cbfa57d8782b" providerId="ADAL" clId="{3234CF0D-208B-E047-801A-FA8986082D17}" dt="2023-01-10T16:16:34.744" v="644" actId="6549"/>
        <pc:sldMkLst>
          <pc:docMk/>
          <pc:sldMk cId="1051465890" sldId="481"/>
        </pc:sldMkLst>
        <pc:spChg chg="mod">
          <ac:chgData name="Alessandro Carrega" userId="aad2c8b9-e6be-4150-b5bc-cbfa57d8782b" providerId="ADAL" clId="{3234CF0D-208B-E047-801A-FA8986082D17}" dt="2023-01-10T16:15:28.519" v="597" actId="20577"/>
          <ac:spMkLst>
            <pc:docMk/>
            <pc:sldMk cId="1051465890" sldId="481"/>
            <ac:spMk id="2" creationId="{6E071C06-D666-FB67-5468-3B31651D5E29}"/>
          </ac:spMkLst>
        </pc:spChg>
        <pc:spChg chg="mod">
          <ac:chgData name="Alessandro Carrega" userId="aad2c8b9-e6be-4150-b5bc-cbfa57d8782b" providerId="ADAL" clId="{3234CF0D-208B-E047-801A-FA8986082D17}" dt="2023-01-10T16:16:34.744" v="644" actId="6549"/>
          <ac:spMkLst>
            <pc:docMk/>
            <pc:sldMk cId="1051465890" sldId="481"/>
            <ac:spMk id="3" creationId="{D95E31DF-861D-FFEC-1C7F-A8E281ABDA4D}"/>
          </ac:spMkLst>
        </pc:spChg>
      </pc:sldChg>
      <pc:sldChg chg="modSp add mod">
        <pc:chgData name="Alessandro Carrega" userId="aad2c8b9-e6be-4150-b5bc-cbfa57d8782b" providerId="ADAL" clId="{3234CF0D-208B-E047-801A-FA8986082D17}" dt="2023-01-11T09:25:11.968" v="1831" actId="6549"/>
        <pc:sldMkLst>
          <pc:docMk/>
          <pc:sldMk cId="4292642802" sldId="482"/>
        </pc:sldMkLst>
        <pc:spChg chg="mod">
          <ac:chgData name="Alessandro Carrega" userId="aad2c8b9-e6be-4150-b5bc-cbfa57d8782b" providerId="ADAL" clId="{3234CF0D-208B-E047-801A-FA8986082D17}" dt="2023-01-10T16:18:16.018" v="694" actId="20577"/>
          <ac:spMkLst>
            <pc:docMk/>
            <pc:sldMk cId="4292642802" sldId="482"/>
            <ac:spMk id="2" creationId="{6E071C06-D666-FB67-5468-3B31651D5E29}"/>
          </ac:spMkLst>
        </pc:spChg>
        <pc:spChg chg="mod">
          <ac:chgData name="Alessandro Carrega" userId="aad2c8b9-e6be-4150-b5bc-cbfa57d8782b" providerId="ADAL" clId="{3234CF0D-208B-E047-801A-FA8986082D17}" dt="2023-01-11T09:25:11.968" v="1831" actId="6549"/>
          <ac:spMkLst>
            <pc:docMk/>
            <pc:sldMk cId="4292642802" sldId="482"/>
            <ac:spMk id="3" creationId="{D95E31DF-861D-FFEC-1C7F-A8E281ABDA4D}"/>
          </ac:spMkLst>
        </pc:spChg>
      </pc:sldChg>
      <pc:sldChg chg="modSp add mod">
        <pc:chgData name="Alessandro Carrega" userId="aad2c8b9-e6be-4150-b5bc-cbfa57d8782b" providerId="ADAL" clId="{3234CF0D-208B-E047-801A-FA8986082D17}" dt="2023-01-10T16:20:39.009" v="779" actId="27636"/>
        <pc:sldMkLst>
          <pc:docMk/>
          <pc:sldMk cId="2000486270" sldId="483"/>
        </pc:sldMkLst>
        <pc:spChg chg="mod">
          <ac:chgData name="Alessandro Carrega" userId="aad2c8b9-e6be-4150-b5bc-cbfa57d8782b" providerId="ADAL" clId="{3234CF0D-208B-E047-801A-FA8986082D17}" dt="2023-01-10T16:18:47.567" v="714" actId="6549"/>
          <ac:spMkLst>
            <pc:docMk/>
            <pc:sldMk cId="2000486270" sldId="483"/>
            <ac:spMk id="2" creationId="{6E071C06-D666-FB67-5468-3B31651D5E29}"/>
          </ac:spMkLst>
        </pc:spChg>
        <pc:spChg chg="mod">
          <ac:chgData name="Alessandro Carrega" userId="aad2c8b9-e6be-4150-b5bc-cbfa57d8782b" providerId="ADAL" clId="{3234CF0D-208B-E047-801A-FA8986082D17}" dt="2023-01-10T16:20:39.009" v="779" actId="27636"/>
          <ac:spMkLst>
            <pc:docMk/>
            <pc:sldMk cId="2000486270" sldId="483"/>
            <ac:spMk id="3" creationId="{D95E31DF-861D-FFEC-1C7F-A8E281ABDA4D}"/>
          </ac:spMkLst>
        </pc:spChg>
      </pc:sldChg>
      <pc:sldChg chg="new del">
        <pc:chgData name="Alessandro Carrega" userId="aad2c8b9-e6be-4150-b5bc-cbfa57d8782b" providerId="ADAL" clId="{3234CF0D-208B-E047-801A-FA8986082D17}" dt="2023-01-10T16:18:34.991" v="696" actId="680"/>
        <pc:sldMkLst>
          <pc:docMk/>
          <pc:sldMk cId="3546657999" sldId="483"/>
        </pc:sldMkLst>
      </pc:sldChg>
      <pc:sldChg chg="modSp add mod">
        <pc:chgData name="Alessandro Carrega" userId="aad2c8b9-e6be-4150-b5bc-cbfa57d8782b" providerId="ADAL" clId="{3234CF0D-208B-E047-801A-FA8986082D17}" dt="2023-01-10T16:21:48.063" v="810" actId="20577"/>
        <pc:sldMkLst>
          <pc:docMk/>
          <pc:sldMk cId="3658461331" sldId="484"/>
        </pc:sldMkLst>
        <pc:spChg chg="mod">
          <ac:chgData name="Alessandro Carrega" userId="aad2c8b9-e6be-4150-b5bc-cbfa57d8782b" providerId="ADAL" clId="{3234CF0D-208B-E047-801A-FA8986082D17}" dt="2023-01-10T16:20:30.235" v="775" actId="20577"/>
          <ac:spMkLst>
            <pc:docMk/>
            <pc:sldMk cId="3658461331" sldId="484"/>
            <ac:spMk id="2" creationId="{6E071C06-D666-FB67-5468-3B31651D5E29}"/>
          </ac:spMkLst>
        </pc:spChg>
        <pc:spChg chg="mod">
          <ac:chgData name="Alessandro Carrega" userId="aad2c8b9-e6be-4150-b5bc-cbfa57d8782b" providerId="ADAL" clId="{3234CF0D-208B-E047-801A-FA8986082D17}" dt="2023-01-10T16:21:48.063" v="810" actId="20577"/>
          <ac:spMkLst>
            <pc:docMk/>
            <pc:sldMk cId="3658461331" sldId="484"/>
            <ac:spMk id="3" creationId="{D95E31DF-861D-FFEC-1C7F-A8E281ABDA4D}"/>
          </ac:spMkLst>
        </pc:spChg>
      </pc:sldChg>
      <pc:sldChg chg="modSp add mod">
        <pc:chgData name="Alessandro Carrega" userId="aad2c8b9-e6be-4150-b5bc-cbfa57d8782b" providerId="ADAL" clId="{3234CF0D-208B-E047-801A-FA8986082D17}" dt="2023-01-10T16:23:19.314" v="876" actId="6549"/>
        <pc:sldMkLst>
          <pc:docMk/>
          <pc:sldMk cId="2131192937" sldId="485"/>
        </pc:sldMkLst>
        <pc:spChg chg="mod">
          <ac:chgData name="Alessandro Carrega" userId="aad2c8b9-e6be-4150-b5bc-cbfa57d8782b" providerId="ADAL" clId="{3234CF0D-208B-E047-801A-FA8986082D17}" dt="2023-01-10T16:22:27.286" v="823" actId="20577"/>
          <ac:spMkLst>
            <pc:docMk/>
            <pc:sldMk cId="2131192937" sldId="485"/>
            <ac:spMk id="2" creationId="{6E071C06-D666-FB67-5468-3B31651D5E29}"/>
          </ac:spMkLst>
        </pc:spChg>
        <pc:spChg chg="mod">
          <ac:chgData name="Alessandro Carrega" userId="aad2c8b9-e6be-4150-b5bc-cbfa57d8782b" providerId="ADAL" clId="{3234CF0D-208B-E047-801A-FA8986082D17}" dt="2023-01-10T16:23:19.314" v="876" actId="6549"/>
          <ac:spMkLst>
            <pc:docMk/>
            <pc:sldMk cId="2131192937" sldId="485"/>
            <ac:spMk id="3" creationId="{D95E31DF-861D-FFEC-1C7F-A8E281ABDA4D}"/>
          </ac:spMkLst>
        </pc:spChg>
      </pc:sldChg>
      <pc:sldChg chg="modSp add mod">
        <pc:chgData name="Alessandro Carrega" userId="aad2c8b9-e6be-4150-b5bc-cbfa57d8782b" providerId="ADAL" clId="{3234CF0D-208B-E047-801A-FA8986082D17}" dt="2023-01-10T16:24:41.118" v="937" actId="20577"/>
        <pc:sldMkLst>
          <pc:docMk/>
          <pc:sldMk cId="1697830002" sldId="486"/>
        </pc:sldMkLst>
        <pc:spChg chg="mod">
          <ac:chgData name="Alessandro Carrega" userId="aad2c8b9-e6be-4150-b5bc-cbfa57d8782b" providerId="ADAL" clId="{3234CF0D-208B-E047-801A-FA8986082D17}" dt="2023-01-10T16:24:41.118" v="937" actId="20577"/>
          <ac:spMkLst>
            <pc:docMk/>
            <pc:sldMk cId="1697830002" sldId="486"/>
            <ac:spMk id="2" creationId="{6E071C06-D666-FB67-5468-3B31651D5E29}"/>
          </ac:spMkLst>
        </pc:spChg>
        <pc:spChg chg="mod">
          <ac:chgData name="Alessandro Carrega" userId="aad2c8b9-e6be-4150-b5bc-cbfa57d8782b" providerId="ADAL" clId="{3234CF0D-208B-E047-801A-FA8986082D17}" dt="2023-01-10T16:24:31.581" v="933" actId="27636"/>
          <ac:spMkLst>
            <pc:docMk/>
            <pc:sldMk cId="1697830002" sldId="486"/>
            <ac:spMk id="3" creationId="{D95E31DF-861D-FFEC-1C7F-A8E281ABDA4D}"/>
          </ac:spMkLst>
        </pc:spChg>
      </pc:sldChg>
      <pc:sldChg chg="modSp add mod">
        <pc:chgData name="Alessandro Carrega" userId="aad2c8b9-e6be-4150-b5bc-cbfa57d8782b" providerId="ADAL" clId="{3234CF0D-208B-E047-801A-FA8986082D17}" dt="2023-01-10T16:26:21.311" v="988" actId="20577"/>
        <pc:sldMkLst>
          <pc:docMk/>
          <pc:sldMk cId="552258437" sldId="487"/>
        </pc:sldMkLst>
        <pc:spChg chg="mod">
          <ac:chgData name="Alessandro Carrega" userId="aad2c8b9-e6be-4150-b5bc-cbfa57d8782b" providerId="ADAL" clId="{3234CF0D-208B-E047-801A-FA8986082D17}" dt="2023-01-10T16:24:48.483" v="940" actId="20577"/>
          <ac:spMkLst>
            <pc:docMk/>
            <pc:sldMk cId="552258437" sldId="487"/>
            <ac:spMk id="2" creationId="{6E071C06-D666-FB67-5468-3B31651D5E29}"/>
          </ac:spMkLst>
        </pc:spChg>
        <pc:spChg chg="mod">
          <ac:chgData name="Alessandro Carrega" userId="aad2c8b9-e6be-4150-b5bc-cbfa57d8782b" providerId="ADAL" clId="{3234CF0D-208B-E047-801A-FA8986082D17}" dt="2023-01-10T16:26:21.311" v="988" actId="20577"/>
          <ac:spMkLst>
            <pc:docMk/>
            <pc:sldMk cId="552258437" sldId="487"/>
            <ac:spMk id="3" creationId="{D95E31DF-861D-FFEC-1C7F-A8E281ABDA4D}"/>
          </ac:spMkLst>
        </pc:spChg>
      </pc:sldChg>
      <pc:sldChg chg="modSp add mod">
        <pc:chgData name="Alessandro Carrega" userId="aad2c8b9-e6be-4150-b5bc-cbfa57d8782b" providerId="ADAL" clId="{3234CF0D-208B-E047-801A-FA8986082D17}" dt="2023-01-10T16:27:55.119" v="1044" actId="20577"/>
        <pc:sldMkLst>
          <pc:docMk/>
          <pc:sldMk cId="4003347631" sldId="488"/>
        </pc:sldMkLst>
        <pc:spChg chg="mod">
          <ac:chgData name="Alessandro Carrega" userId="aad2c8b9-e6be-4150-b5bc-cbfa57d8782b" providerId="ADAL" clId="{3234CF0D-208B-E047-801A-FA8986082D17}" dt="2023-01-10T16:26:30.033" v="991" actId="20577"/>
          <ac:spMkLst>
            <pc:docMk/>
            <pc:sldMk cId="4003347631" sldId="488"/>
            <ac:spMk id="2" creationId="{6E071C06-D666-FB67-5468-3B31651D5E29}"/>
          </ac:spMkLst>
        </pc:spChg>
        <pc:spChg chg="mod">
          <ac:chgData name="Alessandro Carrega" userId="aad2c8b9-e6be-4150-b5bc-cbfa57d8782b" providerId="ADAL" clId="{3234CF0D-208B-E047-801A-FA8986082D17}" dt="2023-01-10T16:27:55.119" v="1044" actId="20577"/>
          <ac:spMkLst>
            <pc:docMk/>
            <pc:sldMk cId="4003347631" sldId="488"/>
            <ac:spMk id="3" creationId="{D95E31DF-861D-FFEC-1C7F-A8E281ABDA4D}"/>
          </ac:spMkLst>
        </pc:spChg>
      </pc:sldChg>
      <pc:sldChg chg="modSp add mod">
        <pc:chgData name="Alessandro Carrega" userId="aad2c8b9-e6be-4150-b5bc-cbfa57d8782b" providerId="ADAL" clId="{3234CF0D-208B-E047-801A-FA8986082D17}" dt="2023-01-11T09:25:23.639" v="1833" actId="6549"/>
        <pc:sldMkLst>
          <pc:docMk/>
          <pc:sldMk cId="1669431192" sldId="489"/>
        </pc:sldMkLst>
        <pc:spChg chg="mod">
          <ac:chgData name="Alessandro Carrega" userId="aad2c8b9-e6be-4150-b5bc-cbfa57d8782b" providerId="ADAL" clId="{3234CF0D-208B-E047-801A-FA8986082D17}" dt="2023-01-10T16:28:17.119" v="1056" actId="20577"/>
          <ac:spMkLst>
            <pc:docMk/>
            <pc:sldMk cId="1669431192" sldId="489"/>
            <ac:spMk id="2" creationId="{6E071C06-D666-FB67-5468-3B31651D5E29}"/>
          </ac:spMkLst>
        </pc:spChg>
        <pc:spChg chg="mod">
          <ac:chgData name="Alessandro Carrega" userId="aad2c8b9-e6be-4150-b5bc-cbfa57d8782b" providerId="ADAL" clId="{3234CF0D-208B-E047-801A-FA8986082D17}" dt="2023-01-11T09:25:23.639" v="1833" actId="6549"/>
          <ac:spMkLst>
            <pc:docMk/>
            <pc:sldMk cId="1669431192" sldId="489"/>
            <ac:spMk id="3" creationId="{D95E31DF-861D-FFEC-1C7F-A8E281ABDA4D}"/>
          </ac:spMkLst>
        </pc:spChg>
      </pc:sldChg>
      <pc:sldChg chg="modSp add mod">
        <pc:chgData name="Alessandro Carrega" userId="aad2c8b9-e6be-4150-b5bc-cbfa57d8782b" providerId="ADAL" clId="{3234CF0D-208B-E047-801A-FA8986082D17}" dt="2023-01-11T09:25:13.902" v="1832" actId="6549"/>
        <pc:sldMkLst>
          <pc:docMk/>
          <pc:sldMk cId="219909360" sldId="490"/>
        </pc:sldMkLst>
        <pc:spChg chg="mod">
          <ac:chgData name="Alessandro Carrega" userId="aad2c8b9-e6be-4150-b5bc-cbfa57d8782b" providerId="ADAL" clId="{3234CF0D-208B-E047-801A-FA8986082D17}" dt="2023-01-11T08:52:43.312" v="1167" actId="20577"/>
          <ac:spMkLst>
            <pc:docMk/>
            <pc:sldMk cId="219909360" sldId="490"/>
            <ac:spMk id="2" creationId="{6E071C06-D666-FB67-5468-3B31651D5E29}"/>
          </ac:spMkLst>
        </pc:spChg>
        <pc:spChg chg="mod">
          <ac:chgData name="Alessandro Carrega" userId="aad2c8b9-e6be-4150-b5bc-cbfa57d8782b" providerId="ADAL" clId="{3234CF0D-208B-E047-801A-FA8986082D17}" dt="2023-01-11T09:25:13.902" v="1832" actId="6549"/>
          <ac:spMkLst>
            <pc:docMk/>
            <pc:sldMk cId="219909360" sldId="490"/>
            <ac:spMk id="3" creationId="{D95E31DF-861D-FFEC-1C7F-A8E281ABDA4D}"/>
          </ac:spMkLst>
        </pc:spChg>
      </pc:sldChg>
      <pc:sldChg chg="modSp add mod">
        <pc:chgData name="Alessandro Carrega" userId="aad2c8b9-e6be-4150-b5bc-cbfa57d8782b" providerId="ADAL" clId="{3234CF0D-208B-E047-801A-FA8986082D17}" dt="2023-01-11T08:54:28.443" v="1212" actId="6549"/>
        <pc:sldMkLst>
          <pc:docMk/>
          <pc:sldMk cId="3326386296" sldId="491"/>
        </pc:sldMkLst>
        <pc:spChg chg="mod">
          <ac:chgData name="Alessandro Carrega" userId="aad2c8b9-e6be-4150-b5bc-cbfa57d8782b" providerId="ADAL" clId="{3234CF0D-208B-E047-801A-FA8986082D17}" dt="2023-01-11T08:52:50.967" v="1170" actId="20577"/>
          <ac:spMkLst>
            <pc:docMk/>
            <pc:sldMk cId="3326386296" sldId="491"/>
            <ac:spMk id="2" creationId="{6E071C06-D666-FB67-5468-3B31651D5E29}"/>
          </ac:spMkLst>
        </pc:spChg>
        <pc:spChg chg="mod">
          <ac:chgData name="Alessandro Carrega" userId="aad2c8b9-e6be-4150-b5bc-cbfa57d8782b" providerId="ADAL" clId="{3234CF0D-208B-E047-801A-FA8986082D17}" dt="2023-01-11T08:54:28.443" v="1212" actId="6549"/>
          <ac:spMkLst>
            <pc:docMk/>
            <pc:sldMk cId="3326386296" sldId="491"/>
            <ac:spMk id="3" creationId="{D95E31DF-861D-FFEC-1C7F-A8E281ABDA4D}"/>
          </ac:spMkLst>
        </pc:spChg>
      </pc:sldChg>
      <pc:sldChg chg="modSp add mod">
        <pc:chgData name="Alessandro Carrega" userId="aad2c8b9-e6be-4150-b5bc-cbfa57d8782b" providerId="ADAL" clId="{3234CF0D-208B-E047-801A-FA8986082D17}" dt="2023-01-11T08:56:27.840" v="1259" actId="6549"/>
        <pc:sldMkLst>
          <pc:docMk/>
          <pc:sldMk cId="1924856016" sldId="492"/>
        </pc:sldMkLst>
        <pc:spChg chg="mod">
          <ac:chgData name="Alessandro Carrega" userId="aad2c8b9-e6be-4150-b5bc-cbfa57d8782b" providerId="ADAL" clId="{3234CF0D-208B-E047-801A-FA8986082D17}" dt="2023-01-11T08:56:27.840" v="1259" actId="6549"/>
          <ac:spMkLst>
            <pc:docMk/>
            <pc:sldMk cId="1924856016" sldId="492"/>
            <ac:spMk id="2" creationId="{6E071C06-D666-FB67-5468-3B31651D5E29}"/>
          </ac:spMkLst>
        </pc:spChg>
        <pc:spChg chg="mod">
          <ac:chgData name="Alessandro Carrega" userId="aad2c8b9-e6be-4150-b5bc-cbfa57d8782b" providerId="ADAL" clId="{3234CF0D-208B-E047-801A-FA8986082D17}" dt="2023-01-11T08:56:09.181" v="1252" actId="6549"/>
          <ac:spMkLst>
            <pc:docMk/>
            <pc:sldMk cId="1924856016" sldId="492"/>
            <ac:spMk id="3" creationId="{D95E31DF-861D-FFEC-1C7F-A8E281ABDA4D}"/>
          </ac:spMkLst>
        </pc:spChg>
      </pc:sldChg>
      <pc:sldChg chg="modSp add mod">
        <pc:chgData name="Alessandro Carrega" userId="aad2c8b9-e6be-4150-b5bc-cbfa57d8782b" providerId="ADAL" clId="{3234CF0D-208B-E047-801A-FA8986082D17}" dt="2023-01-11T08:58:17.043" v="1315" actId="6549"/>
        <pc:sldMkLst>
          <pc:docMk/>
          <pc:sldMk cId="4031297282" sldId="493"/>
        </pc:sldMkLst>
        <pc:spChg chg="mod">
          <ac:chgData name="Alessandro Carrega" userId="aad2c8b9-e6be-4150-b5bc-cbfa57d8782b" providerId="ADAL" clId="{3234CF0D-208B-E047-801A-FA8986082D17}" dt="2023-01-11T08:56:36.233" v="1263" actId="20577"/>
          <ac:spMkLst>
            <pc:docMk/>
            <pc:sldMk cId="4031297282" sldId="493"/>
            <ac:spMk id="2" creationId="{6E071C06-D666-FB67-5468-3B31651D5E29}"/>
          </ac:spMkLst>
        </pc:spChg>
        <pc:spChg chg="mod">
          <ac:chgData name="Alessandro Carrega" userId="aad2c8b9-e6be-4150-b5bc-cbfa57d8782b" providerId="ADAL" clId="{3234CF0D-208B-E047-801A-FA8986082D17}" dt="2023-01-11T08:58:17.043" v="1315" actId="6549"/>
          <ac:spMkLst>
            <pc:docMk/>
            <pc:sldMk cId="4031297282" sldId="493"/>
            <ac:spMk id="3" creationId="{D95E31DF-861D-FFEC-1C7F-A8E281ABDA4D}"/>
          </ac:spMkLst>
        </pc:spChg>
      </pc:sldChg>
      <pc:sldChg chg="modSp add mod">
        <pc:chgData name="Alessandro Carrega" userId="aad2c8b9-e6be-4150-b5bc-cbfa57d8782b" providerId="ADAL" clId="{3234CF0D-208B-E047-801A-FA8986082D17}" dt="2023-01-11T08:59:25.966" v="1342" actId="20577"/>
        <pc:sldMkLst>
          <pc:docMk/>
          <pc:sldMk cId="4042294434" sldId="494"/>
        </pc:sldMkLst>
        <pc:spChg chg="mod">
          <ac:chgData name="Alessandro Carrega" userId="aad2c8b9-e6be-4150-b5bc-cbfa57d8782b" providerId="ADAL" clId="{3234CF0D-208B-E047-801A-FA8986082D17}" dt="2023-01-11T08:58:26.801" v="1318" actId="20577"/>
          <ac:spMkLst>
            <pc:docMk/>
            <pc:sldMk cId="4042294434" sldId="494"/>
            <ac:spMk id="2" creationId="{6E071C06-D666-FB67-5468-3B31651D5E29}"/>
          </ac:spMkLst>
        </pc:spChg>
        <pc:spChg chg="mod">
          <ac:chgData name="Alessandro Carrega" userId="aad2c8b9-e6be-4150-b5bc-cbfa57d8782b" providerId="ADAL" clId="{3234CF0D-208B-E047-801A-FA8986082D17}" dt="2023-01-11T08:59:25.966" v="1342" actId="20577"/>
          <ac:spMkLst>
            <pc:docMk/>
            <pc:sldMk cId="4042294434" sldId="494"/>
            <ac:spMk id="3" creationId="{D95E31DF-861D-FFEC-1C7F-A8E281ABDA4D}"/>
          </ac:spMkLst>
        </pc:spChg>
      </pc:sldChg>
      <pc:sldChg chg="modSp add mod">
        <pc:chgData name="Alessandro Carrega" userId="aad2c8b9-e6be-4150-b5bc-cbfa57d8782b" providerId="ADAL" clId="{3234CF0D-208B-E047-801A-FA8986082D17}" dt="2023-01-11T09:01:00.224" v="1387" actId="20577"/>
        <pc:sldMkLst>
          <pc:docMk/>
          <pc:sldMk cId="536298967" sldId="495"/>
        </pc:sldMkLst>
        <pc:spChg chg="mod">
          <ac:chgData name="Alessandro Carrega" userId="aad2c8b9-e6be-4150-b5bc-cbfa57d8782b" providerId="ADAL" clId="{3234CF0D-208B-E047-801A-FA8986082D17}" dt="2023-01-11T09:01:00.224" v="1387" actId="20577"/>
          <ac:spMkLst>
            <pc:docMk/>
            <pc:sldMk cId="536298967" sldId="495"/>
            <ac:spMk id="2" creationId="{6E071C06-D666-FB67-5468-3B31651D5E29}"/>
          </ac:spMkLst>
        </pc:spChg>
        <pc:spChg chg="mod">
          <ac:chgData name="Alessandro Carrega" userId="aad2c8b9-e6be-4150-b5bc-cbfa57d8782b" providerId="ADAL" clId="{3234CF0D-208B-E047-801A-FA8986082D17}" dt="2023-01-11T09:00:47.793" v="1383" actId="20577"/>
          <ac:spMkLst>
            <pc:docMk/>
            <pc:sldMk cId="536298967" sldId="495"/>
            <ac:spMk id="3" creationId="{D95E31DF-861D-FFEC-1C7F-A8E281ABDA4D}"/>
          </ac:spMkLst>
        </pc:spChg>
      </pc:sldChg>
      <pc:sldChg chg="modSp add mod">
        <pc:chgData name="Alessandro Carrega" userId="aad2c8b9-e6be-4150-b5bc-cbfa57d8782b" providerId="ADAL" clId="{3234CF0D-208B-E047-801A-FA8986082D17}" dt="2023-01-11T09:26:37.739" v="1846" actId="20577"/>
        <pc:sldMkLst>
          <pc:docMk/>
          <pc:sldMk cId="1989819949" sldId="496"/>
        </pc:sldMkLst>
        <pc:spChg chg="mod">
          <ac:chgData name="Alessandro Carrega" userId="aad2c8b9-e6be-4150-b5bc-cbfa57d8782b" providerId="ADAL" clId="{3234CF0D-208B-E047-801A-FA8986082D17}" dt="2023-01-11T09:01:15.031" v="1390" actId="20577"/>
          <ac:spMkLst>
            <pc:docMk/>
            <pc:sldMk cId="1989819949" sldId="496"/>
            <ac:spMk id="2" creationId="{6E071C06-D666-FB67-5468-3B31651D5E29}"/>
          </ac:spMkLst>
        </pc:spChg>
        <pc:spChg chg="mod">
          <ac:chgData name="Alessandro Carrega" userId="aad2c8b9-e6be-4150-b5bc-cbfa57d8782b" providerId="ADAL" clId="{3234CF0D-208B-E047-801A-FA8986082D17}" dt="2023-01-11T09:26:37.739" v="1846" actId="20577"/>
          <ac:spMkLst>
            <pc:docMk/>
            <pc:sldMk cId="1989819949" sldId="496"/>
            <ac:spMk id="3" creationId="{D95E31DF-861D-FFEC-1C7F-A8E281ABDA4D}"/>
          </ac:spMkLst>
        </pc:spChg>
      </pc:sldChg>
      <pc:sldChg chg="modSp add mod">
        <pc:chgData name="Alessandro Carrega" userId="aad2c8b9-e6be-4150-b5bc-cbfa57d8782b" providerId="ADAL" clId="{3234CF0D-208B-E047-801A-FA8986082D17}" dt="2023-01-11T09:21:11.236" v="1766" actId="20577"/>
        <pc:sldMkLst>
          <pc:docMk/>
          <pc:sldMk cId="255085291" sldId="497"/>
        </pc:sldMkLst>
        <pc:spChg chg="mod">
          <ac:chgData name="Alessandro Carrega" userId="aad2c8b9-e6be-4150-b5bc-cbfa57d8782b" providerId="ADAL" clId="{3234CF0D-208B-E047-801A-FA8986082D17}" dt="2023-01-11T09:21:11.236" v="1766" actId="20577"/>
          <ac:spMkLst>
            <pc:docMk/>
            <pc:sldMk cId="255085291" sldId="497"/>
            <ac:spMk id="2" creationId="{6E071C06-D666-FB67-5468-3B31651D5E29}"/>
          </ac:spMkLst>
        </pc:spChg>
        <pc:spChg chg="mod">
          <ac:chgData name="Alessandro Carrega" userId="aad2c8b9-e6be-4150-b5bc-cbfa57d8782b" providerId="ADAL" clId="{3234CF0D-208B-E047-801A-FA8986082D17}" dt="2023-01-11T09:11:37.164" v="1582" actId="20577"/>
          <ac:spMkLst>
            <pc:docMk/>
            <pc:sldMk cId="255085291" sldId="497"/>
            <ac:spMk id="3" creationId="{D95E31DF-861D-FFEC-1C7F-A8E281ABDA4D}"/>
          </ac:spMkLst>
        </pc:spChg>
      </pc:sldChg>
      <pc:sldChg chg="modSp add mod">
        <pc:chgData name="Alessandro Carrega" userId="aad2c8b9-e6be-4150-b5bc-cbfa57d8782b" providerId="ADAL" clId="{3234CF0D-208B-E047-801A-FA8986082D17}" dt="2023-01-11T09:21:15.302" v="1768" actId="20577"/>
        <pc:sldMkLst>
          <pc:docMk/>
          <pc:sldMk cId="491315555" sldId="498"/>
        </pc:sldMkLst>
        <pc:spChg chg="mod">
          <ac:chgData name="Alessandro Carrega" userId="aad2c8b9-e6be-4150-b5bc-cbfa57d8782b" providerId="ADAL" clId="{3234CF0D-208B-E047-801A-FA8986082D17}" dt="2023-01-11T09:21:15.302" v="1768" actId="20577"/>
          <ac:spMkLst>
            <pc:docMk/>
            <pc:sldMk cId="491315555" sldId="498"/>
            <ac:spMk id="2" creationId="{6E071C06-D666-FB67-5468-3B31651D5E29}"/>
          </ac:spMkLst>
        </pc:spChg>
        <pc:spChg chg="mod">
          <ac:chgData name="Alessandro Carrega" userId="aad2c8b9-e6be-4150-b5bc-cbfa57d8782b" providerId="ADAL" clId="{3234CF0D-208B-E047-801A-FA8986082D17}" dt="2023-01-11T09:13:16.547" v="1630" actId="403"/>
          <ac:spMkLst>
            <pc:docMk/>
            <pc:sldMk cId="491315555" sldId="498"/>
            <ac:spMk id="3" creationId="{D95E31DF-861D-FFEC-1C7F-A8E281ABDA4D}"/>
          </ac:spMkLst>
        </pc:spChg>
      </pc:sldChg>
      <pc:sldChg chg="modSp add mod">
        <pc:chgData name="Alessandro Carrega" userId="aad2c8b9-e6be-4150-b5bc-cbfa57d8782b" providerId="ADAL" clId="{3234CF0D-208B-E047-801A-FA8986082D17}" dt="2023-01-11T09:21:19.103" v="1770" actId="20577"/>
        <pc:sldMkLst>
          <pc:docMk/>
          <pc:sldMk cId="3098593943" sldId="499"/>
        </pc:sldMkLst>
        <pc:spChg chg="mod">
          <ac:chgData name="Alessandro Carrega" userId="aad2c8b9-e6be-4150-b5bc-cbfa57d8782b" providerId="ADAL" clId="{3234CF0D-208B-E047-801A-FA8986082D17}" dt="2023-01-11T09:21:19.103" v="1770" actId="20577"/>
          <ac:spMkLst>
            <pc:docMk/>
            <pc:sldMk cId="3098593943" sldId="499"/>
            <ac:spMk id="2" creationId="{6E071C06-D666-FB67-5468-3B31651D5E29}"/>
          </ac:spMkLst>
        </pc:spChg>
        <pc:spChg chg="mod">
          <ac:chgData name="Alessandro Carrega" userId="aad2c8b9-e6be-4150-b5bc-cbfa57d8782b" providerId="ADAL" clId="{3234CF0D-208B-E047-801A-FA8986082D17}" dt="2023-01-11T09:14:47.519" v="1658" actId="403"/>
          <ac:spMkLst>
            <pc:docMk/>
            <pc:sldMk cId="3098593943" sldId="499"/>
            <ac:spMk id="3" creationId="{D95E31DF-861D-FFEC-1C7F-A8E281ABDA4D}"/>
          </ac:spMkLst>
        </pc:spChg>
      </pc:sldChg>
      <pc:sldChg chg="modSp add mod">
        <pc:chgData name="Alessandro Carrega" userId="aad2c8b9-e6be-4150-b5bc-cbfa57d8782b" providerId="ADAL" clId="{3234CF0D-208B-E047-801A-FA8986082D17}" dt="2023-01-11T09:21:23.655" v="1774" actId="20577"/>
        <pc:sldMkLst>
          <pc:docMk/>
          <pc:sldMk cId="271216581" sldId="500"/>
        </pc:sldMkLst>
        <pc:spChg chg="mod">
          <ac:chgData name="Alessandro Carrega" userId="aad2c8b9-e6be-4150-b5bc-cbfa57d8782b" providerId="ADAL" clId="{3234CF0D-208B-E047-801A-FA8986082D17}" dt="2023-01-11T09:21:23.655" v="1774" actId="20577"/>
          <ac:spMkLst>
            <pc:docMk/>
            <pc:sldMk cId="271216581" sldId="500"/>
            <ac:spMk id="2" creationId="{6E071C06-D666-FB67-5468-3B31651D5E29}"/>
          </ac:spMkLst>
        </pc:spChg>
        <pc:spChg chg="mod">
          <ac:chgData name="Alessandro Carrega" userId="aad2c8b9-e6be-4150-b5bc-cbfa57d8782b" providerId="ADAL" clId="{3234CF0D-208B-E047-801A-FA8986082D17}" dt="2023-01-11T09:16:26.776" v="1694" actId="20577"/>
          <ac:spMkLst>
            <pc:docMk/>
            <pc:sldMk cId="271216581" sldId="500"/>
            <ac:spMk id="3" creationId="{D95E31DF-861D-FFEC-1C7F-A8E281ABDA4D}"/>
          </ac:spMkLst>
        </pc:spChg>
      </pc:sldChg>
      <pc:sldChg chg="modSp add mod">
        <pc:chgData name="Alessandro Carrega" userId="aad2c8b9-e6be-4150-b5bc-cbfa57d8782b" providerId="ADAL" clId="{3234CF0D-208B-E047-801A-FA8986082D17}" dt="2023-01-11T09:26:03.717" v="1840" actId="6549"/>
        <pc:sldMkLst>
          <pc:docMk/>
          <pc:sldMk cId="753024586" sldId="501"/>
        </pc:sldMkLst>
        <pc:spChg chg="mod">
          <ac:chgData name="Alessandro Carrega" userId="aad2c8b9-e6be-4150-b5bc-cbfa57d8782b" providerId="ADAL" clId="{3234CF0D-208B-E047-801A-FA8986082D17}" dt="2023-01-11T09:21:34.524" v="1778" actId="20577"/>
          <ac:spMkLst>
            <pc:docMk/>
            <pc:sldMk cId="753024586" sldId="501"/>
            <ac:spMk id="2" creationId="{6E071C06-D666-FB67-5468-3B31651D5E29}"/>
          </ac:spMkLst>
        </pc:spChg>
        <pc:spChg chg="mod">
          <ac:chgData name="Alessandro Carrega" userId="aad2c8b9-e6be-4150-b5bc-cbfa57d8782b" providerId="ADAL" clId="{3234CF0D-208B-E047-801A-FA8986082D17}" dt="2023-01-11T09:26:03.717" v="1840" actId="6549"/>
          <ac:spMkLst>
            <pc:docMk/>
            <pc:sldMk cId="753024586" sldId="501"/>
            <ac:spMk id="3" creationId="{D95E31DF-861D-FFEC-1C7F-A8E281ABDA4D}"/>
          </ac:spMkLst>
        </pc:spChg>
      </pc:sldChg>
      <pc:sldChg chg="modSp add mod">
        <pc:chgData name="Alessandro Carrega" userId="aad2c8b9-e6be-4150-b5bc-cbfa57d8782b" providerId="ADAL" clId="{3234CF0D-208B-E047-801A-FA8986082D17}" dt="2023-01-11T09:21:39.897" v="1782" actId="20577"/>
        <pc:sldMkLst>
          <pc:docMk/>
          <pc:sldMk cId="123190817" sldId="502"/>
        </pc:sldMkLst>
        <pc:spChg chg="mod">
          <ac:chgData name="Alessandro Carrega" userId="aad2c8b9-e6be-4150-b5bc-cbfa57d8782b" providerId="ADAL" clId="{3234CF0D-208B-E047-801A-FA8986082D17}" dt="2023-01-11T09:21:39.897" v="1782" actId="20577"/>
          <ac:spMkLst>
            <pc:docMk/>
            <pc:sldMk cId="123190817" sldId="502"/>
            <ac:spMk id="2" creationId="{6E071C06-D666-FB67-5468-3B31651D5E29}"/>
          </ac:spMkLst>
        </pc:spChg>
        <pc:spChg chg="mod">
          <ac:chgData name="Alessandro Carrega" userId="aad2c8b9-e6be-4150-b5bc-cbfa57d8782b" providerId="ADAL" clId="{3234CF0D-208B-E047-801A-FA8986082D17}" dt="2023-01-11T09:20:23.581" v="1758" actId="20577"/>
          <ac:spMkLst>
            <pc:docMk/>
            <pc:sldMk cId="123190817" sldId="502"/>
            <ac:spMk id="3" creationId="{D95E31DF-861D-FFEC-1C7F-A8E281ABDA4D}"/>
          </ac:spMkLst>
        </pc:spChg>
      </pc:sldChg>
      <pc:sldChg chg="modSp add mod">
        <pc:chgData name="Alessandro Carrega" userId="aad2c8b9-e6be-4150-b5bc-cbfa57d8782b" providerId="ADAL" clId="{3234CF0D-208B-E047-801A-FA8986082D17}" dt="2023-01-11T09:25:56.239" v="1839" actId="6549"/>
        <pc:sldMkLst>
          <pc:docMk/>
          <pc:sldMk cId="1723411786" sldId="503"/>
        </pc:sldMkLst>
        <pc:spChg chg="mod">
          <ac:chgData name="Alessandro Carrega" userId="aad2c8b9-e6be-4150-b5bc-cbfa57d8782b" providerId="ADAL" clId="{3234CF0D-208B-E047-801A-FA8986082D17}" dt="2023-01-11T09:22:37.374" v="1789" actId="20577"/>
          <ac:spMkLst>
            <pc:docMk/>
            <pc:sldMk cId="1723411786" sldId="503"/>
            <ac:spMk id="2" creationId="{6E071C06-D666-FB67-5468-3B31651D5E29}"/>
          </ac:spMkLst>
        </pc:spChg>
        <pc:spChg chg="mod">
          <ac:chgData name="Alessandro Carrega" userId="aad2c8b9-e6be-4150-b5bc-cbfa57d8782b" providerId="ADAL" clId="{3234CF0D-208B-E047-801A-FA8986082D17}" dt="2023-01-11T09:25:56.239" v="1839" actId="6549"/>
          <ac:spMkLst>
            <pc:docMk/>
            <pc:sldMk cId="1723411786" sldId="503"/>
            <ac:spMk id="3" creationId="{D95E31DF-861D-FFEC-1C7F-A8E281ABDA4D}"/>
          </ac:spMkLst>
        </pc:spChg>
      </pc:sldChg>
      <pc:sldChg chg="modSp add mod">
        <pc:chgData name="Alessandro Carrega" userId="aad2c8b9-e6be-4150-b5bc-cbfa57d8782b" providerId="ADAL" clId="{3234CF0D-208B-E047-801A-FA8986082D17}" dt="2023-01-11T16:31:56.434" v="2137" actId="20577"/>
        <pc:sldMkLst>
          <pc:docMk/>
          <pc:sldMk cId="532700304" sldId="504"/>
        </pc:sldMkLst>
        <pc:spChg chg="mod">
          <ac:chgData name="Alessandro Carrega" userId="aad2c8b9-e6be-4150-b5bc-cbfa57d8782b" providerId="ADAL" clId="{3234CF0D-208B-E047-801A-FA8986082D17}" dt="2023-01-11T16:31:56.434" v="2137" actId="20577"/>
          <ac:spMkLst>
            <pc:docMk/>
            <pc:sldMk cId="532700304" sldId="504"/>
            <ac:spMk id="2" creationId="{6E071C06-D666-FB67-5468-3B31651D5E29}"/>
          </ac:spMkLst>
        </pc:spChg>
        <pc:spChg chg="mod">
          <ac:chgData name="Alessandro Carrega" userId="aad2c8b9-e6be-4150-b5bc-cbfa57d8782b" providerId="ADAL" clId="{3234CF0D-208B-E047-801A-FA8986082D17}" dt="2023-01-11T16:00:26.209" v="1897" actId="20577"/>
          <ac:spMkLst>
            <pc:docMk/>
            <pc:sldMk cId="532700304" sldId="504"/>
            <ac:spMk id="3" creationId="{D95E31DF-861D-FFEC-1C7F-A8E281ABDA4D}"/>
          </ac:spMkLst>
        </pc:spChg>
      </pc:sldChg>
      <pc:sldChg chg="modSp add mod">
        <pc:chgData name="Alessandro Carrega" userId="aad2c8b9-e6be-4150-b5bc-cbfa57d8782b" providerId="ADAL" clId="{3234CF0D-208B-E047-801A-FA8986082D17}" dt="2023-01-11T16:44:10.996" v="2151" actId="20577"/>
        <pc:sldMkLst>
          <pc:docMk/>
          <pc:sldMk cId="3315357570" sldId="505"/>
        </pc:sldMkLst>
        <pc:spChg chg="mod">
          <ac:chgData name="Alessandro Carrega" userId="aad2c8b9-e6be-4150-b5bc-cbfa57d8782b" providerId="ADAL" clId="{3234CF0D-208B-E047-801A-FA8986082D17}" dt="2023-01-11T16:31:52.776" v="2135" actId="20577"/>
          <ac:spMkLst>
            <pc:docMk/>
            <pc:sldMk cId="3315357570" sldId="505"/>
            <ac:spMk id="2" creationId="{6E071C06-D666-FB67-5468-3B31651D5E29}"/>
          </ac:spMkLst>
        </pc:spChg>
        <pc:spChg chg="mod">
          <ac:chgData name="Alessandro Carrega" userId="aad2c8b9-e6be-4150-b5bc-cbfa57d8782b" providerId="ADAL" clId="{3234CF0D-208B-E047-801A-FA8986082D17}" dt="2023-01-11T16:44:10.996" v="2151" actId="20577"/>
          <ac:spMkLst>
            <pc:docMk/>
            <pc:sldMk cId="3315357570" sldId="505"/>
            <ac:spMk id="3" creationId="{D95E31DF-861D-FFEC-1C7F-A8E281ABDA4D}"/>
          </ac:spMkLst>
        </pc:spChg>
      </pc:sldChg>
      <pc:sldChg chg="modSp add mod">
        <pc:chgData name="Alessandro Carrega" userId="aad2c8b9-e6be-4150-b5bc-cbfa57d8782b" providerId="ADAL" clId="{3234CF0D-208B-E047-801A-FA8986082D17}" dt="2023-01-11T16:31:49" v="2133" actId="20577"/>
        <pc:sldMkLst>
          <pc:docMk/>
          <pc:sldMk cId="3954390945" sldId="506"/>
        </pc:sldMkLst>
        <pc:spChg chg="mod">
          <ac:chgData name="Alessandro Carrega" userId="aad2c8b9-e6be-4150-b5bc-cbfa57d8782b" providerId="ADAL" clId="{3234CF0D-208B-E047-801A-FA8986082D17}" dt="2023-01-11T16:31:49" v="2133" actId="20577"/>
          <ac:spMkLst>
            <pc:docMk/>
            <pc:sldMk cId="3954390945" sldId="506"/>
            <ac:spMk id="2" creationId="{6E071C06-D666-FB67-5468-3B31651D5E29}"/>
          </ac:spMkLst>
        </pc:spChg>
        <pc:spChg chg="mod">
          <ac:chgData name="Alessandro Carrega" userId="aad2c8b9-e6be-4150-b5bc-cbfa57d8782b" providerId="ADAL" clId="{3234CF0D-208B-E047-801A-FA8986082D17}" dt="2023-01-11T16:02:54.909" v="1976" actId="20577"/>
          <ac:spMkLst>
            <pc:docMk/>
            <pc:sldMk cId="3954390945" sldId="506"/>
            <ac:spMk id="3" creationId="{D95E31DF-861D-FFEC-1C7F-A8E281ABDA4D}"/>
          </ac:spMkLst>
        </pc:spChg>
      </pc:sldChg>
      <pc:sldChg chg="modSp add mod">
        <pc:chgData name="Alessandro Carrega" userId="aad2c8b9-e6be-4150-b5bc-cbfa57d8782b" providerId="ADAL" clId="{3234CF0D-208B-E047-801A-FA8986082D17}" dt="2023-01-11T16:36:01.920" v="2141" actId="20577"/>
        <pc:sldMkLst>
          <pc:docMk/>
          <pc:sldMk cId="1138400787" sldId="507"/>
        </pc:sldMkLst>
        <pc:spChg chg="mod">
          <ac:chgData name="Alessandro Carrega" userId="aad2c8b9-e6be-4150-b5bc-cbfa57d8782b" providerId="ADAL" clId="{3234CF0D-208B-E047-801A-FA8986082D17}" dt="2023-01-11T16:31:40.441" v="2127" actId="20577"/>
          <ac:spMkLst>
            <pc:docMk/>
            <pc:sldMk cId="1138400787" sldId="507"/>
            <ac:spMk id="2" creationId="{6E071C06-D666-FB67-5468-3B31651D5E29}"/>
          </ac:spMkLst>
        </pc:spChg>
        <pc:spChg chg="mod">
          <ac:chgData name="Alessandro Carrega" userId="aad2c8b9-e6be-4150-b5bc-cbfa57d8782b" providerId="ADAL" clId="{3234CF0D-208B-E047-801A-FA8986082D17}" dt="2023-01-11T16:36:01.920" v="2141" actId="20577"/>
          <ac:spMkLst>
            <pc:docMk/>
            <pc:sldMk cId="1138400787" sldId="507"/>
            <ac:spMk id="3" creationId="{D95E31DF-861D-FFEC-1C7F-A8E281ABDA4D}"/>
          </ac:spMkLst>
        </pc:spChg>
      </pc:sldChg>
      <pc:sldChg chg="modSp add mod">
        <pc:chgData name="Alessandro Carrega" userId="aad2c8b9-e6be-4150-b5bc-cbfa57d8782b" providerId="ADAL" clId="{3234CF0D-208B-E047-801A-FA8986082D17}" dt="2023-01-11T16:41:47.855" v="2146" actId="20577"/>
        <pc:sldMkLst>
          <pc:docMk/>
          <pc:sldMk cId="829287638" sldId="508"/>
        </pc:sldMkLst>
        <pc:spChg chg="mod">
          <ac:chgData name="Alessandro Carrega" userId="aad2c8b9-e6be-4150-b5bc-cbfa57d8782b" providerId="ADAL" clId="{3234CF0D-208B-E047-801A-FA8986082D17}" dt="2023-01-11T16:31:31.002" v="2123" actId="20577"/>
          <ac:spMkLst>
            <pc:docMk/>
            <pc:sldMk cId="829287638" sldId="508"/>
            <ac:spMk id="2" creationId="{6E071C06-D666-FB67-5468-3B31651D5E29}"/>
          </ac:spMkLst>
        </pc:spChg>
        <pc:spChg chg="mod">
          <ac:chgData name="Alessandro Carrega" userId="aad2c8b9-e6be-4150-b5bc-cbfa57d8782b" providerId="ADAL" clId="{3234CF0D-208B-E047-801A-FA8986082D17}" dt="2023-01-11T16:41:47.855" v="2146" actId="20577"/>
          <ac:spMkLst>
            <pc:docMk/>
            <pc:sldMk cId="829287638" sldId="508"/>
            <ac:spMk id="3" creationId="{D95E31DF-861D-FFEC-1C7F-A8E281ABDA4D}"/>
          </ac:spMkLst>
        </pc:spChg>
      </pc:sldChg>
      <pc:sldChg chg="modSp add mod ord">
        <pc:chgData name="Alessandro Carrega" userId="aad2c8b9-e6be-4150-b5bc-cbfa57d8782b" providerId="ADAL" clId="{3234CF0D-208B-E047-801A-FA8986082D17}" dt="2023-01-11T16:41:40.538" v="2142" actId="20577"/>
        <pc:sldMkLst>
          <pc:docMk/>
          <pc:sldMk cId="3870101926" sldId="509"/>
        </pc:sldMkLst>
        <pc:spChg chg="mod">
          <ac:chgData name="Alessandro Carrega" userId="aad2c8b9-e6be-4150-b5bc-cbfa57d8782b" providerId="ADAL" clId="{3234CF0D-208B-E047-801A-FA8986082D17}" dt="2023-01-11T16:31:35.864" v="2125" actId="20577"/>
          <ac:spMkLst>
            <pc:docMk/>
            <pc:sldMk cId="3870101926" sldId="509"/>
            <ac:spMk id="2" creationId="{6E071C06-D666-FB67-5468-3B31651D5E29}"/>
          </ac:spMkLst>
        </pc:spChg>
        <pc:spChg chg="mod">
          <ac:chgData name="Alessandro Carrega" userId="aad2c8b9-e6be-4150-b5bc-cbfa57d8782b" providerId="ADAL" clId="{3234CF0D-208B-E047-801A-FA8986082D17}" dt="2023-01-11T16:41:40.538" v="2142" actId="20577"/>
          <ac:spMkLst>
            <pc:docMk/>
            <pc:sldMk cId="3870101926" sldId="509"/>
            <ac:spMk id="3" creationId="{D95E31DF-861D-FFEC-1C7F-A8E281ABDA4D}"/>
          </ac:spMkLst>
        </pc:spChg>
      </pc:sldChg>
      <pc:sldChg chg="modSp add mod">
        <pc:chgData name="Alessandro Carrega" userId="aad2c8b9-e6be-4150-b5bc-cbfa57d8782b" providerId="ADAL" clId="{3234CF0D-208B-E047-801A-FA8986082D17}" dt="2023-01-11T16:34:26.741" v="2139" actId="20577"/>
        <pc:sldMkLst>
          <pc:docMk/>
          <pc:sldMk cId="3479222759" sldId="510"/>
        </pc:sldMkLst>
        <pc:spChg chg="mod">
          <ac:chgData name="Alessandro Carrega" userId="aad2c8b9-e6be-4150-b5bc-cbfa57d8782b" providerId="ADAL" clId="{3234CF0D-208B-E047-801A-FA8986082D17}" dt="2023-01-11T16:11:09.557" v="2120" actId="20577"/>
          <ac:spMkLst>
            <pc:docMk/>
            <pc:sldMk cId="3479222759" sldId="510"/>
            <ac:spMk id="2" creationId="{6E071C06-D666-FB67-5468-3B31651D5E29}"/>
          </ac:spMkLst>
        </pc:spChg>
        <pc:spChg chg="mod">
          <ac:chgData name="Alessandro Carrega" userId="aad2c8b9-e6be-4150-b5bc-cbfa57d8782b" providerId="ADAL" clId="{3234CF0D-208B-E047-801A-FA8986082D17}" dt="2023-01-11T16:34:26.741" v="2139" actId="20577"/>
          <ac:spMkLst>
            <pc:docMk/>
            <pc:sldMk cId="3479222759" sldId="510"/>
            <ac:spMk id="3" creationId="{D95E31DF-861D-FFEC-1C7F-A8E281ABDA4D}"/>
          </ac:spMkLst>
        </pc:spChg>
      </pc:sldChg>
    </pc:docChg>
  </pc:docChgLst>
  <pc:docChgLst>
    <pc:chgData name="Alessandro Carrega" userId="aad2c8b9-e6be-4150-b5bc-cbfa57d8782b" providerId="ADAL" clId="{C8338942-6352-CF4B-8938-AE0BC6626D4C}"/>
    <pc:docChg chg="modSld">
      <pc:chgData name="Alessandro Carrega" userId="aad2c8b9-e6be-4150-b5bc-cbfa57d8782b" providerId="ADAL" clId="{C8338942-6352-CF4B-8938-AE0BC6626D4C}" dt="2023-01-20T16:05:38.772" v="0" actId="20577"/>
      <pc:docMkLst>
        <pc:docMk/>
      </pc:docMkLst>
      <pc:sldChg chg="modSp mod">
        <pc:chgData name="Alessandro Carrega" userId="aad2c8b9-e6be-4150-b5bc-cbfa57d8782b" providerId="ADAL" clId="{C8338942-6352-CF4B-8938-AE0BC6626D4C}" dt="2023-01-20T16:05:38.772" v="0" actId="20577"/>
        <pc:sldMkLst>
          <pc:docMk/>
          <pc:sldMk cId="1939863477" sldId="380"/>
        </pc:sldMkLst>
        <pc:spChg chg="mod">
          <ac:chgData name="Alessandro Carrega" userId="aad2c8b9-e6be-4150-b5bc-cbfa57d8782b" providerId="ADAL" clId="{C8338942-6352-CF4B-8938-AE0BC6626D4C}" dt="2023-01-20T16:05:38.772" v="0" actId="20577"/>
          <ac:spMkLst>
            <pc:docMk/>
            <pc:sldMk cId="1939863477" sldId="380"/>
            <ac:spMk id="3" creationId="{114EA4E8-068E-6891-3CA4-2D867FB825C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147225-8790-BB43-A491-05E01506A2DA}" type="datetimeFigureOut">
              <a:rPr lang="en-GB" smtClean="0"/>
              <a:t>20/01/2023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3E83BD-5AFE-5443-A1CE-09C7AE621AE7}" type="slidenum">
              <a:rPr lang="en-GB" smtClean="0"/>
              <a:t>‹#›</a:t>
            </a:fld>
            <a:endParaRPr lang="en-GB"/>
          </a:p>
        </p:txBody>
      </p:sp>
    </p:spTree>
    <p:extLst>
      <p:ext uri="{BB962C8B-B14F-4D97-AF65-F5344CB8AC3E}">
        <p14:creationId xmlns:p14="http://schemas.microsoft.com/office/powerpoint/2010/main" val="687677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B73E83BD-5AFE-5443-A1CE-09C7AE621AE7}" type="slidenum">
              <a:rPr lang="en-GB" smtClean="0"/>
              <a:t>1</a:t>
            </a:fld>
            <a:endParaRPr lang="en-GB"/>
          </a:p>
        </p:txBody>
      </p:sp>
    </p:spTree>
    <p:extLst>
      <p:ext uri="{BB962C8B-B14F-4D97-AF65-F5344CB8AC3E}">
        <p14:creationId xmlns:p14="http://schemas.microsoft.com/office/powerpoint/2010/main" val="935004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B73E83BD-5AFE-5443-A1CE-09C7AE621AE7}" type="slidenum">
              <a:rPr lang="en-GB" smtClean="0"/>
              <a:t>2</a:t>
            </a:fld>
            <a:endParaRPr lang="en-GB"/>
          </a:p>
        </p:txBody>
      </p:sp>
    </p:spTree>
    <p:extLst>
      <p:ext uri="{BB962C8B-B14F-4D97-AF65-F5344CB8AC3E}">
        <p14:creationId xmlns:p14="http://schemas.microsoft.com/office/powerpoint/2010/main" val="19719842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B73E83BD-5AFE-5443-A1CE-09C7AE621AE7}" type="slidenum">
              <a:rPr lang="en-GB" smtClean="0"/>
              <a:t>3</a:t>
            </a:fld>
            <a:endParaRPr lang="en-GB"/>
          </a:p>
        </p:txBody>
      </p:sp>
    </p:spTree>
    <p:extLst>
      <p:ext uri="{BB962C8B-B14F-4D97-AF65-F5344CB8AC3E}">
        <p14:creationId xmlns:p14="http://schemas.microsoft.com/office/powerpoint/2010/main" val="3355489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T" dirty="0"/>
              <a:t>\</a:t>
            </a:r>
          </a:p>
        </p:txBody>
      </p:sp>
      <p:sp>
        <p:nvSpPr>
          <p:cNvPr id="4" name="Slide Number Placeholder 3"/>
          <p:cNvSpPr>
            <a:spLocks noGrp="1"/>
          </p:cNvSpPr>
          <p:nvPr>
            <p:ph type="sldNum" sz="quarter" idx="5"/>
          </p:nvPr>
        </p:nvSpPr>
        <p:spPr/>
        <p:txBody>
          <a:bodyPr/>
          <a:lstStyle/>
          <a:p>
            <a:fld id="{B73E83BD-5AFE-5443-A1CE-09C7AE621AE7}" type="slidenum">
              <a:rPr lang="en-GB" smtClean="0"/>
              <a:t>64</a:t>
            </a:fld>
            <a:endParaRPr lang="en-GB"/>
          </a:p>
        </p:txBody>
      </p:sp>
    </p:spTree>
    <p:extLst>
      <p:ext uri="{BB962C8B-B14F-4D97-AF65-F5344CB8AC3E}">
        <p14:creationId xmlns:p14="http://schemas.microsoft.com/office/powerpoint/2010/main" val="2013651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863600" y="2404534"/>
            <a:ext cx="8504238" cy="1646302"/>
          </a:xfrm>
        </p:spPr>
        <p:txBody>
          <a:bodyPr anchor="b">
            <a:noAutofit/>
          </a:bodyPr>
          <a:lstStyle>
            <a:lvl1pPr algn="r">
              <a:defRPr sz="5400">
                <a:solidFill>
                  <a:schemeClr val="accent1"/>
                </a:solidFill>
              </a:defRPr>
            </a:lvl1pPr>
          </a:lstStyle>
          <a:p>
            <a:r>
              <a:rPr lang="en-GB" dirty="0"/>
              <a:t>Click to edit Master title style</a:t>
            </a:r>
            <a:endParaRPr lang="en-US" dirty="0"/>
          </a:p>
        </p:txBody>
      </p:sp>
      <p:sp>
        <p:nvSpPr>
          <p:cNvPr id="3" name="Subtitle 2"/>
          <p:cNvSpPr>
            <a:spLocks noGrp="1"/>
          </p:cNvSpPr>
          <p:nvPr>
            <p:ph type="subTitle" idx="1"/>
          </p:nvPr>
        </p:nvSpPr>
        <p:spPr>
          <a:xfrm>
            <a:off x="863600" y="4172807"/>
            <a:ext cx="8504238" cy="1096899"/>
          </a:xfrm>
        </p:spPr>
        <p:txBody>
          <a:bodyPr anchor="t">
            <a:normAutofit/>
          </a:bodyPr>
          <a:lstStyle>
            <a:lvl1pPr marL="0" indent="0" algn="r">
              <a:buNone/>
              <a:defRPr sz="4000">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pic>
        <p:nvPicPr>
          <p:cNvPr id="7" name="Picture 2">
            <a:extLst>
              <a:ext uri="{FF2B5EF4-FFF2-40B4-BE49-F238E27FC236}">
                <a16:creationId xmlns:a16="http://schemas.microsoft.com/office/drawing/2014/main" id="{C82AF2C0-219A-FA5C-9635-5E7A24253E5F}"/>
              </a:ext>
            </a:extLst>
          </p:cNvPr>
          <p:cNvPicPr>
            <a:picLocks noChangeAspect="1" noChangeArrowheads="1"/>
          </p:cNvPicPr>
          <p:nvPr userDrawn="1"/>
        </p:nvPicPr>
        <p:blipFill rotWithShape="1">
          <a:blip r:embed="rId2">
            <a:duotone>
              <a:prstClr val="black"/>
              <a:srgbClr val="002060">
                <a:tint val="45000"/>
                <a:satMod val="400000"/>
              </a:srgbClr>
            </a:duotone>
            <a:extLst>
              <a:ext uri="{28A0092B-C50C-407E-A947-70E740481C1C}">
                <a14:useLocalDpi xmlns:a14="http://schemas.microsoft.com/office/drawing/2010/main" val="0"/>
              </a:ext>
            </a:extLst>
          </a:blip>
          <a:srcRect r="77422" b="50000"/>
          <a:stretch/>
        </p:blipFill>
        <p:spPr bwMode="auto">
          <a:xfrm>
            <a:off x="4788633" y="1037353"/>
            <a:ext cx="1425403" cy="3564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A picture containing text, sign&#10;&#10;Description automatically generated">
            <a:extLst>
              <a:ext uri="{FF2B5EF4-FFF2-40B4-BE49-F238E27FC236}">
                <a16:creationId xmlns:a16="http://schemas.microsoft.com/office/drawing/2014/main" id="{49773A87-CDCF-E00F-97E2-8289E8453950}"/>
              </a:ext>
            </a:extLst>
          </p:cNvPr>
          <p:cNvPicPr>
            <a:picLocks noChangeAspect="1"/>
          </p:cNvPicPr>
          <p:nvPr userDrawn="1"/>
        </p:nvPicPr>
        <p:blipFill>
          <a:blip r:embed="rId3"/>
          <a:stretch>
            <a:fillRect/>
          </a:stretch>
        </p:blipFill>
        <p:spPr>
          <a:xfrm>
            <a:off x="7403368" y="1037353"/>
            <a:ext cx="1222542" cy="309472"/>
          </a:xfrm>
          <a:prstGeom prst="rect">
            <a:avLst/>
          </a:prstGeom>
        </p:spPr>
      </p:pic>
      <p:pic>
        <p:nvPicPr>
          <p:cNvPr id="9" name="Picture 4">
            <a:extLst>
              <a:ext uri="{FF2B5EF4-FFF2-40B4-BE49-F238E27FC236}">
                <a16:creationId xmlns:a16="http://schemas.microsoft.com/office/drawing/2014/main" id="{9648585A-2AF3-2AF0-A8E5-706C02C38062}"/>
              </a:ext>
            </a:extLst>
          </p:cNvPr>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l="70964" r="6404"/>
          <a:stretch/>
        </p:blipFill>
        <p:spPr bwMode="auto">
          <a:xfrm>
            <a:off x="2111508" y="818248"/>
            <a:ext cx="1386260" cy="720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3150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marL="0" indent="0">
              <a:tabLst>
                <a:tab pos="8001000" algn="l"/>
              </a:tabLst>
              <a:defRPr/>
            </a:lvl1pPr>
          </a:lstStyle>
          <a:p>
            <a:pPr marL="0" marR="0" lvl="0" indent="0" algn="l" defTabSz="457200" rtl="0" eaLnBrk="1" fontAlgn="auto" latinLnBrk="0" hangingPunct="1">
              <a:lnSpc>
                <a:spcPct val="100000"/>
              </a:lnSpc>
              <a:spcBef>
                <a:spcPct val="0"/>
              </a:spcBef>
              <a:spcAft>
                <a:spcPts val="0"/>
              </a:spcAft>
              <a:buClrTx/>
              <a:buSzTx/>
              <a:buFontTx/>
              <a:buNone/>
              <a:tabLst>
                <a:tab pos="8280000" algn="r"/>
              </a:tabLst>
              <a:defRPr/>
            </a:pPr>
            <a:r>
              <a:rPr lang="en-GB" dirty="0"/>
              <a:t>Click to edit Master title style	</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715217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dirty="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Tree>
    <p:extLst>
      <p:ext uri="{BB962C8B-B14F-4D97-AF65-F5344CB8AC3E}">
        <p14:creationId xmlns:p14="http://schemas.microsoft.com/office/powerpoint/2010/main" val="2956234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637030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57518034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Tree>
    <p:extLst>
      <p:ext uri="{BB962C8B-B14F-4D97-AF65-F5344CB8AC3E}">
        <p14:creationId xmlns:p14="http://schemas.microsoft.com/office/powerpoint/2010/main" val="3648533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4936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514924"/>
            <a:ext cx="3854528" cy="2262146"/>
          </a:xfrm>
        </p:spPr>
        <p:txBody>
          <a:bodyPr anchor="b">
            <a:normAutofit/>
          </a:bodyPr>
          <a:lstStyle>
            <a:lvl1pPr>
              <a:defRPr sz="3600"/>
            </a:lvl1pPr>
          </a:lstStyle>
          <a:p>
            <a:r>
              <a:rPr lang="en-GB" dirty="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911641"/>
            <a:ext cx="3854528" cy="3129719"/>
          </a:xfrm>
        </p:spPr>
        <p:txBody>
          <a:bodyPr>
            <a:normAutofit/>
          </a:bodyPr>
          <a:lstStyle>
            <a:lvl1pPr marL="0" indent="0">
              <a:buNone/>
              <a:defRPr sz="28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dirty="0"/>
              <a:t>Click to edit Master text styles</a:t>
            </a:r>
          </a:p>
        </p:txBody>
      </p:sp>
    </p:spTree>
    <p:extLst>
      <p:ext uri="{BB962C8B-B14F-4D97-AF65-F5344CB8AC3E}">
        <p14:creationId xmlns:p14="http://schemas.microsoft.com/office/powerpoint/2010/main" val="533870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731967"/>
          </a:xfrm>
          <a:prstGeom prst="rect">
            <a:avLst/>
          </a:prstGeom>
        </p:spPr>
        <p:txBody>
          <a:bodyPr vert="horz" lIns="91440" tIns="45720" rIns="91440" bIns="45720" rtlCol="0" anchor="t">
            <a:noAutofit/>
          </a:bodyPr>
          <a:lstStyle/>
          <a:p>
            <a:r>
              <a:rPr lang="en-GB" dirty="0"/>
              <a:t>Click to edit Master title style</a:t>
            </a:r>
            <a:endParaRPr lang="en-US" dirty="0"/>
          </a:p>
        </p:txBody>
      </p:sp>
      <p:sp>
        <p:nvSpPr>
          <p:cNvPr id="3" name="Text Placeholder 2"/>
          <p:cNvSpPr>
            <a:spLocks noGrp="1"/>
          </p:cNvSpPr>
          <p:nvPr>
            <p:ph type="body" idx="1"/>
          </p:nvPr>
        </p:nvSpPr>
        <p:spPr>
          <a:xfrm>
            <a:off x="677334" y="1648327"/>
            <a:ext cx="8596668" cy="4393036"/>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7" name="Picture 2">
            <a:extLst>
              <a:ext uri="{FF2B5EF4-FFF2-40B4-BE49-F238E27FC236}">
                <a16:creationId xmlns:a16="http://schemas.microsoft.com/office/drawing/2014/main" id="{8440709E-79C1-8138-19EF-0CA1131DA7AD}"/>
              </a:ext>
            </a:extLst>
          </p:cNvPr>
          <p:cNvPicPr>
            <a:picLocks noChangeAspect="1" noChangeArrowheads="1"/>
          </p:cNvPicPr>
          <p:nvPr userDrawn="1"/>
        </p:nvPicPr>
        <p:blipFill rotWithShape="1">
          <a:blip r:embed="rId10">
            <a:extLst>
              <a:ext uri="{28A0092B-C50C-407E-A947-70E740481C1C}">
                <a14:useLocalDpi xmlns:a14="http://schemas.microsoft.com/office/drawing/2010/main" val="0"/>
              </a:ext>
            </a:extLst>
          </a:blip>
          <a:srcRect r="77422" b="50000"/>
          <a:stretch/>
        </p:blipFill>
        <p:spPr bwMode="auto">
          <a:xfrm>
            <a:off x="9493461" y="6406166"/>
            <a:ext cx="1425403" cy="3564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A picture containing text, sign&#10;&#10;Description automatically generated">
            <a:extLst>
              <a:ext uri="{FF2B5EF4-FFF2-40B4-BE49-F238E27FC236}">
                <a16:creationId xmlns:a16="http://schemas.microsoft.com/office/drawing/2014/main" id="{D8B3174C-F08A-6D15-5518-C83EC702C45D}"/>
              </a:ext>
            </a:extLst>
          </p:cNvPr>
          <p:cNvPicPr>
            <a:picLocks noChangeAspect="1"/>
          </p:cNvPicPr>
          <p:nvPr userDrawn="1"/>
        </p:nvPicPr>
        <p:blipFill>
          <a:blip r:embed="rId11"/>
          <a:stretch>
            <a:fillRect/>
          </a:stretch>
        </p:blipFill>
        <p:spPr>
          <a:xfrm>
            <a:off x="10874736" y="6429630"/>
            <a:ext cx="1222542" cy="309472"/>
          </a:xfrm>
          <a:prstGeom prst="rect">
            <a:avLst/>
          </a:prstGeom>
        </p:spPr>
      </p:pic>
      <p:pic>
        <p:nvPicPr>
          <p:cNvPr id="9" name="Picture 4">
            <a:extLst>
              <a:ext uri="{FF2B5EF4-FFF2-40B4-BE49-F238E27FC236}">
                <a16:creationId xmlns:a16="http://schemas.microsoft.com/office/drawing/2014/main" id="{FF61007D-B835-1EE3-00F5-E89D839F1AE1}"/>
              </a:ext>
            </a:extLst>
          </p:cNvPr>
          <p:cNvPicPr>
            <a:picLocks noChangeAspect="1" noChangeArrowheads="1"/>
          </p:cNvPicPr>
          <p:nvPr userDrawn="1"/>
        </p:nvPicPr>
        <p:blipFill rotWithShape="1">
          <a:blip r:embed="rId12">
            <a:extLst>
              <a:ext uri="{28A0092B-C50C-407E-A947-70E740481C1C}">
                <a14:useLocalDpi xmlns:a14="http://schemas.microsoft.com/office/drawing/2010/main" val="0"/>
              </a:ext>
            </a:extLst>
          </a:blip>
          <a:srcRect l="70964" r="6404"/>
          <a:stretch/>
        </p:blipFill>
        <p:spPr bwMode="auto">
          <a:xfrm>
            <a:off x="10727279" y="-8467"/>
            <a:ext cx="1426665" cy="74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4384810"/>
      </p:ext>
    </p:extLst>
  </p:cSld>
  <p:clrMap bg1="lt1" tx1="dk1" bg2="lt2" tx2="dk2" accent1="accent1" accent2="accent2" accent3="accent3" accent4="accent4" accent5="accent5" accent6="accent6" hlink="hlink" folHlink="folHlink"/>
  <p:sldLayoutIdLst>
    <p:sldLayoutId id="2147484409" r:id="rId1"/>
    <p:sldLayoutId id="2147484410" r:id="rId2"/>
    <p:sldLayoutId id="2147484411" r:id="rId3"/>
    <p:sldLayoutId id="2147484412" r:id="rId4"/>
    <p:sldLayoutId id="2147484413" r:id="rId5"/>
    <p:sldLayoutId id="2147484414" r:id="rId6"/>
    <p:sldLayoutId id="2147484415" r:id="rId7"/>
    <p:sldLayoutId id="2147484416" r:id="rId8"/>
  </p:sldLayoutIdLst>
  <p:hf hdr="0" ftr="0" dt="0"/>
  <p:txStyles>
    <p:titleStyle>
      <a:lvl1pPr algn="l" defTabSz="457200" rtl="0" eaLnBrk="1" latinLnBrk="0" hangingPunct="1">
        <a:spcBef>
          <a:spcPct val="0"/>
        </a:spcBef>
        <a:buNone/>
        <a:defRPr sz="4400" b="1" i="0" kern="1200">
          <a:solidFill>
            <a:schemeClr val="accent1"/>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800" b="0" i="0" kern="1200">
          <a:solidFill>
            <a:schemeClr val="tx1">
              <a:lumMod val="75000"/>
              <a:lumOff val="25000"/>
            </a:schemeClr>
          </a:solidFill>
          <a:latin typeface="Roboto" panose="02000000000000000000" pitchFamily="2" charset="0"/>
          <a:ea typeface="Roboto" panose="02000000000000000000" pitchFamily="2" charset="0"/>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2400" b="0" i="0" kern="1200">
          <a:solidFill>
            <a:schemeClr val="tx1">
              <a:lumMod val="75000"/>
              <a:lumOff val="25000"/>
            </a:schemeClr>
          </a:solidFill>
          <a:latin typeface="Roboto" panose="02000000000000000000" pitchFamily="2" charset="0"/>
          <a:ea typeface="Roboto" panose="02000000000000000000" pitchFamily="2" charset="0"/>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lumMod val="75000"/>
              <a:lumOff val="25000"/>
            </a:schemeClr>
          </a:solidFill>
          <a:latin typeface="Roboto" panose="02000000000000000000" pitchFamily="2" charset="0"/>
          <a:ea typeface="Roboto" panose="02000000000000000000" pitchFamily="2" charset="0"/>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Roboto" panose="02000000000000000000" pitchFamily="2" charset="0"/>
          <a:ea typeface="Roboto" panose="02000000000000000000" pitchFamily="2" charset="0"/>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Roboto" panose="02000000000000000000" pitchFamily="2" charset="0"/>
          <a:ea typeface="Roboto" panose="02000000000000000000" pitchFamily="2" charset="0"/>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alessandro.carrega@unige.itd"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mailto:alessandro.carrega@gmail.comd"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teams.microsoft.com/l/team/19%3a-Dtnw_NHUAl1AjZZV4HixIifmU8gywbskeeQwSV--uk1%40thread.tacv2/conversations?groupId=bdafff5c-0ab9-44b2-aef2-5a14e1dd6e15&amp;tenantId=6cd36f83-1a02-442d-972f-2670cb5e9b1a"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github.com/tnt-lab-unige-cnit/phd-stiet-cyber-security-approaches-cloud-edge-environments"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6" name="Picture 4" descr="Geometric white clouds on a blue sky">
            <a:extLst>
              <a:ext uri="{FF2B5EF4-FFF2-40B4-BE49-F238E27FC236}">
                <a16:creationId xmlns:a16="http://schemas.microsoft.com/office/drawing/2014/main" id="{C9BF0BD0-1D7C-6D15-AF6B-418E1D333929}"/>
              </a:ext>
            </a:extLst>
          </p:cNvPr>
          <p:cNvPicPr>
            <a:picLocks noChangeAspect="1"/>
          </p:cNvPicPr>
          <p:nvPr/>
        </p:nvPicPr>
        <p:blipFill rotWithShape="1">
          <a:blip r:embed="rId3">
            <a:duotone>
              <a:schemeClr val="accent1">
                <a:shade val="45000"/>
                <a:satMod val="135000"/>
              </a:schemeClr>
              <a:prstClr val="white"/>
            </a:duotone>
          </a:blip>
          <a:srcRect l="9091" b="31818"/>
          <a:stretch/>
        </p:blipFill>
        <p:spPr>
          <a:xfrm>
            <a:off x="2" y="10"/>
            <a:ext cx="12191695" cy="6857990"/>
          </a:xfrm>
          <a:prstGeom prst="rect">
            <a:avLst/>
          </a:prstGeom>
        </p:spPr>
      </p:pic>
      <p:sp>
        <p:nvSpPr>
          <p:cNvPr id="60" name="Isosceles Triangle 40">
            <a:extLst>
              <a:ext uri="{FF2B5EF4-FFF2-40B4-BE49-F238E27FC236}">
                <a16:creationId xmlns:a16="http://schemas.microsoft.com/office/drawing/2014/main" id="{7B1E8B16-F0E6-422E-A6A6-0422A7733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2" name="Parallelogram 42">
            <a:extLst>
              <a:ext uri="{FF2B5EF4-FFF2-40B4-BE49-F238E27FC236}">
                <a16:creationId xmlns:a16="http://schemas.microsoft.com/office/drawing/2014/main" id="{30CBBCD0-ED2A-4FC8-AB71-E3C2738F95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33800" y="0"/>
            <a:ext cx="7315200" cy="6858000"/>
          </a:xfrm>
          <a:prstGeom prst="parallelogram">
            <a:avLst>
              <a:gd name="adj" fmla="val 15925"/>
            </a:avLst>
          </a:prstGeom>
          <a:solidFill>
            <a:schemeClr val="bg1">
              <a:alpha val="8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3" name="Straight Connector 44">
            <a:extLst>
              <a:ext uri="{FF2B5EF4-FFF2-40B4-BE49-F238E27FC236}">
                <a16:creationId xmlns:a16="http://schemas.microsoft.com/office/drawing/2014/main" id="{D7C7B311-D760-4C87-BE5E-921FFB4E8E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4" name="Straight Connector 46">
            <a:extLst>
              <a:ext uri="{FF2B5EF4-FFF2-40B4-BE49-F238E27FC236}">
                <a16:creationId xmlns:a16="http://schemas.microsoft.com/office/drawing/2014/main" id="{C1913202-1810-4FA2-987B-A7B98049CF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65" name="Rectangle 23">
            <a:extLst>
              <a:ext uri="{FF2B5EF4-FFF2-40B4-BE49-F238E27FC236}">
                <a16:creationId xmlns:a16="http://schemas.microsoft.com/office/drawing/2014/main" id="{95EFBC61-02DC-4AEA-AA2D-A9EABA4677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Rectangle 25">
            <a:extLst>
              <a:ext uri="{FF2B5EF4-FFF2-40B4-BE49-F238E27FC236}">
                <a16:creationId xmlns:a16="http://schemas.microsoft.com/office/drawing/2014/main" id="{5637DFC4-70BC-4CB4-85D2-651A7C6A5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Isosceles Triangle 52">
            <a:extLst>
              <a:ext uri="{FF2B5EF4-FFF2-40B4-BE49-F238E27FC236}">
                <a16:creationId xmlns:a16="http://schemas.microsoft.com/office/drawing/2014/main" id="{58F1E9F4-66ED-4E73-8C2E-51B11EA776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0FAC476-BB9A-524A-B383-557DC410E755}"/>
              </a:ext>
            </a:extLst>
          </p:cNvPr>
          <p:cNvSpPr>
            <a:spLocks noGrp="1"/>
          </p:cNvSpPr>
          <p:nvPr>
            <p:ph type="ctrTitle"/>
          </p:nvPr>
        </p:nvSpPr>
        <p:spPr>
          <a:xfrm>
            <a:off x="3733498" y="1678665"/>
            <a:ext cx="5540506" cy="2369131"/>
          </a:xfrm>
        </p:spPr>
        <p:txBody>
          <a:bodyPr>
            <a:normAutofit/>
          </a:bodyPr>
          <a:lstStyle/>
          <a:p>
            <a:pPr>
              <a:lnSpc>
                <a:spcPct val="90000"/>
              </a:lnSpc>
            </a:pPr>
            <a:r>
              <a:rPr lang="en-GB" sz="4000" dirty="0"/>
              <a:t>Edge Security Challenges and Issues</a:t>
            </a:r>
            <a:endParaRPr lang="en-GB" sz="3800" b="1" dirty="0"/>
          </a:p>
        </p:txBody>
      </p:sp>
      <p:sp>
        <p:nvSpPr>
          <p:cNvPr id="3" name="Subtitle 2">
            <a:extLst>
              <a:ext uri="{FF2B5EF4-FFF2-40B4-BE49-F238E27FC236}">
                <a16:creationId xmlns:a16="http://schemas.microsoft.com/office/drawing/2014/main" id="{BE4C1422-484A-C044-9FD1-7242414E3997}"/>
              </a:ext>
            </a:extLst>
          </p:cNvPr>
          <p:cNvSpPr>
            <a:spLocks noGrp="1"/>
          </p:cNvSpPr>
          <p:nvPr>
            <p:ph type="subTitle" idx="1"/>
          </p:nvPr>
        </p:nvSpPr>
        <p:spPr>
          <a:xfrm>
            <a:off x="4788276" y="4050832"/>
            <a:ext cx="4485725" cy="1096899"/>
          </a:xfrm>
        </p:spPr>
        <p:txBody>
          <a:bodyPr>
            <a:normAutofit fontScale="55000" lnSpcReduction="20000"/>
          </a:bodyPr>
          <a:lstStyle/>
          <a:p>
            <a:r>
              <a:rPr lang="en-GB" i="1" dirty="0"/>
              <a:t>Alessandro Carrega</a:t>
            </a:r>
          </a:p>
          <a:p>
            <a:r>
              <a:rPr lang="en-GB" dirty="0"/>
              <a:t>TNT Lab – DITEN</a:t>
            </a:r>
            <a:br>
              <a:rPr lang="en-GB" dirty="0"/>
            </a:br>
            <a:r>
              <a:rPr lang="en-GB" dirty="0"/>
              <a:t>University of Genoa</a:t>
            </a:r>
          </a:p>
        </p:txBody>
      </p:sp>
      <p:sp>
        <p:nvSpPr>
          <p:cNvPr id="71" name="Rectangle 27">
            <a:extLst>
              <a:ext uri="{FF2B5EF4-FFF2-40B4-BE49-F238E27FC236}">
                <a16:creationId xmlns:a16="http://schemas.microsoft.com/office/drawing/2014/main" id="{0795E7D3-D974-4307-92D4-E3ECEFDF3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73" name="Rectangle 28">
            <a:extLst>
              <a:ext uri="{FF2B5EF4-FFF2-40B4-BE49-F238E27FC236}">
                <a16:creationId xmlns:a16="http://schemas.microsoft.com/office/drawing/2014/main" id="{90443617-0A78-4C2C-9996-D143BCDB90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29">
            <a:extLst>
              <a:ext uri="{FF2B5EF4-FFF2-40B4-BE49-F238E27FC236}">
                <a16:creationId xmlns:a16="http://schemas.microsoft.com/office/drawing/2014/main" id="{ACFC544A-BD13-4C3C-8C9E-C35DEE8A4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Isosceles Triangle 60">
            <a:extLst>
              <a:ext uri="{FF2B5EF4-FFF2-40B4-BE49-F238E27FC236}">
                <a16:creationId xmlns:a16="http://schemas.microsoft.com/office/drawing/2014/main" id="{729A9DD4-BE93-4516-8B95-26B91B44B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2">
            <a:extLst>
              <a:ext uri="{FF2B5EF4-FFF2-40B4-BE49-F238E27FC236}">
                <a16:creationId xmlns:a16="http://schemas.microsoft.com/office/drawing/2014/main" id="{00CF7E49-D3EB-E47F-6037-30DE73DA678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7422" b="50000"/>
          <a:stretch/>
        </p:blipFill>
        <p:spPr bwMode="auto">
          <a:xfrm>
            <a:off x="10371666" y="985167"/>
            <a:ext cx="1425403" cy="356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text, sign&#10;&#10;Description automatically generated">
            <a:extLst>
              <a:ext uri="{FF2B5EF4-FFF2-40B4-BE49-F238E27FC236}">
                <a16:creationId xmlns:a16="http://schemas.microsoft.com/office/drawing/2014/main" id="{3AA6053D-6622-82A0-CDFE-C5915FB50C10}"/>
              </a:ext>
            </a:extLst>
          </p:cNvPr>
          <p:cNvPicPr>
            <a:picLocks noChangeAspect="1"/>
          </p:cNvPicPr>
          <p:nvPr/>
        </p:nvPicPr>
        <p:blipFill>
          <a:blip r:embed="rId5"/>
          <a:stretch>
            <a:fillRect/>
          </a:stretch>
        </p:blipFill>
        <p:spPr>
          <a:xfrm>
            <a:off x="10382734" y="1496683"/>
            <a:ext cx="1222542" cy="309472"/>
          </a:xfrm>
          <a:prstGeom prst="rect">
            <a:avLst/>
          </a:prstGeom>
        </p:spPr>
      </p:pic>
      <p:pic>
        <p:nvPicPr>
          <p:cNvPr id="7" name="Picture 4">
            <a:extLst>
              <a:ext uri="{FF2B5EF4-FFF2-40B4-BE49-F238E27FC236}">
                <a16:creationId xmlns:a16="http://schemas.microsoft.com/office/drawing/2014/main" id="{B168942E-83AB-C574-6A5F-52CCB58FAE16}"/>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70964" r="6404"/>
          <a:stretch/>
        </p:blipFill>
        <p:spPr bwMode="auto">
          <a:xfrm>
            <a:off x="10371666" y="69014"/>
            <a:ext cx="1386260" cy="720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0193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8B762-9222-05E5-12BE-DA831E21144C}"/>
              </a:ext>
            </a:extLst>
          </p:cNvPr>
          <p:cNvSpPr>
            <a:spLocks noGrp="1"/>
          </p:cNvSpPr>
          <p:nvPr>
            <p:ph type="title"/>
          </p:nvPr>
        </p:nvSpPr>
        <p:spPr/>
        <p:txBody>
          <a:bodyPr/>
          <a:lstStyle/>
          <a:p>
            <a:r>
              <a:rPr lang="en-IT" dirty="0"/>
              <a:t>Cloud Service Layer (CSL)</a:t>
            </a:r>
          </a:p>
        </p:txBody>
      </p:sp>
      <p:sp>
        <p:nvSpPr>
          <p:cNvPr id="3" name="Content Placeholder 2">
            <a:extLst>
              <a:ext uri="{FF2B5EF4-FFF2-40B4-BE49-F238E27FC236}">
                <a16:creationId xmlns:a16="http://schemas.microsoft.com/office/drawing/2014/main" id="{59179F8F-8923-F161-3DE0-C1F93EBC7626}"/>
              </a:ext>
            </a:extLst>
          </p:cNvPr>
          <p:cNvSpPr>
            <a:spLocks noGrp="1"/>
          </p:cNvSpPr>
          <p:nvPr>
            <p:ph idx="1"/>
          </p:nvPr>
        </p:nvSpPr>
        <p:spPr/>
        <p:txBody>
          <a:bodyPr>
            <a:normAutofit/>
          </a:bodyPr>
          <a:lstStyle/>
          <a:p>
            <a:r>
              <a:rPr lang="en-GB" dirty="0"/>
              <a:t>Hosts cloud servers and data centers.</a:t>
            </a:r>
          </a:p>
          <a:p>
            <a:r>
              <a:rPr lang="en-GB" dirty="0"/>
              <a:t>Cloud servers are responsible for highest level of operations and integration of tasks offloaded from EDL and ESL.</a:t>
            </a:r>
          </a:p>
          <a:p>
            <a:r>
              <a:rPr lang="en-GB" dirty="0"/>
              <a:t>Data centers storing vast amount of data generated in edge computing infrastructure.</a:t>
            </a:r>
          </a:p>
          <a:p>
            <a:r>
              <a:rPr lang="en-GB" dirty="0"/>
              <a:t>Consists of clusters of powerful machines.</a:t>
            </a:r>
            <a:endParaRPr lang="en-IT" dirty="0"/>
          </a:p>
        </p:txBody>
      </p:sp>
    </p:spTree>
    <p:extLst>
      <p:ext uri="{BB962C8B-B14F-4D97-AF65-F5344CB8AC3E}">
        <p14:creationId xmlns:p14="http://schemas.microsoft.com/office/powerpoint/2010/main" val="48603050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71C06-D666-FB67-5468-3B31651D5E29}"/>
              </a:ext>
            </a:extLst>
          </p:cNvPr>
          <p:cNvSpPr>
            <a:spLocks noGrp="1"/>
          </p:cNvSpPr>
          <p:nvPr>
            <p:ph type="title"/>
          </p:nvPr>
        </p:nvSpPr>
        <p:spPr/>
        <p:txBody>
          <a:bodyPr/>
          <a:lstStyle/>
          <a:p>
            <a:pPr>
              <a:tabLst>
                <a:tab pos="8280000" algn="r"/>
              </a:tabLst>
            </a:pPr>
            <a:r>
              <a:rPr lang="en-IT" dirty="0"/>
              <a:t>Data Security	3/3	</a:t>
            </a:r>
          </a:p>
        </p:txBody>
      </p:sp>
      <p:sp>
        <p:nvSpPr>
          <p:cNvPr id="3" name="Content Placeholder 2">
            <a:extLst>
              <a:ext uri="{FF2B5EF4-FFF2-40B4-BE49-F238E27FC236}">
                <a16:creationId xmlns:a16="http://schemas.microsoft.com/office/drawing/2014/main" id="{D95E31DF-861D-FFEC-1C7F-A8E281ABDA4D}"/>
              </a:ext>
            </a:extLst>
          </p:cNvPr>
          <p:cNvSpPr>
            <a:spLocks noGrp="1"/>
          </p:cNvSpPr>
          <p:nvPr>
            <p:ph idx="1"/>
          </p:nvPr>
        </p:nvSpPr>
        <p:spPr/>
        <p:txBody>
          <a:bodyPr>
            <a:normAutofit lnSpcReduction="10000"/>
          </a:bodyPr>
          <a:lstStyle/>
          <a:p>
            <a:pPr marL="0" indent="0">
              <a:buNone/>
            </a:pPr>
            <a:r>
              <a:rPr lang="en-GB" sz="2400" i="1" dirty="0">
                <a:solidFill>
                  <a:srgbClr val="000000"/>
                </a:solidFill>
                <a:latin typeface="Helvetica" pitchFamily="2" charset="0"/>
              </a:rPr>
              <a:t>General Data Threats and Vulnerabilities</a:t>
            </a:r>
          </a:p>
          <a:p>
            <a:pPr marL="0" indent="0">
              <a:buNone/>
            </a:pPr>
            <a:r>
              <a:rPr lang="en-GB" sz="2400" b="1" dirty="0">
                <a:solidFill>
                  <a:srgbClr val="000000"/>
                </a:solidFill>
                <a:effectLst/>
                <a:latin typeface="Helvetica" pitchFamily="2" charset="0"/>
              </a:rPr>
              <a:t>Data in-use</a:t>
            </a:r>
          </a:p>
          <a:p>
            <a:pPr marL="457200" indent="-457200">
              <a:buFont typeface="+mj-lt"/>
              <a:buAutoNum type="arabicPeriod" startAt="2"/>
            </a:pPr>
            <a:r>
              <a:rPr lang="en-GB" sz="2400" i="1" dirty="0">
                <a:solidFill>
                  <a:srgbClr val="000000"/>
                </a:solidFill>
                <a:effectLst/>
                <a:latin typeface="Helvetica" pitchFamily="2" charset="0"/>
              </a:rPr>
              <a:t>Encryption leakage attacks. </a:t>
            </a:r>
            <a:r>
              <a:rPr lang="en-GB" sz="2400" dirty="0">
                <a:solidFill>
                  <a:srgbClr val="000000"/>
                </a:solidFill>
                <a:effectLst/>
                <a:latin typeface="Helvetica" pitchFamily="2" charset="0"/>
              </a:rPr>
              <a:t>In cases where edge server is operating over encrypted data (e.g., via searchable encryption), information about underlying plaintext can still be exposed to server via leakage.</a:t>
            </a:r>
          </a:p>
          <a:p>
            <a:pPr lvl="1"/>
            <a:r>
              <a:rPr lang="en-GB" sz="2000" dirty="0">
                <a:solidFill>
                  <a:srgbClr val="000000"/>
                </a:solidFill>
                <a:effectLst/>
                <a:latin typeface="Helvetica" pitchFamily="2" charset="0"/>
              </a:rPr>
              <a:t>When performing search, update, and retrieval requests from edge devices, honest-but-curious edge server can record and analyse memory access patterns to determine number and frequency of files accessed.</a:t>
            </a:r>
          </a:p>
          <a:p>
            <a:pPr lvl="1"/>
            <a:r>
              <a:rPr lang="en-GB" sz="2000" dirty="0">
                <a:solidFill>
                  <a:srgbClr val="000000"/>
                </a:solidFill>
                <a:latin typeface="Helvetica" pitchFamily="2" charset="0"/>
              </a:rPr>
              <a:t>A</a:t>
            </a:r>
            <a:r>
              <a:rPr lang="en-GB" sz="2000" dirty="0">
                <a:solidFill>
                  <a:srgbClr val="000000"/>
                </a:solidFill>
                <a:effectLst/>
                <a:latin typeface="Helvetica" pitchFamily="2" charset="0"/>
              </a:rPr>
              <a:t>ctive server can influence user requests and recover partial plaintext of encrypted data via leakage abuse</a:t>
            </a:r>
            <a:r>
              <a:rPr lang="en-GB" sz="1600" dirty="0">
                <a:solidFill>
                  <a:srgbClr val="000000"/>
                </a:solidFill>
                <a:effectLst/>
                <a:latin typeface="Helvetica" pitchFamily="2" charset="0"/>
              </a:rPr>
              <a:t>.</a:t>
            </a:r>
          </a:p>
        </p:txBody>
      </p:sp>
    </p:spTree>
    <p:extLst>
      <p:ext uri="{BB962C8B-B14F-4D97-AF65-F5344CB8AC3E}">
        <p14:creationId xmlns:p14="http://schemas.microsoft.com/office/powerpoint/2010/main" val="429264280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71C06-D666-FB67-5468-3B31651D5E29}"/>
              </a:ext>
            </a:extLst>
          </p:cNvPr>
          <p:cNvSpPr>
            <a:spLocks noGrp="1"/>
          </p:cNvSpPr>
          <p:nvPr>
            <p:ph type="title"/>
          </p:nvPr>
        </p:nvSpPr>
        <p:spPr/>
        <p:txBody>
          <a:bodyPr/>
          <a:lstStyle/>
          <a:p>
            <a:pPr>
              <a:tabLst>
                <a:tab pos="8280000" algn="r"/>
              </a:tabLst>
            </a:pPr>
            <a:r>
              <a:rPr lang="en-IT" dirty="0"/>
              <a:t>Data Security	1/2	</a:t>
            </a:r>
          </a:p>
        </p:txBody>
      </p:sp>
      <p:sp>
        <p:nvSpPr>
          <p:cNvPr id="3" name="Content Placeholder 2">
            <a:extLst>
              <a:ext uri="{FF2B5EF4-FFF2-40B4-BE49-F238E27FC236}">
                <a16:creationId xmlns:a16="http://schemas.microsoft.com/office/drawing/2014/main" id="{D95E31DF-861D-FFEC-1C7F-A8E281ABDA4D}"/>
              </a:ext>
            </a:extLst>
          </p:cNvPr>
          <p:cNvSpPr>
            <a:spLocks noGrp="1"/>
          </p:cNvSpPr>
          <p:nvPr>
            <p:ph idx="1"/>
          </p:nvPr>
        </p:nvSpPr>
        <p:spPr/>
        <p:txBody>
          <a:bodyPr>
            <a:normAutofit lnSpcReduction="10000"/>
          </a:bodyPr>
          <a:lstStyle/>
          <a:p>
            <a:pPr marL="0" indent="0">
              <a:buNone/>
            </a:pPr>
            <a:r>
              <a:rPr lang="en-GB" sz="2400" i="1" dirty="0">
                <a:solidFill>
                  <a:srgbClr val="000000"/>
                </a:solidFill>
                <a:latin typeface="Helvetica" pitchFamily="2" charset="0"/>
              </a:rPr>
              <a:t>General Data Threats and Vulnerabilities</a:t>
            </a:r>
          </a:p>
          <a:p>
            <a:pPr marL="0" indent="0">
              <a:buNone/>
            </a:pPr>
            <a:r>
              <a:rPr lang="en-GB" sz="2400" b="1" dirty="0">
                <a:solidFill>
                  <a:srgbClr val="000000"/>
                </a:solidFill>
                <a:effectLst/>
                <a:latin typeface="Helvetica" pitchFamily="2" charset="0"/>
              </a:rPr>
              <a:t>Data at-rest</a:t>
            </a:r>
          </a:p>
          <a:p>
            <a:r>
              <a:rPr lang="en-GB" sz="2400" dirty="0">
                <a:solidFill>
                  <a:srgbClr val="000000"/>
                </a:solidFill>
                <a:effectLst/>
                <a:latin typeface="Helvetica" pitchFamily="2" charset="0"/>
              </a:rPr>
              <a:t>Usually, data is encrypted while being stored in edge servers.</a:t>
            </a:r>
          </a:p>
          <a:p>
            <a:r>
              <a:rPr lang="en-GB" sz="2400" dirty="0">
                <a:solidFill>
                  <a:srgbClr val="000000"/>
                </a:solidFill>
                <a:effectLst/>
                <a:latin typeface="Helvetica" pitchFamily="2" charset="0"/>
              </a:rPr>
              <a:t>This does not exempt it from potential exploits.</a:t>
            </a:r>
          </a:p>
          <a:p>
            <a:pPr marL="457200" indent="-457200">
              <a:buFont typeface="+mj-lt"/>
              <a:buAutoNum type="arabicPeriod"/>
            </a:pPr>
            <a:r>
              <a:rPr lang="en-GB" sz="2400" i="1" dirty="0">
                <a:solidFill>
                  <a:srgbClr val="000000"/>
                </a:solidFill>
                <a:effectLst/>
                <a:latin typeface="Helvetica" pitchFamily="2" charset="0"/>
              </a:rPr>
              <a:t>Data remnants and secure deletion. </a:t>
            </a:r>
            <a:r>
              <a:rPr lang="en-GB" sz="2400" dirty="0">
                <a:solidFill>
                  <a:srgbClr val="000000"/>
                </a:solidFill>
                <a:effectLst/>
                <a:latin typeface="Helvetica" pitchFamily="2" charset="0"/>
              </a:rPr>
              <a:t>Even though data is encrypted and safely stored on disk or removed from server, parts of it may remain in memory from processing stage if memory address has not been overwritten.</a:t>
            </a:r>
          </a:p>
          <a:p>
            <a:pPr lvl="1"/>
            <a:r>
              <a:rPr lang="en-GB" sz="2000" dirty="0">
                <a:solidFill>
                  <a:srgbClr val="000000"/>
                </a:solidFill>
                <a:effectLst/>
                <a:latin typeface="Helvetica" pitchFamily="2" charset="0"/>
              </a:rPr>
              <a:t>Adversary can target and recover such data remnants via cold boot attacks.</a:t>
            </a:r>
          </a:p>
        </p:txBody>
      </p:sp>
    </p:spTree>
    <p:extLst>
      <p:ext uri="{BB962C8B-B14F-4D97-AF65-F5344CB8AC3E}">
        <p14:creationId xmlns:p14="http://schemas.microsoft.com/office/powerpoint/2010/main" val="200048627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71C06-D666-FB67-5468-3B31651D5E29}"/>
              </a:ext>
            </a:extLst>
          </p:cNvPr>
          <p:cNvSpPr>
            <a:spLocks noGrp="1"/>
          </p:cNvSpPr>
          <p:nvPr>
            <p:ph type="title"/>
          </p:nvPr>
        </p:nvSpPr>
        <p:spPr/>
        <p:txBody>
          <a:bodyPr/>
          <a:lstStyle/>
          <a:p>
            <a:pPr>
              <a:tabLst>
                <a:tab pos="8280000" algn="r"/>
              </a:tabLst>
            </a:pPr>
            <a:r>
              <a:rPr lang="en-IT" dirty="0"/>
              <a:t>Data Security	2/2	</a:t>
            </a:r>
          </a:p>
        </p:txBody>
      </p:sp>
      <p:sp>
        <p:nvSpPr>
          <p:cNvPr id="3" name="Content Placeholder 2">
            <a:extLst>
              <a:ext uri="{FF2B5EF4-FFF2-40B4-BE49-F238E27FC236}">
                <a16:creationId xmlns:a16="http://schemas.microsoft.com/office/drawing/2014/main" id="{D95E31DF-861D-FFEC-1C7F-A8E281ABDA4D}"/>
              </a:ext>
            </a:extLst>
          </p:cNvPr>
          <p:cNvSpPr>
            <a:spLocks noGrp="1"/>
          </p:cNvSpPr>
          <p:nvPr>
            <p:ph idx="1"/>
          </p:nvPr>
        </p:nvSpPr>
        <p:spPr/>
        <p:txBody>
          <a:bodyPr>
            <a:normAutofit fontScale="92500" lnSpcReduction="10000"/>
          </a:bodyPr>
          <a:lstStyle/>
          <a:p>
            <a:pPr marL="0" indent="0">
              <a:buNone/>
            </a:pPr>
            <a:r>
              <a:rPr lang="en-GB" sz="2400" i="1" dirty="0">
                <a:solidFill>
                  <a:srgbClr val="000000"/>
                </a:solidFill>
                <a:latin typeface="Helvetica" pitchFamily="2" charset="0"/>
              </a:rPr>
              <a:t>General Data Threats and Vulnerabilities</a:t>
            </a:r>
          </a:p>
          <a:p>
            <a:pPr marL="0" indent="0">
              <a:buNone/>
            </a:pPr>
            <a:r>
              <a:rPr lang="en-GB" sz="2400" b="1" dirty="0">
                <a:solidFill>
                  <a:srgbClr val="000000"/>
                </a:solidFill>
                <a:effectLst/>
                <a:latin typeface="Helvetica" pitchFamily="2" charset="0"/>
              </a:rPr>
              <a:t>Data at-rest</a:t>
            </a:r>
          </a:p>
          <a:p>
            <a:pPr marL="514350" indent="-514350">
              <a:buFont typeface="+mj-lt"/>
              <a:buAutoNum type="arabicPeriod" startAt="2"/>
            </a:pPr>
            <a:r>
              <a:rPr lang="en-GB" i="1" dirty="0">
                <a:solidFill>
                  <a:srgbClr val="000000"/>
                </a:solidFill>
                <a:effectLst/>
                <a:latin typeface="Helvetica" pitchFamily="2" charset="0"/>
              </a:rPr>
              <a:t>Data backup and recovery</a:t>
            </a:r>
            <a:r>
              <a:rPr lang="en-GB" dirty="0">
                <a:solidFill>
                  <a:srgbClr val="000000"/>
                </a:solidFill>
                <a:effectLst/>
                <a:latin typeface="Helvetica" pitchFamily="2" charset="0"/>
              </a:rPr>
              <a:t>. Since edge servers can possess sufficient resources to perform relatively intensive computation on collected data, data may not be forwarded to cloud until task is done.</a:t>
            </a:r>
          </a:p>
          <a:p>
            <a:pPr marL="914400" lvl="1" indent="-514350"/>
            <a:r>
              <a:rPr lang="en-GB" dirty="0">
                <a:solidFill>
                  <a:srgbClr val="000000"/>
                </a:solidFill>
                <a:effectLst/>
                <a:latin typeface="Helvetica" pitchFamily="2" charset="0"/>
              </a:rPr>
              <a:t>If stored data is corrupted before being processed and forwarded to cloud server, it can cause severe data loss and service interruption within network.</a:t>
            </a:r>
          </a:p>
          <a:p>
            <a:pPr marL="914400" lvl="1" indent="-514350"/>
            <a:r>
              <a:rPr lang="en-GB" dirty="0">
                <a:solidFill>
                  <a:srgbClr val="000000"/>
                </a:solidFill>
                <a:effectLst/>
                <a:latin typeface="Helvetica" pitchFamily="2" charset="0"/>
              </a:rPr>
              <a:t>Poses an incentive for attackers to target edge servers and inject ransomware, in exchange for file decryption keys.</a:t>
            </a:r>
            <a:endParaRPr lang="en-GB" sz="1600" dirty="0">
              <a:solidFill>
                <a:srgbClr val="000000"/>
              </a:solidFill>
              <a:effectLst/>
              <a:latin typeface="Helvetica" pitchFamily="2" charset="0"/>
            </a:endParaRPr>
          </a:p>
        </p:txBody>
      </p:sp>
    </p:spTree>
    <p:extLst>
      <p:ext uri="{BB962C8B-B14F-4D97-AF65-F5344CB8AC3E}">
        <p14:creationId xmlns:p14="http://schemas.microsoft.com/office/powerpoint/2010/main" val="365846133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71C06-D666-FB67-5468-3B31651D5E29}"/>
              </a:ext>
            </a:extLst>
          </p:cNvPr>
          <p:cNvSpPr>
            <a:spLocks noGrp="1"/>
          </p:cNvSpPr>
          <p:nvPr>
            <p:ph type="title"/>
          </p:nvPr>
        </p:nvSpPr>
        <p:spPr/>
        <p:txBody>
          <a:bodyPr/>
          <a:lstStyle/>
          <a:p>
            <a:pPr>
              <a:tabLst>
                <a:tab pos="8280000" algn="r"/>
              </a:tabLst>
            </a:pPr>
            <a:r>
              <a:rPr lang="en-IT" dirty="0"/>
              <a:t>Data Security	</a:t>
            </a:r>
          </a:p>
        </p:txBody>
      </p:sp>
      <p:sp>
        <p:nvSpPr>
          <p:cNvPr id="3" name="Content Placeholder 2">
            <a:extLst>
              <a:ext uri="{FF2B5EF4-FFF2-40B4-BE49-F238E27FC236}">
                <a16:creationId xmlns:a16="http://schemas.microsoft.com/office/drawing/2014/main" id="{D95E31DF-861D-FFEC-1C7F-A8E281ABDA4D}"/>
              </a:ext>
            </a:extLst>
          </p:cNvPr>
          <p:cNvSpPr>
            <a:spLocks noGrp="1"/>
          </p:cNvSpPr>
          <p:nvPr>
            <p:ph idx="1"/>
          </p:nvPr>
        </p:nvSpPr>
        <p:spPr/>
        <p:txBody>
          <a:bodyPr>
            <a:normAutofit fontScale="85000" lnSpcReduction="20000"/>
          </a:bodyPr>
          <a:lstStyle/>
          <a:p>
            <a:pPr marL="0" indent="0">
              <a:buNone/>
            </a:pPr>
            <a:r>
              <a:rPr lang="en-GB" sz="2400" i="1" dirty="0">
                <a:solidFill>
                  <a:srgbClr val="000000"/>
                </a:solidFill>
                <a:latin typeface="Helvetica" pitchFamily="2" charset="0"/>
              </a:rPr>
              <a:t>General Data Threats and Vulnerabilities</a:t>
            </a:r>
          </a:p>
          <a:p>
            <a:pPr marL="0" indent="0">
              <a:buNone/>
            </a:pPr>
            <a:r>
              <a:rPr lang="en-GB" sz="2400" b="1" dirty="0">
                <a:solidFill>
                  <a:srgbClr val="000000"/>
                </a:solidFill>
                <a:effectLst/>
                <a:latin typeface="Helvetica" pitchFamily="2" charset="0"/>
              </a:rPr>
              <a:t>Data security</a:t>
            </a:r>
          </a:p>
          <a:p>
            <a:r>
              <a:rPr lang="en-GB" dirty="0">
                <a:solidFill>
                  <a:srgbClr val="000000"/>
                </a:solidFill>
                <a:effectLst/>
                <a:latin typeface="Helvetica" pitchFamily="2" charset="0"/>
              </a:rPr>
              <a:t>Cloud providers may implement weak security practices or have no data protection provisions.</a:t>
            </a:r>
          </a:p>
          <a:p>
            <a:r>
              <a:rPr lang="en-GB" dirty="0">
                <a:solidFill>
                  <a:srgbClr val="000000"/>
                </a:solidFill>
                <a:effectLst/>
                <a:latin typeface="Helvetica" pitchFamily="2" charset="0"/>
              </a:rPr>
              <a:t>Data are processed or stored in clear text, risking exposure in case of compromise (e.g., case of Accenture).</a:t>
            </a:r>
          </a:p>
          <a:p>
            <a:r>
              <a:rPr lang="en-GB" dirty="0">
                <a:solidFill>
                  <a:srgbClr val="000000"/>
                </a:solidFill>
                <a:effectLst/>
                <a:latin typeface="Helvetica" pitchFamily="2" charset="0"/>
              </a:rPr>
              <a:t>Data deletion is another critical issue.</a:t>
            </a:r>
          </a:p>
          <a:p>
            <a:r>
              <a:rPr lang="en-GB" dirty="0">
                <a:solidFill>
                  <a:srgbClr val="000000"/>
                </a:solidFill>
                <a:effectLst/>
                <a:latin typeface="Helvetica" pitchFamily="2" charset="0"/>
              </a:rPr>
              <a:t>Research has shown that data persists in memory if not using secure deletion techniques.</a:t>
            </a:r>
          </a:p>
          <a:p>
            <a:r>
              <a:rPr lang="en-GB" dirty="0">
                <a:solidFill>
                  <a:srgbClr val="000000"/>
                </a:solidFill>
                <a:effectLst/>
                <a:latin typeface="Helvetica" pitchFamily="2" charset="0"/>
              </a:rPr>
              <a:t>Due to data replications and backups, incomplete data deletion processes might not erase data in cloud infrastructure completely.</a:t>
            </a:r>
            <a:endParaRPr lang="en-GB" sz="1600" dirty="0">
              <a:solidFill>
                <a:srgbClr val="000000"/>
              </a:solidFill>
              <a:effectLst/>
              <a:latin typeface="Helvetica" pitchFamily="2" charset="0"/>
            </a:endParaRPr>
          </a:p>
        </p:txBody>
      </p:sp>
    </p:spTree>
    <p:extLst>
      <p:ext uri="{BB962C8B-B14F-4D97-AF65-F5344CB8AC3E}">
        <p14:creationId xmlns:p14="http://schemas.microsoft.com/office/powerpoint/2010/main" val="213119293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71C06-D666-FB67-5468-3B31651D5E29}"/>
              </a:ext>
            </a:extLst>
          </p:cNvPr>
          <p:cNvSpPr>
            <a:spLocks noGrp="1"/>
          </p:cNvSpPr>
          <p:nvPr>
            <p:ph type="title"/>
          </p:nvPr>
        </p:nvSpPr>
        <p:spPr/>
        <p:txBody>
          <a:bodyPr/>
          <a:lstStyle/>
          <a:p>
            <a:pPr>
              <a:tabLst>
                <a:tab pos="8280000" algn="r"/>
              </a:tabLst>
            </a:pPr>
            <a:r>
              <a:rPr lang="en-IT" dirty="0"/>
              <a:t>Data Security	1/3	</a:t>
            </a:r>
          </a:p>
        </p:txBody>
      </p:sp>
      <p:sp>
        <p:nvSpPr>
          <p:cNvPr id="3" name="Content Placeholder 2">
            <a:extLst>
              <a:ext uri="{FF2B5EF4-FFF2-40B4-BE49-F238E27FC236}">
                <a16:creationId xmlns:a16="http://schemas.microsoft.com/office/drawing/2014/main" id="{D95E31DF-861D-FFEC-1C7F-A8E281ABDA4D}"/>
              </a:ext>
            </a:extLst>
          </p:cNvPr>
          <p:cNvSpPr>
            <a:spLocks noGrp="1"/>
          </p:cNvSpPr>
          <p:nvPr>
            <p:ph idx="1"/>
          </p:nvPr>
        </p:nvSpPr>
        <p:spPr/>
        <p:txBody>
          <a:bodyPr>
            <a:normAutofit/>
          </a:bodyPr>
          <a:lstStyle/>
          <a:p>
            <a:pPr marL="0" indent="0">
              <a:buNone/>
            </a:pPr>
            <a:r>
              <a:rPr lang="en-GB" sz="2400" i="1" dirty="0">
                <a:solidFill>
                  <a:srgbClr val="000000"/>
                </a:solidFill>
                <a:latin typeface="Helvetica" pitchFamily="2" charset="0"/>
              </a:rPr>
              <a:t>ML Data</a:t>
            </a:r>
          </a:p>
          <a:p>
            <a:r>
              <a:rPr lang="en-GB" dirty="0">
                <a:solidFill>
                  <a:srgbClr val="000000"/>
                </a:solidFill>
                <a:effectLst/>
                <a:latin typeface="Helvetica" pitchFamily="2" charset="0"/>
              </a:rPr>
              <a:t>In edge-ML systems, key characteristic is that data provision on edge devices and edge/cloud servers can be decoupled so that machine learning models can be trained locally with local data.</a:t>
            </a:r>
          </a:p>
          <a:p>
            <a:r>
              <a:rPr lang="en-GB" dirty="0">
                <a:solidFill>
                  <a:srgbClr val="000000"/>
                </a:solidFill>
                <a:effectLst/>
                <a:latin typeface="Helvetica" pitchFamily="2" charset="0"/>
              </a:rPr>
              <a:t>Availability and quality of local data are vital for security of edge machine learning system.</a:t>
            </a:r>
          </a:p>
        </p:txBody>
      </p:sp>
    </p:spTree>
    <p:extLst>
      <p:ext uri="{BB962C8B-B14F-4D97-AF65-F5344CB8AC3E}">
        <p14:creationId xmlns:p14="http://schemas.microsoft.com/office/powerpoint/2010/main" val="169783000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71C06-D666-FB67-5468-3B31651D5E29}"/>
              </a:ext>
            </a:extLst>
          </p:cNvPr>
          <p:cNvSpPr>
            <a:spLocks noGrp="1"/>
          </p:cNvSpPr>
          <p:nvPr>
            <p:ph type="title"/>
          </p:nvPr>
        </p:nvSpPr>
        <p:spPr/>
        <p:txBody>
          <a:bodyPr/>
          <a:lstStyle/>
          <a:p>
            <a:pPr>
              <a:tabLst>
                <a:tab pos="8280000" algn="r"/>
              </a:tabLst>
            </a:pPr>
            <a:r>
              <a:rPr lang="en-IT" dirty="0"/>
              <a:t>Data Security	2/3	</a:t>
            </a:r>
          </a:p>
        </p:txBody>
      </p:sp>
      <p:sp>
        <p:nvSpPr>
          <p:cNvPr id="3" name="Content Placeholder 2">
            <a:extLst>
              <a:ext uri="{FF2B5EF4-FFF2-40B4-BE49-F238E27FC236}">
                <a16:creationId xmlns:a16="http://schemas.microsoft.com/office/drawing/2014/main" id="{D95E31DF-861D-FFEC-1C7F-A8E281ABDA4D}"/>
              </a:ext>
            </a:extLst>
          </p:cNvPr>
          <p:cNvSpPr>
            <a:spLocks noGrp="1"/>
          </p:cNvSpPr>
          <p:nvPr>
            <p:ph idx="1"/>
          </p:nvPr>
        </p:nvSpPr>
        <p:spPr/>
        <p:txBody>
          <a:bodyPr>
            <a:normAutofit fontScale="92500" lnSpcReduction="20000"/>
          </a:bodyPr>
          <a:lstStyle/>
          <a:p>
            <a:pPr marL="0" indent="0">
              <a:buNone/>
            </a:pPr>
            <a:r>
              <a:rPr lang="en-GB" sz="2400" i="1" dirty="0">
                <a:solidFill>
                  <a:srgbClr val="000000"/>
                </a:solidFill>
                <a:latin typeface="Helvetica" pitchFamily="2" charset="0"/>
              </a:rPr>
              <a:t>ML Data</a:t>
            </a:r>
          </a:p>
          <a:p>
            <a:pPr marL="514350" indent="-514350">
              <a:buFont typeface="+mj-lt"/>
              <a:buAutoNum type="arabicPeriod"/>
            </a:pPr>
            <a:r>
              <a:rPr lang="en-GB" i="1" dirty="0">
                <a:solidFill>
                  <a:srgbClr val="000000"/>
                </a:solidFill>
                <a:effectLst/>
                <a:latin typeface="Helvetica" pitchFamily="2" charset="0"/>
              </a:rPr>
              <a:t>Data quality</a:t>
            </a:r>
            <a:r>
              <a:rPr lang="en-GB" dirty="0">
                <a:solidFill>
                  <a:srgbClr val="000000"/>
                </a:solidFill>
                <a:effectLst/>
                <a:latin typeface="Helvetica" pitchFamily="2" charset="0"/>
              </a:rPr>
              <a:t>. Quality of edge-ML data plays important role in training edge-ML models.</a:t>
            </a:r>
          </a:p>
          <a:p>
            <a:pPr marL="914400" lvl="1" indent="-514350"/>
            <a:r>
              <a:rPr lang="en-GB" dirty="0">
                <a:solidFill>
                  <a:srgbClr val="000000"/>
                </a:solidFill>
                <a:effectLst/>
                <a:latin typeface="Helvetica" pitchFamily="2" charset="0"/>
              </a:rPr>
              <a:t>Many prior works have found that poor data quality can dramatically degrade performance of edge-ML models.</a:t>
            </a:r>
          </a:p>
          <a:p>
            <a:pPr marL="914400" lvl="1" indent="-514350"/>
            <a:r>
              <a:rPr lang="en-GB" dirty="0">
                <a:solidFill>
                  <a:srgbClr val="000000"/>
                </a:solidFill>
                <a:effectLst/>
                <a:latin typeface="Helvetica" pitchFamily="2" charset="0"/>
              </a:rPr>
              <a:t>To undermine edge-ML systems, data quality attacks, aim to decrease quality of collected data from edge devices by various approaches.</a:t>
            </a:r>
          </a:p>
          <a:p>
            <a:pPr marL="914400" lvl="1" indent="-514350"/>
            <a:r>
              <a:rPr lang="en-GB" dirty="0">
                <a:solidFill>
                  <a:srgbClr val="000000"/>
                </a:solidFill>
                <a:effectLst/>
                <a:latin typeface="Helvetica" pitchFamily="2" charset="0"/>
              </a:rPr>
              <a:t>For example, genetic attacks and probability-weighted packet saliency attacks have been found to be used to compromise edge intrusion detection systems, where attackers inject large number of low-quality network packets through DDoS attacks.</a:t>
            </a:r>
          </a:p>
        </p:txBody>
      </p:sp>
    </p:spTree>
    <p:extLst>
      <p:ext uri="{BB962C8B-B14F-4D97-AF65-F5344CB8AC3E}">
        <p14:creationId xmlns:p14="http://schemas.microsoft.com/office/powerpoint/2010/main" val="55225843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71C06-D666-FB67-5468-3B31651D5E29}"/>
              </a:ext>
            </a:extLst>
          </p:cNvPr>
          <p:cNvSpPr>
            <a:spLocks noGrp="1"/>
          </p:cNvSpPr>
          <p:nvPr>
            <p:ph type="title"/>
          </p:nvPr>
        </p:nvSpPr>
        <p:spPr/>
        <p:txBody>
          <a:bodyPr/>
          <a:lstStyle/>
          <a:p>
            <a:pPr>
              <a:tabLst>
                <a:tab pos="8280000" algn="r"/>
              </a:tabLst>
            </a:pPr>
            <a:r>
              <a:rPr lang="en-IT" dirty="0"/>
              <a:t>Data Security	3/3	</a:t>
            </a:r>
          </a:p>
        </p:txBody>
      </p:sp>
      <p:sp>
        <p:nvSpPr>
          <p:cNvPr id="3" name="Content Placeholder 2">
            <a:extLst>
              <a:ext uri="{FF2B5EF4-FFF2-40B4-BE49-F238E27FC236}">
                <a16:creationId xmlns:a16="http://schemas.microsoft.com/office/drawing/2014/main" id="{D95E31DF-861D-FFEC-1C7F-A8E281ABDA4D}"/>
              </a:ext>
            </a:extLst>
          </p:cNvPr>
          <p:cNvSpPr>
            <a:spLocks noGrp="1"/>
          </p:cNvSpPr>
          <p:nvPr>
            <p:ph idx="1"/>
          </p:nvPr>
        </p:nvSpPr>
        <p:spPr/>
        <p:txBody>
          <a:bodyPr>
            <a:normAutofit fontScale="92500" lnSpcReduction="10000"/>
          </a:bodyPr>
          <a:lstStyle/>
          <a:p>
            <a:pPr marL="0" indent="0">
              <a:buNone/>
            </a:pPr>
            <a:r>
              <a:rPr lang="en-GB" sz="2400" i="1" dirty="0">
                <a:solidFill>
                  <a:srgbClr val="000000"/>
                </a:solidFill>
                <a:latin typeface="Helvetica" pitchFamily="2" charset="0"/>
              </a:rPr>
              <a:t>ML Data</a:t>
            </a:r>
          </a:p>
          <a:p>
            <a:pPr marL="514350" indent="-514350">
              <a:buFont typeface="+mj-lt"/>
              <a:buAutoNum type="arabicPeriod" startAt="2"/>
            </a:pPr>
            <a:r>
              <a:rPr lang="en-GB" i="1" dirty="0">
                <a:solidFill>
                  <a:srgbClr val="000000"/>
                </a:solidFill>
                <a:effectLst/>
                <a:latin typeface="Helvetica" pitchFamily="2" charset="0"/>
              </a:rPr>
              <a:t>Data availability. </a:t>
            </a:r>
            <a:r>
              <a:rPr lang="en-GB" dirty="0">
                <a:solidFill>
                  <a:srgbClr val="000000"/>
                </a:solidFill>
                <a:latin typeface="Helvetica" pitchFamily="2" charset="0"/>
              </a:rPr>
              <a:t>L</a:t>
            </a:r>
            <a:r>
              <a:rPr lang="en-GB" dirty="0">
                <a:solidFill>
                  <a:srgbClr val="000000"/>
                </a:solidFill>
                <a:effectLst/>
                <a:latin typeface="Helvetica" pitchFamily="2" charset="0"/>
              </a:rPr>
              <a:t>ocal data have to be available for local training and evaluation to train edge-ML models in decentralized way.</a:t>
            </a:r>
          </a:p>
          <a:p>
            <a:pPr lvl="1"/>
            <a:r>
              <a:rPr lang="en-GB" dirty="0">
                <a:solidFill>
                  <a:srgbClr val="000000"/>
                </a:solidFill>
                <a:effectLst/>
                <a:latin typeface="Helvetica" pitchFamily="2" charset="0"/>
              </a:rPr>
              <a:t>Data availability attacks, are new threats to edge-ML systems, where attackers compromise edge device sensors to impede data collection and curation.</a:t>
            </a:r>
          </a:p>
          <a:p>
            <a:pPr lvl="1"/>
            <a:r>
              <a:rPr lang="en-GB" dirty="0">
                <a:solidFill>
                  <a:srgbClr val="000000"/>
                </a:solidFill>
                <a:effectLst/>
                <a:latin typeface="Helvetica" pitchFamily="2" charset="0"/>
              </a:rPr>
              <a:t>For example, onboard sensors are used in autonomous driving systems to collect location data, and attackers can perform electromagnetic pulse attacks to damage electronic sensors and make data unavailable for training autonomous driving models.</a:t>
            </a:r>
          </a:p>
        </p:txBody>
      </p:sp>
    </p:spTree>
    <p:extLst>
      <p:ext uri="{BB962C8B-B14F-4D97-AF65-F5344CB8AC3E}">
        <p14:creationId xmlns:p14="http://schemas.microsoft.com/office/powerpoint/2010/main" val="400334763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71C06-D666-FB67-5468-3B31651D5E29}"/>
              </a:ext>
            </a:extLst>
          </p:cNvPr>
          <p:cNvSpPr>
            <a:spLocks noGrp="1"/>
          </p:cNvSpPr>
          <p:nvPr>
            <p:ph type="title"/>
          </p:nvPr>
        </p:nvSpPr>
        <p:spPr/>
        <p:txBody>
          <a:bodyPr/>
          <a:lstStyle/>
          <a:p>
            <a:pPr>
              <a:tabLst>
                <a:tab pos="8280000" algn="r"/>
              </a:tabLst>
            </a:pPr>
            <a:r>
              <a:rPr lang="en-IT" dirty="0"/>
              <a:t>Privacy</a:t>
            </a:r>
          </a:p>
        </p:txBody>
      </p:sp>
      <p:sp>
        <p:nvSpPr>
          <p:cNvPr id="3" name="Content Placeholder 2">
            <a:extLst>
              <a:ext uri="{FF2B5EF4-FFF2-40B4-BE49-F238E27FC236}">
                <a16:creationId xmlns:a16="http://schemas.microsoft.com/office/drawing/2014/main" id="{D95E31DF-861D-FFEC-1C7F-A8E281ABDA4D}"/>
              </a:ext>
            </a:extLst>
          </p:cNvPr>
          <p:cNvSpPr>
            <a:spLocks noGrp="1"/>
          </p:cNvSpPr>
          <p:nvPr>
            <p:ph idx="1"/>
          </p:nvPr>
        </p:nvSpPr>
        <p:spPr/>
        <p:txBody>
          <a:bodyPr>
            <a:noAutofit/>
          </a:bodyPr>
          <a:lstStyle/>
          <a:p>
            <a:r>
              <a:rPr lang="en-GB" sz="2400" dirty="0">
                <a:solidFill>
                  <a:srgbClr val="000000"/>
                </a:solidFill>
                <a:latin typeface="Helvetica" pitchFamily="2" charset="0"/>
              </a:rPr>
              <a:t>Since large amount of sensitive data is uploaded from edge devices to numerous offsite servers, it is essential to ensure that user’s privacy is protected from outside threats.</a:t>
            </a:r>
          </a:p>
          <a:p>
            <a:pPr marL="0" indent="0">
              <a:buNone/>
            </a:pPr>
            <a:r>
              <a:rPr lang="en-GB" sz="2400" i="1" dirty="0">
                <a:solidFill>
                  <a:srgbClr val="000000"/>
                </a:solidFill>
                <a:latin typeface="Helvetica" pitchFamily="2" charset="0"/>
              </a:rPr>
              <a:t>Threats</a:t>
            </a:r>
          </a:p>
          <a:p>
            <a:r>
              <a:rPr lang="en-GB" sz="2400" dirty="0">
                <a:solidFill>
                  <a:srgbClr val="000000"/>
                </a:solidFill>
                <a:effectLst/>
                <a:latin typeface="Helvetica" pitchFamily="2" charset="0"/>
              </a:rPr>
              <a:t>As data is transferred, processed, and stored on server, it is susceptible to exploits from both an outside adversary attacking system and network and inside adversary sniffing information from data on server.</a:t>
            </a:r>
          </a:p>
          <a:p>
            <a:r>
              <a:rPr lang="en-GB" sz="2400" dirty="0">
                <a:solidFill>
                  <a:srgbClr val="000000"/>
                </a:solidFill>
                <a:effectLst/>
                <a:latin typeface="Helvetica" pitchFamily="2" charset="0"/>
              </a:rPr>
              <a:t>Such exploits can include linkability, identifiability, exposure, and policy non-compliance.</a:t>
            </a:r>
          </a:p>
        </p:txBody>
      </p:sp>
    </p:spTree>
    <p:extLst>
      <p:ext uri="{BB962C8B-B14F-4D97-AF65-F5344CB8AC3E}">
        <p14:creationId xmlns:p14="http://schemas.microsoft.com/office/powerpoint/2010/main" val="166943119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71C06-D666-FB67-5468-3B31651D5E29}"/>
              </a:ext>
            </a:extLst>
          </p:cNvPr>
          <p:cNvSpPr>
            <a:spLocks noGrp="1"/>
          </p:cNvSpPr>
          <p:nvPr>
            <p:ph type="title"/>
          </p:nvPr>
        </p:nvSpPr>
        <p:spPr/>
        <p:txBody>
          <a:bodyPr/>
          <a:lstStyle/>
          <a:p>
            <a:pPr>
              <a:tabLst>
                <a:tab pos="8280000" algn="r"/>
              </a:tabLst>
            </a:pPr>
            <a:r>
              <a:rPr lang="en-IT" dirty="0"/>
              <a:t>Privacy	1/2</a:t>
            </a:r>
          </a:p>
        </p:txBody>
      </p:sp>
      <p:sp>
        <p:nvSpPr>
          <p:cNvPr id="3" name="Content Placeholder 2">
            <a:extLst>
              <a:ext uri="{FF2B5EF4-FFF2-40B4-BE49-F238E27FC236}">
                <a16:creationId xmlns:a16="http://schemas.microsoft.com/office/drawing/2014/main" id="{D95E31DF-861D-FFEC-1C7F-A8E281ABDA4D}"/>
              </a:ext>
            </a:extLst>
          </p:cNvPr>
          <p:cNvSpPr>
            <a:spLocks noGrp="1"/>
          </p:cNvSpPr>
          <p:nvPr>
            <p:ph idx="1"/>
          </p:nvPr>
        </p:nvSpPr>
        <p:spPr/>
        <p:txBody>
          <a:bodyPr>
            <a:noAutofit/>
          </a:bodyPr>
          <a:lstStyle/>
          <a:p>
            <a:pPr marL="0" indent="0">
              <a:buNone/>
            </a:pPr>
            <a:r>
              <a:rPr lang="en-GB" sz="2400" i="1" dirty="0">
                <a:solidFill>
                  <a:srgbClr val="000000"/>
                </a:solidFill>
                <a:latin typeface="Helvetica" pitchFamily="2" charset="0"/>
              </a:rPr>
              <a:t>User</a:t>
            </a:r>
          </a:p>
          <a:p>
            <a:pPr marL="0" indent="0">
              <a:buNone/>
            </a:pPr>
            <a:r>
              <a:rPr lang="en-GB" sz="2400" b="1" dirty="0">
                <a:solidFill>
                  <a:srgbClr val="000000"/>
                </a:solidFill>
                <a:latin typeface="Helvetica" pitchFamily="2" charset="0"/>
              </a:rPr>
              <a:t>Location privacy</a:t>
            </a:r>
          </a:p>
          <a:p>
            <a:r>
              <a:rPr lang="en-GB" sz="2400" dirty="0">
                <a:solidFill>
                  <a:srgbClr val="000000"/>
                </a:solidFill>
                <a:latin typeface="Helvetica" pitchFamily="2" charset="0"/>
              </a:rPr>
              <a:t>Includes preventing user’s location information from tracking and profiling attacks.</a:t>
            </a:r>
          </a:p>
          <a:p>
            <a:pPr marL="457200" indent="-457200">
              <a:buFont typeface="+mj-lt"/>
              <a:buAutoNum type="arabicPeriod"/>
            </a:pPr>
            <a:r>
              <a:rPr lang="en-GB" sz="2400" i="1" dirty="0">
                <a:solidFill>
                  <a:srgbClr val="000000"/>
                </a:solidFill>
                <a:latin typeface="Helvetica" pitchFamily="2" charset="0"/>
              </a:rPr>
              <a:t>Location tracking</a:t>
            </a:r>
            <a:r>
              <a:rPr lang="en-GB" sz="2400" dirty="0">
                <a:solidFill>
                  <a:srgbClr val="000000"/>
                </a:solidFill>
                <a:latin typeface="Helvetica" pitchFamily="2" charset="0"/>
              </a:rPr>
              <a:t>. When edge device makes request to edge server, its location information and timestamp can be included as metadata of sent message or as direct functionality.</a:t>
            </a:r>
          </a:p>
          <a:p>
            <a:pPr marL="857250" lvl="1" indent="-457200"/>
            <a:r>
              <a:rPr lang="en-GB" sz="2000" dirty="0">
                <a:solidFill>
                  <a:srgbClr val="000000"/>
                </a:solidFill>
                <a:latin typeface="Helvetica" pitchFamily="2" charset="0"/>
              </a:rPr>
              <a:t>Untrusted server or network attacker can extract and record location data from aforementioned device and map out user’s movements over time.</a:t>
            </a:r>
            <a:endParaRPr lang="en-GB" sz="2000" dirty="0">
              <a:solidFill>
                <a:srgbClr val="000000"/>
              </a:solidFill>
              <a:effectLst/>
              <a:latin typeface="Helvetica" pitchFamily="2" charset="0"/>
            </a:endParaRPr>
          </a:p>
        </p:txBody>
      </p:sp>
    </p:spTree>
    <p:extLst>
      <p:ext uri="{BB962C8B-B14F-4D97-AF65-F5344CB8AC3E}">
        <p14:creationId xmlns:p14="http://schemas.microsoft.com/office/powerpoint/2010/main" val="21990936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71C06-D666-FB67-5468-3B31651D5E29}"/>
              </a:ext>
            </a:extLst>
          </p:cNvPr>
          <p:cNvSpPr>
            <a:spLocks noGrp="1"/>
          </p:cNvSpPr>
          <p:nvPr>
            <p:ph type="title"/>
          </p:nvPr>
        </p:nvSpPr>
        <p:spPr/>
        <p:txBody>
          <a:bodyPr/>
          <a:lstStyle/>
          <a:p>
            <a:pPr>
              <a:tabLst>
                <a:tab pos="8280000" algn="r"/>
              </a:tabLst>
            </a:pPr>
            <a:r>
              <a:rPr lang="en-IT" dirty="0"/>
              <a:t>Privacy	2/2</a:t>
            </a:r>
          </a:p>
        </p:txBody>
      </p:sp>
      <p:sp>
        <p:nvSpPr>
          <p:cNvPr id="3" name="Content Placeholder 2">
            <a:extLst>
              <a:ext uri="{FF2B5EF4-FFF2-40B4-BE49-F238E27FC236}">
                <a16:creationId xmlns:a16="http://schemas.microsoft.com/office/drawing/2014/main" id="{D95E31DF-861D-FFEC-1C7F-A8E281ABDA4D}"/>
              </a:ext>
            </a:extLst>
          </p:cNvPr>
          <p:cNvSpPr>
            <a:spLocks noGrp="1"/>
          </p:cNvSpPr>
          <p:nvPr>
            <p:ph idx="1"/>
          </p:nvPr>
        </p:nvSpPr>
        <p:spPr/>
        <p:txBody>
          <a:bodyPr>
            <a:noAutofit/>
          </a:bodyPr>
          <a:lstStyle/>
          <a:p>
            <a:pPr marL="0" indent="0">
              <a:buNone/>
            </a:pPr>
            <a:r>
              <a:rPr lang="en-GB" sz="2400" i="1" dirty="0">
                <a:solidFill>
                  <a:srgbClr val="000000"/>
                </a:solidFill>
                <a:latin typeface="Helvetica" pitchFamily="2" charset="0"/>
              </a:rPr>
              <a:t>User</a:t>
            </a:r>
          </a:p>
          <a:p>
            <a:pPr marL="0" indent="0">
              <a:buNone/>
            </a:pPr>
            <a:r>
              <a:rPr lang="en-GB" sz="2400" b="1" dirty="0">
                <a:solidFill>
                  <a:srgbClr val="000000"/>
                </a:solidFill>
                <a:latin typeface="Helvetica" pitchFamily="2" charset="0"/>
              </a:rPr>
              <a:t>Location privacy</a:t>
            </a:r>
          </a:p>
          <a:p>
            <a:pPr marL="457200" indent="-457200">
              <a:buFont typeface="+mj-lt"/>
              <a:buAutoNum type="arabicPeriod" startAt="2"/>
            </a:pPr>
            <a:r>
              <a:rPr lang="en-GB" sz="2400" i="1" dirty="0">
                <a:solidFill>
                  <a:srgbClr val="000000"/>
                </a:solidFill>
                <a:latin typeface="Helvetica" pitchFamily="2" charset="0"/>
              </a:rPr>
              <a:t>Location profiling</a:t>
            </a:r>
            <a:r>
              <a:rPr lang="en-GB" sz="2400" dirty="0">
                <a:solidFill>
                  <a:srgbClr val="000000"/>
                </a:solidFill>
                <a:latin typeface="Helvetica" pitchFamily="2" charset="0"/>
              </a:rPr>
              <a:t>. Besides activity tracking, edge device location can be used to establish user profile and further help narrow down or pinpoint user’s identity.</a:t>
            </a:r>
          </a:p>
          <a:p>
            <a:pPr lvl="1"/>
            <a:r>
              <a:rPr lang="en-GB" sz="2000" dirty="0">
                <a:solidFill>
                  <a:srgbClr val="000000"/>
                </a:solidFill>
                <a:latin typeface="Helvetica" pitchFamily="2" charset="0"/>
              </a:rPr>
              <a:t>Attacker can analyse device’s most-frequent geographic coordinates and infer user’s neighbourhood or workplace.</a:t>
            </a:r>
          </a:p>
          <a:p>
            <a:pPr lvl="1"/>
            <a:r>
              <a:rPr lang="en-GB" sz="2000" dirty="0">
                <a:solidFill>
                  <a:srgbClr val="000000"/>
                </a:solidFill>
                <a:latin typeface="Helvetica" pitchFamily="2" charset="0"/>
              </a:rPr>
              <a:t>Such auxiliary information can then be applied to anonymized dataset to separate entries that belong to user with high probability.</a:t>
            </a:r>
            <a:endParaRPr lang="en-GB" sz="1600" dirty="0">
              <a:solidFill>
                <a:srgbClr val="000000"/>
              </a:solidFill>
              <a:effectLst/>
              <a:latin typeface="Helvetica" pitchFamily="2" charset="0"/>
            </a:endParaRPr>
          </a:p>
        </p:txBody>
      </p:sp>
    </p:spTree>
    <p:extLst>
      <p:ext uri="{BB962C8B-B14F-4D97-AF65-F5344CB8AC3E}">
        <p14:creationId xmlns:p14="http://schemas.microsoft.com/office/powerpoint/2010/main" val="3326386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9CC14-FAC4-A3C2-B235-4865449D5164}"/>
              </a:ext>
            </a:extLst>
          </p:cNvPr>
          <p:cNvSpPr>
            <a:spLocks noGrp="1"/>
          </p:cNvSpPr>
          <p:nvPr>
            <p:ph type="title"/>
          </p:nvPr>
        </p:nvSpPr>
        <p:spPr/>
        <p:txBody>
          <a:bodyPr/>
          <a:lstStyle/>
          <a:p>
            <a:r>
              <a:rPr lang="en-GB" sz="3200" dirty="0"/>
              <a:t>Security Characteristics of Edge Computing</a:t>
            </a:r>
            <a:endParaRPr lang="en-IT" sz="3200" dirty="0"/>
          </a:p>
        </p:txBody>
      </p:sp>
      <p:sp>
        <p:nvSpPr>
          <p:cNvPr id="3" name="Content Placeholder 2">
            <a:extLst>
              <a:ext uri="{FF2B5EF4-FFF2-40B4-BE49-F238E27FC236}">
                <a16:creationId xmlns:a16="http://schemas.microsoft.com/office/drawing/2014/main" id="{A53F3D91-1D43-A249-6482-FD7C82A2E26C}"/>
              </a:ext>
            </a:extLst>
          </p:cNvPr>
          <p:cNvSpPr>
            <a:spLocks noGrp="1"/>
          </p:cNvSpPr>
          <p:nvPr>
            <p:ph idx="1"/>
          </p:nvPr>
        </p:nvSpPr>
        <p:spPr/>
        <p:txBody>
          <a:bodyPr/>
          <a:lstStyle/>
          <a:p>
            <a:r>
              <a:rPr lang="en-GB" dirty="0">
                <a:solidFill>
                  <a:srgbClr val="000000"/>
                </a:solidFill>
                <a:effectLst/>
                <a:latin typeface="Helvetica" pitchFamily="2" charset="0"/>
              </a:rPr>
              <a:t>Edge computing and cloud computing are similar with respect to offered services and functionalities.</a:t>
            </a:r>
          </a:p>
          <a:p>
            <a:r>
              <a:rPr lang="en-GB" dirty="0">
                <a:solidFill>
                  <a:srgbClr val="000000"/>
                </a:solidFill>
                <a:latin typeface="Helvetica" pitchFamily="2" charset="0"/>
              </a:rPr>
              <a:t>S</a:t>
            </a:r>
            <a:r>
              <a:rPr lang="en-GB" dirty="0">
                <a:solidFill>
                  <a:srgbClr val="000000"/>
                </a:solidFill>
                <a:effectLst/>
                <a:latin typeface="Helvetica" pitchFamily="2" charset="0"/>
              </a:rPr>
              <a:t>copes of security measures are largely different.</a:t>
            </a:r>
          </a:p>
          <a:p>
            <a:r>
              <a:rPr lang="en-GB" dirty="0">
                <a:solidFill>
                  <a:srgbClr val="000000"/>
                </a:solidFill>
                <a:latin typeface="Helvetica" pitchFamily="2" charset="0"/>
              </a:rPr>
              <a:t>N</a:t>
            </a:r>
            <a:r>
              <a:rPr lang="en-GB" dirty="0">
                <a:solidFill>
                  <a:srgbClr val="000000"/>
                </a:solidFill>
                <a:effectLst/>
                <a:latin typeface="Helvetica" pitchFamily="2" charset="0"/>
              </a:rPr>
              <a:t>ew challenges due to unique characteristics of edge computing platforms.</a:t>
            </a:r>
          </a:p>
        </p:txBody>
      </p:sp>
    </p:spTree>
    <p:extLst>
      <p:ext uri="{BB962C8B-B14F-4D97-AF65-F5344CB8AC3E}">
        <p14:creationId xmlns:p14="http://schemas.microsoft.com/office/powerpoint/2010/main" val="168516506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71C06-D666-FB67-5468-3B31651D5E29}"/>
              </a:ext>
            </a:extLst>
          </p:cNvPr>
          <p:cNvSpPr>
            <a:spLocks noGrp="1"/>
          </p:cNvSpPr>
          <p:nvPr>
            <p:ph type="title"/>
          </p:nvPr>
        </p:nvSpPr>
        <p:spPr/>
        <p:txBody>
          <a:bodyPr/>
          <a:lstStyle/>
          <a:p>
            <a:pPr>
              <a:tabLst>
                <a:tab pos="8280000" algn="r"/>
              </a:tabLst>
            </a:pPr>
            <a:r>
              <a:rPr lang="en-IT" dirty="0"/>
              <a:t>Privacy	1/3</a:t>
            </a:r>
          </a:p>
        </p:txBody>
      </p:sp>
      <p:sp>
        <p:nvSpPr>
          <p:cNvPr id="3" name="Content Placeholder 2">
            <a:extLst>
              <a:ext uri="{FF2B5EF4-FFF2-40B4-BE49-F238E27FC236}">
                <a16:creationId xmlns:a16="http://schemas.microsoft.com/office/drawing/2014/main" id="{D95E31DF-861D-FFEC-1C7F-A8E281ABDA4D}"/>
              </a:ext>
            </a:extLst>
          </p:cNvPr>
          <p:cNvSpPr>
            <a:spLocks noGrp="1"/>
          </p:cNvSpPr>
          <p:nvPr>
            <p:ph idx="1"/>
          </p:nvPr>
        </p:nvSpPr>
        <p:spPr/>
        <p:txBody>
          <a:bodyPr>
            <a:noAutofit/>
          </a:bodyPr>
          <a:lstStyle/>
          <a:p>
            <a:pPr marL="0" indent="0">
              <a:buNone/>
            </a:pPr>
            <a:r>
              <a:rPr lang="en-GB" sz="2400" i="1" dirty="0">
                <a:solidFill>
                  <a:srgbClr val="000000"/>
                </a:solidFill>
                <a:latin typeface="Helvetica" pitchFamily="2" charset="0"/>
              </a:rPr>
              <a:t>User</a:t>
            </a:r>
          </a:p>
          <a:p>
            <a:pPr marL="0" indent="0">
              <a:buNone/>
            </a:pPr>
            <a:r>
              <a:rPr lang="en-GB" sz="2400" b="1" dirty="0">
                <a:solidFill>
                  <a:srgbClr val="000000"/>
                </a:solidFill>
                <a:latin typeface="Helvetica" pitchFamily="2" charset="0"/>
              </a:rPr>
              <a:t>Data privacy</a:t>
            </a:r>
          </a:p>
          <a:p>
            <a:r>
              <a:rPr lang="en-GB" sz="2400" dirty="0">
                <a:solidFill>
                  <a:srgbClr val="000000"/>
                </a:solidFill>
                <a:latin typeface="Helvetica" pitchFamily="2" charset="0"/>
              </a:rPr>
              <a:t>Focuses on protecting user’s personally identifiable information from attacks such as linking, exposing, and de-anonymizing offloaded data.</a:t>
            </a:r>
          </a:p>
          <a:p>
            <a:pPr marL="457200" indent="-457200">
              <a:buFont typeface="+mj-lt"/>
              <a:buAutoNum type="arabicPeriod"/>
            </a:pPr>
            <a:r>
              <a:rPr lang="en-GB" sz="2000" i="1" dirty="0">
                <a:solidFill>
                  <a:srgbClr val="000000"/>
                </a:solidFill>
                <a:latin typeface="Helvetica" pitchFamily="2" charset="0"/>
              </a:rPr>
              <a:t>Data leakage and exposure</a:t>
            </a:r>
            <a:r>
              <a:rPr lang="en-GB" sz="2000" dirty="0">
                <a:solidFill>
                  <a:srgbClr val="000000"/>
                </a:solidFill>
                <a:latin typeface="Helvetica" pitchFamily="2" charset="0"/>
              </a:rPr>
              <a:t>. User data in edge servers are vulnerable to thievery or leaked through various methods.</a:t>
            </a:r>
          </a:p>
          <a:p>
            <a:pPr lvl="1"/>
            <a:r>
              <a:rPr lang="en-GB" sz="1600" dirty="0">
                <a:solidFill>
                  <a:srgbClr val="000000"/>
                </a:solidFill>
                <a:latin typeface="Helvetica" pitchFamily="2" charset="0"/>
              </a:rPr>
              <a:t>If privacy policies and data anonymization techniques are not in place, exposed data may include user’s name, address, and contact information, among others.</a:t>
            </a:r>
            <a:endParaRPr lang="en-GB" sz="1200" dirty="0">
              <a:solidFill>
                <a:srgbClr val="000000"/>
              </a:solidFill>
              <a:effectLst/>
              <a:latin typeface="Helvetica" pitchFamily="2" charset="0"/>
            </a:endParaRPr>
          </a:p>
        </p:txBody>
      </p:sp>
    </p:spTree>
    <p:extLst>
      <p:ext uri="{BB962C8B-B14F-4D97-AF65-F5344CB8AC3E}">
        <p14:creationId xmlns:p14="http://schemas.microsoft.com/office/powerpoint/2010/main" val="192485601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71C06-D666-FB67-5468-3B31651D5E29}"/>
              </a:ext>
            </a:extLst>
          </p:cNvPr>
          <p:cNvSpPr>
            <a:spLocks noGrp="1"/>
          </p:cNvSpPr>
          <p:nvPr>
            <p:ph type="title"/>
          </p:nvPr>
        </p:nvSpPr>
        <p:spPr/>
        <p:txBody>
          <a:bodyPr/>
          <a:lstStyle/>
          <a:p>
            <a:pPr>
              <a:tabLst>
                <a:tab pos="8280000" algn="r"/>
              </a:tabLst>
            </a:pPr>
            <a:r>
              <a:rPr lang="en-IT" dirty="0"/>
              <a:t>Privacy	2/3</a:t>
            </a:r>
          </a:p>
        </p:txBody>
      </p:sp>
      <p:sp>
        <p:nvSpPr>
          <p:cNvPr id="3" name="Content Placeholder 2">
            <a:extLst>
              <a:ext uri="{FF2B5EF4-FFF2-40B4-BE49-F238E27FC236}">
                <a16:creationId xmlns:a16="http://schemas.microsoft.com/office/drawing/2014/main" id="{D95E31DF-861D-FFEC-1C7F-A8E281ABDA4D}"/>
              </a:ext>
            </a:extLst>
          </p:cNvPr>
          <p:cNvSpPr>
            <a:spLocks noGrp="1"/>
          </p:cNvSpPr>
          <p:nvPr>
            <p:ph idx="1"/>
          </p:nvPr>
        </p:nvSpPr>
        <p:spPr/>
        <p:txBody>
          <a:bodyPr>
            <a:noAutofit/>
          </a:bodyPr>
          <a:lstStyle/>
          <a:p>
            <a:pPr marL="0" indent="0">
              <a:buNone/>
            </a:pPr>
            <a:r>
              <a:rPr lang="en-GB" sz="2400" i="1" dirty="0">
                <a:solidFill>
                  <a:srgbClr val="000000"/>
                </a:solidFill>
                <a:latin typeface="Helvetica" pitchFamily="2" charset="0"/>
              </a:rPr>
              <a:t>User</a:t>
            </a:r>
          </a:p>
          <a:p>
            <a:pPr marL="0" indent="0">
              <a:buNone/>
            </a:pPr>
            <a:r>
              <a:rPr lang="en-GB" sz="2400" b="1" dirty="0">
                <a:solidFill>
                  <a:srgbClr val="000000"/>
                </a:solidFill>
                <a:latin typeface="Helvetica" pitchFamily="2" charset="0"/>
              </a:rPr>
              <a:t>Data privacy</a:t>
            </a:r>
          </a:p>
          <a:p>
            <a:pPr marL="457200" indent="-457200">
              <a:buFont typeface="+mj-lt"/>
              <a:buAutoNum type="arabicPeriod" startAt="2"/>
            </a:pPr>
            <a:r>
              <a:rPr lang="en-GB" sz="2000" i="1" dirty="0">
                <a:solidFill>
                  <a:srgbClr val="000000"/>
                </a:solidFill>
                <a:latin typeface="Helvetica" pitchFamily="2" charset="0"/>
              </a:rPr>
              <a:t>Data linkability. </a:t>
            </a:r>
            <a:r>
              <a:rPr lang="en-GB" sz="2000" dirty="0">
                <a:solidFill>
                  <a:srgbClr val="000000"/>
                </a:solidFill>
                <a:latin typeface="Helvetica" pitchFamily="2" charset="0"/>
              </a:rPr>
              <a:t>With an anonymized dataset (e.g. with k-anonymity model), attackers cannot directly identify users from decrypted data.</a:t>
            </a:r>
          </a:p>
          <a:p>
            <a:pPr lvl="1"/>
            <a:r>
              <a:rPr lang="en-GB" sz="1600" dirty="0">
                <a:solidFill>
                  <a:srgbClr val="000000"/>
                </a:solidFill>
                <a:latin typeface="Helvetica" pitchFamily="2" charset="0"/>
              </a:rPr>
              <a:t>Attacks can still be carried out on such datasets.</a:t>
            </a:r>
          </a:p>
          <a:p>
            <a:pPr lvl="1"/>
            <a:r>
              <a:rPr lang="en-GB" sz="1600" dirty="0">
                <a:solidFill>
                  <a:srgbClr val="000000"/>
                </a:solidFill>
                <a:latin typeface="Helvetica" pitchFamily="2" charset="0"/>
              </a:rPr>
              <a:t>Edge device may upload same user’s data to different edge servers, resulting in user’s record existing across several datasets.</a:t>
            </a:r>
          </a:p>
          <a:p>
            <a:pPr lvl="1"/>
            <a:r>
              <a:rPr lang="en-GB" sz="1600" dirty="0">
                <a:solidFill>
                  <a:srgbClr val="000000"/>
                </a:solidFill>
                <a:latin typeface="Helvetica" pitchFamily="2" charset="0"/>
              </a:rPr>
              <a:t>Adversary can perform links attack by analysing overlapping entries and identifying records that correspond to same individual.</a:t>
            </a:r>
            <a:endParaRPr lang="en-GB" sz="800" dirty="0">
              <a:solidFill>
                <a:srgbClr val="000000"/>
              </a:solidFill>
              <a:effectLst/>
              <a:latin typeface="Helvetica" pitchFamily="2" charset="0"/>
            </a:endParaRPr>
          </a:p>
        </p:txBody>
      </p:sp>
    </p:spTree>
    <p:extLst>
      <p:ext uri="{BB962C8B-B14F-4D97-AF65-F5344CB8AC3E}">
        <p14:creationId xmlns:p14="http://schemas.microsoft.com/office/powerpoint/2010/main" val="40312972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71C06-D666-FB67-5468-3B31651D5E29}"/>
              </a:ext>
            </a:extLst>
          </p:cNvPr>
          <p:cNvSpPr>
            <a:spLocks noGrp="1"/>
          </p:cNvSpPr>
          <p:nvPr>
            <p:ph type="title"/>
          </p:nvPr>
        </p:nvSpPr>
        <p:spPr/>
        <p:txBody>
          <a:bodyPr/>
          <a:lstStyle/>
          <a:p>
            <a:pPr>
              <a:tabLst>
                <a:tab pos="8280000" algn="r"/>
              </a:tabLst>
            </a:pPr>
            <a:r>
              <a:rPr lang="en-IT" dirty="0"/>
              <a:t>Privacy	3/3</a:t>
            </a:r>
          </a:p>
        </p:txBody>
      </p:sp>
      <p:sp>
        <p:nvSpPr>
          <p:cNvPr id="3" name="Content Placeholder 2">
            <a:extLst>
              <a:ext uri="{FF2B5EF4-FFF2-40B4-BE49-F238E27FC236}">
                <a16:creationId xmlns:a16="http://schemas.microsoft.com/office/drawing/2014/main" id="{D95E31DF-861D-FFEC-1C7F-A8E281ABDA4D}"/>
              </a:ext>
            </a:extLst>
          </p:cNvPr>
          <p:cNvSpPr>
            <a:spLocks noGrp="1"/>
          </p:cNvSpPr>
          <p:nvPr>
            <p:ph idx="1"/>
          </p:nvPr>
        </p:nvSpPr>
        <p:spPr/>
        <p:txBody>
          <a:bodyPr>
            <a:noAutofit/>
          </a:bodyPr>
          <a:lstStyle/>
          <a:p>
            <a:pPr marL="0" indent="0">
              <a:buNone/>
            </a:pPr>
            <a:r>
              <a:rPr lang="en-GB" sz="2400" i="1" dirty="0">
                <a:solidFill>
                  <a:srgbClr val="000000"/>
                </a:solidFill>
                <a:latin typeface="Helvetica" pitchFamily="2" charset="0"/>
              </a:rPr>
              <a:t>User</a:t>
            </a:r>
          </a:p>
          <a:p>
            <a:pPr marL="0" indent="0">
              <a:buNone/>
            </a:pPr>
            <a:r>
              <a:rPr lang="en-GB" sz="2400" b="1" dirty="0">
                <a:solidFill>
                  <a:srgbClr val="000000"/>
                </a:solidFill>
                <a:latin typeface="Helvetica" pitchFamily="2" charset="0"/>
              </a:rPr>
              <a:t>Data privacy</a:t>
            </a:r>
          </a:p>
          <a:p>
            <a:pPr marL="457200" indent="-457200">
              <a:buFont typeface="+mj-lt"/>
              <a:buAutoNum type="arabicPeriod" startAt="2"/>
            </a:pPr>
            <a:r>
              <a:rPr lang="en-GB" sz="2000" i="1" dirty="0">
                <a:solidFill>
                  <a:srgbClr val="000000"/>
                </a:solidFill>
                <a:latin typeface="Helvetica" pitchFamily="2" charset="0"/>
              </a:rPr>
              <a:t>Data de-anonymization. </a:t>
            </a:r>
            <a:r>
              <a:rPr lang="en-GB" sz="2000" dirty="0">
                <a:solidFill>
                  <a:srgbClr val="000000"/>
                </a:solidFill>
                <a:latin typeface="Helvetica" pitchFamily="2" charset="0"/>
              </a:rPr>
              <a:t>Due to increased deployment of large edge networks in age of “</a:t>
            </a:r>
            <a:r>
              <a:rPr lang="en-GB" sz="2000" i="1" dirty="0">
                <a:solidFill>
                  <a:srgbClr val="000000"/>
                </a:solidFill>
                <a:latin typeface="Helvetica" pitchFamily="2" charset="0"/>
              </a:rPr>
              <a:t>big data</a:t>
            </a:r>
            <a:r>
              <a:rPr lang="en-GB" sz="2000" dirty="0">
                <a:solidFill>
                  <a:srgbClr val="000000"/>
                </a:solidFill>
                <a:latin typeface="Helvetica" pitchFamily="2" charset="0"/>
              </a:rPr>
              <a:t>”, there is abundance of datasets to cross-reference against each other.</a:t>
            </a:r>
          </a:p>
          <a:p>
            <a:pPr lvl="1"/>
            <a:r>
              <a:rPr lang="en-GB" sz="1600" dirty="0">
                <a:solidFill>
                  <a:srgbClr val="000000"/>
                </a:solidFill>
                <a:latin typeface="Helvetica" pitchFamily="2" charset="0"/>
              </a:rPr>
              <a:t>With help of publicly available information, datasets stored on edge servers can be de-anonymized via re-identification attacks.</a:t>
            </a:r>
          </a:p>
          <a:p>
            <a:pPr lvl="1"/>
            <a:r>
              <a:rPr lang="en-GB" sz="1600" dirty="0">
                <a:solidFill>
                  <a:srgbClr val="000000"/>
                </a:solidFill>
                <a:latin typeface="Helvetica" pitchFamily="2" charset="0"/>
              </a:rPr>
              <a:t>Such attacks can be carried out on privacy-insensitive data or privacy-preserving data analytics that are common practices in medical and business fields.</a:t>
            </a:r>
            <a:endParaRPr lang="en-GB" sz="400" dirty="0">
              <a:solidFill>
                <a:srgbClr val="000000"/>
              </a:solidFill>
              <a:effectLst/>
              <a:latin typeface="Helvetica" pitchFamily="2" charset="0"/>
            </a:endParaRPr>
          </a:p>
        </p:txBody>
      </p:sp>
    </p:spTree>
    <p:extLst>
      <p:ext uri="{BB962C8B-B14F-4D97-AF65-F5344CB8AC3E}">
        <p14:creationId xmlns:p14="http://schemas.microsoft.com/office/powerpoint/2010/main" val="404229443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71C06-D666-FB67-5468-3B31651D5E29}"/>
              </a:ext>
            </a:extLst>
          </p:cNvPr>
          <p:cNvSpPr>
            <a:spLocks noGrp="1"/>
          </p:cNvSpPr>
          <p:nvPr>
            <p:ph type="title"/>
          </p:nvPr>
        </p:nvSpPr>
        <p:spPr/>
        <p:txBody>
          <a:bodyPr/>
          <a:lstStyle/>
          <a:p>
            <a:pPr>
              <a:tabLst>
                <a:tab pos="8280000" algn="r"/>
              </a:tabLst>
            </a:pPr>
            <a:r>
              <a:rPr lang="en-IT" dirty="0"/>
              <a:t>Privacy	1/2</a:t>
            </a:r>
          </a:p>
        </p:txBody>
      </p:sp>
      <p:sp>
        <p:nvSpPr>
          <p:cNvPr id="3" name="Content Placeholder 2">
            <a:extLst>
              <a:ext uri="{FF2B5EF4-FFF2-40B4-BE49-F238E27FC236}">
                <a16:creationId xmlns:a16="http://schemas.microsoft.com/office/drawing/2014/main" id="{D95E31DF-861D-FFEC-1C7F-A8E281ABDA4D}"/>
              </a:ext>
            </a:extLst>
          </p:cNvPr>
          <p:cNvSpPr>
            <a:spLocks noGrp="1"/>
          </p:cNvSpPr>
          <p:nvPr>
            <p:ph idx="1"/>
          </p:nvPr>
        </p:nvSpPr>
        <p:spPr/>
        <p:txBody>
          <a:bodyPr>
            <a:noAutofit/>
          </a:bodyPr>
          <a:lstStyle/>
          <a:p>
            <a:pPr marL="0" indent="0">
              <a:buNone/>
            </a:pPr>
            <a:r>
              <a:rPr lang="en-GB" sz="2400" i="1" dirty="0">
                <a:solidFill>
                  <a:srgbClr val="000000"/>
                </a:solidFill>
                <a:latin typeface="Helvetica" pitchFamily="2" charset="0"/>
              </a:rPr>
              <a:t>Policies</a:t>
            </a:r>
          </a:p>
          <a:p>
            <a:r>
              <a:rPr lang="en-GB" sz="2400" dirty="0">
                <a:solidFill>
                  <a:srgbClr val="000000"/>
                </a:solidFill>
                <a:latin typeface="Helvetica" pitchFamily="2" charset="0"/>
              </a:rPr>
              <a:t>Companies use Privacy policies to disclose how users’ data are gathered, used, managed, and disclosed.</a:t>
            </a:r>
          </a:p>
          <a:p>
            <a:r>
              <a:rPr lang="en-GB" sz="2400" dirty="0">
                <a:solidFill>
                  <a:srgbClr val="000000"/>
                </a:solidFill>
                <a:latin typeface="Helvetica" pitchFamily="2" charset="0"/>
              </a:rPr>
              <a:t>These legal documents are usually extremely vague, lengthy, and complicated to read, which can cause users to skip over them and give unaware consent.</a:t>
            </a:r>
          </a:p>
          <a:p>
            <a:r>
              <a:rPr lang="en-GB" sz="2400" dirty="0">
                <a:solidFill>
                  <a:srgbClr val="000000"/>
                </a:solidFill>
                <a:latin typeface="Helvetica" pitchFamily="2" charset="0"/>
              </a:rPr>
              <a:t>In premises of edge computing, new threats and vulnerabilities emerge as user data is distributed among edge devices and servers in vast network.</a:t>
            </a:r>
          </a:p>
        </p:txBody>
      </p:sp>
    </p:spTree>
    <p:extLst>
      <p:ext uri="{BB962C8B-B14F-4D97-AF65-F5344CB8AC3E}">
        <p14:creationId xmlns:p14="http://schemas.microsoft.com/office/powerpoint/2010/main" val="53629896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71C06-D666-FB67-5468-3B31651D5E29}"/>
              </a:ext>
            </a:extLst>
          </p:cNvPr>
          <p:cNvSpPr>
            <a:spLocks noGrp="1"/>
          </p:cNvSpPr>
          <p:nvPr>
            <p:ph type="title"/>
          </p:nvPr>
        </p:nvSpPr>
        <p:spPr/>
        <p:txBody>
          <a:bodyPr/>
          <a:lstStyle/>
          <a:p>
            <a:pPr>
              <a:tabLst>
                <a:tab pos="8280000" algn="r"/>
              </a:tabLst>
            </a:pPr>
            <a:r>
              <a:rPr lang="en-IT" dirty="0"/>
              <a:t>Privacy	2/2</a:t>
            </a:r>
          </a:p>
        </p:txBody>
      </p:sp>
      <p:sp>
        <p:nvSpPr>
          <p:cNvPr id="3" name="Content Placeholder 2">
            <a:extLst>
              <a:ext uri="{FF2B5EF4-FFF2-40B4-BE49-F238E27FC236}">
                <a16:creationId xmlns:a16="http://schemas.microsoft.com/office/drawing/2014/main" id="{D95E31DF-861D-FFEC-1C7F-A8E281ABDA4D}"/>
              </a:ext>
            </a:extLst>
          </p:cNvPr>
          <p:cNvSpPr>
            <a:spLocks noGrp="1"/>
          </p:cNvSpPr>
          <p:nvPr>
            <p:ph idx="1"/>
          </p:nvPr>
        </p:nvSpPr>
        <p:spPr/>
        <p:txBody>
          <a:bodyPr>
            <a:noAutofit/>
          </a:bodyPr>
          <a:lstStyle/>
          <a:p>
            <a:pPr marL="0" indent="0">
              <a:buNone/>
            </a:pPr>
            <a:r>
              <a:rPr lang="en-GB" sz="2000" i="1" dirty="0">
                <a:solidFill>
                  <a:srgbClr val="000000"/>
                </a:solidFill>
                <a:latin typeface="Helvetica" pitchFamily="2" charset="0"/>
              </a:rPr>
              <a:t>Policies</a:t>
            </a:r>
          </a:p>
          <a:p>
            <a:r>
              <a:rPr lang="en-GB" sz="2000" b="1" dirty="0">
                <a:solidFill>
                  <a:srgbClr val="000000"/>
                </a:solidFill>
                <a:latin typeface="Helvetica" pitchFamily="2" charset="0"/>
              </a:rPr>
              <a:t>Lack of enforcement</a:t>
            </a:r>
            <a:r>
              <a:rPr lang="en-GB" sz="2000" dirty="0">
                <a:solidFill>
                  <a:srgbClr val="000000"/>
                </a:solidFill>
                <a:latin typeface="Helvetica" pitchFamily="2" charset="0"/>
              </a:rPr>
              <a:t>.</a:t>
            </a:r>
            <a:r>
              <a:rPr lang="en-GB" sz="2000" b="1" dirty="0">
                <a:solidFill>
                  <a:srgbClr val="000000"/>
                </a:solidFill>
                <a:latin typeface="Helvetica" pitchFamily="2" charset="0"/>
              </a:rPr>
              <a:t> </a:t>
            </a:r>
            <a:r>
              <a:rPr lang="en-GB" sz="2000" dirty="0">
                <a:solidFill>
                  <a:srgbClr val="000000"/>
                </a:solidFill>
                <a:latin typeface="Helvetica" pitchFamily="2" charset="0"/>
              </a:rPr>
              <a:t>Without proper non-compliance detection mechanism on each edge node, rogue server can store, process, or disclose unauthorized user data or fail to anonymize data before transmission.</a:t>
            </a:r>
          </a:p>
          <a:p>
            <a:r>
              <a:rPr lang="en-GB" sz="2000" b="1" dirty="0">
                <a:solidFill>
                  <a:srgbClr val="000000"/>
                </a:solidFill>
                <a:latin typeface="Helvetica" pitchFamily="2" charset="0"/>
              </a:rPr>
              <a:t>Policy conflicts</a:t>
            </a:r>
            <a:r>
              <a:rPr lang="en-GB" sz="2000" dirty="0">
                <a:solidFill>
                  <a:srgbClr val="000000"/>
                </a:solidFill>
                <a:latin typeface="Helvetica" pitchFamily="2" charset="0"/>
              </a:rPr>
              <a:t>. Edge devices and servers are deployed in countless locations across globe, where each country or organization has its own policy requirements.</a:t>
            </a:r>
          </a:p>
          <a:p>
            <a:pPr lvl="1"/>
            <a:r>
              <a:rPr lang="en-GB" sz="1800" dirty="0">
                <a:solidFill>
                  <a:srgbClr val="000000"/>
                </a:solidFill>
                <a:latin typeface="Helvetica" pitchFamily="2" charset="0"/>
              </a:rPr>
              <a:t>As data is transmitted across network, it can move across continents and </a:t>
            </a:r>
            <a:r>
              <a:rPr lang="en-GB" sz="1800">
                <a:solidFill>
                  <a:srgbClr val="000000"/>
                </a:solidFill>
                <a:latin typeface="Helvetica" pitchFamily="2" charset="0"/>
              </a:rPr>
              <a:t>arrive at destination </a:t>
            </a:r>
            <a:r>
              <a:rPr lang="en-GB" sz="1800" dirty="0">
                <a:solidFill>
                  <a:srgbClr val="000000"/>
                </a:solidFill>
                <a:latin typeface="Helvetica" pitchFamily="2" charset="0"/>
              </a:rPr>
              <a:t>with policies conflicting with its origin.</a:t>
            </a:r>
          </a:p>
          <a:p>
            <a:pPr lvl="1"/>
            <a:r>
              <a:rPr lang="en-GB" sz="1800" dirty="0">
                <a:solidFill>
                  <a:srgbClr val="000000"/>
                </a:solidFill>
                <a:latin typeface="Helvetica" pitchFamily="2" charset="0"/>
              </a:rPr>
              <a:t>For example, certain information may be considered publicly accessible, or duration of data storage may have longer time frame.</a:t>
            </a:r>
          </a:p>
        </p:txBody>
      </p:sp>
    </p:spTree>
    <p:extLst>
      <p:ext uri="{BB962C8B-B14F-4D97-AF65-F5344CB8AC3E}">
        <p14:creationId xmlns:p14="http://schemas.microsoft.com/office/powerpoint/2010/main" val="198981994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71C06-D666-FB67-5468-3B31651D5E29}"/>
              </a:ext>
            </a:extLst>
          </p:cNvPr>
          <p:cNvSpPr>
            <a:spLocks noGrp="1"/>
          </p:cNvSpPr>
          <p:nvPr>
            <p:ph type="title"/>
          </p:nvPr>
        </p:nvSpPr>
        <p:spPr/>
        <p:txBody>
          <a:bodyPr/>
          <a:lstStyle/>
          <a:p>
            <a:pPr>
              <a:tabLst>
                <a:tab pos="8280000" algn="r"/>
              </a:tabLst>
            </a:pPr>
            <a:r>
              <a:rPr lang="en-IT" sz="2800" dirty="0"/>
              <a:t>User and Identity and Access Management	1/7</a:t>
            </a:r>
            <a:r>
              <a:rPr lang="en-IT" dirty="0"/>
              <a:t>	</a:t>
            </a:r>
          </a:p>
        </p:txBody>
      </p:sp>
      <p:sp>
        <p:nvSpPr>
          <p:cNvPr id="3" name="Content Placeholder 2">
            <a:extLst>
              <a:ext uri="{FF2B5EF4-FFF2-40B4-BE49-F238E27FC236}">
                <a16:creationId xmlns:a16="http://schemas.microsoft.com/office/drawing/2014/main" id="{D95E31DF-861D-FFEC-1C7F-A8E281ABDA4D}"/>
              </a:ext>
            </a:extLst>
          </p:cNvPr>
          <p:cNvSpPr>
            <a:spLocks noGrp="1"/>
          </p:cNvSpPr>
          <p:nvPr>
            <p:ph idx="1"/>
          </p:nvPr>
        </p:nvSpPr>
        <p:spPr/>
        <p:txBody>
          <a:bodyPr>
            <a:noAutofit/>
          </a:bodyPr>
          <a:lstStyle/>
          <a:p>
            <a:r>
              <a:rPr lang="en-GB" sz="2000" dirty="0">
                <a:solidFill>
                  <a:srgbClr val="000000"/>
                </a:solidFill>
                <a:latin typeface="Helvetica" pitchFamily="2" charset="0"/>
              </a:rPr>
              <a:t>Identity and Access Management (IAM) ensures that same identity is managed for all service interactions while simultaneously ensuring security.</a:t>
            </a:r>
          </a:p>
          <a:p>
            <a:r>
              <a:rPr lang="en-GB" sz="2000" dirty="0">
                <a:solidFill>
                  <a:srgbClr val="000000"/>
                </a:solidFill>
                <a:latin typeface="Helvetica" pitchFamily="2" charset="0"/>
              </a:rPr>
              <a:t>Used to authenticate entity and grant or deny accesses to data and other system resources.</a:t>
            </a:r>
          </a:p>
          <a:p>
            <a:r>
              <a:rPr lang="en-GB" sz="2000" dirty="0">
                <a:solidFill>
                  <a:srgbClr val="000000"/>
                </a:solidFill>
                <a:latin typeface="Helvetica" pitchFamily="2" charset="0"/>
              </a:rPr>
              <a:t>Large-scale system or service does not maintain its own identity store or authentication mechanism to authenticate.</a:t>
            </a:r>
          </a:p>
          <a:p>
            <a:r>
              <a:rPr lang="en-GB" sz="2000" dirty="0">
                <a:solidFill>
                  <a:srgbClr val="000000"/>
                </a:solidFill>
                <a:latin typeface="Helvetica" pitchFamily="2" charset="0"/>
              </a:rPr>
              <a:t>IAM makes identity management simpler for large-scale distributed systems.</a:t>
            </a:r>
          </a:p>
          <a:p>
            <a:r>
              <a:rPr lang="en-GB" sz="2000" dirty="0">
                <a:solidFill>
                  <a:srgbClr val="000000"/>
                </a:solidFill>
                <a:latin typeface="Helvetica" pitchFamily="2" charset="0"/>
              </a:rPr>
              <a:t>Mainly deals with identifying entities and managing access to resources based on pre-established policies.</a:t>
            </a:r>
          </a:p>
          <a:p>
            <a:r>
              <a:rPr lang="en-GB" sz="2000" dirty="0">
                <a:solidFill>
                  <a:srgbClr val="000000"/>
                </a:solidFill>
                <a:latin typeface="Helvetica" pitchFamily="2" charset="0"/>
              </a:rPr>
              <a:t>Many organizations offer IAM systems, including SailPoint, IBM, Oracle, RSA, and Core security.</a:t>
            </a:r>
          </a:p>
        </p:txBody>
      </p:sp>
    </p:spTree>
    <p:extLst>
      <p:ext uri="{BB962C8B-B14F-4D97-AF65-F5344CB8AC3E}">
        <p14:creationId xmlns:p14="http://schemas.microsoft.com/office/powerpoint/2010/main" val="25508529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71C06-D666-FB67-5468-3B31651D5E29}"/>
              </a:ext>
            </a:extLst>
          </p:cNvPr>
          <p:cNvSpPr>
            <a:spLocks noGrp="1"/>
          </p:cNvSpPr>
          <p:nvPr>
            <p:ph type="title"/>
          </p:nvPr>
        </p:nvSpPr>
        <p:spPr/>
        <p:txBody>
          <a:bodyPr/>
          <a:lstStyle/>
          <a:p>
            <a:pPr>
              <a:tabLst>
                <a:tab pos="8280000" algn="r"/>
              </a:tabLst>
            </a:pPr>
            <a:r>
              <a:rPr lang="en-IT" sz="2800" dirty="0"/>
              <a:t>User and Identity and Access Management	2/7</a:t>
            </a:r>
            <a:r>
              <a:rPr lang="en-IT" dirty="0"/>
              <a:t>	</a:t>
            </a:r>
          </a:p>
        </p:txBody>
      </p:sp>
      <p:sp>
        <p:nvSpPr>
          <p:cNvPr id="3" name="Content Placeholder 2">
            <a:extLst>
              <a:ext uri="{FF2B5EF4-FFF2-40B4-BE49-F238E27FC236}">
                <a16:creationId xmlns:a16="http://schemas.microsoft.com/office/drawing/2014/main" id="{D95E31DF-861D-FFEC-1C7F-A8E281ABDA4D}"/>
              </a:ext>
            </a:extLst>
          </p:cNvPr>
          <p:cNvSpPr>
            <a:spLocks noGrp="1"/>
          </p:cNvSpPr>
          <p:nvPr>
            <p:ph idx="1"/>
          </p:nvPr>
        </p:nvSpPr>
        <p:spPr/>
        <p:txBody>
          <a:bodyPr>
            <a:noAutofit/>
          </a:bodyPr>
          <a:lstStyle/>
          <a:p>
            <a:r>
              <a:rPr lang="en-GB" sz="2400" dirty="0">
                <a:solidFill>
                  <a:srgbClr val="000000"/>
                </a:solidFill>
                <a:latin typeface="Helvetica" pitchFamily="2" charset="0"/>
              </a:rPr>
              <a:t>There are number of components related to IAM, including</a:t>
            </a:r>
          </a:p>
          <a:p>
            <a:pPr marL="457200" indent="-457200">
              <a:buFont typeface="+mj-lt"/>
              <a:buAutoNum type="arabicPeriod"/>
            </a:pPr>
            <a:r>
              <a:rPr lang="en-GB" sz="2400" dirty="0">
                <a:solidFill>
                  <a:srgbClr val="000000"/>
                </a:solidFill>
                <a:latin typeface="Helvetica" pitchFamily="2" charset="0"/>
              </a:rPr>
              <a:t>identity management and provisioning,</a:t>
            </a:r>
          </a:p>
          <a:p>
            <a:pPr marL="457200" indent="-457200">
              <a:buFont typeface="+mj-lt"/>
              <a:buAutoNum type="arabicPeriod"/>
            </a:pPr>
            <a:r>
              <a:rPr lang="en-GB" sz="2400" dirty="0">
                <a:solidFill>
                  <a:srgbClr val="000000"/>
                </a:solidFill>
                <a:latin typeface="Helvetica" pitchFamily="2" charset="0"/>
              </a:rPr>
              <a:t>authentication management,</a:t>
            </a:r>
          </a:p>
          <a:p>
            <a:pPr marL="457200" indent="-457200">
              <a:buFont typeface="+mj-lt"/>
              <a:buAutoNum type="arabicPeriod"/>
            </a:pPr>
            <a:r>
              <a:rPr lang="en-GB" sz="2400" dirty="0">
                <a:solidFill>
                  <a:srgbClr val="000000"/>
                </a:solidFill>
                <a:latin typeface="Helvetica" pitchFamily="2" charset="0"/>
              </a:rPr>
              <a:t>federated identity management, and</a:t>
            </a:r>
          </a:p>
          <a:p>
            <a:pPr marL="457200" indent="-457200">
              <a:buFont typeface="+mj-lt"/>
              <a:buAutoNum type="arabicPeriod"/>
            </a:pPr>
            <a:r>
              <a:rPr lang="en-GB" sz="2400" dirty="0">
                <a:solidFill>
                  <a:srgbClr val="000000"/>
                </a:solidFill>
                <a:latin typeface="Helvetica" pitchFamily="2" charset="0"/>
              </a:rPr>
              <a:t>authorization management.</a:t>
            </a:r>
          </a:p>
          <a:p>
            <a:r>
              <a:rPr lang="en-GB" sz="2400" dirty="0">
                <a:solidFill>
                  <a:srgbClr val="000000"/>
                </a:solidFill>
                <a:latin typeface="Helvetica" pitchFamily="2" charset="0"/>
              </a:rPr>
              <a:t>Those components collaboratively ensure that authorized users are securely and effectively incorporated into cloud.</a:t>
            </a:r>
          </a:p>
        </p:txBody>
      </p:sp>
    </p:spTree>
    <p:extLst>
      <p:ext uri="{BB962C8B-B14F-4D97-AF65-F5344CB8AC3E}">
        <p14:creationId xmlns:p14="http://schemas.microsoft.com/office/powerpoint/2010/main" val="49131555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71C06-D666-FB67-5468-3B31651D5E29}"/>
              </a:ext>
            </a:extLst>
          </p:cNvPr>
          <p:cNvSpPr>
            <a:spLocks noGrp="1"/>
          </p:cNvSpPr>
          <p:nvPr>
            <p:ph type="title"/>
          </p:nvPr>
        </p:nvSpPr>
        <p:spPr/>
        <p:txBody>
          <a:bodyPr/>
          <a:lstStyle/>
          <a:p>
            <a:pPr>
              <a:tabLst>
                <a:tab pos="8280000" algn="r"/>
              </a:tabLst>
            </a:pPr>
            <a:r>
              <a:rPr lang="en-IT" sz="2800" dirty="0"/>
              <a:t>User and Identity and Access Management	3/7</a:t>
            </a:r>
            <a:r>
              <a:rPr lang="en-IT" dirty="0"/>
              <a:t>	</a:t>
            </a:r>
          </a:p>
        </p:txBody>
      </p:sp>
      <p:sp>
        <p:nvSpPr>
          <p:cNvPr id="3" name="Content Placeholder 2">
            <a:extLst>
              <a:ext uri="{FF2B5EF4-FFF2-40B4-BE49-F238E27FC236}">
                <a16:creationId xmlns:a16="http://schemas.microsoft.com/office/drawing/2014/main" id="{D95E31DF-861D-FFEC-1C7F-A8E281ABDA4D}"/>
              </a:ext>
            </a:extLst>
          </p:cNvPr>
          <p:cNvSpPr>
            <a:spLocks noGrp="1"/>
          </p:cNvSpPr>
          <p:nvPr>
            <p:ph idx="1"/>
          </p:nvPr>
        </p:nvSpPr>
        <p:spPr/>
        <p:txBody>
          <a:bodyPr>
            <a:noAutofit/>
          </a:bodyPr>
          <a:lstStyle/>
          <a:p>
            <a:pPr marL="457200" indent="-457200">
              <a:buFont typeface="+mj-lt"/>
              <a:buAutoNum type="arabicPeriod"/>
            </a:pPr>
            <a:r>
              <a:rPr lang="en-GB" i="1" dirty="0">
                <a:solidFill>
                  <a:srgbClr val="000000"/>
                </a:solidFill>
                <a:latin typeface="Helvetica" pitchFamily="2" charset="0"/>
              </a:rPr>
              <a:t>Diversity of identity information and APIs in edge computing</a:t>
            </a:r>
            <a:r>
              <a:rPr lang="en-GB" dirty="0">
                <a:solidFill>
                  <a:srgbClr val="000000"/>
                </a:solidFill>
                <a:latin typeface="Helvetica" pitchFamily="2" charset="0"/>
              </a:rPr>
              <a:t>. Identity management is highly related to security issues of identity management in edge computing. </a:t>
            </a:r>
          </a:p>
          <a:p>
            <a:pPr lvl="1"/>
            <a:r>
              <a:rPr lang="en-GB" dirty="0">
                <a:solidFill>
                  <a:srgbClr val="000000"/>
                </a:solidFill>
                <a:latin typeface="Helvetica" pitchFamily="2" charset="0"/>
              </a:rPr>
              <a:t>Due to diversity of devices, it is challenging to properly collaborate with all different types of interfaces, including proprietary ones. </a:t>
            </a:r>
          </a:p>
          <a:p>
            <a:pPr lvl="1"/>
            <a:r>
              <a:rPr lang="en-GB" dirty="0">
                <a:solidFill>
                  <a:srgbClr val="000000"/>
                </a:solidFill>
                <a:latin typeface="Helvetica" pitchFamily="2" charset="0"/>
              </a:rPr>
              <a:t>Competition among major vendors further poses obstacles for uniformed management system.</a:t>
            </a:r>
          </a:p>
          <a:p>
            <a:pPr marL="457200" indent="-457200">
              <a:buFont typeface="+mj-lt"/>
              <a:buAutoNum type="arabicPeriod"/>
            </a:pPr>
            <a:endParaRPr lang="en-GB" sz="2400" dirty="0">
              <a:solidFill>
                <a:srgbClr val="000000"/>
              </a:solidFill>
              <a:latin typeface="Helvetica" pitchFamily="2" charset="0"/>
            </a:endParaRPr>
          </a:p>
        </p:txBody>
      </p:sp>
    </p:spTree>
    <p:extLst>
      <p:ext uri="{BB962C8B-B14F-4D97-AF65-F5344CB8AC3E}">
        <p14:creationId xmlns:p14="http://schemas.microsoft.com/office/powerpoint/2010/main" val="309859394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71C06-D666-FB67-5468-3B31651D5E29}"/>
              </a:ext>
            </a:extLst>
          </p:cNvPr>
          <p:cNvSpPr>
            <a:spLocks noGrp="1"/>
          </p:cNvSpPr>
          <p:nvPr>
            <p:ph type="title"/>
          </p:nvPr>
        </p:nvSpPr>
        <p:spPr/>
        <p:txBody>
          <a:bodyPr/>
          <a:lstStyle/>
          <a:p>
            <a:pPr>
              <a:tabLst>
                <a:tab pos="8280000" algn="r"/>
              </a:tabLst>
            </a:pPr>
            <a:r>
              <a:rPr lang="en-IT" sz="2800" dirty="0"/>
              <a:t>User and Identity and Access Management	4/7</a:t>
            </a:r>
            <a:r>
              <a:rPr lang="en-IT" dirty="0"/>
              <a:t>	</a:t>
            </a:r>
          </a:p>
        </p:txBody>
      </p:sp>
      <p:sp>
        <p:nvSpPr>
          <p:cNvPr id="3" name="Content Placeholder 2">
            <a:extLst>
              <a:ext uri="{FF2B5EF4-FFF2-40B4-BE49-F238E27FC236}">
                <a16:creationId xmlns:a16="http://schemas.microsoft.com/office/drawing/2014/main" id="{D95E31DF-861D-FFEC-1C7F-A8E281ABDA4D}"/>
              </a:ext>
            </a:extLst>
          </p:cNvPr>
          <p:cNvSpPr>
            <a:spLocks noGrp="1"/>
          </p:cNvSpPr>
          <p:nvPr>
            <p:ph idx="1"/>
          </p:nvPr>
        </p:nvSpPr>
        <p:spPr/>
        <p:txBody>
          <a:bodyPr>
            <a:noAutofit/>
          </a:bodyPr>
          <a:lstStyle/>
          <a:p>
            <a:pPr marL="514350" indent="-514350">
              <a:buFont typeface="+mj-lt"/>
              <a:buAutoNum type="arabicPeriod" startAt="2"/>
            </a:pPr>
            <a:r>
              <a:rPr lang="en-GB" sz="2000" i="1" dirty="0">
                <a:solidFill>
                  <a:srgbClr val="000000"/>
                </a:solidFill>
                <a:latin typeface="Helvetica" pitchFamily="2" charset="0"/>
              </a:rPr>
              <a:t>Forgeable identity of edge devices. </a:t>
            </a:r>
            <a:r>
              <a:rPr lang="en-GB" sz="2000" dirty="0">
                <a:solidFill>
                  <a:srgbClr val="000000"/>
                </a:solidFill>
                <a:latin typeface="Helvetica" pitchFamily="2" charset="0"/>
              </a:rPr>
              <a:t>As more devices are out in field and provide more direct public access, verification of submitted identity information becomes critical to correctly enforce further operations of IAM system.</a:t>
            </a:r>
          </a:p>
          <a:p>
            <a:pPr marL="914400" lvl="1" indent="-514350"/>
            <a:r>
              <a:rPr lang="en-GB" sz="1600" dirty="0">
                <a:solidFill>
                  <a:srgbClr val="000000"/>
                </a:solidFill>
                <a:latin typeface="Helvetica" pitchFamily="2" charset="0"/>
              </a:rPr>
              <a:t>For example, preventing identity spoofing becomes much more challenging with edge computing, where mechanism to construct unforgeable identity characteristics is under urgent call.</a:t>
            </a:r>
          </a:p>
          <a:p>
            <a:pPr marL="914400" lvl="1" indent="-514350"/>
            <a:r>
              <a:rPr lang="en-GB" sz="1600" dirty="0">
                <a:solidFill>
                  <a:srgbClr val="000000"/>
                </a:solidFill>
                <a:latin typeface="Helvetica" pitchFamily="2" charset="0"/>
              </a:rPr>
              <a:t>Unlike users and general-purpose computers that share more similar set of identity characteristics (e.g., passwords and fingerprints for human beings, motherboards and OS versions for general-purpose computers), each edge device embeds unique identity characteristics depending on vendor and hardware, including customized and proprietary components.</a:t>
            </a:r>
          </a:p>
          <a:p>
            <a:pPr marL="914400" lvl="1" indent="-514350"/>
            <a:r>
              <a:rPr lang="en-GB" sz="1600" dirty="0">
                <a:solidFill>
                  <a:srgbClr val="000000"/>
                </a:solidFill>
                <a:latin typeface="Helvetica" pitchFamily="2" charset="0"/>
              </a:rPr>
              <a:t>It requires tremendous efforts from both manufacturer and services provider to build chain of trust together for edge device identities.</a:t>
            </a:r>
            <a:endParaRPr lang="en-GB" sz="1400" dirty="0">
              <a:solidFill>
                <a:srgbClr val="000000"/>
              </a:solidFill>
              <a:latin typeface="Helvetica" pitchFamily="2" charset="0"/>
            </a:endParaRPr>
          </a:p>
        </p:txBody>
      </p:sp>
    </p:spTree>
    <p:extLst>
      <p:ext uri="{BB962C8B-B14F-4D97-AF65-F5344CB8AC3E}">
        <p14:creationId xmlns:p14="http://schemas.microsoft.com/office/powerpoint/2010/main" val="27121658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71C06-D666-FB67-5468-3B31651D5E29}"/>
              </a:ext>
            </a:extLst>
          </p:cNvPr>
          <p:cNvSpPr>
            <a:spLocks noGrp="1"/>
          </p:cNvSpPr>
          <p:nvPr>
            <p:ph type="title"/>
          </p:nvPr>
        </p:nvSpPr>
        <p:spPr/>
        <p:txBody>
          <a:bodyPr/>
          <a:lstStyle/>
          <a:p>
            <a:pPr>
              <a:tabLst>
                <a:tab pos="8280000" algn="r"/>
              </a:tabLst>
            </a:pPr>
            <a:r>
              <a:rPr lang="en-IT" sz="2800" dirty="0"/>
              <a:t>User and Identity and Access Management	5/7</a:t>
            </a:r>
            <a:r>
              <a:rPr lang="en-IT" dirty="0"/>
              <a:t>	</a:t>
            </a:r>
          </a:p>
        </p:txBody>
      </p:sp>
      <p:sp>
        <p:nvSpPr>
          <p:cNvPr id="3" name="Content Placeholder 2">
            <a:extLst>
              <a:ext uri="{FF2B5EF4-FFF2-40B4-BE49-F238E27FC236}">
                <a16:creationId xmlns:a16="http://schemas.microsoft.com/office/drawing/2014/main" id="{D95E31DF-861D-FFEC-1C7F-A8E281ABDA4D}"/>
              </a:ext>
            </a:extLst>
          </p:cNvPr>
          <p:cNvSpPr>
            <a:spLocks noGrp="1"/>
          </p:cNvSpPr>
          <p:nvPr>
            <p:ph idx="1"/>
          </p:nvPr>
        </p:nvSpPr>
        <p:spPr/>
        <p:txBody>
          <a:bodyPr>
            <a:noAutofit/>
          </a:bodyPr>
          <a:lstStyle/>
          <a:p>
            <a:pPr marL="514350" indent="-514350">
              <a:buFont typeface="+mj-lt"/>
              <a:buAutoNum type="arabicPeriod" startAt="3"/>
            </a:pPr>
            <a:r>
              <a:rPr lang="en-GB" sz="2400" i="1" dirty="0">
                <a:solidFill>
                  <a:srgbClr val="000000"/>
                </a:solidFill>
                <a:latin typeface="Helvetica" pitchFamily="2" charset="0"/>
              </a:rPr>
              <a:t>Rogue identity providers in edge computing. </a:t>
            </a:r>
            <a:r>
              <a:rPr lang="en-GB" sz="2400" dirty="0">
                <a:solidFill>
                  <a:srgbClr val="000000"/>
                </a:solidFill>
                <a:latin typeface="Helvetica" pitchFamily="2" charset="0"/>
              </a:rPr>
              <a:t>Just like threats from rogue Certificate Authorities (CAs) in PKIs, similar problems exist in identity providers.</a:t>
            </a:r>
          </a:p>
          <a:p>
            <a:pPr lvl="1"/>
            <a:r>
              <a:rPr lang="en-GB" sz="1800" dirty="0">
                <a:solidFill>
                  <a:srgbClr val="000000"/>
                </a:solidFill>
                <a:latin typeface="Helvetica" pitchFamily="2" charset="0"/>
              </a:rPr>
              <a:t>Delegating identity management task to trusted third party also means that authenticity of identity and all of credentials are in others’ hands, and one can only hope provider remains trusted and benign.</a:t>
            </a:r>
          </a:p>
          <a:p>
            <a:pPr lvl="1"/>
            <a:r>
              <a:rPr lang="en-GB" sz="1800" dirty="0">
                <a:solidFill>
                  <a:srgbClr val="000000"/>
                </a:solidFill>
                <a:latin typeface="Helvetica" pitchFamily="2" charset="0"/>
              </a:rPr>
              <a:t>In case of rogue identity providers, chain of identity will completely break under IAM. </a:t>
            </a:r>
          </a:p>
          <a:p>
            <a:pPr lvl="1"/>
            <a:r>
              <a:rPr lang="en-GB" sz="1800" dirty="0">
                <a:solidFill>
                  <a:srgbClr val="000000"/>
                </a:solidFill>
                <a:latin typeface="Helvetica" pitchFamily="2" charset="0"/>
              </a:rPr>
              <a:t>Such threat will even be more daunting and influential under edge computing, if there is any identity service for edge devices, due to uncountable volume of entities that will get affected.</a:t>
            </a:r>
            <a:endParaRPr lang="en-GB" sz="1050" dirty="0">
              <a:solidFill>
                <a:srgbClr val="000000"/>
              </a:solidFill>
              <a:latin typeface="Helvetica" pitchFamily="2" charset="0"/>
            </a:endParaRPr>
          </a:p>
        </p:txBody>
      </p:sp>
    </p:spTree>
    <p:extLst>
      <p:ext uri="{BB962C8B-B14F-4D97-AF65-F5344CB8AC3E}">
        <p14:creationId xmlns:p14="http://schemas.microsoft.com/office/powerpoint/2010/main" val="753024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5C43A-657A-4763-955E-6EE405659A7C}"/>
              </a:ext>
            </a:extLst>
          </p:cNvPr>
          <p:cNvSpPr>
            <a:spLocks noGrp="1"/>
          </p:cNvSpPr>
          <p:nvPr>
            <p:ph type="title"/>
          </p:nvPr>
        </p:nvSpPr>
        <p:spPr/>
        <p:txBody>
          <a:bodyPr/>
          <a:lstStyle/>
          <a:p>
            <a:r>
              <a:rPr lang="en-GB" dirty="0"/>
              <a:t>Weaker Computation Power</a:t>
            </a:r>
            <a:endParaRPr lang="en-IT" dirty="0"/>
          </a:p>
        </p:txBody>
      </p:sp>
      <p:sp>
        <p:nvSpPr>
          <p:cNvPr id="3" name="Content Placeholder 2">
            <a:extLst>
              <a:ext uri="{FF2B5EF4-FFF2-40B4-BE49-F238E27FC236}">
                <a16:creationId xmlns:a16="http://schemas.microsoft.com/office/drawing/2014/main" id="{0A14F975-05C7-C7E0-286C-B9BCC4FE8214}"/>
              </a:ext>
            </a:extLst>
          </p:cNvPr>
          <p:cNvSpPr>
            <a:spLocks noGrp="1"/>
          </p:cNvSpPr>
          <p:nvPr>
            <p:ph idx="1"/>
          </p:nvPr>
        </p:nvSpPr>
        <p:spPr/>
        <p:txBody>
          <a:bodyPr/>
          <a:lstStyle/>
          <a:p>
            <a:r>
              <a:rPr lang="en-GB" dirty="0"/>
              <a:t>Compared to cloud server, computation power of edge server is relatively weaker.</a:t>
            </a:r>
          </a:p>
          <a:p>
            <a:r>
              <a:rPr lang="en-GB" dirty="0"/>
              <a:t>Edge server might be more vulnerable to existing attacks that are less effective towards cloud server.</a:t>
            </a:r>
          </a:p>
          <a:p>
            <a:r>
              <a:rPr lang="en-GB" dirty="0"/>
              <a:t>Compared to general-purpose computers, edge devices have less robust </a:t>
            </a:r>
            <a:r>
              <a:rPr lang="en-GB" dirty="0" err="1"/>
              <a:t>defense</a:t>
            </a:r>
            <a:r>
              <a:rPr lang="en-GB" dirty="0"/>
              <a:t> systems.</a:t>
            </a:r>
          </a:p>
          <a:p>
            <a:r>
              <a:rPr lang="en-GB" dirty="0"/>
              <a:t>Attacks that have been mitigated for desktop computers can still pose serious threats.</a:t>
            </a:r>
            <a:endParaRPr lang="en-IT" dirty="0"/>
          </a:p>
        </p:txBody>
      </p:sp>
    </p:spTree>
    <p:extLst>
      <p:ext uri="{BB962C8B-B14F-4D97-AF65-F5344CB8AC3E}">
        <p14:creationId xmlns:p14="http://schemas.microsoft.com/office/powerpoint/2010/main" val="260512265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71C06-D666-FB67-5468-3B31651D5E29}"/>
              </a:ext>
            </a:extLst>
          </p:cNvPr>
          <p:cNvSpPr>
            <a:spLocks noGrp="1"/>
          </p:cNvSpPr>
          <p:nvPr>
            <p:ph type="title"/>
          </p:nvPr>
        </p:nvSpPr>
        <p:spPr/>
        <p:txBody>
          <a:bodyPr/>
          <a:lstStyle/>
          <a:p>
            <a:pPr>
              <a:tabLst>
                <a:tab pos="8280000" algn="r"/>
              </a:tabLst>
            </a:pPr>
            <a:r>
              <a:rPr lang="en-IT" sz="2800" dirty="0"/>
              <a:t>User and Identity and Access Management	6/7</a:t>
            </a:r>
            <a:r>
              <a:rPr lang="en-IT" dirty="0"/>
              <a:t>	</a:t>
            </a:r>
          </a:p>
        </p:txBody>
      </p:sp>
      <p:sp>
        <p:nvSpPr>
          <p:cNvPr id="3" name="Content Placeholder 2">
            <a:extLst>
              <a:ext uri="{FF2B5EF4-FFF2-40B4-BE49-F238E27FC236}">
                <a16:creationId xmlns:a16="http://schemas.microsoft.com/office/drawing/2014/main" id="{D95E31DF-861D-FFEC-1C7F-A8E281ABDA4D}"/>
              </a:ext>
            </a:extLst>
          </p:cNvPr>
          <p:cNvSpPr>
            <a:spLocks noGrp="1"/>
          </p:cNvSpPr>
          <p:nvPr>
            <p:ph idx="1"/>
          </p:nvPr>
        </p:nvSpPr>
        <p:spPr/>
        <p:txBody>
          <a:bodyPr>
            <a:noAutofit/>
          </a:bodyPr>
          <a:lstStyle/>
          <a:p>
            <a:pPr marL="514350" indent="-514350">
              <a:buFont typeface="+mj-lt"/>
              <a:buAutoNum type="arabicPeriod" startAt="4"/>
            </a:pPr>
            <a:r>
              <a:rPr lang="en-GB" sz="2400" i="1" dirty="0">
                <a:solidFill>
                  <a:srgbClr val="000000"/>
                </a:solidFill>
                <a:latin typeface="Helvetica" pitchFamily="2" charset="0"/>
              </a:rPr>
              <a:t>Lack of suitable access control models for numerous heterogeneous devices. </a:t>
            </a:r>
            <a:r>
              <a:rPr lang="en-GB" sz="2400" dirty="0">
                <a:solidFill>
                  <a:srgbClr val="000000"/>
                </a:solidFill>
                <a:latin typeface="Helvetica" pitchFamily="2" charset="0"/>
              </a:rPr>
              <a:t>Access control models designed for general-purpose computers and cloud computing follow more uniform pattern thanks to consistency of architecture and form factors.</a:t>
            </a:r>
          </a:p>
          <a:p>
            <a:pPr lvl="1"/>
            <a:r>
              <a:rPr lang="en-GB" sz="2000" dirty="0">
                <a:solidFill>
                  <a:srgbClr val="000000"/>
                </a:solidFill>
                <a:latin typeface="Helvetica" pitchFamily="2" charset="0"/>
              </a:rPr>
              <a:t>No general model would be satisfying in complex edge computing infrastructure due to diversified systems and their enabled applications, which calls for fine-grained access control that can handle countless scenarios.</a:t>
            </a:r>
          </a:p>
          <a:p>
            <a:pPr lvl="1"/>
            <a:r>
              <a:rPr lang="en-GB" sz="2000" dirty="0">
                <a:solidFill>
                  <a:srgbClr val="000000"/>
                </a:solidFill>
                <a:latin typeface="Helvetica" pitchFamily="2" charset="0"/>
              </a:rPr>
              <a:t>Not to mention, exhaustively enumerating and making sense of all possible threats itself is an open research question.</a:t>
            </a:r>
            <a:endParaRPr lang="en-GB" sz="650" dirty="0">
              <a:solidFill>
                <a:srgbClr val="000000"/>
              </a:solidFill>
              <a:latin typeface="Helvetica" pitchFamily="2" charset="0"/>
            </a:endParaRPr>
          </a:p>
        </p:txBody>
      </p:sp>
    </p:spTree>
    <p:extLst>
      <p:ext uri="{BB962C8B-B14F-4D97-AF65-F5344CB8AC3E}">
        <p14:creationId xmlns:p14="http://schemas.microsoft.com/office/powerpoint/2010/main" val="12319081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71C06-D666-FB67-5468-3B31651D5E29}"/>
              </a:ext>
            </a:extLst>
          </p:cNvPr>
          <p:cNvSpPr>
            <a:spLocks noGrp="1"/>
          </p:cNvSpPr>
          <p:nvPr>
            <p:ph type="title"/>
          </p:nvPr>
        </p:nvSpPr>
        <p:spPr/>
        <p:txBody>
          <a:bodyPr/>
          <a:lstStyle/>
          <a:p>
            <a:pPr>
              <a:tabLst>
                <a:tab pos="8280000" algn="r"/>
              </a:tabLst>
            </a:pPr>
            <a:r>
              <a:rPr lang="en-IT" sz="2800" dirty="0"/>
              <a:t>User and Identity and Access Management	7/7</a:t>
            </a:r>
            <a:r>
              <a:rPr lang="en-IT" dirty="0"/>
              <a:t>	</a:t>
            </a:r>
          </a:p>
        </p:txBody>
      </p:sp>
      <p:sp>
        <p:nvSpPr>
          <p:cNvPr id="3" name="Content Placeholder 2">
            <a:extLst>
              <a:ext uri="{FF2B5EF4-FFF2-40B4-BE49-F238E27FC236}">
                <a16:creationId xmlns:a16="http://schemas.microsoft.com/office/drawing/2014/main" id="{D95E31DF-861D-FFEC-1C7F-A8E281ABDA4D}"/>
              </a:ext>
            </a:extLst>
          </p:cNvPr>
          <p:cNvSpPr>
            <a:spLocks noGrp="1"/>
          </p:cNvSpPr>
          <p:nvPr>
            <p:ph idx="1"/>
          </p:nvPr>
        </p:nvSpPr>
        <p:spPr/>
        <p:txBody>
          <a:bodyPr>
            <a:noAutofit/>
          </a:bodyPr>
          <a:lstStyle/>
          <a:p>
            <a:pPr marL="514350" indent="-514350">
              <a:buFont typeface="+mj-lt"/>
              <a:buAutoNum type="arabicPeriod" startAt="5"/>
            </a:pPr>
            <a:r>
              <a:rPr lang="en-GB" sz="2400" i="1" dirty="0">
                <a:solidFill>
                  <a:srgbClr val="000000"/>
                </a:solidFill>
                <a:latin typeface="Helvetica" pitchFamily="2" charset="0"/>
              </a:rPr>
              <a:t>Loose network access control. </a:t>
            </a:r>
            <a:r>
              <a:rPr lang="en-GB" sz="2400" dirty="0">
                <a:solidFill>
                  <a:srgbClr val="000000"/>
                </a:solidFill>
                <a:latin typeface="Helvetica" pitchFamily="2" charset="0"/>
              </a:rPr>
              <a:t>Often, organizations adopt threat models with weak adversarial assumptions.</a:t>
            </a:r>
          </a:p>
          <a:p>
            <a:pPr lvl="1"/>
            <a:r>
              <a:rPr lang="en-GB" sz="2000" dirty="0">
                <a:solidFill>
                  <a:srgbClr val="000000"/>
                </a:solidFill>
                <a:latin typeface="Helvetica" pitchFamily="2" charset="0"/>
              </a:rPr>
              <a:t>For instance, they may assume that adversary may not be able to compromise end devices.</a:t>
            </a:r>
          </a:p>
          <a:p>
            <a:pPr lvl="1"/>
            <a:r>
              <a:rPr lang="en-GB" sz="2000" dirty="0">
                <a:solidFill>
                  <a:srgbClr val="000000"/>
                </a:solidFill>
                <a:latin typeface="Helvetica" pitchFamily="2" charset="0"/>
              </a:rPr>
              <a:t>Access control is very loosely defined within network while enforcing more access control on network perimeters (i.e., firewalls). </a:t>
            </a:r>
          </a:p>
          <a:p>
            <a:pPr lvl="1"/>
            <a:r>
              <a:rPr lang="en-GB" sz="2000" dirty="0">
                <a:solidFill>
                  <a:srgbClr val="000000"/>
                </a:solidFill>
                <a:latin typeface="Helvetica" pitchFamily="2" charset="0"/>
              </a:rPr>
              <a:t>This becomes major issue once presumably trusted devices mis-behave.</a:t>
            </a:r>
          </a:p>
          <a:p>
            <a:pPr lvl="1"/>
            <a:r>
              <a:rPr lang="en-GB" sz="2000" dirty="0">
                <a:solidFill>
                  <a:srgbClr val="000000"/>
                </a:solidFill>
                <a:latin typeface="Helvetica" pitchFamily="2" charset="0"/>
              </a:rPr>
              <a:t>For example, compromised IoT device may start probing resources on network or try to spread infection further in network. Such an attack is feasible since access control is non-existent or very loosely defined.</a:t>
            </a:r>
          </a:p>
        </p:txBody>
      </p:sp>
    </p:spTree>
    <p:extLst>
      <p:ext uri="{BB962C8B-B14F-4D97-AF65-F5344CB8AC3E}">
        <p14:creationId xmlns:p14="http://schemas.microsoft.com/office/powerpoint/2010/main" val="172341178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71C06-D666-FB67-5468-3B31651D5E29}"/>
              </a:ext>
            </a:extLst>
          </p:cNvPr>
          <p:cNvSpPr>
            <a:spLocks noGrp="1"/>
          </p:cNvSpPr>
          <p:nvPr>
            <p:ph type="title"/>
          </p:nvPr>
        </p:nvSpPr>
        <p:spPr/>
        <p:txBody>
          <a:bodyPr/>
          <a:lstStyle/>
          <a:p>
            <a:pPr>
              <a:tabLst>
                <a:tab pos="8280000" algn="r"/>
              </a:tabLst>
            </a:pPr>
            <a:r>
              <a:rPr lang="en-IT" sz="2800" dirty="0"/>
              <a:t>Regulatory Compliance	1/7</a:t>
            </a:r>
            <a:endParaRPr lang="en-IT" dirty="0"/>
          </a:p>
        </p:txBody>
      </p:sp>
      <p:sp>
        <p:nvSpPr>
          <p:cNvPr id="3" name="Content Placeholder 2">
            <a:extLst>
              <a:ext uri="{FF2B5EF4-FFF2-40B4-BE49-F238E27FC236}">
                <a16:creationId xmlns:a16="http://schemas.microsoft.com/office/drawing/2014/main" id="{D95E31DF-861D-FFEC-1C7F-A8E281ABDA4D}"/>
              </a:ext>
            </a:extLst>
          </p:cNvPr>
          <p:cNvSpPr>
            <a:spLocks noGrp="1"/>
          </p:cNvSpPr>
          <p:nvPr>
            <p:ph idx="1"/>
          </p:nvPr>
        </p:nvSpPr>
        <p:spPr/>
        <p:txBody>
          <a:bodyPr>
            <a:noAutofit/>
          </a:bodyPr>
          <a:lstStyle/>
          <a:p>
            <a:r>
              <a:rPr lang="en-GB" sz="2400" dirty="0">
                <a:solidFill>
                  <a:srgbClr val="000000"/>
                </a:solidFill>
                <a:latin typeface="Helvetica" pitchFamily="2" charset="0"/>
              </a:rPr>
              <a:t>Emergence of edge computing and other data-driven technologies (IoT, big data, and cloud platform services) sparked initiatives to regulate and protect end-user cyber rights. </a:t>
            </a:r>
          </a:p>
          <a:p>
            <a:r>
              <a:rPr lang="en-GB" sz="2400" dirty="0">
                <a:solidFill>
                  <a:srgbClr val="000000"/>
                </a:solidFill>
                <a:latin typeface="Helvetica" pitchFamily="2" charset="0"/>
              </a:rPr>
              <a:t>Vast amount of data are produced by end-users and devices (e.g., cameras, sensors, and smartwatches) and transmitted/processed over edge network.</a:t>
            </a:r>
          </a:p>
          <a:p>
            <a:r>
              <a:rPr lang="en-GB" sz="2400" dirty="0">
                <a:solidFill>
                  <a:srgbClr val="000000"/>
                </a:solidFill>
                <a:latin typeface="Helvetica" pitchFamily="2" charset="0"/>
              </a:rPr>
              <a:t>These data include personally identifiable information, user actions, habits, health information, etc.</a:t>
            </a:r>
          </a:p>
          <a:p>
            <a:r>
              <a:rPr lang="en-GB" sz="2400" dirty="0">
                <a:solidFill>
                  <a:srgbClr val="000000"/>
                </a:solidFill>
                <a:latin typeface="Helvetica" pitchFamily="2" charset="0"/>
              </a:rPr>
              <a:t>In edge computing, these data are transmitted to edge devices for fast processing and response, but they might as well be sent further into network (edge servers, cloud).</a:t>
            </a:r>
            <a:endParaRPr lang="en-GB" sz="2000" dirty="0">
              <a:solidFill>
                <a:srgbClr val="000000"/>
              </a:solidFill>
              <a:latin typeface="Helvetica" pitchFamily="2" charset="0"/>
            </a:endParaRPr>
          </a:p>
        </p:txBody>
      </p:sp>
    </p:spTree>
    <p:extLst>
      <p:ext uri="{BB962C8B-B14F-4D97-AF65-F5344CB8AC3E}">
        <p14:creationId xmlns:p14="http://schemas.microsoft.com/office/powerpoint/2010/main" val="53270030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71C06-D666-FB67-5468-3B31651D5E29}"/>
              </a:ext>
            </a:extLst>
          </p:cNvPr>
          <p:cNvSpPr>
            <a:spLocks noGrp="1"/>
          </p:cNvSpPr>
          <p:nvPr>
            <p:ph type="title"/>
          </p:nvPr>
        </p:nvSpPr>
        <p:spPr/>
        <p:txBody>
          <a:bodyPr/>
          <a:lstStyle/>
          <a:p>
            <a:pPr>
              <a:tabLst>
                <a:tab pos="8280000" algn="r"/>
              </a:tabLst>
            </a:pPr>
            <a:r>
              <a:rPr lang="en-IT" sz="2800" dirty="0"/>
              <a:t>Regulatory Compliance	2/7</a:t>
            </a:r>
            <a:endParaRPr lang="en-IT" dirty="0"/>
          </a:p>
        </p:txBody>
      </p:sp>
      <p:sp>
        <p:nvSpPr>
          <p:cNvPr id="3" name="Content Placeholder 2">
            <a:extLst>
              <a:ext uri="{FF2B5EF4-FFF2-40B4-BE49-F238E27FC236}">
                <a16:creationId xmlns:a16="http://schemas.microsoft.com/office/drawing/2014/main" id="{D95E31DF-861D-FFEC-1C7F-A8E281ABDA4D}"/>
              </a:ext>
            </a:extLst>
          </p:cNvPr>
          <p:cNvSpPr>
            <a:spLocks noGrp="1"/>
          </p:cNvSpPr>
          <p:nvPr>
            <p:ph idx="1"/>
          </p:nvPr>
        </p:nvSpPr>
        <p:spPr/>
        <p:txBody>
          <a:bodyPr>
            <a:noAutofit/>
          </a:bodyPr>
          <a:lstStyle/>
          <a:p>
            <a:r>
              <a:rPr lang="en-GB" sz="2400" dirty="0">
                <a:solidFill>
                  <a:srgbClr val="000000"/>
                </a:solidFill>
                <a:latin typeface="Helvetica" pitchFamily="2" charset="0"/>
              </a:rPr>
              <a:t>Network nodes could be geographically spread or even on different continents.</a:t>
            </a:r>
          </a:p>
          <a:p>
            <a:r>
              <a:rPr lang="en-GB" sz="2400" dirty="0">
                <a:solidFill>
                  <a:srgbClr val="000000"/>
                </a:solidFill>
                <a:latin typeface="Helvetica" pitchFamily="2" charset="0"/>
              </a:rPr>
              <a:t>Different privacy regulations may apply depending on where data is transmitted, processed, and stored.</a:t>
            </a:r>
          </a:p>
          <a:p>
            <a:r>
              <a:rPr lang="en-GB" sz="2400" dirty="0">
                <a:solidFill>
                  <a:srgbClr val="000000"/>
                </a:solidFill>
                <a:latin typeface="Helvetica" pitchFamily="2" charset="0"/>
              </a:rPr>
              <a:t>For instance, European countries have adopted General Data Protection Regulation (GDPR), while state of California in United States has enforced California Consumer Privacy Act (CCPA).</a:t>
            </a:r>
          </a:p>
          <a:p>
            <a:r>
              <a:rPr lang="en-GB" sz="2400" dirty="0">
                <a:solidFill>
                  <a:srgbClr val="000000"/>
                </a:solidFill>
                <a:latin typeface="Helvetica" pitchFamily="2" charset="0"/>
              </a:rPr>
              <a:t>Other regulations exist to protect sensitive data, such as healthcare data (HIPAA).</a:t>
            </a:r>
          </a:p>
        </p:txBody>
      </p:sp>
    </p:spTree>
    <p:extLst>
      <p:ext uri="{BB962C8B-B14F-4D97-AF65-F5344CB8AC3E}">
        <p14:creationId xmlns:p14="http://schemas.microsoft.com/office/powerpoint/2010/main" val="331535757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71C06-D666-FB67-5468-3B31651D5E29}"/>
              </a:ext>
            </a:extLst>
          </p:cNvPr>
          <p:cNvSpPr>
            <a:spLocks noGrp="1"/>
          </p:cNvSpPr>
          <p:nvPr>
            <p:ph type="title"/>
          </p:nvPr>
        </p:nvSpPr>
        <p:spPr/>
        <p:txBody>
          <a:bodyPr/>
          <a:lstStyle/>
          <a:p>
            <a:pPr>
              <a:tabLst>
                <a:tab pos="8280000" algn="r"/>
              </a:tabLst>
            </a:pPr>
            <a:r>
              <a:rPr lang="en-IT" sz="2800" dirty="0"/>
              <a:t>Regulatory Compliance	3/7</a:t>
            </a:r>
            <a:endParaRPr lang="en-IT" dirty="0"/>
          </a:p>
        </p:txBody>
      </p:sp>
      <p:sp>
        <p:nvSpPr>
          <p:cNvPr id="3" name="Content Placeholder 2">
            <a:extLst>
              <a:ext uri="{FF2B5EF4-FFF2-40B4-BE49-F238E27FC236}">
                <a16:creationId xmlns:a16="http://schemas.microsoft.com/office/drawing/2014/main" id="{D95E31DF-861D-FFEC-1C7F-A8E281ABDA4D}"/>
              </a:ext>
            </a:extLst>
          </p:cNvPr>
          <p:cNvSpPr>
            <a:spLocks noGrp="1"/>
          </p:cNvSpPr>
          <p:nvPr>
            <p:ph idx="1"/>
          </p:nvPr>
        </p:nvSpPr>
        <p:spPr/>
        <p:txBody>
          <a:bodyPr>
            <a:noAutofit/>
          </a:bodyPr>
          <a:lstStyle/>
          <a:p>
            <a:r>
              <a:rPr lang="en-GB" sz="2400" dirty="0">
                <a:solidFill>
                  <a:srgbClr val="000000"/>
                </a:solidFill>
                <a:latin typeface="Helvetica" pitchFamily="2" charset="0"/>
              </a:rPr>
              <a:t>Edge computing deployments must be compliant with such regulations.</a:t>
            </a:r>
          </a:p>
          <a:p>
            <a:r>
              <a:rPr lang="en-GB" sz="2400" dirty="0">
                <a:solidFill>
                  <a:srgbClr val="000000"/>
                </a:solidFill>
                <a:latin typeface="Helvetica" pitchFamily="2" charset="0"/>
              </a:rPr>
              <a:t>Given size and distributed nature of infrastructure, this could be challenge.</a:t>
            </a:r>
          </a:p>
          <a:p>
            <a:r>
              <a:rPr lang="en-GB" sz="2400" dirty="0">
                <a:solidFill>
                  <a:srgbClr val="000000"/>
                </a:solidFill>
                <a:latin typeface="Helvetica" pitchFamily="2" charset="0"/>
              </a:rPr>
              <a:t>Each edge node in infrastructure must only receive, process, and maintain data needed to perform its operations successfully (aka data minimization).</a:t>
            </a:r>
          </a:p>
          <a:p>
            <a:r>
              <a:rPr lang="en-GB" sz="2400" dirty="0">
                <a:solidFill>
                  <a:srgbClr val="000000"/>
                </a:solidFill>
                <a:latin typeface="Helvetica" pitchFamily="2" charset="0"/>
              </a:rPr>
              <a:t>Data might need to be erased or kept for specific amount of time, depending on effective regulation.</a:t>
            </a:r>
          </a:p>
          <a:p>
            <a:r>
              <a:rPr lang="en-GB" sz="2400" dirty="0">
                <a:solidFill>
                  <a:srgbClr val="000000"/>
                </a:solidFill>
                <a:latin typeface="Helvetica" pitchFamily="2" charset="0"/>
              </a:rPr>
              <a:t>Data anonymization may need to be applied before transmitting data from one place to another.</a:t>
            </a:r>
            <a:endParaRPr lang="en-GB" sz="2000" dirty="0">
              <a:solidFill>
                <a:srgbClr val="000000"/>
              </a:solidFill>
              <a:latin typeface="Helvetica" pitchFamily="2" charset="0"/>
            </a:endParaRPr>
          </a:p>
        </p:txBody>
      </p:sp>
    </p:spTree>
    <p:extLst>
      <p:ext uri="{BB962C8B-B14F-4D97-AF65-F5344CB8AC3E}">
        <p14:creationId xmlns:p14="http://schemas.microsoft.com/office/powerpoint/2010/main" val="395439094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71C06-D666-FB67-5468-3B31651D5E29}"/>
              </a:ext>
            </a:extLst>
          </p:cNvPr>
          <p:cNvSpPr>
            <a:spLocks noGrp="1"/>
          </p:cNvSpPr>
          <p:nvPr>
            <p:ph type="title"/>
          </p:nvPr>
        </p:nvSpPr>
        <p:spPr/>
        <p:txBody>
          <a:bodyPr/>
          <a:lstStyle/>
          <a:p>
            <a:pPr>
              <a:tabLst>
                <a:tab pos="8280000" algn="r"/>
              </a:tabLst>
            </a:pPr>
            <a:r>
              <a:rPr lang="en-IT" sz="2800" dirty="0"/>
              <a:t>Regulatory Compliance	4/7</a:t>
            </a:r>
            <a:endParaRPr lang="en-IT" dirty="0"/>
          </a:p>
        </p:txBody>
      </p:sp>
      <p:sp>
        <p:nvSpPr>
          <p:cNvPr id="3" name="Content Placeholder 2">
            <a:extLst>
              <a:ext uri="{FF2B5EF4-FFF2-40B4-BE49-F238E27FC236}">
                <a16:creationId xmlns:a16="http://schemas.microsoft.com/office/drawing/2014/main" id="{D95E31DF-861D-FFEC-1C7F-A8E281ABDA4D}"/>
              </a:ext>
            </a:extLst>
          </p:cNvPr>
          <p:cNvSpPr>
            <a:spLocks noGrp="1"/>
          </p:cNvSpPr>
          <p:nvPr>
            <p:ph idx="1"/>
          </p:nvPr>
        </p:nvSpPr>
        <p:spPr/>
        <p:txBody>
          <a:bodyPr>
            <a:noAutofit/>
          </a:bodyPr>
          <a:lstStyle/>
          <a:p>
            <a:r>
              <a:rPr lang="en-GB" sz="2400" dirty="0">
                <a:solidFill>
                  <a:srgbClr val="000000"/>
                </a:solidFill>
                <a:latin typeface="Helvetica" pitchFamily="2" charset="0"/>
              </a:rPr>
              <a:t>One must ensure that edge infrastructure and operations comply with any enforced regulations.</a:t>
            </a:r>
          </a:p>
          <a:p>
            <a:r>
              <a:rPr lang="en-GB" sz="2400" dirty="0">
                <a:solidFill>
                  <a:srgbClr val="000000"/>
                </a:solidFill>
                <a:latin typeface="Helvetica" pitchFamily="2" charset="0"/>
              </a:rPr>
              <a:t>Considering size and geographical distribution of nodes, this could be very challenging:</a:t>
            </a:r>
          </a:p>
          <a:p>
            <a:pPr marL="457200" indent="-457200">
              <a:buFont typeface="+mj-lt"/>
              <a:buAutoNum type="arabicPeriod"/>
            </a:pPr>
            <a:r>
              <a:rPr lang="en-GB" sz="2400" i="1" dirty="0">
                <a:solidFill>
                  <a:srgbClr val="000000"/>
                </a:solidFill>
                <a:latin typeface="Helvetica" pitchFamily="2" charset="0"/>
              </a:rPr>
              <a:t>Regulation Applicability</a:t>
            </a:r>
            <a:r>
              <a:rPr lang="en-GB" sz="2400" dirty="0">
                <a:solidFill>
                  <a:srgbClr val="000000"/>
                </a:solidFill>
                <a:latin typeface="Helvetica" pitchFamily="2" charset="0"/>
              </a:rPr>
              <a:t>. Administrators need to identify regulations that pertain to type of data processed in each edge computing node.</a:t>
            </a:r>
          </a:p>
          <a:p>
            <a:pPr marL="457200" indent="-457200">
              <a:buFont typeface="+mj-lt"/>
              <a:buAutoNum type="arabicPeriod"/>
            </a:pPr>
            <a:r>
              <a:rPr lang="en-GB" sz="2400" i="1" dirty="0">
                <a:solidFill>
                  <a:srgbClr val="000000"/>
                </a:solidFill>
                <a:latin typeface="Helvetica" pitchFamily="2" charset="0"/>
              </a:rPr>
              <a:t>Compliance of technical operations</a:t>
            </a:r>
            <a:r>
              <a:rPr lang="en-GB" sz="2400" dirty="0">
                <a:solidFill>
                  <a:srgbClr val="000000"/>
                </a:solidFill>
                <a:latin typeface="Helvetica" pitchFamily="2" charset="0"/>
              </a:rPr>
              <a:t>. It requires comparing regulatory requirements with technical device operations. </a:t>
            </a:r>
          </a:p>
          <a:p>
            <a:pPr lvl="1"/>
            <a:r>
              <a:rPr lang="en-GB" sz="2000" dirty="0">
                <a:solidFill>
                  <a:srgbClr val="000000"/>
                </a:solidFill>
                <a:latin typeface="Helvetica" pitchFamily="2" charset="0"/>
              </a:rPr>
              <a:t>Such operations need to be identified systematically to evaluate compliance accurately and fairly across edge network.</a:t>
            </a:r>
          </a:p>
        </p:txBody>
      </p:sp>
    </p:spTree>
    <p:extLst>
      <p:ext uri="{BB962C8B-B14F-4D97-AF65-F5344CB8AC3E}">
        <p14:creationId xmlns:p14="http://schemas.microsoft.com/office/powerpoint/2010/main" val="113840078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71C06-D666-FB67-5468-3B31651D5E29}"/>
              </a:ext>
            </a:extLst>
          </p:cNvPr>
          <p:cNvSpPr>
            <a:spLocks noGrp="1"/>
          </p:cNvSpPr>
          <p:nvPr>
            <p:ph type="title"/>
          </p:nvPr>
        </p:nvSpPr>
        <p:spPr/>
        <p:txBody>
          <a:bodyPr/>
          <a:lstStyle/>
          <a:p>
            <a:pPr>
              <a:tabLst>
                <a:tab pos="8280000" algn="r"/>
              </a:tabLst>
            </a:pPr>
            <a:r>
              <a:rPr lang="en-IT" sz="2800" dirty="0"/>
              <a:t>Regulatory Compliance	5/7</a:t>
            </a:r>
            <a:endParaRPr lang="en-IT" dirty="0"/>
          </a:p>
        </p:txBody>
      </p:sp>
      <p:sp>
        <p:nvSpPr>
          <p:cNvPr id="3" name="Content Placeholder 2">
            <a:extLst>
              <a:ext uri="{FF2B5EF4-FFF2-40B4-BE49-F238E27FC236}">
                <a16:creationId xmlns:a16="http://schemas.microsoft.com/office/drawing/2014/main" id="{D95E31DF-861D-FFEC-1C7F-A8E281ABDA4D}"/>
              </a:ext>
            </a:extLst>
          </p:cNvPr>
          <p:cNvSpPr>
            <a:spLocks noGrp="1"/>
          </p:cNvSpPr>
          <p:nvPr>
            <p:ph idx="1"/>
          </p:nvPr>
        </p:nvSpPr>
        <p:spPr/>
        <p:txBody>
          <a:bodyPr>
            <a:noAutofit/>
          </a:bodyPr>
          <a:lstStyle/>
          <a:p>
            <a:pPr marL="457200" indent="-457200">
              <a:buFont typeface="+mj-lt"/>
              <a:buAutoNum type="arabicPeriod" startAt="3"/>
            </a:pPr>
            <a:r>
              <a:rPr lang="en-GB" sz="2400" i="1" dirty="0">
                <a:solidFill>
                  <a:srgbClr val="000000"/>
                </a:solidFill>
                <a:latin typeface="Helvetica" pitchFamily="2" charset="0"/>
              </a:rPr>
              <a:t>Compatibility issues</a:t>
            </a:r>
            <a:r>
              <a:rPr lang="en-GB" sz="2400" dirty="0">
                <a:solidFill>
                  <a:srgbClr val="000000"/>
                </a:solidFill>
                <a:latin typeface="Helvetica" pitchFamily="2" charset="0"/>
              </a:rPr>
              <a:t>. Regulations may pose compatibility problems across edge network, such as scenario in which two edge devices are in different geographical locations where different laws apply, and both devices have same purpose.</a:t>
            </a:r>
          </a:p>
          <a:p>
            <a:pPr lvl="1"/>
            <a:r>
              <a:rPr lang="en-GB" sz="2000" dirty="0">
                <a:solidFill>
                  <a:srgbClr val="000000"/>
                </a:solidFill>
                <a:latin typeface="Helvetica" pitchFamily="2" charset="0"/>
              </a:rPr>
              <a:t>Assume that processing requires access to historical healthcare data. </a:t>
            </a:r>
          </a:p>
          <a:p>
            <a:pPr lvl="1"/>
            <a:r>
              <a:rPr lang="en-GB" sz="2000" dirty="0">
                <a:solidFill>
                  <a:srgbClr val="000000"/>
                </a:solidFill>
                <a:latin typeface="Helvetica" pitchFamily="2" charset="0"/>
              </a:rPr>
              <a:t>Regulation applying to one of edge devices is GDPR, while other device is HIPAA.</a:t>
            </a:r>
          </a:p>
          <a:p>
            <a:pPr lvl="1"/>
            <a:r>
              <a:rPr lang="en-GB" sz="2000" dirty="0">
                <a:solidFill>
                  <a:srgbClr val="000000"/>
                </a:solidFill>
                <a:latin typeface="Helvetica" pitchFamily="2" charset="0"/>
              </a:rPr>
              <a:t>GDPR protects right to be forgotten and disallows storage of historical information.</a:t>
            </a:r>
          </a:p>
        </p:txBody>
      </p:sp>
    </p:spTree>
    <p:extLst>
      <p:ext uri="{BB962C8B-B14F-4D97-AF65-F5344CB8AC3E}">
        <p14:creationId xmlns:p14="http://schemas.microsoft.com/office/powerpoint/2010/main" val="387010192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71C06-D666-FB67-5468-3B31651D5E29}"/>
              </a:ext>
            </a:extLst>
          </p:cNvPr>
          <p:cNvSpPr>
            <a:spLocks noGrp="1"/>
          </p:cNvSpPr>
          <p:nvPr>
            <p:ph type="title"/>
          </p:nvPr>
        </p:nvSpPr>
        <p:spPr/>
        <p:txBody>
          <a:bodyPr/>
          <a:lstStyle/>
          <a:p>
            <a:pPr>
              <a:tabLst>
                <a:tab pos="8280000" algn="r"/>
              </a:tabLst>
            </a:pPr>
            <a:r>
              <a:rPr lang="en-IT" sz="2800" dirty="0"/>
              <a:t>Regulatory Compliance	6/7</a:t>
            </a:r>
            <a:endParaRPr lang="en-IT" dirty="0"/>
          </a:p>
        </p:txBody>
      </p:sp>
      <p:sp>
        <p:nvSpPr>
          <p:cNvPr id="3" name="Content Placeholder 2">
            <a:extLst>
              <a:ext uri="{FF2B5EF4-FFF2-40B4-BE49-F238E27FC236}">
                <a16:creationId xmlns:a16="http://schemas.microsoft.com/office/drawing/2014/main" id="{D95E31DF-861D-FFEC-1C7F-A8E281ABDA4D}"/>
              </a:ext>
            </a:extLst>
          </p:cNvPr>
          <p:cNvSpPr>
            <a:spLocks noGrp="1"/>
          </p:cNvSpPr>
          <p:nvPr>
            <p:ph idx="1"/>
          </p:nvPr>
        </p:nvSpPr>
        <p:spPr/>
        <p:txBody>
          <a:bodyPr>
            <a:noAutofit/>
          </a:bodyPr>
          <a:lstStyle/>
          <a:p>
            <a:pPr marL="457200" indent="-457200">
              <a:buFont typeface="+mj-lt"/>
              <a:buAutoNum type="arabicPeriod" startAt="3"/>
            </a:pPr>
            <a:r>
              <a:rPr lang="en-GB" sz="2400" i="1" dirty="0">
                <a:solidFill>
                  <a:srgbClr val="000000"/>
                </a:solidFill>
                <a:latin typeface="Helvetica" pitchFamily="2" charset="0"/>
              </a:rPr>
              <a:t>Compatibility issues</a:t>
            </a:r>
            <a:r>
              <a:rPr lang="en-GB" sz="2400" dirty="0">
                <a:solidFill>
                  <a:srgbClr val="000000"/>
                </a:solidFill>
                <a:latin typeface="Helvetica" pitchFamily="2" charset="0"/>
              </a:rPr>
              <a:t>.</a:t>
            </a:r>
          </a:p>
          <a:p>
            <a:pPr lvl="1"/>
            <a:r>
              <a:rPr lang="en-GB" sz="2000" dirty="0">
                <a:solidFill>
                  <a:srgbClr val="000000"/>
                </a:solidFill>
                <a:latin typeface="Helvetica" pitchFamily="2" charset="0"/>
              </a:rPr>
              <a:t>HIPAA does not grant he right to be forgotten; hence historical data are available on device.</a:t>
            </a:r>
          </a:p>
          <a:p>
            <a:pPr lvl="1"/>
            <a:r>
              <a:rPr lang="en-GB" sz="2000" dirty="0">
                <a:solidFill>
                  <a:srgbClr val="000000"/>
                </a:solidFill>
                <a:latin typeface="Helvetica" pitchFamily="2" charset="0"/>
              </a:rPr>
              <a:t>This is simple scenario that raises compatibility issues.</a:t>
            </a:r>
          </a:p>
          <a:p>
            <a:pPr lvl="1"/>
            <a:r>
              <a:rPr lang="en-GB" sz="2000" dirty="0">
                <a:solidFill>
                  <a:srgbClr val="000000"/>
                </a:solidFill>
                <a:latin typeface="Helvetica" pitchFamily="2" charset="0"/>
              </a:rPr>
              <a:t>Although edge devices have same purpose, their underlying functionality changes as one device has access to historical data while other is not.</a:t>
            </a:r>
            <a:endParaRPr lang="en-GB" sz="1600" dirty="0">
              <a:solidFill>
                <a:srgbClr val="000000"/>
              </a:solidFill>
              <a:latin typeface="Helvetica" pitchFamily="2" charset="0"/>
            </a:endParaRPr>
          </a:p>
          <a:p>
            <a:r>
              <a:rPr lang="en-GB" sz="2400" dirty="0">
                <a:solidFill>
                  <a:srgbClr val="000000"/>
                </a:solidFill>
                <a:latin typeface="Helvetica" pitchFamily="2" charset="0"/>
              </a:rPr>
              <a:t>Ensuring compliance on edge is not trivial. Edge network administrators need to be equipped with tools to aid compliance process or maintain compliance.</a:t>
            </a:r>
          </a:p>
        </p:txBody>
      </p:sp>
    </p:spTree>
    <p:extLst>
      <p:ext uri="{BB962C8B-B14F-4D97-AF65-F5344CB8AC3E}">
        <p14:creationId xmlns:p14="http://schemas.microsoft.com/office/powerpoint/2010/main" val="82928763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71C06-D666-FB67-5468-3B31651D5E29}"/>
              </a:ext>
            </a:extLst>
          </p:cNvPr>
          <p:cNvSpPr>
            <a:spLocks noGrp="1"/>
          </p:cNvSpPr>
          <p:nvPr>
            <p:ph type="title"/>
          </p:nvPr>
        </p:nvSpPr>
        <p:spPr/>
        <p:txBody>
          <a:bodyPr/>
          <a:lstStyle/>
          <a:p>
            <a:pPr>
              <a:tabLst>
                <a:tab pos="8280000" algn="r"/>
              </a:tabLst>
            </a:pPr>
            <a:r>
              <a:rPr lang="en-IT" sz="2800" dirty="0"/>
              <a:t>Regulatory Compliance	7/7</a:t>
            </a:r>
            <a:endParaRPr lang="en-IT" dirty="0"/>
          </a:p>
        </p:txBody>
      </p:sp>
      <p:sp>
        <p:nvSpPr>
          <p:cNvPr id="3" name="Content Placeholder 2">
            <a:extLst>
              <a:ext uri="{FF2B5EF4-FFF2-40B4-BE49-F238E27FC236}">
                <a16:creationId xmlns:a16="http://schemas.microsoft.com/office/drawing/2014/main" id="{D95E31DF-861D-FFEC-1C7F-A8E281ABDA4D}"/>
              </a:ext>
            </a:extLst>
          </p:cNvPr>
          <p:cNvSpPr>
            <a:spLocks noGrp="1"/>
          </p:cNvSpPr>
          <p:nvPr>
            <p:ph idx="1"/>
          </p:nvPr>
        </p:nvSpPr>
        <p:spPr/>
        <p:txBody>
          <a:bodyPr>
            <a:noAutofit/>
          </a:bodyPr>
          <a:lstStyle/>
          <a:p>
            <a:r>
              <a:rPr lang="en-GB" sz="2400" dirty="0">
                <a:solidFill>
                  <a:srgbClr val="000000"/>
                </a:solidFill>
                <a:latin typeface="Helvetica" pitchFamily="2" charset="0"/>
              </a:rPr>
              <a:t>Need systematic approach for formalizing each device’s functionality on edge network.</a:t>
            </a:r>
          </a:p>
          <a:p>
            <a:r>
              <a:rPr lang="en-GB" sz="2400" dirty="0">
                <a:solidFill>
                  <a:srgbClr val="000000"/>
                </a:solidFill>
                <a:latin typeface="Helvetica" pitchFamily="2" charset="0"/>
              </a:rPr>
              <a:t>Need to map functionality to regulatory requirements affecting different subnetworks of edge network and pinpoint where issues are and how to fix them.</a:t>
            </a:r>
          </a:p>
        </p:txBody>
      </p:sp>
    </p:spTree>
    <p:extLst>
      <p:ext uri="{BB962C8B-B14F-4D97-AF65-F5344CB8AC3E}">
        <p14:creationId xmlns:p14="http://schemas.microsoft.com/office/powerpoint/2010/main" val="3479222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1815D-93A4-DE26-B58F-5FCF2FFEFD7B}"/>
              </a:ext>
            </a:extLst>
          </p:cNvPr>
          <p:cNvSpPr>
            <a:spLocks noGrp="1"/>
          </p:cNvSpPr>
          <p:nvPr>
            <p:ph type="title"/>
          </p:nvPr>
        </p:nvSpPr>
        <p:spPr/>
        <p:txBody>
          <a:bodyPr/>
          <a:lstStyle/>
          <a:p>
            <a:r>
              <a:rPr lang="en-GB" sz="3600" dirty="0"/>
              <a:t>Large Volume of Interconnected Devices</a:t>
            </a:r>
            <a:endParaRPr lang="en-IT" sz="3600" dirty="0"/>
          </a:p>
        </p:txBody>
      </p:sp>
      <p:sp>
        <p:nvSpPr>
          <p:cNvPr id="3" name="Content Placeholder 2">
            <a:extLst>
              <a:ext uri="{FF2B5EF4-FFF2-40B4-BE49-F238E27FC236}">
                <a16:creationId xmlns:a16="http://schemas.microsoft.com/office/drawing/2014/main" id="{E0ECF1B2-C420-0DB4-CCFD-80C74CD5FF45}"/>
              </a:ext>
            </a:extLst>
          </p:cNvPr>
          <p:cNvSpPr>
            <a:spLocks noGrp="1"/>
          </p:cNvSpPr>
          <p:nvPr>
            <p:ph idx="1"/>
          </p:nvPr>
        </p:nvSpPr>
        <p:spPr/>
        <p:txBody>
          <a:bodyPr/>
          <a:lstStyle/>
          <a:p>
            <a:r>
              <a:rPr lang="en-GB" dirty="0"/>
              <a:t>Client devices in cloud computing are usually not interconnected;</a:t>
            </a:r>
          </a:p>
          <a:p>
            <a:pPr lvl="1"/>
            <a:r>
              <a:rPr lang="en-GB" dirty="0"/>
              <a:t>limiting influential impact when few are compromised.</a:t>
            </a:r>
          </a:p>
          <a:p>
            <a:r>
              <a:rPr lang="en-GB" dirty="0"/>
              <a:t>Edge devices are typically interconnected.</a:t>
            </a:r>
          </a:p>
          <a:p>
            <a:r>
              <a:rPr lang="en-GB" dirty="0"/>
              <a:t>Small intrusion can have more significant impact if attack is spread and propagated among devices (</a:t>
            </a:r>
            <a:r>
              <a:rPr lang="en-GB" dirty="0" err="1"/>
              <a:t>e.g</a:t>
            </a:r>
            <a:r>
              <a:rPr lang="en-GB" dirty="0"/>
              <a:t>,. </a:t>
            </a:r>
            <a:r>
              <a:rPr lang="en-GB" dirty="0" err="1"/>
              <a:t>Mirai</a:t>
            </a:r>
            <a:r>
              <a:rPr lang="en-GB" dirty="0"/>
              <a:t> botnet).</a:t>
            </a:r>
          </a:p>
          <a:p>
            <a:endParaRPr lang="en-IT" dirty="0"/>
          </a:p>
        </p:txBody>
      </p:sp>
    </p:spTree>
    <p:extLst>
      <p:ext uri="{BB962C8B-B14F-4D97-AF65-F5344CB8AC3E}">
        <p14:creationId xmlns:p14="http://schemas.microsoft.com/office/powerpoint/2010/main" val="2412526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7A5B6-EF92-8F24-9895-6DE1BE17C927}"/>
              </a:ext>
            </a:extLst>
          </p:cNvPr>
          <p:cNvSpPr>
            <a:spLocks noGrp="1"/>
          </p:cNvSpPr>
          <p:nvPr>
            <p:ph type="title"/>
          </p:nvPr>
        </p:nvSpPr>
        <p:spPr/>
        <p:txBody>
          <a:bodyPr/>
          <a:lstStyle/>
          <a:p>
            <a:r>
              <a:rPr lang="en-GB" sz="4000" dirty="0"/>
              <a:t>Heterogeneous Device Form Factors</a:t>
            </a:r>
            <a:endParaRPr lang="en-IT" sz="4000" dirty="0"/>
          </a:p>
        </p:txBody>
      </p:sp>
      <p:sp>
        <p:nvSpPr>
          <p:cNvPr id="3" name="Content Placeholder 2">
            <a:extLst>
              <a:ext uri="{FF2B5EF4-FFF2-40B4-BE49-F238E27FC236}">
                <a16:creationId xmlns:a16="http://schemas.microsoft.com/office/drawing/2014/main" id="{15748CF7-0EE4-85AB-0AFD-C214DB59030B}"/>
              </a:ext>
            </a:extLst>
          </p:cNvPr>
          <p:cNvSpPr>
            <a:spLocks noGrp="1"/>
          </p:cNvSpPr>
          <p:nvPr>
            <p:ph idx="1"/>
          </p:nvPr>
        </p:nvSpPr>
        <p:spPr/>
        <p:txBody>
          <a:bodyPr>
            <a:normAutofit fontScale="77500" lnSpcReduction="20000"/>
          </a:bodyPr>
          <a:lstStyle/>
          <a:p>
            <a:r>
              <a:rPr lang="en-GB" dirty="0"/>
              <a:t>Devices of various form factors can co-exist in edge computing, especially in EDL.</a:t>
            </a:r>
          </a:p>
          <a:p>
            <a:r>
              <a:rPr lang="en-GB" dirty="0"/>
              <a:t>Depending on purpose of device and physical location being deployed, two devices might have totally different hardware and software stacks.</a:t>
            </a:r>
          </a:p>
          <a:p>
            <a:r>
              <a:rPr lang="en-GB" dirty="0"/>
              <a:t>Such heterogeneity of devices poses extreme challenges when designing general solutions to potential threats and issues.</a:t>
            </a:r>
          </a:p>
          <a:p>
            <a:r>
              <a:rPr lang="en-GB" dirty="0"/>
              <a:t>Number of different scenarios of devices interacting with each other increases exponentially when number of devices increases.</a:t>
            </a:r>
          </a:p>
          <a:p>
            <a:r>
              <a:rPr lang="en-GB" dirty="0"/>
              <a:t>Handling all those scenarios either sacrifices generality if target specific subgroup of edge devices, or loses accuracy when searching for panacea.</a:t>
            </a:r>
            <a:endParaRPr lang="en-IT" dirty="0"/>
          </a:p>
        </p:txBody>
      </p:sp>
    </p:spTree>
    <p:extLst>
      <p:ext uri="{BB962C8B-B14F-4D97-AF65-F5344CB8AC3E}">
        <p14:creationId xmlns:p14="http://schemas.microsoft.com/office/powerpoint/2010/main" val="474095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63D64-40E3-5E06-C69B-26BB8837F01C}"/>
              </a:ext>
            </a:extLst>
          </p:cNvPr>
          <p:cNvSpPr>
            <a:spLocks noGrp="1"/>
          </p:cNvSpPr>
          <p:nvPr>
            <p:ph type="title"/>
          </p:nvPr>
        </p:nvSpPr>
        <p:spPr/>
        <p:txBody>
          <a:bodyPr/>
          <a:lstStyle/>
          <a:p>
            <a:r>
              <a:rPr lang="en-GB" sz="4000" dirty="0"/>
              <a:t>Unavailability of Security Features</a:t>
            </a:r>
            <a:endParaRPr lang="en-IT" sz="4000" dirty="0"/>
          </a:p>
        </p:txBody>
      </p:sp>
      <p:sp>
        <p:nvSpPr>
          <p:cNvPr id="3" name="Content Placeholder 2">
            <a:extLst>
              <a:ext uri="{FF2B5EF4-FFF2-40B4-BE49-F238E27FC236}">
                <a16:creationId xmlns:a16="http://schemas.microsoft.com/office/drawing/2014/main" id="{94E92D1E-AE8C-ED6C-43AD-D0EB23CD2702}"/>
              </a:ext>
            </a:extLst>
          </p:cNvPr>
          <p:cNvSpPr>
            <a:spLocks noGrp="1"/>
          </p:cNvSpPr>
          <p:nvPr>
            <p:ph idx="1"/>
          </p:nvPr>
        </p:nvSpPr>
        <p:spPr/>
        <p:txBody>
          <a:bodyPr>
            <a:normAutofit fontScale="85000" lnSpcReduction="10000"/>
          </a:bodyPr>
          <a:lstStyle/>
          <a:p>
            <a:r>
              <a:rPr lang="en-IT" dirty="0"/>
              <a:t>V</a:t>
            </a:r>
            <a:r>
              <a:rPr lang="en-GB" dirty="0" err="1"/>
              <a:t>arious</a:t>
            </a:r>
            <a:r>
              <a:rPr lang="en-GB" dirty="0"/>
              <a:t> hardware security features have landed on modern platforms to mitigate existing and unforeseen threats.</a:t>
            </a:r>
          </a:p>
          <a:p>
            <a:r>
              <a:rPr lang="en-GB" dirty="0"/>
              <a:t>Meanwhile, architectural improvements are being introduced to CPU, as well as its chipset.</a:t>
            </a:r>
          </a:p>
          <a:p>
            <a:r>
              <a:rPr lang="en-GB" dirty="0"/>
              <a:t>Not to mention collection of software mitigation techniques built on top of those platform-specific features.</a:t>
            </a:r>
          </a:p>
          <a:p>
            <a:r>
              <a:rPr lang="en-GB" dirty="0"/>
              <a:t>Unfortunately, due to different form factors and diverse of platforms, desired security features are not always available on specific edge computing platforms, and tough decision of security versus cost-effectiveness has to be made.</a:t>
            </a:r>
            <a:endParaRPr lang="en-IT" dirty="0"/>
          </a:p>
        </p:txBody>
      </p:sp>
    </p:spTree>
    <p:extLst>
      <p:ext uri="{BB962C8B-B14F-4D97-AF65-F5344CB8AC3E}">
        <p14:creationId xmlns:p14="http://schemas.microsoft.com/office/powerpoint/2010/main" val="3801814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97E1F-11E3-83A1-76A7-59FFF2FE287F}"/>
              </a:ext>
            </a:extLst>
          </p:cNvPr>
          <p:cNvSpPr>
            <a:spLocks noGrp="1"/>
          </p:cNvSpPr>
          <p:nvPr>
            <p:ph type="title"/>
          </p:nvPr>
        </p:nvSpPr>
        <p:spPr/>
        <p:txBody>
          <a:bodyPr/>
          <a:lstStyle/>
          <a:p>
            <a:r>
              <a:rPr lang="en-GB" dirty="0"/>
              <a:t>Maintaining Quality of Service</a:t>
            </a:r>
            <a:endParaRPr lang="en-IT" dirty="0"/>
          </a:p>
        </p:txBody>
      </p:sp>
      <p:sp>
        <p:nvSpPr>
          <p:cNvPr id="3" name="Content Placeholder 2">
            <a:extLst>
              <a:ext uri="{FF2B5EF4-FFF2-40B4-BE49-F238E27FC236}">
                <a16:creationId xmlns:a16="http://schemas.microsoft.com/office/drawing/2014/main" id="{97CE0838-F55C-F6BF-AC6F-5E17AA8BF747}"/>
              </a:ext>
            </a:extLst>
          </p:cNvPr>
          <p:cNvSpPr>
            <a:spLocks noGrp="1"/>
          </p:cNvSpPr>
          <p:nvPr>
            <p:ph idx="1"/>
          </p:nvPr>
        </p:nvSpPr>
        <p:spPr/>
        <p:txBody>
          <a:bodyPr/>
          <a:lstStyle/>
          <a:p>
            <a:r>
              <a:rPr lang="en-GB" dirty="0"/>
              <a:t>Last but not least, any additional security measurements should try to maintain original quality of service (</a:t>
            </a:r>
            <a:r>
              <a:rPr lang="en-GB" dirty="0" err="1"/>
              <a:t>QoC</a:t>
            </a:r>
            <a:r>
              <a:rPr lang="en-GB" dirty="0"/>
              <a:t>) (e.g., availability and real-</a:t>
            </a:r>
            <a:r>
              <a:rPr lang="en-GB" dirty="0" err="1"/>
              <a:t>timeness</a:t>
            </a:r>
            <a:r>
              <a:rPr lang="en-GB" dirty="0"/>
              <a:t>) at best effort, as it is initial purpose of edge computing.</a:t>
            </a:r>
            <a:endParaRPr lang="en-IT" dirty="0"/>
          </a:p>
        </p:txBody>
      </p:sp>
    </p:spTree>
    <p:extLst>
      <p:ext uri="{BB962C8B-B14F-4D97-AF65-F5344CB8AC3E}">
        <p14:creationId xmlns:p14="http://schemas.microsoft.com/office/powerpoint/2010/main" val="3096554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28010-F0AC-203C-1A6C-59996BA1C3A7}"/>
              </a:ext>
            </a:extLst>
          </p:cNvPr>
          <p:cNvSpPr>
            <a:spLocks noGrp="1"/>
          </p:cNvSpPr>
          <p:nvPr>
            <p:ph type="title"/>
          </p:nvPr>
        </p:nvSpPr>
        <p:spPr/>
        <p:txBody>
          <a:bodyPr/>
          <a:lstStyle/>
          <a:p>
            <a:r>
              <a:rPr lang="en-GB" sz="2400" dirty="0"/>
              <a:t>Multi-dimensional Security Analysis of Edge Computing</a:t>
            </a:r>
            <a:endParaRPr lang="en-IT" sz="2400" dirty="0"/>
          </a:p>
        </p:txBody>
      </p:sp>
      <p:sp>
        <p:nvSpPr>
          <p:cNvPr id="3" name="Content Placeholder 2">
            <a:extLst>
              <a:ext uri="{FF2B5EF4-FFF2-40B4-BE49-F238E27FC236}">
                <a16:creationId xmlns:a16="http://schemas.microsoft.com/office/drawing/2014/main" id="{9AA31EB0-E397-8EEE-19DD-98FD7005A440}"/>
              </a:ext>
            </a:extLst>
          </p:cNvPr>
          <p:cNvSpPr>
            <a:spLocks noGrp="1"/>
          </p:cNvSpPr>
          <p:nvPr>
            <p:ph idx="1"/>
          </p:nvPr>
        </p:nvSpPr>
        <p:spPr/>
        <p:txBody>
          <a:bodyPr>
            <a:normAutofit fontScale="92500" lnSpcReduction="10000"/>
          </a:bodyPr>
          <a:lstStyle/>
          <a:p>
            <a:r>
              <a:rPr lang="en-GB" dirty="0"/>
              <a:t>Logical components of edge computing stack are: </a:t>
            </a:r>
          </a:p>
          <a:p>
            <a:pPr lvl="1"/>
            <a:r>
              <a:rPr lang="en-GB" dirty="0"/>
              <a:t>device hardware,</a:t>
            </a:r>
          </a:p>
          <a:p>
            <a:pPr lvl="1"/>
            <a:r>
              <a:rPr lang="en-GB" dirty="0"/>
              <a:t>firmware and system,</a:t>
            </a:r>
          </a:p>
          <a:p>
            <a:pPr lvl="1"/>
            <a:r>
              <a:rPr lang="en-GB" dirty="0"/>
              <a:t>network and communication,</a:t>
            </a:r>
          </a:p>
          <a:p>
            <a:pPr lvl="1"/>
            <a:r>
              <a:rPr lang="en-GB" dirty="0"/>
              <a:t>cloud stack (such as </a:t>
            </a:r>
            <a:r>
              <a:rPr lang="en-GB" dirty="0" err="1"/>
              <a:t>Kubedge</a:t>
            </a:r>
            <a:r>
              <a:rPr lang="en-GB" dirty="0"/>
              <a:t>),</a:t>
            </a:r>
          </a:p>
          <a:p>
            <a:pPr lvl="1"/>
            <a:r>
              <a:rPr lang="en-GB" dirty="0"/>
              <a:t>machine learning as workload infrastructure and compute apps,</a:t>
            </a:r>
          </a:p>
          <a:p>
            <a:pPr lvl="1"/>
            <a:r>
              <a:rPr lang="en-GB" dirty="0"/>
              <a:t>data protection, privacy, cryptography, users, identity and</a:t>
            </a:r>
          </a:p>
          <a:p>
            <a:pPr lvl="1"/>
            <a:r>
              <a:rPr lang="en-GB" dirty="0"/>
              <a:t>access management,</a:t>
            </a:r>
          </a:p>
          <a:p>
            <a:pPr lvl="1"/>
            <a:r>
              <a:rPr lang="en-GB" dirty="0"/>
              <a:t>and regulatory compliance.</a:t>
            </a:r>
          </a:p>
        </p:txBody>
      </p:sp>
    </p:spTree>
    <p:extLst>
      <p:ext uri="{BB962C8B-B14F-4D97-AF65-F5344CB8AC3E}">
        <p14:creationId xmlns:p14="http://schemas.microsoft.com/office/powerpoint/2010/main" val="2106195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2C24F-4FD7-1FE4-8CA9-003C43ECFBEC}"/>
              </a:ext>
            </a:extLst>
          </p:cNvPr>
          <p:cNvSpPr>
            <a:spLocks noGrp="1"/>
          </p:cNvSpPr>
          <p:nvPr>
            <p:ph type="title"/>
          </p:nvPr>
        </p:nvSpPr>
        <p:spPr/>
        <p:txBody>
          <a:bodyPr/>
          <a:lstStyle/>
          <a:p>
            <a:pPr>
              <a:tabLst>
                <a:tab pos="8280000" algn="r"/>
              </a:tabLst>
            </a:pPr>
            <a:r>
              <a:rPr lang="en-IT" dirty="0"/>
              <a:t>Device a</a:t>
            </a:r>
            <a:r>
              <a:rPr lang="en-GB" dirty="0" err="1"/>
              <a:t>nd</a:t>
            </a:r>
            <a:r>
              <a:rPr lang="en-IT" dirty="0"/>
              <a:t> System	1/2</a:t>
            </a:r>
          </a:p>
        </p:txBody>
      </p:sp>
      <p:sp>
        <p:nvSpPr>
          <p:cNvPr id="3" name="Content Placeholder 2">
            <a:extLst>
              <a:ext uri="{FF2B5EF4-FFF2-40B4-BE49-F238E27FC236}">
                <a16:creationId xmlns:a16="http://schemas.microsoft.com/office/drawing/2014/main" id="{CEB35794-7787-61B7-99F7-1755A7522FAC}"/>
              </a:ext>
            </a:extLst>
          </p:cNvPr>
          <p:cNvSpPr>
            <a:spLocks noGrp="1"/>
          </p:cNvSpPr>
          <p:nvPr>
            <p:ph idx="1"/>
          </p:nvPr>
        </p:nvSpPr>
        <p:spPr/>
        <p:txBody>
          <a:bodyPr>
            <a:normAutofit fontScale="92500" lnSpcReduction="20000"/>
          </a:bodyPr>
          <a:lstStyle/>
          <a:p>
            <a:r>
              <a:rPr lang="en-IT" dirty="0"/>
              <a:t>A</a:t>
            </a:r>
            <a:r>
              <a:rPr lang="en-GB" dirty="0"/>
              <a:t>s backbone of edge computing, edge device itself and system on top serve as shield of edge computing system at lowest level.</a:t>
            </a:r>
          </a:p>
          <a:p>
            <a:r>
              <a:rPr lang="en-GB" dirty="0"/>
              <a:t>System software such as OS often runs at highest privilege and mediates management tasks across process domains.</a:t>
            </a:r>
          </a:p>
          <a:p>
            <a:r>
              <a:rPr lang="en-GB" dirty="0"/>
              <a:t>At same time, hardware provides resources for OS to correctly </a:t>
            </a:r>
            <a:r>
              <a:rPr lang="en-GB" dirty="0" err="1"/>
              <a:t>fulfill</a:t>
            </a:r>
            <a:r>
              <a:rPr lang="en-GB" dirty="0"/>
              <a:t> tasks as intended by user.</a:t>
            </a:r>
          </a:p>
          <a:p>
            <a:r>
              <a:rPr lang="en-GB" dirty="0"/>
              <a:t>As result, hardware and system software define trustworthiness of standalone edge device:</a:t>
            </a:r>
          </a:p>
          <a:p>
            <a:pPr lvl="1"/>
            <a:r>
              <a:rPr lang="en-GB" dirty="0"/>
              <a:t>fundamental building block to achieving secure edge computing service and fully unleashing its power.</a:t>
            </a:r>
          </a:p>
        </p:txBody>
      </p:sp>
    </p:spTree>
    <p:extLst>
      <p:ext uri="{BB962C8B-B14F-4D97-AF65-F5344CB8AC3E}">
        <p14:creationId xmlns:p14="http://schemas.microsoft.com/office/powerpoint/2010/main" val="1018767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2C24F-4FD7-1FE4-8CA9-003C43ECFBEC}"/>
              </a:ext>
            </a:extLst>
          </p:cNvPr>
          <p:cNvSpPr>
            <a:spLocks noGrp="1"/>
          </p:cNvSpPr>
          <p:nvPr>
            <p:ph type="title"/>
          </p:nvPr>
        </p:nvSpPr>
        <p:spPr/>
        <p:txBody>
          <a:bodyPr/>
          <a:lstStyle/>
          <a:p>
            <a:pPr>
              <a:tabLst>
                <a:tab pos="8280000" algn="r"/>
              </a:tabLst>
            </a:pPr>
            <a:r>
              <a:rPr lang="en-IT" dirty="0"/>
              <a:t>Device a</a:t>
            </a:r>
            <a:r>
              <a:rPr lang="en-GB" dirty="0" err="1"/>
              <a:t>nd</a:t>
            </a:r>
            <a:r>
              <a:rPr lang="en-IT" dirty="0"/>
              <a:t> System	2/2</a:t>
            </a:r>
          </a:p>
        </p:txBody>
      </p:sp>
      <p:sp>
        <p:nvSpPr>
          <p:cNvPr id="3" name="Content Placeholder 2">
            <a:extLst>
              <a:ext uri="{FF2B5EF4-FFF2-40B4-BE49-F238E27FC236}">
                <a16:creationId xmlns:a16="http://schemas.microsoft.com/office/drawing/2014/main" id="{CEB35794-7787-61B7-99F7-1755A7522FAC}"/>
              </a:ext>
            </a:extLst>
          </p:cNvPr>
          <p:cNvSpPr>
            <a:spLocks noGrp="1"/>
          </p:cNvSpPr>
          <p:nvPr>
            <p:ph idx="1"/>
          </p:nvPr>
        </p:nvSpPr>
        <p:spPr/>
        <p:txBody>
          <a:bodyPr>
            <a:normAutofit/>
          </a:bodyPr>
          <a:lstStyle/>
          <a:p>
            <a:r>
              <a:rPr lang="en-GB" dirty="0"/>
              <a:t>Defined hardware and system software of edge device as edge platform.</a:t>
            </a:r>
          </a:p>
          <a:p>
            <a:r>
              <a:rPr lang="en-GB" dirty="0"/>
              <a:t>To support desired security requirements of edge computing services, ideal edge platform should consist secure</a:t>
            </a:r>
          </a:p>
          <a:p>
            <a:pPr marL="914400" lvl="1" indent="-457200">
              <a:buFont typeface="+mj-lt"/>
              <a:buAutoNum type="arabicPeriod"/>
            </a:pPr>
            <a:r>
              <a:rPr lang="en-GB" dirty="0"/>
              <a:t>physical protection,</a:t>
            </a:r>
          </a:p>
          <a:p>
            <a:pPr marL="914400" lvl="1" indent="-457200">
              <a:buFont typeface="+mj-lt"/>
              <a:buAutoNum type="arabicPeriod"/>
            </a:pPr>
            <a:r>
              <a:rPr lang="en-GB" dirty="0"/>
              <a:t>hardware components,</a:t>
            </a:r>
          </a:p>
          <a:p>
            <a:pPr marL="914400" lvl="1" indent="-457200">
              <a:buFont typeface="+mj-lt"/>
              <a:buAutoNum type="arabicPeriod"/>
            </a:pPr>
            <a:r>
              <a:rPr lang="en-GB" dirty="0"/>
              <a:t>firmware, and</a:t>
            </a:r>
          </a:p>
          <a:p>
            <a:pPr marL="914400" lvl="1" indent="-457200">
              <a:buFont typeface="+mj-lt"/>
              <a:buAutoNum type="arabicPeriod"/>
            </a:pPr>
            <a:r>
              <a:rPr lang="en-GB" dirty="0"/>
              <a:t>system software.</a:t>
            </a:r>
            <a:endParaRPr lang="en-IT" dirty="0"/>
          </a:p>
        </p:txBody>
      </p:sp>
    </p:spTree>
    <p:extLst>
      <p:ext uri="{BB962C8B-B14F-4D97-AF65-F5344CB8AC3E}">
        <p14:creationId xmlns:p14="http://schemas.microsoft.com/office/powerpoint/2010/main" val="1893657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0A5C-3B48-7189-9B0C-177222098AB9}"/>
              </a:ext>
            </a:extLst>
          </p:cNvPr>
          <p:cNvSpPr>
            <a:spLocks noGrp="1"/>
          </p:cNvSpPr>
          <p:nvPr>
            <p:ph type="title"/>
          </p:nvPr>
        </p:nvSpPr>
        <p:spPr/>
        <p:txBody>
          <a:bodyPr/>
          <a:lstStyle/>
          <a:p>
            <a:pPr>
              <a:tabLst>
                <a:tab pos="8280000" algn="r"/>
              </a:tabLst>
            </a:pPr>
            <a:r>
              <a:rPr lang="en-IT" dirty="0"/>
              <a:t>Information	1/2</a:t>
            </a:r>
          </a:p>
        </p:txBody>
      </p:sp>
      <p:sp>
        <p:nvSpPr>
          <p:cNvPr id="3" name="Content Placeholder 2">
            <a:extLst>
              <a:ext uri="{FF2B5EF4-FFF2-40B4-BE49-F238E27FC236}">
                <a16:creationId xmlns:a16="http://schemas.microsoft.com/office/drawing/2014/main" id="{114EA4E8-068E-6891-3CA4-2D867FB825C7}"/>
              </a:ext>
            </a:extLst>
          </p:cNvPr>
          <p:cNvSpPr>
            <a:spLocks noGrp="1"/>
          </p:cNvSpPr>
          <p:nvPr>
            <p:ph idx="1"/>
          </p:nvPr>
        </p:nvSpPr>
        <p:spPr/>
        <p:txBody>
          <a:bodyPr>
            <a:normAutofit/>
          </a:bodyPr>
          <a:lstStyle/>
          <a:p>
            <a:r>
              <a:rPr lang="en-IT" dirty="0"/>
              <a:t>Lecturer: </a:t>
            </a:r>
            <a:r>
              <a:rPr lang="en-IT" b="1" dirty="0"/>
              <a:t>Dr. </a:t>
            </a:r>
            <a:r>
              <a:rPr lang="en-IT" b="1"/>
              <a:t>Alessandro </a:t>
            </a:r>
            <a:r>
              <a:rPr lang="en-IT" b="1" dirty="0"/>
              <a:t>Carrega</a:t>
            </a:r>
            <a:r>
              <a:rPr lang="en-IT" dirty="0"/>
              <a:t>.</a:t>
            </a:r>
          </a:p>
          <a:p>
            <a:pPr lvl="1"/>
            <a:r>
              <a:rPr lang="en-IT" i="1" dirty="0"/>
              <a:t>Email</a:t>
            </a:r>
            <a:r>
              <a:rPr lang="en-IT" dirty="0"/>
              <a:t>: </a:t>
            </a:r>
            <a:r>
              <a:rPr lang="en-IT" dirty="0">
                <a:hlinkClick r:id="rId3"/>
              </a:rPr>
              <a:t>alessandro.carrega@unige.it</a:t>
            </a:r>
            <a:r>
              <a:rPr lang="en-IT" dirty="0"/>
              <a:t>.</a:t>
            </a:r>
          </a:p>
          <a:p>
            <a:pPr lvl="1"/>
            <a:r>
              <a:rPr lang="en-IT" i="1" dirty="0"/>
              <a:t>Skype</a:t>
            </a:r>
            <a:r>
              <a:rPr lang="en-IT" dirty="0"/>
              <a:t>: </a:t>
            </a:r>
            <a:r>
              <a:rPr lang="en-IT" dirty="0">
                <a:hlinkClick r:id="rId4"/>
              </a:rPr>
              <a:t>alessandro.carrega@gmail.com</a:t>
            </a:r>
            <a:r>
              <a:rPr lang="en-IT" dirty="0"/>
              <a:t>.</a:t>
            </a:r>
          </a:p>
          <a:p>
            <a:pPr lvl="1"/>
            <a:r>
              <a:rPr lang="en-IT" i="1" dirty="0"/>
              <a:t>Telegram</a:t>
            </a:r>
            <a:r>
              <a:rPr lang="en-IT" dirty="0"/>
              <a:t> / </a:t>
            </a:r>
            <a:r>
              <a:rPr lang="en-IT" i="1" dirty="0"/>
              <a:t>Whatsapp</a:t>
            </a:r>
            <a:r>
              <a:rPr lang="en-IT" dirty="0"/>
              <a:t>: </a:t>
            </a:r>
            <a:r>
              <a:rPr lang="en-IT" b="1" dirty="0"/>
              <a:t>3487485497</a:t>
            </a:r>
            <a:r>
              <a:rPr lang="en-IT" dirty="0"/>
              <a:t>.</a:t>
            </a:r>
          </a:p>
          <a:p>
            <a:r>
              <a:rPr lang="en-IT" dirty="0"/>
              <a:t>Duration: </a:t>
            </a:r>
            <a:r>
              <a:rPr lang="en-IT" b="1" dirty="0"/>
              <a:t>20 hours</a:t>
            </a:r>
            <a:r>
              <a:rPr lang="en-IT" dirty="0"/>
              <a:t>.</a:t>
            </a:r>
          </a:p>
          <a:p>
            <a:r>
              <a:rPr lang="en-IT" dirty="0"/>
              <a:t>Language: </a:t>
            </a:r>
            <a:r>
              <a:rPr lang="en-IT" b="1" dirty="0"/>
              <a:t>English</a:t>
            </a:r>
            <a:r>
              <a:rPr lang="en-IT" dirty="0"/>
              <a:t>.</a:t>
            </a:r>
          </a:p>
          <a:p>
            <a:r>
              <a:rPr lang="en-IT" dirty="0"/>
              <a:t>Lesson in site and remote (Teams).</a:t>
            </a:r>
          </a:p>
        </p:txBody>
      </p:sp>
    </p:spTree>
    <p:extLst>
      <p:ext uri="{BB962C8B-B14F-4D97-AF65-F5344CB8AC3E}">
        <p14:creationId xmlns:p14="http://schemas.microsoft.com/office/powerpoint/2010/main" val="19398634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3DD92-F067-F7CD-1071-05DC9792B59D}"/>
              </a:ext>
            </a:extLst>
          </p:cNvPr>
          <p:cNvSpPr>
            <a:spLocks noGrp="1"/>
          </p:cNvSpPr>
          <p:nvPr>
            <p:ph type="title"/>
          </p:nvPr>
        </p:nvSpPr>
        <p:spPr/>
        <p:txBody>
          <a:bodyPr/>
          <a:lstStyle/>
          <a:p>
            <a:r>
              <a:rPr lang="en-GB" sz="2400" dirty="0"/>
              <a:t>Re-Imagining Existing Threats Under Edge Computing</a:t>
            </a:r>
            <a:endParaRPr lang="en-IT" sz="2400" dirty="0"/>
          </a:p>
        </p:txBody>
      </p:sp>
      <p:sp>
        <p:nvSpPr>
          <p:cNvPr id="3" name="Content Placeholder 2">
            <a:extLst>
              <a:ext uri="{FF2B5EF4-FFF2-40B4-BE49-F238E27FC236}">
                <a16:creationId xmlns:a16="http://schemas.microsoft.com/office/drawing/2014/main" id="{1BE319CF-E856-D1C8-5BB6-C41B6DD69C0E}"/>
              </a:ext>
            </a:extLst>
          </p:cNvPr>
          <p:cNvSpPr>
            <a:spLocks noGrp="1"/>
          </p:cNvSpPr>
          <p:nvPr>
            <p:ph idx="1"/>
          </p:nvPr>
        </p:nvSpPr>
        <p:spPr/>
        <p:txBody>
          <a:bodyPr>
            <a:normAutofit lnSpcReduction="10000"/>
          </a:bodyPr>
          <a:lstStyle/>
          <a:p>
            <a:r>
              <a:rPr lang="en-GB" dirty="0"/>
              <a:t>As computing devices themselves of different form factors, edge platforms are susceptible to existing security threats if they possess targeted attack surface.</a:t>
            </a:r>
          </a:p>
          <a:p>
            <a:r>
              <a:rPr lang="en-GB" dirty="0"/>
              <a:t>Worse, unique characteristics of edge computing may exacerbate impact of such attacks.</a:t>
            </a:r>
          </a:p>
          <a:p>
            <a:r>
              <a:rPr lang="en-GB" dirty="0"/>
              <a:t>Together with privileged attackers that possess and provision edge devices of diverse form factors, there are various challenges to guarantee trustworthy edge platform.</a:t>
            </a:r>
            <a:endParaRPr lang="en-IT" dirty="0"/>
          </a:p>
        </p:txBody>
      </p:sp>
    </p:spTree>
    <p:extLst>
      <p:ext uri="{BB962C8B-B14F-4D97-AF65-F5344CB8AC3E}">
        <p14:creationId xmlns:p14="http://schemas.microsoft.com/office/powerpoint/2010/main" val="35770993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09538-FF15-6DA7-F0F0-887043E2507D}"/>
              </a:ext>
            </a:extLst>
          </p:cNvPr>
          <p:cNvSpPr>
            <a:spLocks noGrp="1"/>
          </p:cNvSpPr>
          <p:nvPr>
            <p:ph type="title"/>
          </p:nvPr>
        </p:nvSpPr>
        <p:spPr/>
        <p:txBody>
          <a:bodyPr/>
          <a:lstStyle/>
          <a:p>
            <a:pPr>
              <a:tabLst>
                <a:tab pos="8280000" algn="r"/>
              </a:tabLst>
            </a:pPr>
            <a:r>
              <a:rPr lang="en-GB" dirty="0"/>
              <a:t>Insecure Physical Protection	1/2</a:t>
            </a:r>
            <a:endParaRPr lang="en-IT" dirty="0"/>
          </a:p>
        </p:txBody>
      </p:sp>
      <p:sp>
        <p:nvSpPr>
          <p:cNvPr id="3" name="Content Placeholder 2">
            <a:extLst>
              <a:ext uri="{FF2B5EF4-FFF2-40B4-BE49-F238E27FC236}">
                <a16:creationId xmlns:a16="http://schemas.microsoft.com/office/drawing/2014/main" id="{B87B8621-250C-142F-7B42-3189BB39E20E}"/>
              </a:ext>
            </a:extLst>
          </p:cNvPr>
          <p:cNvSpPr>
            <a:spLocks noGrp="1"/>
          </p:cNvSpPr>
          <p:nvPr>
            <p:ph idx="1"/>
          </p:nvPr>
        </p:nvSpPr>
        <p:spPr/>
        <p:txBody>
          <a:bodyPr>
            <a:normAutofit lnSpcReduction="10000"/>
          </a:bodyPr>
          <a:lstStyle/>
          <a:p>
            <a:r>
              <a:rPr lang="en-GB" dirty="0"/>
              <a:t>Physical access is commonly assumed as last layer to defend against attackers.</a:t>
            </a:r>
          </a:p>
          <a:p>
            <a:pPr lvl="1"/>
            <a:r>
              <a:rPr lang="en-GB" dirty="0"/>
              <a:t>It is always excluded from threat models of cloud computing.</a:t>
            </a:r>
          </a:p>
          <a:p>
            <a:pPr lvl="1"/>
            <a:r>
              <a:rPr lang="en-GB" dirty="0"/>
              <a:t>One of initial weapons granted in attacker’s arsenal under edge computing.</a:t>
            </a:r>
          </a:p>
          <a:p>
            <a:pPr marL="514350" indent="-514350">
              <a:buFont typeface="+mj-lt"/>
              <a:buAutoNum type="arabicPeriod"/>
            </a:pPr>
            <a:r>
              <a:rPr lang="en-GB" dirty="0"/>
              <a:t>Intrusive attacks require physical connections to device, such as accesses to communication ports and channels (e.g., USB, PCIe), or direct tempering motherboard (e.g., via soldering).</a:t>
            </a:r>
          </a:p>
        </p:txBody>
      </p:sp>
    </p:spTree>
    <p:extLst>
      <p:ext uri="{BB962C8B-B14F-4D97-AF65-F5344CB8AC3E}">
        <p14:creationId xmlns:p14="http://schemas.microsoft.com/office/powerpoint/2010/main" val="8059291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09538-FF15-6DA7-F0F0-887043E2507D}"/>
              </a:ext>
            </a:extLst>
          </p:cNvPr>
          <p:cNvSpPr>
            <a:spLocks noGrp="1"/>
          </p:cNvSpPr>
          <p:nvPr>
            <p:ph type="title"/>
          </p:nvPr>
        </p:nvSpPr>
        <p:spPr/>
        <p:txBody>
          <a:bodyPr/>
          <a:lstStyle/>
          <a:p>
            <a:pPr>
              <a:tabLst>
                <a:tab pos="8280000" algn="r"/>
              </a:tabLst>
            </a:pPr>
            <a:r>
              <a:rPr lang="en-GB" dirty="0"/>
              <a:t>Insecure Physical Protection	2/2</a:t>
            </a:r>
            <a:endParaRPr lang="en-IT" dirty="0"/>
          </a:p>
        </p:txBody>
      </p:sp>
      <p:sp>
        <p:nvSpPr>
          <p:cNvPr id="3" name="Content Placeholder 2">
            <a:extLst>
              <a:ext uri="{FF2B5EF4-FFF2-40B4-BE49-F238E27FC236}">
                <a16:creationId xmlns:a16="http://schemas.microsoft.com/office/drawing/2014/main" id="{B87B8621-250C-142F-7B42-3189BB39E20E}"/>
              </a:ext>
            </a:extLst>
          </p:cNvPr>
          <p:cNvSpPr>
            <a:spLocks noGrp="1"/>
          </p:cNvSpPr>
          <p:nvPr>
            <p:ph idx="1"/>
          </p:nvPr>
        </p:nvSpPr>
        <p:spPr/>
        <p:txBody>
          <a:bodyPr>
            <a:normAutofit/>
          </a:bodyPr>
          <a:lstStyle/>
          <a:p>
            <a:pPr marL="514350" indent="-514350">
              <a:buFont typeface="+mj-lt"/>
              <a:buAutoNum type="arabicPeriod" startAt="2"/>
            </a:pPr>
            <a:r>
              <a:rPr lang="en-GB" dirty="0"/>
              <a:t>Physical side-channel attacks focus on leaking secrets based on physical </a:t>
            </a:r>
            <a:r>
              <a:rPr lang="en-GB" dirty="0" err="1"/>
              <a:t>behaviors</a:t>
            </a:r>
            <a:r>
              <a:rPr lang="en-GB" dirty="0"/>
              <a:t> of components during security sensitive workloads, including power analysis, electromagnetic analysis, and so on.</a:t>
            </a:r>
            <a:br>
              <a:rPr lang="en-GB" dirty="0"/>
            </a:br>
            <a:r>
              <a:rPr lang="en-GB" dirty="0"/>
              <a:t>Launching such attacks requires an attacker to access target device physically or through malicious apps, which is highly feasible under edge computing, where attack can be conducted in an isolated and stable environment.</a:t>
            </a:r>
            <a:endParaRPr lang="en-IT" dirty="0"/>
          </a:p>
        </p:txBody>
      </p:sp>
    </p:spTree>
    <p:extLst>
      <p:ext uri="{BB962C8B-B14F-4D97-AF65-F5344CB8AC3E}">
        <p14:creationId xmlns:p14="http://schemas.microsoft.com/office/powerpoint/2010/main" val="8712965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BD690-3A66-F9C9-E71A-92033C68280F}"/>
              </a:ext>
            </a:extLst>
          </p:cNvPr>
          <p:cNvSpPr>
            <a:spLocks noGrp="1"/>
          </p:cNvSpPr>
          <p:nvPr>
            <p:ph type="title"/>
          </p:nvPr>
        </p:nvSpPr>
        <p:spPr/>
        <p:txBody>
          <a:bodyPr/>
          <a:lstStyle/>
          <a:p>
            <a:r>
              <a:rPr lang="en-GB" sz="3600" dirty="0"/>
              <a:t>Physical Protection Boundary at Edge</a:t>
            </a:r>
            <a:endParaRPr lang="en-IT" sz="3600" dirty="0"/>
          </a:p>
        </p:txBody>
      </p:sp>
      <p:sp>
        <p:nvSpPr>
          <p:cNvPr id="3" name="Content Placeholder 2">
            <a:extLst>
              <a:ext uri="{FF2B5EF4-FFF2-40B4-BE49-F238E27FC236}">
                <a16:creationId xmlns:a16="http://schemas.microsoft.com/office/drawing/2014/main" id="{07E9DB34-15E1-BDDE-BEFA-FADE16501A40}"/>
              </a:ext>
            </a:extLst>
          </p:cNvPr>
          <p:cNvSpPr>
            <a:spLocks noGrp="1"/>
          </p:cNvSpPr>
          <p:nvPr>
            <p:ph idx="1"/>
          </p:nvPr>
        </p:nvSpPr>
        <p:spPr/>
        <p:txBody>
          <a:bodyPr/>
          <a:lstStyle/>
          <a:p>
            <a:endParaRPr lang="en-GB" dirty="0"/>
          </a:p>
          <a:p>
            <a:r>
              <a:rPr lang="en-GB" dirty="0"/>
              <a:t>Cloud servers’ physical access control models do not apply to edge devices due to high volume and diversity.</a:t>
            </a:r>
          </a:p>
          <a:p>
            <a:r>
              <a:rPr lang="en-GB" dirty="0"/>
              <a:t>Not to mention procedure of access control needs to be audited by cloud server from remote.</a:t>
            </a:r>
          </a:p>
          <a:p>
            <a:r>
              <a:rPr lang="en-GB" dirty="0"/>
              <a:t>Hence, an adequate physical access control model tailored for edge computing is under urgent call.</a:t>
            </a:r>
            <a:endParaRPr lang="en-IT" dirty="0"/>
          </a:p>
        </p:txBody>
      </p:sp>
    </p:spTree>
    <p:extLst>
      <p:ext uri="{BB962C8B-B14F-4D97-AF65-F5344CB8AC3E}">
        <p14:creationId xmlns:p14="http://schemas.microsoft.com/office/powerpoint/2010/main" val="21388997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CBCB5-0A7E-9052-5125-1836147C15AF}"/>
              </a:ext>
            </a:extLst>
          </p:cNvPr>
          <p:cNvSpPr>
            <a:spLocks noGrp="1"/>
          </p:cNvSpPr>
          <p:nvPr>
            <p:ph type="title"/>
          </p:nvPr>
        </p:nvSpPr>
        <p:spPr/>
        <p:txBody>
          <a:bodyPr/>
          <a:lstStyle/>
          <a:p>
            <a:pPr>
              <a:tabLst>
                <a:tab pos="8280000" algn="r"/>
              </a:tabLst>
            </a:pPr>
            <a:r>
              <a:rPr lang="en-GB" sz="3600" dirty="0"/>
              <a:t>Insecure Hardware Components	1/3</a:t>
            </a:r>
            <a:br>
              <a:rPr lang="en-GB" sz="3600" dirty="0"/>
            </a:br>
            <a:endParaRPr lang="en-IT" sz="3600" dirty="0"/>
          </a:p>
        </p:txBody>
      </p:sp>
      <p:sp>
        <p:nvSpPr>
          <p:cNvPr id="3" name="Content Placeholder 2">
            <a:extLst>
              <a:ext uri="{FF2B5EF4-FFF2-40B4-BE49-F238E27FC236}">
                <a16:creationId xmlns:a16="http://schemas.microsoft.com/office/drawing/2014/main" id="{78E2137D-3B55-C08D-FDBF-611D3910E81E}"/>
              </a:ext>
            </a:extLst>
          </p:cNvPr>
          <p:cNvSpPr>
            <a:spLocks noGrp="1"/>
          </p:cNvSpPr>
          <p:nvPr>
            <p:ph idx="1"/>
          </p:nvPr>
        </p:nvSpPr>
        <p:spPr/>
        <p:txBody>
          <a:bodyPr>
            <a:normAutofit fontScale="85000" lnSpcReduction="20000"/>
          </a:bodyPr>
          <a:lstStyle/>
          <a:p>
            <a:pPr marL="514350" indent="-514350">
              <a:buFont typeface="+mj-lt"/>
              <a:buAutoNum type="arabicPeriod"/>
            </a:pPr>
            <a:r>
              <a:rPr lang="en-GB" dirty="0"/>
              <a:t>Common source of insecure hardware components stems from broken chain of trust of hardware components</a:t>
            </a:r>
          </a:p>
          <a:p>
            <a:pPr lvl="1"/>
            <a:r>
              <a:rPr lang="en-GB" dirty="0"/>
              <a:t>such as due to an untrusted supply chain or</a:t>
            </a:r>
          </a:p>
          <a:p>
            <a:pPr lvl="1"/>
            <a:r>
              <a:rPr lang="en-GB" dirty="0"/>
              <a:t>lack of unforgeable Hardware Security Modules (TPMs),</a:t>
            </a:r>
          </a:p>
          <a:p>
            <a:pPr lvl="1"/>
            <a:r>
              <a:rPr lang="en-GB" dirty="0"/>
              <a:t>and Hardware Security Modules (HSMs).</a:t>
            </a:r>
          </a:p>
          <a:p>
            <a:r>
              <a:rPr lang="en-GB" dirty="0"/>
              <a:t>Such vulnerabilities might hide in original hardware package and are difficult to mitigate thoroughly without replacing whole flawed component.</a:t>
            </a:r>
          </a:p>
          <a:p>
            <a:pPr marL="514350" indent="-514350">
              <a:buFont typeface="+mj-lt"/>
              <a:buAutoNum type="arabicPeriod" startAt="2"/>
            </a:pPr>
            <a:r>
              <a:rPr lang="en-GB" dirty="0"/>
              <a:t>Other hardware attacks exploit inherent design of components that are critical to its correct functionalities and thus are even more challenging to mitigate holistically.</a:t>
            </a:r>
          </a:p>
          <a:p>
            <a:endParaRPr lang="en-IT" dirty="0"/>
          </a:p>
        </p:txBody>
      </p:sp>
    </p:spTree>
    <p:extLst>
      <p:ext uri="{BB962C8B-B14F-4D97-AF65-F5344CB8AC3E}">
        <p14:creationId xmlns:p14="http://schemas.microsoft.com/office/powerpoint/2010/main" val="12616361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CBCB5-0A7E-9052-5125-1836147C15AF}"/>
              </a:ext>
            </a:extLst>
          </p:cNvPr>
          <p:cNvSpPr>
            <a:spLocks noGrp="1"/>
          </p:cNvSpPr>
          <p:nvPr>
            <p:ph type="title"/>
          </p:nvPr>
        </p:nvSpPr>
        <p:spPr/>
        <p:txBody>
          <a:bodyPr/>
          <a:lstStyle/>
          <a:p>
            <a:pPr>
              <a:tabLst>
                <a:tab pos="8280000" algn="r"/>
              </a:tabLst>
            </a:pPr>
            <a:r>
              <a:rPr lang="en-GB" sz="3600" dirty="0"/>
              <a:t>Insecure Hardware Components	2/3</a:t>
            </a:r>
            <a:br>
              <a:rPr lang="en-GB" sz="3600" dirty="0"/>
            </a:br>
            <a:endParaRPr lang="en-IT" sz="3600" dirty="0"/>
          </a:p>
        </p:txBody>
      </p:sp>
      <p:sp>
        <p:nvSpPr>
          <p:cNvPr id="3" name="Content Placeholder 2">
            <a:extLst>
              <a:ext uri="{FF2B5EF4-FFF2-40B4-BE49-F238E27FC236}">
                <a16:creationId xmlns:a16="http://schemas.microsoft.com/office/drawing/2014/main" id="{78E2137D-3B55-C08D-FDBF-611D3910E81E}"/>
              </a:ext>
            </a:extLst>
          </p:cNvPr>
          <p:cNvSpPr>
            <a:spLocks noGrp="1"/>
          </p:cNvSpPr>
          <p:nvPr>
            <p:ph idx="1"/>
          </p:nvPr>
        </p:nvSpPr>
        <p:spPr/>
        <p:txBody>
          <a:bodyPr>
            <a:normAutofit/>
          </a:bodyPr>
          <a:lstStyle/>
          <a:p>
            <a:r>
              <a:rPr lang="en-GB" i="1" dirty="0"/>
              <a:t>Energy</a:t>
            </a:r>
            <a:r>
              <a:rPr lang="en-GB" dirty="0"/>
              <a:t> </a:t>
            </a:r>
            <a:r>
              <a:rPr lang="en-GB" i="1" dirty="0"/>
              <a:t>attack</a:t>
            </a:r>
            <a:r>
              <a:rPr lang="en-GB" dirty="0"/>
              <a:t> aims to render device inoperable by draining equipped batteries through excessive legitimate operations. Such an attack can be launched across different layers of device stack, including hardware resources (e.g., GPS, sensors, and related operations), software resources (e.g., system calls, API, memory allocation, locking), </a:t>
            </a:r>
            <a:r>
              <a:rPr lang="en-GB" dirty="0">
                <a:solidFill>
                  <a:srgbClr val="000000"/>
                </a:solidFill>
                <a:effectLst/>
                <a:latin typeface="Helvetica" pitchFamily="2" charset="0"/>
              </a:rPr>
              <a:t>network operations (e.g., data transfer, handshaking protocols, bandwidth, and antenna).</a:t>
            </a:r>
          </a:p>
          <a:p>
            <a:endParaRPr lang="en-IT" dirty="0"/>
          </a:p>
        </p:txBody>
      </p:sp>
    </p:spTree>
    <p:extLst>
      <p:ext uri="{BB962C8B-B14F-4D97-AF65-F5344CB8AC3E}">
        <p14:creationId xmlns:p14="http://schemas.microsoft.com/office/powerpoint/2010/main" val="23285305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CBCB5-0A7E-9052-5125-1836147C15AF}"/>
              </a:ext>
            </a:extLst>
          </p:cNvPr>
          <p:cNvSpPr>
            <a:spLocks noGrp="1"/>
          </p:cNvSpPr>
          <p:nvPr>
            <p:ph type="title"/>
          </p:nvPr>
        </p:nvSpPr>
        <p:spPr/>
        <p:txBody>
          <a:bodyPr/>
          <a:lstStyle/>
          <a:p>
            <a:pPr>
              <a:tabLst>
                <a:tab pos="8280000" algn="r"/>
              </a:tabLst>
            </a:pPr>
            <a:r>
              <a:rPr lang="en-GB" sz="3600" dirty="0"/>
              <a:t>Insecure Hardware Components	3/3</a:t>
            </a:r>
            <a:br>
              <a:rPr lang="en-GB" sz="3600" dirty="0"/>
            </a:br>
            <a:endParaRPr lang="en-IT" sz="3600" dirty="0"/>
          </a:p>
        </p:txBody>
      </p:sp>
      <p:sp>
        <p:nvSpPr>
          <p:cNvPr id="3" name="Content Placeholder 2">
            <a:extLst>
              <a:ext uri="{FF2B5EF4-FFF2-40B4-BE49-F238E27FC236}">
                <a16:creationId xmlns:a16="http://schemas.microsoft.com/office/drawing/2014/main" id="{78E2137D-3B55-C08D-FDBF-611D3910E81E}"/>
              </a:ext>
            </a:extLst>
          </p:cNvPr>
          <p:cNvSpPr>
            <a:spLocks noGrp="1"/>
          </p:cNvSpPr>
          <p:nvPr>
            <p:ph idx="1"/>
          </p:nvPr>
        </p:nvSpPr>
        <p:spPr/>
        <p:txBody>
          <a:bodyPr>
            <a:normAutofit fontScale="70000" lnSpcReduction="20000"/>
          </a:bodyPr>
          <a:lstStyle/>
          <a:p>
            <a:r>
              <a:rPr lang="en-GB" i="1" dirty="0" err="1"/>
              <a:t>Rowhammer</a:t>
            </a:r>
            <a:r>
              <a:rPr lang="en-GB" dirty="0"/>
              <a:t> </a:t>
            </a:r>
            <a:r>
              <a:rPr lang="en-GB" i="1" dirty="0"/>
              <a:t>attack</a:t>
            </a:r>
            <a:r>
              <a:rPr lang="en-GB" dirty="0"/>
              <a:t> tries to trigger random bit flips in RAM/DRAM via electronic interference of </a:t>
            </a:r>
            <a:r>
              <a:rPr lang="en-GB" dirty="0" err="1"/>
              <a:t>neighboring</a:t>
            </a:r>
            <a:r>
              <a:rPr lang="en-GB" dirty="0"/>
              <a:t> memory cells to tamper with security-sensitive states (e.g., access control bit, root bit, etc.).</a:t>
            </a:r>
          </a:p>
          <a:p>
            <a:r>
              <a:rPr lang="en-GB" i="1" dirty="0"/>
              <a:t>Covert channels</a:t>
            </a:r>
            <a:r>
              <a:rPr lang="en-GB" dirty="0"/>
              <a:t> have drawn increasing attention as they exploit unintended communication channels stemming from normal operations of shared components such as DRAM and Last Level Caches (LLC).</a:t>
            </a:r>
          </a:p>
          <a:p>
            <a:pPr lvl="1"/>
            <a:r>
              <a:rPr lang="en-GB" dirty="0"/>
              <a:t>They can break data protection mechanisms enforced by system to restrict unintended communications and provide malicious applications stealthy way to transfer (security-sensitive) data between each other.</a:t>
            </a:r>
          </a:p>
          <a:p>
            <a:r>
              <a:rPr lang="en-GB" i="1" dirty="0" err="1"/>
              <a:t>Mircoarchitectural</a:t>
            </a:r>
            <a:r>
              <a:rPr lang="en-GB" dirty="0"/>
              <a:t> </a:t>
            </a:r>
            <a:r>
              <a:rPr lang="en-GB" i="1" dirty="0"/>
              <a:t>side-channel attacks</a:t>
            </a:r>
            <a:r>
              <a:rPr lang="en-GB" dirty="0"/>
              <a:t> exploit secret related micro-architectural events, including</a:t>
            </a:r>
          </a:p>
          <a:p>
            <a:pPr lvl="1"/>
            <a:r>
              <a:rPr lang="en-GB" dirty="0"/>
              <a:t>those inside CPU caches (e.g., </a:t>
            </a:r>
            <a:r>
              <a:rPr lang="en-GB" dirty="0" err="1"/>
              <a:t>Prime+Probe</a:t>
            </a:r>
            <a:r>
              <a:rPr lang="en-GB" dirty="0"/>
              <a:t>, </a:t>
            </a:r>
            <a:r>
              <a:rPr lang="en-GB" dirty="0" err="1"/>
              <a:t>Flush+Reload</a:t>
            </a:r>
            <a:r>
              <a:rPr lang="en-GB" dirty="0"/>
              <a:t>), and Translation Lookaside Buffers, branch predictors with speculative executions (e.g., Spectre and Meltdown).</a:t>
            </a:r>
            <a:endParaRPr lang="en-IT" dirty="0"/>
          </a:p>
        </p:txBody>
      </p:sp>
    </p:spTree>
    <p:extLst>
      <p:ext uri="{BB962C8B-B14F-4D97-AF65-F5344CB8AC3E}">
        <p14:creationId xmlns:p14="http://schemas.microsoft.com/office/powerpoint/2010/main" val="30399840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1E06F-F5D0-2A0E-A460-49477B1382FC}"/>
              </a:ext>
            </a:extLst>
          </p:cNvPr>
          <p:cNvSpPr>
            <a:spLocks noGrp="1"/>
          </p:cNvSpPr>
          <p:nvPr>
            <p:ph type="title"/>
          </p:nvPr>
        </p:nvSpPr>
        <p:spPr/>
        <p:txBody>
          <a:bodyPr/>
          <a:lstStyle/>
          <a:p>
            <a:r>
              <a:rPr lang="en-IT" dirty="0"/>
              <a:t>Edge Hardware</a:t>
            </a:r>
          </a:p>
        </p:txBody>
      </p:sp>
      <p:sp>
        <p:nvSpPr>
          <p:cNvPr id="3" name="Content Placeholder 2">
            <a:extLst>
              <a:ext uri="{FF2B5EF4-FFF2-40B4-BE49-F238E27FC236}">
                <a16:creationId xmlns:a16="http://schemas.microsoft.com/office/drawing/2014/main" id="{7AB38BBA-FC13-AD8E-183E-E8C008F00E34}"/>
              </a:ext>
            </a:extLst>
          </p:cNvPr>
          <p:cNvSpPr>
            <a:spLocks noGrp="1"/>
          </p:cNvSpPr>
          <p:nvPr>
            <p:ph idx="1"/>
          </p:nvPr>
        </p:nvSpPr>
        <p:spPr/>
        <p:txBody>
          <a:bodyPr/>
          <a:lstStyle/>
          <a:p>
            <a:r>
              <a:rPr lang="en-GB" dirty="0">
                <a:solidFill>
                  <a:srgbClr val="000000"/>
                </a:solidFill>
                <a:effectLst/>
                <a:latin typeface="Helvetica" pitchFamily="2" charset="0"/>
              </a:rPr>
              <a:t>Attackers under edge computing environments are even more advantageous in hardware attacks.</a:t>
            </a:r>
          </a:p>
          <a:p>
            <a:r>
              <a:rPr lang="en-GB" dirty="0">
                <a:solidFill>
                  <a:srgbClr val="000000"/>
                </a:solidFill>
                <a:effectLst/>
                <a:latin typeface="Helvetica" pitchFamily="2" charset="0"/>
              </a:rPr>
              <a:t>Such attackers directly possess devices and can perform physical attacks within an isolated and stable environment tailored for their needs, making traditional hardware attacks more feasible.</a:t>
            </a:r>
          </a:p>
        </p:txBody>
      </p:sp>
    </p:spTree>
    <p:extLst>
      <p:ext uri="{BB962C8B-B14F-4D97-AF65-F5344CB8AC3E}">
        <p14:creationId xmlns:p14="http://schemas.microsoft.com/office/powerpoint/2010/main" val="16339120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15ADE-1DA8-AA2D-10B3-08D62272F202}"/>
              </a:ext>
            </a:extLst>
          </p:cNvPr>
          <p:cNvSpPr>
            <a:spLocks noGrp="1"/>
          </p:cNvSpPr>
          <p:nvPr>
            <p:ph type="title"/>
          </p:nvPr>
        </p:nvSpPr>
        <p:spPr/>
        <p:txBody>
          <a:bodyPr/>
          <a:lstStyle/>
          <a:p>
            <a:pPr>
              <a:tabLst>
                <a:tab pos="8280000" algn="r"/>
              </a:tabLst>
            </a:pPr>
            <a:r>
              <a:rPr lang="en-IT" dirty="0"/>
              <a:t>Insecure Firmware	1/4</a:t>
            </a:r>
          </a:p>
        </p:txBody>
      </p:sp>
      <p:sp>
        <p:nvSpPr>
          <p:cNvPr id="3" name="Content Placeholder 2">
            <a:extLst>
              <a:ext uri="{FF2B5EF4-FFF2-40B4-BE49-F238E27FC236}">
                <a16:creationId xmlns:a16="http://schemas.microsoft.com/office/drawing/2014/main" id="{B4CC6585-51AE-5C42-1640-73B54FD5EF8C}"/>
              </a:ext>
            </a:extLst>
          </p:cNvPr>
          <p:cNvSpPr>
            <a:spLocks noGrp="1"/>
          </p:cNvSpPr>
          <p:nvPr>
            <p:ph idx="1"/>
          </p:nvPr>
        </p:nvSpPr>
        <p:spPr/>
        <p:txBody>
          <a:bodyPr/>
          <a:lstStyle/>
          <a:p>
            <a:r>
              <a:rPr lang="en-GB" dirty="0"/>
              <a:t>Computing platform delegates complexity of hardware initialization tasks to earlier boot stage using firmware in order to simplify operation system code.</a:t>
            </a:r>
          </a:p>
          <a:p>
            <a:r>
              <a:rPr lang="en-GB" dirty="0"/>
              <a:t>Under edge computing, hardware and firmware’s diverse and proprietary nature proliferates fear of effective widespread exploitation.</a:t>
            </a:r>
            <a:endParaRPr lang="en-IT" dirty="0"/>
          </a:p>
        </p:txBody>
      </p:sp>
    </p:spTree>
    <p:extLst>
      <p:ext uri="{BB962C8B-B14F-4D97-AF65-F5344CB8AC3E}">
        <p14:creationId xmlns:p14="http://schemas.microsoft.com/office/powerpoint/2010/main" val="19323789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89D48-EFF2-F012-D7F0-DAC1C28914FC}"/>
              </a:ext>
            </a:extLst>
          </p:cNvPr>
          <p:cNvSpPr>
            <a:spLocks noGrp="1"/>
          </p:cNvSpPr>
          <p:nvPr>
            <p:ph type="title"/>
          </p:nvPr>
        </p:nvSpPr>
        <p:spPr/>
        <p:txBody>
          <a:bodyPr/>
          <a:lstStyle/>
          <a:p>
            <a:pPr>
              <a:tabLst>
                <a:tab pos="8280000" algn="r"/>
              </a:tabLst>
            </a:pPr>
            <a:r>
              <a:rPr lang="en-IT" dirty="0"/>
              <a:t>Insecure Firmware	2/4</a:t>
            </a:r>
          </a:p>
        </p:txBody>
      </p:sp>
      <p:sp>
        <p:nvSpPr>
          <p:cNvPr id="3" name="Content Placeholder 2">
            <a:extLst>
              <a:ext uri="{FF2B5EF4-FFF2-40B4-BE49-F238E27FC236}">
                <a16:creationId xmlns:a16="http://schemas.microsoft.com/office/drawing/2014/main" id="{366F6766-F4A4-935F-82DE-D5BB67A5B0B6}"/>
              </a:ext>
            </a:extLst>
          </p:cNvPr>
          <p:cNvSpPr>
            <a:spLocks noGrp="1"/>
          </p:cNvSpPr>
          <p:nvPr>
            <p:ph idx="1"/>
          </p:nvPr>
        </p:nvSpPr>
        <p:spPr/>
        <p:txBody>
          <a:bodyPr>
            <a:normAutofit fontScale="92500" lnSpcReduction="20000"/>
          </a:bodyPr>
          <a:lstStyle/>
          <a:p>
            <a:r>
              <a:rPr lang="en-GB" i="1" dirty="0"/>
              <a:t>Firmware modification attacks</a:t>
            </a:r>
            <a:r>
              <a:rPr lang="en-GB" dirty="0"/>
              <a:t> aim to inject malicious logic into target device firmware.</a:t>
            </a:r>
          </a:p>
          <a:p>
            <a:r>
              <a:rPr lang="en-GB" dirty="0"/>
              <a:t>Usually, such attacks are achieved via firmware update features instead of directly exploiting flaws in software.</a:t>
            </a:r>
          </a:p>
          <a:p>
            <a:r>
              <a:rPr lang="en-GB" dirty="0"/>
              <a:t>Firmware update is common feature in most modern systems, while not ubiquitously protected by sufficient security measurements.</a:t>
            </a:r>
          </a:p>
          <a:p>
            <a:r>
              <a:rPr lang="en-GB" dirty="0"/>
              <a:t>Lack of security checks (e.g., signature verification) prior to firmware updates directly facilitates successful firmware modification attacks.</a:t>
            </a:r>
          </a:p>
        </p:txBody>
      </p:sp>
    </p:spTree>
    <p:extLst>
      <p:ext uri="{BB962C8B-B14F-4D97-AF65-F5344CB8AC3E}">
        <p14:creationId xmlns:p14="http://schemas.microsoft.com/office/powerpoint/2010/main" val="1843834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0A5C-3B48-7189-9B0C-177222098AB9}"/>
              </a:ext>
            </a:extLst>
          </p:cNvPr>
          <p:cNvSpPr>
            <a:spLocks noGrp="1"/>
          </p:cNvSpPr>
          <p:nvPr>
            <p:ph type="title"/>
          </p:nvPr>
        </p:nvSpPr>
        <p:spPr/>
        <p:txBody>
          <a:bodyPr/>
          <a:lstStyle/>
          <a:p>
            <a:pPr>
              <a:tabLst>
                <a:tab pos="8280000" algn="r"/>
              </a:tabLst>
            </a:pPr>
            <a:r>
              <a:rPr lang="en-IT"/>
              <a:t>Information	2/2</a:t>
            </a:r>
            <a:endParaRPr lang="en-IT" dirty="0"/>
          </a:p>
        </p:txBody>
      </p:sp>
      <p:sp>
        <p:nvSpPr>
          <p:cNvPr id="3" name="Content Placeholder 2">
            <a:extLst>
              <a:ext uri="{FF2B5EF4-FFF2-40B4-BE49-F238E27FC236}">
                <a16:creationId xmlns:a16="http://schemas.microsoft.com/office/drawing/2014/main" id="{114EA4E8-068E-6891-3CA4-2D867FB825C7}"/>
              </a:ext>
            </a:extLst>
          </p:cNvPr>
          <p:cNvSpPr>
            <a:spLocks noGrp="1"/>
          </p:cNvSpPr>
          <p:nvPr>
            <p:ph idx="1"/>
          </p:nvPr>
        </p:nvSpPr>
        <p:spPr/>
        <p:txBody>
          <a:bodyPr>
            <a:normAutofit fontScale="70000" lnSpcReduction="20000"/>
          </a:bodyPr>
          <a:lstStyle/>
          <a:p>
            <a:r>
              <a:rPr lang="en-IT" dirty="0"/>
              <a:t>Dedicated Teams channel:</a:t>
            </a:r>
          </a:p>
          <a:p>
            <a:pPr lvl="1"/>
            <a:r>
              <a:rPr lang="en-GB" b="1" i="0" dirty="0">
                <a:solidFill>
                  <a:srgbClr val="242424"/>
                </a:solidFill>
                <a:effectLst/>
                <a:latin typeface="-apple-system"/>
              </a:rPr>
              <a:t>PhD STIET Cyber security approaches for Cloud/Edge Environments</a:t>
            </a:r>
          </a:p>
          <a:p>
            <a:pPr marL="857250" lvl="2" indent="0">
              <a:buNone/>
            </a:pPr>
            <a:r>
              <a:rPr lang="en-GB" dirty="0">
                <a:hlinkClick r:id="rId3"/>
              </a:rPr>
              <a:t>https://teams.microsoft.com/l/team/19%3a-Dtnw_NHUAl1AjZZV4HixIifmU8gywbskeeQwSV--uk1%40thread.tacv2/conversations?groupId=bdafff5c-0ab9-44b2-aef2-5a14e1dd6e15&amp;tenantId=6cd36f83-1a02-442d-972f-2670cb5e9b1a</a:t>
            </a:r>
            <a:endParaRPr lang="en-IT" dirty="0"/>
          </a:p>
          <a:p>
            <a:r>
              <a:rPr lang="en-IT" dirty="0"/>
              <a:t>GitHub repository:</a:t>
            </a:r>
          </a:p>
          <a:p>
            <a:pPr lvl="1"/>
            <a:r>
              <a:rPr lang="en-GB" dirty="0">
                <a:hlinkClick r:id="rId4"/>
              </a:rPr>
              <a:t>https://github.com/tnt-lab-unige-cnit/phd-stiet-cyber-security-approaches-cloud-edge-environments</a:t>
            </a:r>
            <a:endParaRPr lang="en-IT" dirty="0"/>
          </a:p>
          <a:p>
            <a:r>
              <a:rPr lang="en-IT" dirty="0"/>
              <a:t>Optional homework.</a:t>
            </a:r>
          </a:p>
          <a:p>
            <a:pPr lvl="1"/>
            <a:r>
              <a:rPr lang="en-IT" dirty="0"/>
              <a:t>Available in Teams and GitHub.</a:t>
            </a:r>
          </a:p>
          <a:p>
            <a:r>
              <a:rPr lang="en-IT" dirty="0"/>
              <a:t>Final Exam with 3 options:</a:t>
            </a:r>
          </a:p>
          <a:p>
            <a:pPr lvl="1"/>
            <a:r>
              <a:rPr lang="en-GB" b="1" dirty="0"/>
              <a:t>Theoretical</a:t>
            </a:r>
            <a:r>
              <a:rPr lang="en-IT" dirty="0"/>
              <a:t>: </a:t>
            </a:r>
            <a:r>
              <a:rPr lang="en-IT" i="1" dirty="0"/>
              <a:t>short survey with 3 papers</a:t>
            </a:r>
            <a:r>
              <a:rPr lang="en-IT" dirty="0"/>
              <a:t>.</a:t>
            </a:r>
          </a:p>
          <a:p>
            <a:pPr lvl="1"/>
            <a:r>
              <a:rPr lang="en-IT" b="1" dirty="0"/>
              <a:t>Pratical</a:t>
            </a:r>
            <a:r>
              <a:rPr lang="en-IT" dirty="0"/>
              <a:t>: </a:t>
            </a:r>
            <a:r>
              <a:rPr lang="en-IT" i="1" dirty="0"/>
              <a:t>2</a:t>
            </a:r>
            <a:r>
              <a:rPr lang="en-IT" dirty="0"/>
              <a:t> </a:t>
            </a:r>
            <a:r>
              <a:rPr lang="en-IT" i="1" dirty="0"/>
              <a:t>exercises</a:t>
            </a:r>
            <a:r>
              <a:rPr lang="en-IT" dirty="0"/>
              <a:t>.</a:t>
            </a:r>
          </a:p>
          <a:p>
            <a:pPr lvl="1"/>
            <a:r>
              <a:rPr lang="en-IT" b="1" dirty="0"/>
              <a:t>Quiz</a:t>
            </a:r>
            <a:r>
              <a:rPr lang="en-IT" dirty="0"/>
              <a:t>: </a:t>
            </a:r>
            <a:r>
              <a:rPr lang="en-IT" i="1" dirty="0"/>
              <a:t>100</a:t>
            </a:r>
            <a:r>
              <a:rPr lang="en-IT" dirty="0"/>
              <a:t> </a:t>
            </a:r>
            <a:r>
              <a:rPr lang="en-IT" i="1" dirty="0"/>
              <a:t>multiple choice questions (</a:t>
            </a:r>
            <a:r>
              <a:rPr lang="en-IT" b="1" i="1" dirty="0"/>
              <a:t>60%</a:t>
            </a:r>
            <a:r>
              <a:rPr lang="en-IT" i="1" dirty="0"/>
              <a:t> to pass exam)</a:t>
            </a:r>
            <a:r>
              <a:rPr lang="en-IT" dirty="0"/>
              <a:t>.</a:t>
            </a:r>
          </a:p>
        </p:txBody>
      </p:sp>
    </p:spTree>
    <p:extLst>
      <p:ext uri="{BB962C8B-B14F-4D97-AF65-F5344CB8AC3E}">
        <p14:creationId xmlns:p14="http://schemas.microsoft.com/office/powerpoint/2010/main" val="10577942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89D48-EFF2-F012-D7F0-DAC1C28914FC}"/>
              </a:ext>
            </a:extLst>
          </p:cNvPr>
          <p:cNvSpPr>
            <a:spLocks noGrp="1"/>
          </p:cNvSpPr>
          <p:nvPr>
            <p:ph type="title"/>
          </p:nvPr>
        </p:nvSpPr>
        <p:spPr/>
        <p:txBody>
          <a:bodyPr/>
          <a:lstStyle/>
          <a:p>
            <a:pPr>
              <a:tabLst>
                <a:tab pos="8280000" algn="r"/>
              </a:tabLst>
            </a:pPr>
            <a:r>
              <a:rPr lang="en-IT" dirty="0"/>
              <a:t>Insecure Firmware	3/4</a:t>
            </a:r>
          </a:p>
        </p:txBody>
      </p:sp>
      <p:sp>
        <p:nvSpPr>
          <p:cNvPr id="3" name="Content Placeholder 2">
            <a:extLst>
              <a:ext uri="{FF2B5EF4-FFF2-40B4-BE49-F238E27FC236}">
                <a16:creationId xmlns:a16="http://schemas.microsoft.com/office/drawing/2014/main" id="{366F6766-F4A4-935F-82DE-D5BB67A5B0B6}"/>
              </a:ext>
            </a:extLst>
          </p:cNvPr>
          <p:cNvSpPr>
            <a:spLocks noGrp="1"/>
          </p:cNvSpPr>
          <p:nvPr>
            <p:ph idx="1"/>
          </p:nvPr>
        </p:nvSpPr>
        <p:spPr/>
        <p:txBody>
          <a:bodyPr>
            <a:normAutofit/>
          </a:bodyPr>
          <a:lstStyle/>
          <a:p>
            <a:r>
              <a:rPr lang="en-GB" dirty="0"/>
              <a:t>Secondary payload following successful exploitation of device via traditional attack vectors, such as memory modification attack, can be used to bypass checks if they exist.</a:t>
            </a:r>
          </a:p>
          <a:p>
            <a:r>
              <a:rPr lang="en-GB" dirty="0"/>
              <a:t>Malicious code running at firmware level could be used to compromise any components that are loaded later in boot process, such as boot loader and OS (or hypervisor).</a:t>
            </a:r>
            <a:endParaRPr lang="en-IT" dirty="0"/>
          </a:p>
        </p:txBody>
      </p:sp>
    </p:spTree>
    <p:extLst>
      <p:ext uri="{BB962C8B-B14F-4D97-AF65-F5344CB8AC3E}">
        <p14:creationId xmlns:p14="http://schemas.microsoft.com/office/powerpoint/2010/main" val="40671886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D0E48-6271-210A-AB3C-37C0112CFAF4}"/>
              </a:ext>
            </a:extLst>
          </p:cNvPr>
          <p:cNvSpPr>
            <a:spLocks noGrp="1"/>
          </p:cNvSpPr>
          <p:nvPr>
            <p:ph type="title"/>
          </p:nvPr>
        </p:nvSpPr>
        <p:spPr/>
        <p:txBody>
          <a:bodyPr/>
          <a:lstStyle/>
          <a:p>
            <a:pPr>
              <a:tabLst>
                <a:tab pos="8280000" algn="r"/>
              </a:tabLst>
            </a:pPr>
            <a:r>
              <a:rPr lang="en-IT" dirty="0"/>
              <a:t>Insecure Firmware	4/4</a:t>
            </a:r>
          </a:p>
        </p:txBody>
      </p:sp>
      <p:sp>
        <p:nvSpPr>
          <p:cNvPr id="3" name="Content Placeholder 2">
            <a:extLst>
              <a:ext uri="{FF2B5EF4-FFF2-40B4-BE49-F238E27FC236}">
                <a16:creationId xmlns:a16="http://schemas.microsoft.com/office/drawing/2014/main" id="{5861C293-D5DF-52B6-583D-B8E3F5E23D42}"/>
              </a:ext>
            </a:extLst>
          </p:cNvPr>
          <p:cNvSpPr>
            <a:spLocks noGrp="1"/>
          </p:cNvSpPr>
          <p:nvPr>
            <p:ph idx="1"/>
          </p:nvPr>
        </p:nvSpPr>
        <p:spPr/>
        <p:txBody>
          <a:bodyPr>
            <a:normAutofit fontScale="92500" lnSpcReduction="10000"/>
          </a:bodyPr>
          <a:lstStyle/>
          <a:p>
            <a:r>
              <a:rPr lang="en-GB" i="1" dirty="0"/>
              <a:t>Hard-coded and weak passwords </a:t>
            </a:r>
            <a:r>
              <a:rPr lang="en-GB" dirty="0"/>
              <a:t>in firmware is another major concern, especially in devices that embed default passwords while lacking administrative management.</a:t>
            </a:r>
          </a:p>
          <a:p>
            <a:r>
              <a:rPr lang="en-GB" dirty="0"/>
              <a:t>Although use of hard-coded or weak passwords can save maintenance overhead, it leaves devices vulnerable to naive password-based attacks such as dictionary attacks.</a:t>
            </a:r>
          </a:p>
          <a:p>
            <a:r>
              <a:rPr lang="en-GB" dirty="0"/>
              <a:t>Such attacks are extremely easy to conduct using existing tools (e.g., John the Ripper, </a:t>
            </a:r>
            <a:r>
              <a:rPr lang="en-GB" dirty="0" err="1"/>
              <a:t>HashCat</a:t>
            </a:r>
            <a:r>
              <a:rPr lang="en-GB" dirty="0"/>
              <a:t>) without domain-specific knowledge.</a:t>
            </a:r>
            <a:endParaRPr lang="en-IT" dirty="0"/>
          </a:p>
        </p:txBody>
      </p:sp>
    </p:spTree>
    <p:extLst>
      <p:ext uri="{BB962C8B-B14F-4D97-AF65-F5344CB8AC3E}">
        <p14:creationId xmlns:p14="http://schemas.microsoft.com/office/powerpoint/2010/main" val="21585530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4261E-472C-BB3F-5022-E5C7B2A93B51}"/>
              </a:ext>
            </a:extLst>
          </p:cNvPr>
          <p:cNvSpPr>
            <a:spLocks noGrp="1"/>
          </p:cNvSpPr>
          <p:nvPr>
            <p:ph type="title"/>
          </p:nvPr>
        </p:nvSpPr>
        <p:spPr/>
        <p:txBody>
          <a:bodyPr/>
          <a:lstStyle/>
          <a:p>
            <a:pPr>
              <a:tabLst>
                <a:tab pos="8280000" algn="r"/>
              </a:tabLst>
            </a:pPr>
            <a:r>
              <a:rPr lang="en-IT" dirty="0"/>
              <a:t>Firmware in E</a:t>
            </a:r>
            <a:r>
              <a:rPr lang="en-GB" dirty="0"/>
              <a:t>d</a:t>
            </a:r>
            <a:r>
              <a:rPr lang="en-IT" dirty="0"/>
              <a:t>ge Hardware	1/2</a:t>
            </a:r>
          </a:p>
        </p:txBody>
      </p:sp>
      <p:sp>
        <p:nvSpPr>
          <p:cNvPr id="3" name="Content Placeholder 2">
            <a:extLst>
              <a:ext uri="{FF2B5EF4-FFF2-40B4-BE49-F238E27FC236}">
                <a16:creationId xmlns:a16="http://schemas.microsoft.com/office/drawing/2014/main" id="{652AA45B-180C-F4E4-2BBA-3F2CCA5A3376}"/>
              </a:ext>
            </a:extLst>
          </p:cNvPr>
          <p:cNvSpPr>
            <a:spLocks noGrp="1"/>
          </p:cNvSpPr>
          <p:nvPr>
            <p:ph idx="1"/>
          </p:nvPr>
        </p:nvSpPr>
        <p:spPr/>
        <p:txBody>
          <a:bodyPr>
            <a:normAutofit/>
          </a:bodyPr>
          <a:lstStyle/>
          <a:p>
            <a:r>
              <a:rPr lang="en-GB" dirty="0"/>
              <a:t>Besides threats to integrity of firmware, edge devices with legitimate but outdated firmware are also in attackers’ interest.</a:t>
            </a:r>
          </a:p>
          <a:p>
            <a:r>
              <a:rPr lang="en-GB" dirty="0"/>
              <a:t>Because of different form factors of devices, diversity of environment for devices in field, and specific management requirements, legacy devices cannot be updated in time and therefore expose known vulnerabilities to attackers.</a:t>
            </a:r>
          </a:p>
        </p:txBody>
      </p:sp>
    </p:spTree>
    <p:extLst>
      <p:ext uri="{BB962C8B-B14F-4D97-AF65-F5344CB8AC3E}">
        <p14:creationId xmlns:p14="http://schemas.microsoft.com/office/powerpoint/2010/main" val="12046598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4261E-472C-BB3F-5022-E5C7B2A93B51}"/>
              </a:ext>
            </a:extLst>
          </p:cNvPr>
          <p:cNvSpPr>
            <a:spLocks noGrp="1"/>
          </p:cNvSpPr>
          <p:nvPr>
            <p:ph type="title"/>
          </p:nvPr>
        </p:nvSpPr>
        <p:spPr/>
        <p:txBody>
          <a:bodyPr/>
          <a:lstStyle/>
          <a:p>
            <a:pPr>
              <a:tabLst>
                <a:tab pos="8280000" algn="r"/>
              </a:tabLst>
            </a:pPr>
            <a:r>
              <a:rPr lang="en-IT" dirty="0"/>
              <a:t>Firmware in E</a:t>
            </a:r>
            <a:r>
              <a:rPr lang="en-GB" dirty="0"/>
              <a:t>d</a:t>
            </a:r>
            <a:r>
              <a:rPr lang="en-IT" dirty="0"/>
              <a:t>ge Hardware	2/2</a:t>
            </a:r>
          </a:p>
        </p:txBody>
      </p:sp>
      <p:sp>
        <p:nvSpPr>
          <p:cNvPr id="3" name="Content Placeholder 2">
            <a:extLst>
              <a:ext uri="{FF2B5EF4-FFF2-40B4-BE49-F238E27FC236}">
                <a16:creationId xmlns:a16="http://schemas.microsoft.com/office/drawing/2014/main" id="{652AA45B-180C-F4E4-2BBA-3F2CCA5A3376}"/>
              </a:ext>
            </a:extLst>
          </p:cNvPr>
          <p:cNvSpPr>
            <a:spLocks noGrp="1"/>
          </p:cNvSpPr>
          <p:nvPr>
            <p:ph idx="1"/>
          </p:nvPr>
        </p:nvSpPr>
        <p:spPr/>
        <p:txBody>
          <a:bodyPr>
            <a:normAutofit lnSpcReduction="10000"/>
          </a:bodyPr>
          <a:lstStyle/>
          <a:p>
            <a:r>
              <a:rPr lang="en-GB" dirty="0"/>
              <a:t>As attacker under edge computing has more authority over operation environment (e.g., by directly possessing device or by less strict physical access control), firmware updating process could be spoofed (e.g., via MITM) to preserve stale version.</a:t>
            </a:r>
          </a:p>
          <a:p>
            <a:r>
              <a:rPr lang="en-GB" dirty="0"/>
              <a:t>As result, edge computing may magnify impact of legacy firmware attacks due to attacker’s overseeing of firmware management process and much larger amount of stale devices.</a:t>
            </a:r>
            <a:endParaRPr lang="en-IT" dirty="0"/>
          </a:p>
        </p:txBody>
      </p:sp>
    </p:spTree>
    <p:extLst>
      <p:ext uri="{BB962C8B-B14F-4D97-AF65-F5344CB8AC3E}">
        <p14:creationId xmlns:p14="http://schemas.microsoft.com/office/powerpoint/2010/main" val="17695729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1E940-4D8F-7168-82A0-30A587036DCA}"/>
              </a:ext>
            </a:extLst>
          </p:cNvPr>
          <p:cNvSpPr>
            <a:spLocks noGrp="1"/>
          </p:cNvSpPr>
          <p:nvPr>
            <p:ph type="title"/>
          </p:nvPr>
        </p:nvSpPr>
        <p:spPr/>
        <p:txBody>
          <a:bodyPr/>
          <a:lstStyle/>
          <a:p>
            <a:pPr>
              <a:tabLst>
                <a:tab pos="8280000" algn="r"/>
              </a:tabLst>
            </a:pPr>
            <a:r>
              <a:rPr lang="en-IT" dirty="0"/>
              <a:t>Insecure System Software	1/3</a:t>
            </a:r>
          </a:p>
        </p:txBody>
      </p:sp>
      <p:sp>
        <p:nvSpPr>
          <p:cNvPr id="3" name="Content Placeholder 2">
            <a:extLst>
              <a:ext uri="{FF2B5EF4-FFF2-40B4-BE49-F238E27FC236}">
                <a16:creationId xmlns:a16="http://schemas.microsoft.com/office/drawing/2014/main" id="{09C2D25C-2604-451F-8AC6-78FC329C1316}"/>
              </a:ext>
            </a:extLst>
          </p:cNvPr>
          <p:cNvSpPr>
            <a:spLocks noGrp="1"/>
          </p:cNvSpPr>
          <p:nvPr>
            <p:ph idx="1"/>
          </p:nvPr>
        </p:nvSpPr>
        <p:spPr/>
        <p:txBody>
          <a:bodyPr>
            <a:normAutofit lnSpcReduction="10000"/>
          </a:bodyPr>
          <a:lstStyle/>
          <a:p>
            <a:r>
              <a:rPr lang="en-GB" dirty="0"/>
              <a:t>When OS and system software are trusted, i.e., requests from users are faithfully fulfilled, traditional software vulnerabilities can still exist.</a:t>
            </a:r>
          </a:p>
          <a:p>
            <a:pPr marL="514350" indent="-514350">
              <a:buFont typeface="+mj-lt"/>
              <a:buAutoNum type="arabicPeriod"/>
            </a:pPr>
            <a:r>
              <a:rPr lang="en-GB" i="1" dirty="0"/>
              <a:t>Memory</a:t>
            </a:r>
            <a:r>
              <a:rPr lang="en-GB" dirty="0"/>
              <a:t> </a:t>
            </a:r>
            <a:r>
              <a:rPr lang="en-GB" i="1" dirty="0"/>
              <a:t>corruptions</a:t>
            </a:r>
            <a:r>
              <a:rPr lang="en-GB" dirty="0"/>
              <a:t> (e.g., memory overflow, improper boundary check, lack of sanitization, double-free, use after free) can lead to control flow hijacking (e.g., ROP), and result in violations of integrity and confidentiality of system data, or even grant complete access to system (e.g., root-access).</a:t>
            </a:r>
            <a:endParaRPr lang="en-IT" dirty="0"/>
          </a:p>
        </p:txBody>
      </p:sp>
    </p:spTree>
    <p:extLst>
      <p:ext uri="{BB962C8B-B14F-4D97-AF65-F5344CB8AC3E}">
        <p14:creationId xmlns:p14="http://schemas.microsoft.com/office/powerpoint/2010/main" val="23317334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A92D3-36F2-0E77-C6CD-90F3F9A87958}"/>
              </a:ext>
            </a:extLst>
          </p:cNvPr>
          <p:cNvSpPr>
            <a:spLocks noGrp="1"/>
          </p:cNvSpPr>
          <p:nvPr>
            <p:ph type="title"/>
          </p:nvPr>
        </p:nvSpPr>
        <p:spPr/>
        <p:txBody>
          <a:bodyPr/>
          <a:lstStyle/>
          <a:p>
            <a:pPr>
              <a:tabLst>
                <a:tab pos="8280000" algn="r"/>
              </a:tabLst>
            </a:pPr>
            <a:r>
              <a:rPr lang="en-IT" dirty="0"/>
              <a:t>Insecure System Software	2/3</a:t>
            </a:r>
          </a:p>
        </p:txBody>
      </p:sp>
      <p:sp>
        <p:nvSpPr>
          <p:cNvPr id="3" name="Content Placeholder 2">
            <a:extLst>
              <a:ext uri="{FF2B5EF4-FFF2-40B4-BE49-F238E27FC236}">
                <a16:creationId xmlns:a16="http://schemas.microsoft.com/office/drawing/2014/main" id="{B699F06F-6EDD-057B-47BA-3CD74EB0E412}"/>
              </a:ext>
            </a:extLst>
          </p:cNvPr>
          <p:cNvSpPr>
            <a:spLocks noGrp="1"/>
          </p:cNvSpPr>
          <p:nvPr>
            <p:ph idx="1"/>
          </p:nvPr>
        </p:nvSpPr>
        <p:spPr/>
        <p:txBody>
          <a:bodyPr>
            <a:normAutofit fontScale="92500" lnSpcReduction="10000"/>
          </a:bodyPr>
          <a:lstStyle/>
          <a:p>
            <a:pPr marL="514350" indent="-514350">
              <a:buFont typeface="+mj-lt"/>
              <a:buAutoNum type="arabicPeriod" startAt="2"/>
            </a:pPr>
            <a:r>
              <a:rPr lang="en-GB" i="1" dirty="0"/>
              <a:t>Race</a:t>
            </a:r>
            <a:r>
              <a:rPr lang="en-GB" dirty="0"/>
              <a:t> </a:t>
            </a:r>
            <a:r>
              <a:rPr lang="en-GB" i="1" dirty="0"/>
              <a:t>conditions</a:t>
            </a:r>
            <a:r>
              <a:rPr lang="en-GB" dirty="0"/>
              <a:t> in system can allow TOCTOU attacks and lead to similar consequences.</a:t>
            </a:r>
          </a:p>
          <a:p>
            <a:pPr marL="514350" indent="-514350">
              <a:buFont typeface="+mj-lt"/>
              <a:buAutoNum type="arabicPeriod" startAt="2"/>
            </a:pPr>
            <a:r>
              <a:rPr lang="en-GB" dirty="0"/>
              <a:t>Even with formally verified OS that are free of such vulnerabilities, </a:t>
            </a:r>
            <a:r>
              <a:rPr lang="en-GB" i="1" dirty="0"/>
              <a:t>flaws in device drivers and third-party libraries</a:t>
            </a:r>
            <a:r>
              <a:rPr lang="en-GB" dirty="0"/>
              <a:t> can still completely break established security guarantees.</a:t>
            </a:r>
          </a:p>
          <a:p>
            <a:pPr marL="514350" indent="-514350">
              <a:buFont typeface="+mj-lt"/>
              <a:buAutoNum type="arabicPeriod" startAt="2"/>
            </a:pPr>
            <a:r>
              <a:rPr lang="en-GB" dirty="0"/>
              <a:t>Besides traditional software vulnerabilities, </a:t>
            </a:r>
            <a:r>
              <a:rPr lang="en-GB" i="1" dirty="0"/>
              <a:t>improper access control implementation</a:t>
            </a:r>
            <a:r>
              <a:rPr lang="en-GB" dirty="0"/>
              <a:t> allows attacker to gain access to sensitive data without launching end-to-end exploit and generate data flows that are otherwise disallowed.</a:t>
            </a:r>
            <a:endParaRPr lang="en-IT" dirty="0"/>
          </a:p>
        </p:txBody>
      </p:sp>
    </p:spTree>
    <p:extLst>
      <p:ext uri="{BB962C8B-B14F-4D97-AF65-F5344CB8AC3E}">
        <p14:creationId xmlns:p14="http://schemas.microsoft.com/office/powerpoint/2010/main" val="3580175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F2765-0343-F719-BC7F-3C86C22E8640}"/>
              </a:ext>
            </a:extLst>
          </p:cNvPr>
          <p:cNvSpPr>
            <a:spLocks noGrp="1"/>
          </p:cNvSpPr>
          <p:nvPr>
            <p:ph type="title"/>
          </p:nvPr>
        </p:nvSpPr>
        <p:spPr/>
        <p:txBody>
          <a:bodyPr/>
          <a:lstStyle/>
          <a:p>
            <a:pPr>
              <a:tabLst>
                <a:tab pos="8280000" algn="r"/>
              </a:tabLst>
            </a:pPr>
            <a:r>
              <a:rPr lang="en-IT" dirty="0"/>
              <a:t>Insecure System Software	3/3</a:t>
            </a:r>
          </a:p>
        </p:txBody>
      </p:sp>
      <p:sp>
        <p:nvSpPr>
          <p:cNvPr id="3" name="Content Placeholder 2">
            <a:extLst>
              <a:ext uri="{FF2B5EF4-FFF2-40B4-BE49-F238E27FC236}">
                <a16:creationId xmlns:a16="http://schemas.microsoft.com/office/drawing/2014/main" id="{D7EF1226-8273-F067-0A56-A36551D048DD}"/>
              </a:ext>
            </a:extLst>
          </p:cNvPr>
          <p:cNvSpPr>
            <a:spLocks noGrp="1"/>
          </p:cNvSpPr>
          <p:nvPr>
            <p:ph idx="1"/>
          </p:nvPr>
        </p:nvSpPr>
        <p:spPr/>
        <p:txBody>
          <a:bodyPr>
            <a:normAutofit fontScale="92500"/>
          </a:bodyPr>
          <a:lstStyle/>
          <a:p>
            <a:pPr marL="514350" indent="-514350">
              <a:buFont typeface="+mj-lt"/>
              <a:buAutoNum type="arabicPeriod" startAt="5"/>
            </a:pPr>
            <a:r>
              <a:rPr lang="en-GB" i="1" dirty="0"/>
              <a:t>System software cannot always be trusted</a:t>
            </a:r>
            <a:r>
              <a:rPr lang="en-GB" dirty="0"/>
              <a:t>, as devices are directly possessed and provisioned by untrusted administrative parties.</a:t>
            </a:r>
          </a:p>
          <a:p>
            <a:pPr marL="914400" lvl="1" indent="-514350"/>
            <a:r>
              <a:rPr lang="en-GB" dirty="0"/>
              <a:t>When facing privileged attackers such as malicious OS and hypervisors, Trusted Execution Environments (TEEs) always come into play to isolate security-sensitive content. </a:t>
            </a:r>
          </a:p>
          <a:p>
            <a:pPr marL="914400" lvl="1" indent="-514350"/>
            <a:r>
              <a:rPr lang="en-GB" dirty="0"/>
              <a:t>However, privileged attackers can still use side-channel attacks to study program runtime behaviours, such as through control flow or memory access patterns, and leak secret, as OS is still responsible for management tasks such as handling page faults.</a:t>
            </a:r>
            <a:endParaRPr lang="en-IT" dirty="0"/>
          </a:p>
        </p:txBody>
      </p:sp>
    </p:spTree>
    <p:extLst>
      <p:ext uri="{BB962C8B-B14F-4D97-AF65-F5344CB8AC3E}">
        <p14:creationId xmlns:p14="http://schemas.microsoft.com/office/powerpoint/2010/main" val="29069644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A5794-95DE-4AF2-B224-A2EF93F53937}"/>
              </a:ext>
            </a:extLst>
          </p:cNvPr>
          <p:cNvSpPr>
            <a:spLocks noGrp="1"/>
          </p:cNvSpPr>
          <p:nvPr>
            <p:ph type="title"/>
          </p:nvPr>
        </p:nvSpPr>
        <p:spPr/>
        <p:txBody>
          <a:bodyPr/>
          <a:lstStyle/>
          <a:p>
            <a:r>
              <a:rPr lang="en-GB" dirty="0" err="1"/>
              <a:t>SELinux</a:t>
            </a:r>
            <a:r>
              <a:rPr lang="en-GB" dirty="0"/>
              <a:t> and Security Monitors</a:t>
            </a:r>
            <a:endParaRPr lang="en-IT" dirty="0"/>
          </a:p>
        </p:txBody>
      </p:sp>
      <p:sp>
        <p:nvSpPr>
          <p:cNvPr id="3" name="Content Placeholder 2">
            <a:extLst>
              <a:ext uri="{FF2B5EF4-FFF2-40B4-BE49-F238E27FC236}">
                <a16:creationId xmlns:a16="http://schemas.microsoft.com/office/drawing/2014/main" id="{6029B061-A41C-0A17-E936-09B802221F29}"/>
              </a:ext>
            </a:extLst>
          </p:cNvPr>
          <p:cNvSpPr>
            <a:spLocks noGrp="1"/>
          </p:cNvSpPr>
          <p:nvPr>
            <p:ph idx="1"/>
          </p:nvPr>
        </p:nvSpPr>
        <p:spPr/>
        <p:txBody>
          <a:bodyPr>
            <a:normAutofit lnSpcReduction="10000"/>
          </a:bodyPr>
          <a:lstStyle/>
          <a:p>
            <a:r>
              <a:rPr lang="en-GB" dirty="0"/>
              <a:t>Edge devices and servers that enable defensive features </a:t>
            </a:r>
            <a:r>
              <a:rPr lang="en-GB" dirty="0" err="1"/>
              <a:t>SELinux</a:t>
            </a:r>
            <a:r>
              <a:rPr lang="en-GB" dirty="0"/>
              <a:t> and security monitors may temporarily turn off these features for power and performance considerations, leaving chances for attacks.</a:t>
            </a:r>
          </a:p>
          <a:p>
            <a:r>
              <a:rPr lang="en-GB" dirty="0"/>
              <a:t>Not to mention that features are not free of vulnerabilities.</a:t>
            </a:r>
          </a:p>
          <a:p>
            <a:r>
              <a:rPr lang="en-GB" dirty="0"/>
              <a:t>An untrusted OS can maliciously manage edge devices, and temper with overall infrastructure of edge computing entity.</a:t>
            </a:r>
            <a:endParaRPr lang="en-IT" dirty="0"/>
          </a:p>
        </p:txBody>
      </p:sp>
    </p:spTree>
    <p:extLst>
      <p:ext uri="{BB962C8B-B14F-4D97-AF65-F5344CB8AC3E}">
        <p14:creationId xmlns:p14="http://schemas.microsoft.com/office/powerpoint/2010/main" val="16491571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B656D-4F7D-A7B1-0743-70BC33FF1AF3}"/>
              </a:ext>
            </a:extLst>
          </p:cNvPr>
          <p:cNvSpPr>
            <a:spLocks noGrp="1"/>
          </p:cNvSpPr>
          <p:nvPr>
            <p:ph type="title"/>
          </p:nvPr>
        </p:nvSpPr>
        <p:spPr/>
        <p:txBody>
          <a:bodyPr/>
          <a:lstStyle/>
          <a:p>
            <a:r>
              <a:rPr lang="en-IT" dirty="0"/>
              <a:t>Network and Communication</a:t>
            </a:r>
          </a:p>
        </p:txBody>
      </p:sp>
      <p:sp>
        <p:nvSpPr>
          <p:cNvPr id="3" name="Content Placeholder 2">
            <a:extLst>
              <a:ext uri="{FF2B5EF4-FFF2-40B4-BE49-F238E27FC236}">
                <a16:creationId xmlns:a16="http://schemas.microsoft.com/office/drawing/2014/main" id="{3B548B7E-1D82-0301-ECE0-98E1D358A8C3}"/>
              </a:ext>
            </a:extLst>
          </p:cNvPr>
          <p:cNvSpPr>
            <a:spLocks noGrp="1"/>
          </p:cNvSpPr>
          <p:nvPr>
            <p:ph idx="1"/>
          </p:nvPr>
        </p:nvSpPr>
        <p:spPr/>
        <p:txBody>
          <a:bodyPr>
            <a:normAutofit/>
          </a:bodyPr>
          <a:lstStyle/>
          <a:p>
            <a:r>
              <a:rPr lang="en-GB" dirty="0"/>
              <a:t>Looking into network-level security concerns of edge computing, one must deal with various threats and vulnerabilities pertaining to communication among network nodes.</a:t>
            </a:r>
          </a:p>
          <a:p>
            <a:endParaRPr lang="en-IT" dirty="0"/>
          </a:p>
        </p:txBody>
      </p:sp>
    </p:spTree>
    <p:extLst>
      <p:ext uri="{BB962C8B-B14F-4D97-AF65-F5344CB8AC3E}">
        <p14:creationId xmlns:p14="http://schemas.microsoft.com/office/powerpoint/2010/main" val="27056976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93C1B-7C30-167B-DD41-B70C8E35805A}"/>
              </a:ext>
            </a:extLst>
          </p:cNvPr>
          <p:cNvSpPr>
            <a:spLocks noGrp="1"/>
          </p:cNvSpPr>
          <p:nvPr>
            <p:ph type="title"/>
          </p:nvPr>
        </p:nvSpPr>
        <p:spPr/>
        <p:txBody>
          <a:bodyPr/>
          <a:lstStyle/>
          <a:p>
            <a:pPr>
              <a:tabLst>
                <a:tab pos="8280000" algn="r"/>
              </a:tabLst>
            </a:pPr>
            <a:r>
              <a:rPr lang="en-GB" dirty="0"/>
              <a:t>Device Vulnerabilities	1/3</a:t>
            </a:r>
            <a:endParaRPr lang="en-IT" dirty="0"/>
          </a:p>
        </p:txBody>
      </p:sp>
      <p:sp>
        <p:nvSpPr>
          <p:cNvPr id="3" name="Content Placeholder 2">
            <a:extLst>
              <a:ext uri="{FF2B5EF4-FFF2-40B4-BE49-F238E27FC236}">
                <a16:creationId xmlns:a16="http://schemas.microsoft.com/office/drawing/2014/main" id="{81F32A7C-7EA2-2F78-D7FF-9CFA2462C4E9}"/>
              </a:ext>
            </a:extLst>
          </p:cNvPr>
          <p:cNvSpPr>
            <a:spLocks noGrp="1"/>
          </p:cNvSpPr>
          <p:nvPr>
            <p:ph idx="1"/>
          </p:nvPr>
        </p:nvSpPr>
        <p:spPr/>
        <p:txBody>
          <a:bodyPr>
            <a:normAutofit fontScale="85000" lnSpcReduction="20000"/>
          </a:bodyPr>
          <a:lstStyle/>
          <a:p>
            <a:r>
              <a:rPr lang="en-GB" dirty="0"/>
              <a:t>Physical layout of edge network introduces new threats.</a:t>
            </a:r>
          </a:p>
          <a:p>
            <a:r>
              <a:rPr lang="en-GB" dirty="0"/>
              <a:t>One such threat is physical access to machine itself.</a:t>
            </a:r>
          </a:p>
          <a:p>
            <a:r>
              <a:rPr lang="en-GB" dirty="0"/>
              <a:t>Edge nodes are physically located close to where data are generated or need to be processed.</a:t>
            </a:r>
          </a:p>
          <a:p>
            <a:pPr lvl="1"/>
            <a:r>
              <a:rPr lang="en-GB" dirty="0"/>
              <a:t>It is beyond vendor’s or service provider’s physical control.</a:t>
            </a:r>
          </a:p>
          <a:p>
            <a:r>
              <a:rPr lang="en-GB" dirty="0"/>
              <a:t>Threat actor may leverage physical access to device to perform various activities.</a:t>
            </a:r>
          </a:p>
          <a:p>
            <a:pPr lvl="1"/>
            <a:r>
              <a:rPr lang="en-GB" dirty="0"/>
              <a:t>For example, they could cause Denial of Service (DoS) by damaging or unplugging device or attempting to penetrate system by connecting to an open port, or replacing device with rogue one.</a:t>
            </a:r>
          </a:p>
          <a:p>
            <a:pPr lvl="1"/>
            <a:r>
              <a:rPr lang="en-GB" dirty="0"/>
              <a:t>Wiretapping is also possible, allowing packet sniffing or even injection.</a:t>
            </a:r>
            <a:endParaRPr lang="en-IT" dirty="0"/>
          </a:p>
        </p:txBody>
      </p:sp>
    </p:spTree>
    <p:extLst>
      <p:ext uri="{BB962C8B-B14F-4D97-AF65-F5344CB8AC3E}">
        <p14:creationId xmlns:p14="http://schemas.microsoft.com/office/powerpoint/2010/main" val="465707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08AFF-9A97-6889-E7DE-E13F8C230D9C}"/>
              </a:ext>
            </a:extLst>
          </p:cNvPr>
          <p:cNvSpPr>
            <a:spLocks noGrp="1"/>
          </p:cNvSpPr>
          <p:nvPr>
            <p:ph type="title"/>
          </p:nvPr>
        </p:nvSpPr>
        <p:spPr/>
        <p:txBody>
          <a:bodyPr/>
          <a:lstStyle/>
          <a:p>
            <a:r>
              <a:rPr lang="en-IT" dirty="0"/>
              <a:t>Edge Computing Framework</a:t>
            </a:r>
          </a:p>
        </p:txBody>
      </p:sp>
      <p:sp>
        <p:nvSpPr>
          <p:cNvPr id="5" name="Content Placeholder 4">
            <a:extLst>
              <a:ext uri="{FF2B5EF4-FFF2-40B4-BE49-F238E27FC236}">
                <a16:creationId xmlns:a16="http://schemas.microsoft.com/office/drawing/2014/main" id="{B45605DA-AD72-A1F0-EE40-4EB72DBFB5D4}"/>
              </a:ext>
            </a:extLst>
          </p:cNvPr>
          <p:cNvSpPr>
            <a:spLocks noGrp="1"/>
          </p:cNvSpPr>
          <p:nvPr>
            <p:ph idx="1"/>
          </p:nvPr>
        </p:nvSpPr>
        <p:spPr/>
        <p:txBody>
          <a:bodyPr/>
          <a:lstStyle/>
          <a:p>
            <a:r>
              <a:rPr lang="en-GB" dirty="0">
                <a:solidFill>
                  <a:srgbClr val="000000"/>
                </a:solidFill>
                <a:effectLst/>
                <a:latin typeface="Helvetica" pitchFamily="2" charset="0"/>
              </a:rPr>
              <a:t>General architecture of edge computing</a:t>
            </a:r>
          </a:p>
          <a:p>
            <a:r>
              <a:rPr lang="en-GB" dirty="0">
                <a:solidFill>
                  <a:srgbClr val="000000"/>
                </a:solidFill>
                <a:latin typeface="Helvetica" pitchFamily="2" charset="0"/>
              </a:rPr>
              <a:t>T</a:t>
            </a:r>
            <a:r>
              <a:rPr lang="en-GB" dirty="0">
                <a:solidFill>
                  <a:srgbClr val="000000"/>
                </a:solidFill>
                <a:effectLst/>
                <a:latin typeface="Helvetica" pitchFamily="2" charset="0"/>
              </a:rPr>
              <a:t>hree layers:</a:t>
            </a:r>
          </a:p>
          <a:p>
            <a:pPr lvl="1"/>
            <a:r>
              <a:rPr lang="en-GB" dirty="0">
                <a:solidFill>
                  <a:srgbClr val="000000"/>
                </a:solidFill>
                <a:effectLst/>
                <a:latin typeface="Helvetica" pitchFamily="2" charset="0"/>
              </a:rPr>
              <a:t>an edge device layer (EDL) – </a:t>
            </a:r>
            <a:r>
              <a:rPr lang="en-GB" i="1" dirty="0">
                <a:solidFill>
                  <a:srgbClr val="000000"/>
                </a:solidFill>
                <a:effectLst/>
                <a:latin typeface="Helvetica" pitchFamily="2" charset="0"/>
              </a:rPr>
              <a:t>most</a:t>
            </a:r>
            <a:r>
              <a:rPr lang="en-GB" dirty="0">
                <a:solidFill>
                  <a:srgbClr val="000000"/>
                </a:solidFill>
                <a:effectLst/>
                <a:latin typeface="Helvetica" pitchFamily="2" charset="0"/>
              </a:rPr>
              <a:t> power,</a:t>
            </a:r>
          </a:p>
          <a:p>
            <a:pPr lvl="1"/>
            <a:r>
              <a:rPr lang="en-GB" dirty="0">
                <a:solidFill>
                  <a:srgbClr val="000000"/>
                </a:solidFill>
                <a:effectLst/>
                <a:latin typeface="Helvetica" pitchFamily="2" charset="0"/>
              </a:rPr>
              <a:t>an edge server layer (ESL),</a:t>
            </a:r>
          </a:p>
          <a:p>
            <a:pPr lvl="1"/>
            <a:r>
              <a:rPr lang="en-GB" dirty="0">
                <a:solidFill>
                  <a:srgbClr val="000000"/>
                </a:solidFill>
                <a:effectLst/>
                <a:latin typeface="Helvetica" pitchFamily="2" charset="0"/>
              </a:rPr>
              <a:t>and cloud server layer (CSL) – </a:t>
            </a:r>
            <a:r>
              <a:rPr lang="en-GB" i="1" dirty="0">
                <a:solidFill>
                  <a:srgbClr val="000000"/>
                </a:solidFill>
                <a:effectLst/>
                <a:latin typeface="Helvetica" pitchFamily="2" charset="0"/>
              </a:rPr>
              <a:t>least</a:t>
            </a:r>
            <a:r>
              <a:rPr lang="en-GB" dirty="0">
                <a:solidFill>
                  <a:srgbClr val="000000"/>
                </a:solidFill>
                <a:effectLst/>
                <a:latin typeface="Helvetica" pitchFamily="2" charset="0"/>
              </a:rPr>
              <a:t> power.</a:t>
            </a:r>
          </a:p>
        </p:txBody>
      </p:sp>
      <p:pic>
        <p:nvPicPr>
          <p:cNvPr id="3" name="Picture 2">
            <a:extLst>
              <a:ext uri="{FF2B5EF4-FFF2-40B4-BE49-F238E27FC236}">
                <a16:creationId xmlns:a16="http://schemas.microsoft.com/office/drawing/2014/main" id="{FFE90335-9826-31C3-D541-0CC231E5C45A}"/>
              </a:ext>
            </a:extLst>
          </p:cNvPr>
          <p:cNvPicPr>
            <a:picLocks noChangeAspect="1"/>
          </p:cNvPicPr>
          <p:nvPr/>
        </p:nvPicPr>
        <p:blipFill>
          <a:blip r:embed="rId2"/>
          <a:stretch>
            <a:fillRect/>
          </a:stretch>
        </p:blipFill>
        <p:spPr>
          <a:xfrm>
            <a:off x="2431761" y="4276969"/>
            <a:ext cx="4365312" cy="1971431"/>
          </a:xfrm>
          <a:prstGeom prst="rect">
            <a:avLst/>
          </a:prstGeom>
        </p:spPr>
      </p:pic>
    </p:spTree>
    <p:extLst>
      <p:ext uri="{BB962C8B-B14F-4D97-AF65-F5344CB8AC3E}">
        <p14:creationId xmlns:p14="http://schemas.microsoft.com/office/powerpoint/2010/main" val="29246909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5A7DB-E9B4-EA90-C702-31DF0C62C20E}"/>
              </a:ext>
            </a:extLst>
          </p:cNvPr>
          <p:cNvSpPr>
            <a:spLocks noGrp="1"/>
          </p:cNvSpPr>
          <p:nvPr>
            <p:ph type="title"/>
          </p:nvPr>
        </p:nvSpPr>
        <p:spPr/>
        <p:txBody>
          <a:bodyPr/>
          <a:lstStyle/>
          <a:p>
            <a:pPr>
              <a:tabLst>
                <a:tab pos="8280000" algn="r"/>
              </a:tabLst>
            </a:pPr>
            <a:r>
              <a:rPr lang="en-IT" dirty="0"/>
              <a:t>Device Vulnerabilities	2/3</a:t>
            </a:r>
          </a:p>
        </p:txBody>
      </p:sp>
      <p:sp>
        <p:nvSpPr>
          <p:cNvPr id="3" name="Content Placeholder 2">
            <a:extLst>
              <a:ext uri="{FF2B5EF4-FFF2-40B4-BE49-F238E27FC236}">
                <a16:creationId xmlns:a16="http://schemas.microsoft.com/office/drawing/2014/main" id="{AE93D534-15E5-34AA-ED39-7B8A955046CE}"/>
              </a:ext>
            </a:extLst>
          </p:cNvPr>
          <p:cNvSpPr>
            <a:spLocks noGrp="1"/>
          </p:cNvSpPr>
          <p:nvPr>
            <p:ph idx="1"/>
          </p:nvPr>
        </p:nvSpPr>
        <p:spPr/>
        <p:txBody>
          <a:bodyPr>
            <a:normAutofit fontScale="62500" lnSpcReduction="20000"/>
          </a:bodyPr>
          <a:lstStyle/>
          <a:p>
            <a:r>
              <a:rPr lang="en-GB" dirty="0"/>
              <a:t>In real-world deployments, devices are highly heterogeneous and may be developed by different vendors.</a:t>
            </a:r>
          </a:p>
          <a:p>
            <a:r>
              <a:rPr lang="en-GB" dirty="0"/>
              <a:t>Undebatable fact, especially in context of IoT.</a:t>
            </a:r>
          </a:p>
          <a:p>
            <a:r>
              <a:rPr lang="en-GB" dirty="0"/>
              <a:t>Such devices are often found running vulnerable code (or firmware) that has not received proper security assessments.</a:t>
            </a:r>
          </a:p>
          <a:p>
            <a:r>
              <a:rPr lang="en-GB" dirty="0"/>
              <a:t>Some devices may have common vulnerabilities, such as out-of-bounds-write, which adversaries can leverage.</a:t>
            </a:r>
          </a:p>
          <a:p>
            <a:pPr lvl="1"/>
            <a:r>
              <a:rPr lang="en-GB" dirty="0"/>
              <a:t>For instance, Philips Hue Bridge (model 2.X) contains heap-based buffer overflow which allows remote code execution.</a:t>
            </a:r>
          </a:p>
          <a:p>
            <a:r>
              <a:rPr lang="en-GB" dirty="0"/>
              <a:t>Often, device may utilize buggy libraries even though they could be well-known.</a:t>
            </a:r>
          </a:p>
          <a:p>
            <a:pPr lvl="1"/>
            <a:r>
              <a:rPr lang="en-GB" dirty="0"/>
              <a:t>OpenSSL library is widely used cryptographic library that implements secure communication protocols such as SSL/TLS.</a:t>
            </a:r>
          </a:p>
          <a:p>
            <a:pPr lvl="1"/>
            <a:r>
              <a:rPr lang="en-GB" dirty="0"/>
              <a:t>According to CVE-2014-0160, </a:t>
            </a:r>
            <a:r>
              <a:rPr lang="en-GB" dirty="0" err="1"/>
              <a:t>heartbleed</a:t>
            </a:r>
            <a:r>
              <a:rPr lang="en-GB" dirty="0"/>
              <a:t> bug in OpenSSL’s heartbeat implementation leads to memory leakage from server to client and from client to server. Such leakage could reveal secret keys or other protected material.</a:t>
            </a:r>
            <a:endParaRPr lang="en-IT" dirty="0"/>
          </a:p>
        </p:txBody>
      </p:sp>
    </p:spTree>
    <p:extLst>
      <p:ext uri="{BB962C8B-B14F-4D97-AF65-F5344CB8AC3E}">
        <p14:creationId xmlns:p14="http://schemas.microsoft.com/office/powerpoint/2010/main" val="18981862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5A7DB-E9B4-EA90-C702-31DF0C62C20E}"/>
              </a:ext>
            </a:extLst>
          </p:cNvPr>
          <p:cNvSpPr>
            <a:spLocks noGrp="1"/>
          </p:cNvSpPr>
          <p:nvPr>
            <p:ph type="title"/>
          </p:nvPr>
        </p:nvSpPr>
        <p:spPr/>
        <p:txBody>
          <a:bodyPr/>
          <a:lstStyle/>
          <a:p>
            <a:pPr>
              <a:tabLst>
                <a:tab pos="8280000" algn="r"/>
              </a:tabLst>
            </a:pPr>
            <a:r>
              <a:rPr lang="en-IT" dirty="0"/>
              <a:t>Device Vulnerabilities	3/3</a:t>
            </a:r>
          </a:p>
        </p:txBody>
      </p:sp>
      <p:sp>
        <p:nvSpPr>
          <p:cNvPr id="3" name="Content Placeholder 2">
            <a:extLst>
              <a:ext uri="{FF2B5EF4-FFF2-40B4-BE49-F238E27FC236}">
                <a16:creationId xmlns:a16="http://schemas.microsoft.com/office/drawing/2014/main" id="{AE93D534-15E5-34AA-ED39-7B8A955046CE}"/>
              </a:ext>
            </a:extLst>
          </p:cNvPr>
          <p:cNvSpPr>
            <a:spLocks noGrp="1"/>
          </p:cNvSpPr>
          <p:nvPr>
            <p:ph idx="1"/>
          </p:nvPr>
        </p:nvSpPr>
        <p:spPr/>
        <p:txBody>
          <a:bodyPr>
            <a:normAutofit fontScale="85000" lnSpcReduction="20000"/>
          </a:bodyPr>
          <a:lstStyle/>
          <a:p>
            <a:r>
              <a:rPr lang="en-GB" dirty="0">
                <a:solidFill>
                  <a:srgbClr val="000000"/>
                </a:solidFill>
                <a:effectLst/>
                <a:latin typeface="Helvetica" pitchFamily="2" charset="0"/>
              </a:rPr>
              <a:t>Network nodes such as Network Address Translators (NAT) carry vulnerabilities of their own.</a:t>
            </a:r>
          </a:p>
          <a:p>
            <a:r>
              <a:rPr lang="en-GB" dirty="0">
                <a:solidFill>
                  <a:srgbClr val="000000"/>
                </a:solidFill>
                <a:effectLst/>
                <a:latin typeface="Helvetica" pitchFamily="2" charset="0"/>
              </a:rPr>
              <a:t>NAT “hides” IP addresses of internal network devices from outside network.</a:t>
            </a:r>
          </a:p>
          <a:p>
            <a:r>
              <a:rPr lang="en-GB" dirty="0">
                <a:solidFill>
                  <a:srgbClr val="000000"/>
                </a:solidFill>
                <a:effectLst/>
                <a:latin typeface="Helvetica" pitchFamily="2" charset="0"/>
              </a:rPr>
              <a:t>All internal devices share one public IP address.</a:t>
            </a:r>
          </a:p>
          <a:p>
            <a:r>
              <a:rPr lang="en-GB" dirty="0">
                <a:solidFill>
                  <a:srgbClr val="000000"/>
                </a:solidFill>
                <a:effectLst/>
                <a:latin typeface="Helvetica" pitchFamily="2" charset="0"/>
              </a:rPr>
              <a:t>Threat actor from outside cannot know which devices exist in internal network.</a:t>
            </a:r>
          </a:p>
          <a:p>
            <a:r>
              <a:rPr lang="en-GB" dirty="0">
                <a:solidFill>
                  <a:srgbClr val="000000"/>
                </a:solidFill>
                <a:effectLst/>
                <a:latin typeface="Helvetica" pitchFamily="2" charset="0"/>
              </a:rPr>
              <a:t>However, slipstreaming vulnerability found in NAT actually allows outsiders to learn which devices are in internal network and probe them.</a:t>
            </a:r>
          </a:p>
          <a:p>
            <a:r>
              <a:rPr lang="en-GB" dirty="0">
                <a:solidFill>
                  <a:srgbClr val="000000"/>
                </a:solidFill>
                <a:effectLst/>
                <a:latin typeface="Helvetica" pitchFamily="2" charset="0"/>
              </a:rPr>
              <a:t>Adversary only needs to convince one of devices in internal network to connect to malicious domain.</a:t>
            </a:r>
          </a:p>
        </p:txBody>
      </p:sp>
    </p:spTree>
    <p:extLst>
      <p:ext uri="{BB962C8B-B14F-4D97-AF65-F5344CB8AC3E}">
        <p14:creationId xmlns:p14="http://schemas.microsoft.com/office/powerpoint/2010/main" val="30907235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87F52-C4F4-89EA-A291-D7E8105179CC}"/>
              </a:ext>
            </a:extLst>
          </p:cNvPr>
          <p:cNvSpPr>
            <a:spLocks noGrp="1"/>
          </p:cNvSpPr>
          <p:nvPr>
            <p:ph type="title"/>
          </p:nvPr>
        </p:nvSpPr>
        <p:spPr/>
        <p:txBody>
          <a:bodyPr/>
          <a:lstStyle/>
          <a:p>
            <a:r>
              <a:rPr lang="en-GB" sz="4000" dirty="0"/>
              <a:t>Vulnerabilities in Edge Services</a:t>
            </a:r>
            <a:endParaRPr lang="en-IT" sz="4000" dirty="0"/>
          </a:p>
        </p:txBody>
      </p:sp>
      <p:sp>
        <p:nvSpPr>
          <p:cNvPr id="3" name="Content Placeholder 2">
            <a:extLst>
              <a:ext uri="{FF2B5EF4-FFF2-40B4-BE49-F238E27FC236}">
                <a16:creationId xmlns:a16="http://schemas.microsoft.com/office/drawing/2014/main" id="{35EF13B1-9DEB-65BF-A3EC-80687E6CD71E}"/>
              </a:ext>
            </a:extLst>
          </p:cNvPr>
          <p:cNvSpPr>
            <a:spLocks noGrp="1"/>
          </p:cNvSpPr>
          <p:nvPr>
            <p:ph idx="1"/>
          </p:nvPr>
        </p:nvSpPr>
        <p:spPr/>
        <p:txBody>
          <a:bodyPr>
            <a:normAutofit fontScale="85000" lnSpcReduction="20000"/>
          </a:bodyPr>
          <a:lstStyle/>
          <a:p>
            <a:r>
              <a:rPr lang="en-GB" dirty="0">
                <a:solidFill>
                  <a:srgbClr val="000000"/>
                </a:solidFill>
                <a:latin typeface="Helvetica" pitchFamily="2" charset="0"/>
              </a:rPr>
              <a:t>A</a:t>
            </a:r>
            <a:r>
              <a:rPr lang="en-GB" dirty="0">
                <a:solidFill>
                  <a:srgbClr val="000000"/>
                </a:solidFill>
                <a:effectLst/>
                <a:latin typeface="Helvetica" pitchFamily="2" charset="0"/>
              </a:rPr>
              <a:t>dversary may be able to inject malicious payload using several underlying techniques such as SQL injection, XSS, and CSRF.</a:t>
            </a:r>
          </a:p>
          <a:p>
            <a:r>
              <a:rPr lang="en-GB" dirty="0">
                <a:solidFill>
                  <a:srgbClr val="000000"/>
                </a:solidFill>
                <a:effectLst/>
                <a:latin typeface="Helvetica" pitchFamily="2" charset="0"/>
              </a:rPr>
              <a:t>Main root cause of all those techniques is lack of proper input sanitization, where edge server needs to check validity of input request.</a:t>
            </a:r>
          </a:p>
          <a:p>
            <a:r>
              <a:rPr lang="en-GB" dirty="0">
                <a:solidFill>
                  <a:srgbClr val="000000"/>
                </a:solidFill>
                <a:effectLst/>
                <a:latin typeface="Helvetica" pitchFamily="2" charset="0"/>
              </a:rPr>
              <a:t>Servers merely check only for correct syntax, which is trivial.</a:t>
            </a:r>
          </a:p>
          <a:p>
            <a:r>
              <a:rPr lang="en-GB" dirty="0">
                <a:solidFill>
                  <a:srgbClr val="000000"/>
                </a:solidFill>
                <a:effectLst/>
                <a:latin typeface="Helvetica" pitchFamily="2" charset="0"/>
              </a:rPr>
              <a:t>They do not reason about contents of request.</a:t>
            </a:r>
          </a:p>
          <a:p>
            <a:pPr lvl="1"/>
            <a:r>
              <a:rPr lang="en-GB" dirty="0">
                <a:solidFill>
                  <a:srgbClr val="000000"/>
                </a:solidFill>
                <a:effectLst/>
                <a:latin typeface="Helvetica" pitchFamily="2" charset="0"/>
              </a:rPr>
              <a:t>E.g., code is found where there should be data or vice versa.</a:t>
            </a:r>
          </a:p>
          <a:p>
            <a:pPr lvl="1"/>
            <a:r>
              <a:rPr lang="en-GB" dirty="0">
                <a:solidFill>
                  <a:srgbClr val="000000"/>
                </a:solidFill>
                <a:effectLst/>
                <a:latin typeface="Helvetica" pitchFamily="2" charset="0"/>
              </a:rPr>
              <a:t>For instance, vulnerability was found in Cisco Fog Director that allowed unauthenticated attacker to conduct XSS attack against user of web interface of affected software.</a:t>
            </a:r>
          </a:p>
        </p:txBody>
      </p:sp>
    </p:spTree>
    <p:extLst>
      <p:ext uri="{BB962C8B-B14F-4D97-AF65-F5344CB8AC3E}">
        <p14:creationId xmlns:p14="http://schemas.microsoft.com/office/powerpoint/2010/main" val="18855657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A64B3-E9AF-8D1C-1A7C-25B87C41DEAF}"/>
              </a:ext>
            </a:extLst>
          </p:cNvPr>
          <p:cNvSpPr>
            <a:spLocks noGrp="1"/>
          </p:cNvSpPr>
          <p:nvPr>
            <p:ph type="title"/>
          </p:nvPr>
        </p:nvSpPr>
        <p:spPr/>
        <p:txBody>
          <a:bodyPr/>
          <a:lstStyle/>
          <a:p>
            <a:pPr>
              <a:tabLst>
                <a:tab pos="8280000" algn="r"/>
              </a:tabLst>
            </a:pPr>
            <a:r>
              <a:rPr lang="en-GB" dirty="0"/>
              <a:t>Protocol Vulnerabilities	1/2</a:t>
            </a:r>
            <a:endParaRPr lang="en-IT" dirty="0"/>
          </a:p>
        </p:txBody>
      </p:sp>
      <p:sp>
        <p:nvSpPr>
          <p:cNvPr id="3" name="Content Placeholder 2">
            <a:extLst>
              <a:ext uri="{FF2B5EF4-FFF2-40B4-BE49-F238E27FC236}">
                <a16:creationId xmlns:a16="http://schemas.microsoft.com/office/drawing/2014/main" id="{1C45FA23-5529-ABB5-5E35-5D73DF90C043}"/>
              </a:ext>
            </a:extLst>
          </p:cNvPr>
          <p:cNvSpPr>
            <a:spLocks noGrp="1"/>
          </p:cNvSpPr>
          <p:nvPr>
            <p:ph idx="1"/>
          </p:nvPr>
        </p:nvSpPr>
        <p:spPr/>
        <p:txBody>
          <a:bodyPr>
            <a:normAutofit fontScale="55000" lnSpcReduction="20000"/>
          </a:bodyPr>
          <a:lstStyle/>
          <a:p>
            <a:r>
              <a:rPr lang="en-GB" dirty="0"/>
              <a:t>Edge network usually uses lightweight communication protocols such as</a:t>
            </a:r>
          </a:p>
          <a:p>
            <a:pPr lvl="1"/>
            <a:r>
              <a:rPr lang="en-GB" dirty="0"/>
              <a:t>LTE, Wi-Fi, Bluetooth, MQTT, CoAP, AMQP, LoRa, and Zigbee.</a:t>
            </a:r>
          </a:p>
          <a:p>
            <a:r>
              <a:rPr lang="en-GB" dirty="0"/>
              <a:t>Cloud computing employs heavyweight protocols such as</a:t>
            </a:r>
          </a:p>
          <a:p>
            <a:pPr lvl="1"/>
            <a:r>
              <a:rPr lang="en-GB" dirty="0"/>
              <a:t>TLS, HTTPS, and FTP.</a:t>
            </a:r>
          </a:p>
          <a:p>
            <a:r>
              <a:rPr lang="en-GB" dirty="0"/>
              <a:t>Protocol itself becomes part of attack surface.</a:t>
            </a:r>
          </a:p>
          <a:p>
            <a:r>
              <a:rPr lang="en-GB" dirty="0"/>
              <a:t>Soft spots in communication protocols may provide an attacker grounds to launch attack.</a:t>
            </a:r>
          </a:p>
          <a:p>
            <a:r>
              <a:rPr lang="en-GB" dirty="0"/>
              <a:t>Zigbee (before version 3.0) required communicating devices to share pre-master secret key.</a:t>
            </a:r>
          </a:p>
          <a:p>
            <a:pPr lvl="1"/>
            <a:r>
              <a:rPr lang="en-GB" dirty="0"/>
              <a:t>Key was installed on devices by vendors.</a:t>
            </a:r>
          </a:p>
          <a:p>
            <a:pPr lvl="1"/>
            <a:r>
              <a:rPr lang="en-GB" dirty="0"/>
              <a:t>Considering millions of IoT devices, adversary can inevitably figure out pre-master secret.</a:t>
            </a:r>
          </a:p>
          <a:p>
            <a:pPr lvl="1"/>
            <a:r>
              <a:rPr lang="en-GB" dirty="0"/>
              <a:t>Another possibility is that adversary may force endpoints to downgrade security of communication. Such attack is possible if endpoints have no way of verifying that security properties agreed are ones that were truly intended.</a:t>
            </a:r>
          </a:p>
          <a:p>
            <a:pPr lvl="1"/>
            <a:r>
              <a:rPr lang="en-GB" dirty="0"/>
              <a:t>POODLE attack (Padding Oracle On Downgraded Legacy Encryption) on SSL 3.0 allows stealing secret material, such as HTTP cookies.</a:t>
            </a:r>
          </a:p>
          <a:p>
            <a:r>
              <a:rPr lang="en-GB" dirty="0"/>
              <a:t>HTTP is used in edge-cloud communication.</a:t>
            </a:r>
            <a:endParaRPr lang="en-IT" dirty="0"/>
          </a:p>
        </p:txBody>
      </p:sp>
    </p:spTree>
    <p:extLst>
      <p:ext uri="{BB962C8B-B14F-4D97-AF65-F5344CB8AC3E}">
        <p14:creationId xmlns:p14="http://schemas.microsoft.com/office/powerpoint/2010/main" val="37880852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A64B3-E9AF-8D1C-1A7C-25B87C41DEAF}"/>
              </a:ext>
            </a:extLst>
          </p:cNvPr>
          <p:cNvSpPr>
            <a:spLocks noGrp="1"/>
          </p:cNvSpPr>
          <p:nvPr>
            <p:ph type="title"/>
          </p:nvPr>
        </p:nvSpPr>
        <p:spPr/>
        <p:txBody>
          <a:bodyPr/>
          <a:lstStyle/>
          <a:p>
            <a:pPr>
              <a:tabLst>
                <a:tab pos="8280000" algn="r"/>
              </a:tabLst>
            </a:pPr>
            <a:r>
              <a:rPr lang="en-GB" dirty="0"/>
              <a:t>Protocol Vulnerabilities	2/2</a:t>
            </a:r>
            <a:endParaRPr lang="en-IT" dirty="0"/>
          </a:p>
        </p:txBody>
      </p:sp>
      <p:sp>
        <p:nvSpPr>
          <p:cNvPr id="3" name="Content Placeholder 2">
            <a:extLst>
              <a:ext uri="{FF2B5EF4-FFF2-40B4-BE49-F238E27FC236}">
                <a16:creationId xmlns:a16="http://schemas.microsoft.com/office/drawing/2014/main" id="{1C45FA23-5529-ABB5-5E35-5D73DF90C043}"/>
              </a:ext>
            </a:extLst>
          </p:cNvPr>
          <p:cNvSpPr>
            <a:spLocks noGrp="1"/>
          </p:cNvSpPr>
          <p:nvPr>
            <p:ph idx="1"/>
          </p:nvPr>
        </p:nvSpPr>
        <p:spPr/>
        <p:txBody>
          <a:bodyPr>
            <a:normAutofit fontScale="70000" lnSpcReduction="20000"/>
          </a:bodyPr>
          <a:lstStyle/>
          <a:p>
            <a:r>
              <a:rPr lang="en-GB" dirty="0"/>
              <a:t>Message Queuing Telemetry Transport (MQTT) is an application-layer communication protocol widely used for IoT to edge communication.</a:t>
            </a:r>
          </a:p>
          <a:p>
            <a:pPr lvl="1"/>
            <a:r>
              <a:rPr lang="en-GB" dirty="0"/>
              <a:t>While MQTT protocol supports encrypted communication, it is optional. </a:t>
            </a:r>
          </a:p>
          <a:p>
            <a:pPr lvl="1"/>
            <a:r>
              <a:rPr lang="en-GB" dirty="0"/>
              <a:t>This configuration could result in critical privacy violations while allowing man-in-the-middle to inject messages.</a:t>
            </a:r>
          </a:p>
          <a:p>
            <a:pPr lvl="1"/>
            <a:r>
              <a:rPr lang="en-GB" dirty="0"/>
              <a:t>For instance, data generated from wearable devices could include highly sensitive medical data, personal information, and even people’s movements.</a:t>
            </a:r>
          </a:p>
          <a:p>
            <a:r>
              <a:rPr lang="en-GB" dirty="0"/>
              <a:t>CoAP is another application layer for edge devices and applications that works on top of UDP.</a:t>
            </a:r>
          </a:p>
          <a:p>
            <a:pPr lvl="1"/>
            <a:r>
              <a:rPr lang="en-GB" dirty="0"/>
              <a:t>It has been reported that CoAP is susceptible to attacks such as address spoofing and amplification attacks.</a:t>
            </a:r>
          </a:p>
          <a:p>
            <a:pPr lvl="1"/>
            <a:r>
              <a:rPr lang="en-GB" dirty="0"/>
              <a:t>Response packet is much larger than request packet, and thus an attacker can use small UPD requests to </a:t>
            </a:r>
            <a:r>
              <a:rPr lang="en-GB" dirty="0">
                <a:solidFill>
                  <a:srgbClr val="000000"/>
                </a:solidFill>
                <a:effectLst/>
                <a:latin typeface="Helvetica" pitchFamily="2" charset="0"/>
              </a:rPr>
              <a:t>generate large-size responses from CoAP nodes, thus causing denial-of-service to victim devices (see section 11.3 in RFC 7252).</a:t>
            </a:r>
          </a:p>
          <a:p>
            <a:pPr lvl="1"/>
            <a:endParaRPr lang="en-IT" dirty="0"/>
          </a:p>
        </p:txBody>
      </p:sp>
    </p:spTree>
    <p:extLst>
      <p:ext uri="{BB962C8B-B14F-4D97-AF65-F5344CB8AC3E}">
        <p14:creationId xmlns:p14="http://schemas.microsoft.com/office/powerpoint/2010/main" val="33901314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DD1AA-8E44-E0F0-AF2F-8406A4A7983B}"/>
              </a:ext>
            </a:extLst>
          </p:cNvPr>
          <p:cNvSpPr>
            <a:spLocks noGrp="1"/>
          </p:cNvSpPr>
          <p:nvPr>
            <p:ph type="title"/>
          </p:nvPr>
        </p:nvSpPr>
        <p:spPr/>
        <p:txBody>
          <a:bodyPr/>
          <a:lstStyle/>
          <a:p>
            <a:r>
              <a:rPr lang="en-GB" dirty="0"/>
              <a:t>Establishing Trust</a:t>
            </a:r>
            <a:br>
              <a:rPr lang="en-GB" dirty="0"/>
            </a:br>
            <a:br>
              <a:rPr lang="en-GB" dirty="0"/>
            </a:br>
            <a:endParaRPr lang="en-IT" dirty="0"/>
          </a:p>
        </p:txBody>
      </p:sp>
      <p:sp>
        <p:nvSpPr>
          <p:cNvPr id="3" name="Content Placeholder 2">
            <a:extLst>
              <a:ext uri="{FF2B5EF4-FFF2-40B4-BE49-F238E27FC236}">
                <a16:creationId xmlns:a16="http://schemas.microsoft.com/office/drawing/2014/main" id="{15DF2E41-95FA-1E7B-DAD4-7DD47CE8EC58}"/>
              </a:ext>
            </a:extLst>
          </p:cNvPr>
          <p:cNvSpPr>
            <a:spLocks noGrp="1"/>
          </p:cNvSpPr>
          <p:nvPr>
            <p:ph idx="1"/>
          </p:nvPr>
        </p:nvSpPr>
        <p:spPr/>
        <p:txBody>
          <a:bodyPr>
            <a:normAutofit fontScale="62500" lnSpcReduction="20000"/>
          </a:bodyPr>
          <a:lstStyle/>
          <a:p>
            <a:r>
              <a:rPr lang="en-GB" i="1" dirty="0"/>
              <a:t>Authentication</a:t>
            </a:r>
            <a:r>
              <a:rPr lang="en-GB" dirty="0"/>
              <a:t> poses another challenge.</a:t>
            </a:r>
          </a:p>
          <a:p>
            <a:r>
              <a:rPr lang="en-GB" dirty="0"/>
              <a:t>Low-end devices may be authenticated to edge servers using weak credentials.</a:t>
            </a:r>
          </a:p>
          <a:p>
            <a:r>
              <a:rPr lang="en-GB" dirty="0"/>
              <a:t>Adversary may even be able to perform dictionary attack to break into system.</a:t>
            </a:r>
          </a:p>
          <a:p>
            <a:r>
              <a:rPr lang="en-GB" dirty="0"/>
              <a:t>Vulnerabilities may be introduced due to usage of weak cryptographic authentication protocols (e.g., WEP) or unpatched versions of them (e.g., WPA2-PSK dictionary attack).</a:t>
            </a:r>
          </a:p>
          <a:p>
            <a:r>
              <a:rPr lang="en-GB" dirty="0"/>
              <a:t>Authentication code-level implementation poses additional threats to entity authentication.</a:t>
            </a:r>
          </a:p>
          <a:p>
            <a:pPr lvl="1"/>
            <a:r>
              <a:rPr lang="en-GB" dirty="0"/>
              <a:t>Code that has not been tested or peer-reviewed may implement authentication in wrong way, granting access to unauthorized entities.</a:t>
            </a:r>
          </a:p>
          <a:p>
            <a:pPr lvl="1"/>
            <a:r>
              <a:rPr lang="en-GB" dirty="0"/>
              <a:t>Good example of that is Apple’s “</a:t>
            </a:r>
            <a:r>
              <a:rPr lang="en-GB" dirty="0" err="1"/>
              <a:t>goto</a:t>
            </a:r>
            <a:r>
              <a:rPr lang="en-GB" dirty="0"/>
              <a:t> fail” bug, which allowed MITM adversary to compromise end-to-end secure TLS connection.</a:t>
            </a:r>
          </a:p>
          <a:p>
            <a:pPr lvl="1"/>
            <a:r>
              <a:rPr lang="en-GB" dirty="0"/>
              <a:t>Bug was essentially bypassing certificate verification of server, thus compromising authenticity of connection.</a:t>
            </a:r>
          </a:p>
          <a:p>
            <a:endParaRPr lang="en-IT" dirty="0"/>
          </a:p>
        </p:txBody>
      </p:sp>
    </p:spTree>
    <p:extLst>
      <p:ext uri="{BB962C8B-B14F-4D97-AF65-F5344CB8AC3E}">
        <p14:creationId xmlns:p14="http://schemas.microsoft.com/office/powerpoint/2010/main" val="17040236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18818-995B-E598-4A7E-B73F44EC2021}"/>
              </a:ext>
            </a:extLst>
          </p:cNvPr>
          <p:cNvSpPr>
            <a:spLocks noGrp="1"/>
          </p:cNvSpPr>
          <p:nvPr>
            <p:ph type="title"/>
          </p:nvPr>
        </p:nvSpPr>
        <p:spPr/>
        <p:txBody>
          <a:bodyPr/>
          <a:lstStyle/>
          <a:p>
            <a:r>
              <a:rPr lang="en-GB" dirty="0"/>
              <a:t>Compute Authorization</a:t>
            </a:r>
            <a:br>
              <a:rPr lang="en-GB" dirty="0"/>
            </a:br>
            <a:br>
              <a:rPr lang="en-GB" dirty="0"/>
            </a:br>
            <a:endParaRPr lang="en-IT" dirty="0"/>
          </a:p>
        </p:txBody>
      </p:sp>
      <p:sp>
        <p:nvSpPr>
          <p:cNvPr id="3" name="Content Placeholder 2">
            <a:extLst>
              <a:ext uri="{FF2B5EF4-FFF2-40B4-BE49-F238E27FC236}">
                <a16:creationId xmlns:a16="http://schemas.microsoft.com/office/drawing/2014/main" id="{057568B3-D7E5-B4AE-9FA2-C9D80640829A}"/>
              </a:ext>
            </a:extLst>
          </p:cNvPr>
          <p:cNvSpPr>
            <a:spLocks noGrp="1"/>
          </p:cNvSpPr>
          <p:nvPr>
            <p:ph idx="1"/>
          </p:nvPr>
        </p:nvSpPr>
        <p:spPr/>
        <p:txBody>
          <a:bodyPr>
            <a:normAutofit fontScale="77500" lnSpcReduction="20000"/>
          </a:bodyPr>
          <a:lstStyle/>
          <a:p>
            <a:r>
              <a:rPr lang="en-GB" dirty="0">
                <a:solidFill>
                  <a:srgbClr val="000000"/>
                </a:solidFill>
                <a:effectLst/>
                <a:latin typeface="Helvetica" pitchFamily="2" charset="0"/>
              </a:rPr>
              <a:t>One crucial contribution of edge computing is delegation of complex computing tasks to network’s edge.</a:t>
            </a:r>
          </a:p>
          <a:p>
            <a:r>
              <a:rPr lang="en-GB" dirty="0">
                <a:solidFill>
                  <a:srgbClr val="000000"/>
                </a:solidFill>
                <a:effectLst/>
                <a:latin typeface="Helvetica" pitchFamily="2" charset="0"/>
              </a:rPr>
              <a:t>While authentication aims to solve problem of verifying identities, authorization deals with problem of verifying whether particular node is authorized to perform particular computing task.</a:t>
            </a:r>
            <a:endParaRPr lang="en-GB" dirty="0">
              <a:solidFill>
                <a:srgbClr val="000000"/>
              </a:solidFill>
              <a:latin typeface="Helvetica" pitchFamily="2" charset="0"/>
            </a:endParaRPr>
          </a:p>
          <a:p>
            <a:r>
              <a:rPr lang="en-GB" dirty="0">
                <a:solidFill>
                  <a:srgbClr val="000000"/>
                </a:solidFill>
                <a:effectLst/>
                <a:latin typeface="Helvetica" pitchFamily="2" charset="0"/>
              </a:rPr>
              <a:t>A similar problem is encountered in Content Delivery Networks (CDNs), where media stream providers (e.g., Netflix) authorize servers to deliver content on its behalf in several regions.</a:t>
            </a:r>
          </a:p>
          <a:p>
            <a:r>
              <a:rPr lang="en-GB" dirty="0">
                <a:solidFill>
                  <a:srgbClr val="000000"/>
                </a:solidFill>
                <a:latin typeface="Helvetica" pitchFamily="2" charset="0"/>
              </a:rPr>
              <a:t>S</a:t>
            </a:r>
            <a:r>
              <a:rPr lang="en-GB" dirty="0">
                <a:solidFill>
                  <a:srgbClr val="000000"/>
                </a:solidFill>
                <a:effectLst/>
                <a:latin typeface="Helvetica" pitchFamily="2" charset="0"/>
              </a:rPr>
              <a:t>ame physical spread applies in edge computing as well. Similar to how end-users need to verify content received from CDN server, an edge device needs to be able to prove that it is authorized to perform such computation from core network (e.g., corporate network, service provider).</a:t>
            </a:r>
          </a:p>
          <a:p>
            <a:endParaRPr lang="en-IT" dirty="0"/>
          </a:p>
        </p:txBody>
      </p:sp>
    </p:spTree>
    <p:extLst>
      <p:ext uri="{BB962C8B-B14F-4D97-AF65-F5344CB8AC3E}">
        <p14:creationId xmlns:p14="http://schemas.microsoft.com/office/powerpoint/2010/main" val="9124441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37819-64AD-E52C-8DE7-C565960F470E}"/>
              </a:ext>
            </a:extLst>
          </p:cNvPr>
          <p:cNvSpPr>
            <a:spLocks noGrp="1"/>
          </p:cNvSpPr>
          <p:nvPr>
            <p:ph type="title"/>
          </p:nvPr>
        </p:nvSpPr>
        <p:spPr/>
        <p:txBody>
          <a:bodyPr/>
          <a:lstStyle/>
          <a:p>
            <a:r>
              <a:rPr lang="en-GB" dirty="0"/>
              <a:t>Side-channel Attacks</a:t>
            </a:r>
            <a:br>
              <a:rPr lang="en-GB" dirty="0"/>
            </a:br>
            <a:br>
              <a:rPr lang="en-GB" dirty="0"/>
            </a:br>
            <a:endParaRPr lang="en-IT" dirty="0"/>
          </a:p>
        </p:txBody>
      </p:sp>
      <p:sp>
        <p:nvSpPr>
          <p:cNvPr id="3" name="Content Placeholder 2">
            <a:extLst>
              <a:ext uri="{FF2B5EF4-FFF2-40B4-BE49-F238E27FC236}">
                <a16:creationId xmlns:a16="http://schemas.microsoft.com/office/drawing/2014/main" id="{EC10D006-DEA3-AC04-E99B-5BF142BB1FFA}"/>
              </a:ext>
            </a:extLst>
          </p:cNvPr>
          <p:cNvSpPr>
            <a:spLocks noGrp="1"/>
          </p:cNvSpPr>
          <p:nvPr>
            <p:ph idx="1"/>
          </p:nvPr>
        </p:nvSpPr>
        <p:spPr/>
        <p:txBody>
          <a:bodyPr>
            <a:normAutofit fontScale="77500" lnSpcReduction="20000"/>
          </a:bodyPr>
          <a:lstStyle/>
          <a:p>
            <a:r>
              <a:rPr lang="en-GB" dirty="0"/>
              <a:t>When attacker can gain knowledge about occurring communication and endpoints communicating, they may be able to use this information to attack infrastructure itself.</a:t>
            </a:r>
          </a:p>
          <a:p>
            <a:r>
              <a:rPr lang="en-GB" dirty="0"/>
              <a:t>Information leaked through side channels often reveal information about secret keys.</a:t>
            </a:r>
          </a:p>
          <a:p>
            <a:r>
              <a:rPr lang="en-GB" dirty="0"/>
              <a:t>Ronen et al. demonstrated novel side-channel attack on Philips Hue smart lamps, which revealed initialization vector and secret key that lamps use to authenticate and encrypt firmware.</a:t>
            </a:r>
          </a:p>
          <a:p>
            <a:r>
              <a:rPr lang="en-GB" dirty="0"/>
              <a:t>Thus, information gained from side channel could lead to catastrophic results.</a:t>
            </a:r>
          </a:p>
          <a:p>
            <a:r>
              <a:rPr lang="en-GB" dirty="0"/>
              <a:t>In addition, side channels raise privacy issues, especially in environments where privacy preservation is of high importance (e.g., smart home).</a:t>
            </a:r>
            <a:endParaRPr lang="en-IT" dirty="0"/>
          </a:p>
        </p:txBody>
      </p:sp>
    </p:spTree>
    <p:extLst>
      <p:ext uri="{BB962C8B-B14F-4D97-AF65-F5344CB8AC3E}">
        <p14:creationId xmlns:p14="http://schemas.microsoft.com/office/powerpoint/2010/main" val="19076336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6A685-AD41-57E9-11D2-551AF23F8F63}"/>
              </a:ext>
            </a:extLst>
          </p:cNvPr>
          <p:cNvSpPr>
            <a:spLocks noGrp="1"/>
          </p:cNvSpPr>
          <p:nvPr>
            <p:ph type="title"/>
          </p:nvPr>
        </p:nvSpPr>
        <p:spPr/>
        <p:txBody>
          <a:bodyPr/>
          <a:lstStyle/>
          <a:p>
            <a:pPr>
              <a:tabLst>
                <a:tab pos="8280000" algn="r"/>
              </a:tabLst>
            </a:pPr>
            <a:r>
              <a:rPr lang="en-GB" dirty="0"/>
              <a:t>Denial of Service Attacks	2/2</a:t>
            </a:r>
            <a:br>
              <a:rPr lang="en-GB" dirty="0"/>
            </a:br>
            <a:br>
              <a:rPr lang="en-GB" dirty="0"/>
            </a:br>
            <a:endParaRPr lang="en-IT" dirty="0"/>
          </a:p>
        </p:txBody>
      </p:sp>
      <p:sp>
        <p:nvSpPr>
          <p:cNvPr id="3" name="Content Placeholder 2">
            <a:extLst>
              <a:ext uri="{FF2B5EF4-FFF2-40B4-BE49-F238E27FC236}">
                <a16:creationId xmlns:a16="http://schemas.microsoft.com/office/drawing/2014/main" id="{AC05D0F9-A055-FF0E-1D63-610A4291EB23}"/>
              </a:ext>
            </a:extLst>
          </p:cNvPr>
          <p:cNvSpPr>
            <a:spLocks noGrp="1"/>
          </p:cNvSpPr>
          <p:nvPr>
            <p:ph idx="1"/>
          </p:nvPr>
        </p:nvSpPr>
        <p:spPr/>
        <p:txBody>
          <a:bodyPr>
            <a:normAutofit fontScale="62500" lnSpcReduction="20000"/>
          </a:bodyPr>
          <a:lstStyle/>
          <a:p>
            <a:r>
              <a:rPr lang="en-GB" dirty="0"/>
              <a:t>Edge computing is complex infrastructure that includes interconnection of edge devices, edge servers, and cloud.</a:t>
            </a:r>
          </a:p>
          <a:p>
            <a:r>
              <a:rPr lang="en-GB" dirty="0"/>
              <a:t>Edge device vulnerabilities or vulnerabilities in protocol itself may allow an attacker to cause disruptions.</a:t>
            </a:r>
          </a:p>
          <a:p>
            <a:r>
              <a:rPr lang="en-GB" dirty="0"/>
              <a:t>Edge network is more susceptible to distributed denial of service (DDoS) attacks since it contains computationally less powerful resources than cloud.</a:t>
            </a:r>
          </a:p>
          <a:p>
            <a:r>
              <a:rPr lang="en-GB" dirty="0"/>
              <a:t>Services deployed at edge are error-prone in their security settings.</a:t>
            </a:r>
          </a:p>
          <a:p>
            <a:pPr lvl="1"/>
            <a:r>
              <a:rPr lang="en-GB" dirty="0"/>
              <a:t>For instance, if attacker can take control of cluster of edge devices, they essentially create botnet.</a:t>
            </a:r>
          </a:p>
          <a:p>
            <a:pPr lvl="1"/>
            <a:r>
              <a:rPr lang="en-GB" dirty="0"/>
              <a:t>A very famous attack is </a:t>
            </a:r>
            <a:r>
              <a:rPr lang="en-GB" dirty="0" err="1"/>
              <a:t>Mirai</a:t>
            </a:r>
            <a:r>
              <a:rPr lang="en-GB" dirty="0"/>
              <a:t> botnet where attackers were able to compromise IoT devices and use them to cause DDoS to edge server network providers such as Krebs and OVH.</a:t>
            </a:r>
          </a:p>
          <a:p>
            <a:pPr lvl="1"/>
            <a:r>
              <a:rPr lang="en-GB" dirty="0"/>
              <a:t>Botnet floods core network (i.e., edge servers) with enormous requests.</a:t>
            </a:r>
          </a:p>
          <a:p>
            <a:pPr lvl="1"/>
            <a:r>
              <a:rPr lang="en-GB" dirty="0"/>
              <a:t>Such attack causes DoS due to resource exhaustion.</a:t>
            </a:r>
          </a:p>
          <a:p>
            <a:pPr lvl="1"/>
            <a:r>
              <a:rPr lang="en-GB" dirty="0"/>
              <a:t>Techniques to cause denial of service include message flooding at internet layer (e.g., ICMP), transport layer (e.g., TCP, UDP), or even application layer (e.g., HTTP).</a:t>
            </a:r>
          </a:p>
        </p:txBody>
      </p:sp>
    </p:spTree>
    <p:extLst>
      <p:ext uri="{BB962C8B-B14F-4D97-AF65-F5344CB8AC3E}">
        <p14:creationId xmlns:p14="http://schemas.microsoft.com/office/powerpoint/2010/main" val="36069200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6A685-AD41-57E9-11D2-551AF23F8F63}"/>
              </a:ext>
            </a:extLst>
          </p:cNvPr>
          <p:cNvSpPr>
            <a:spLocks noGrp="1"/>
          </p:cNvSpPr>
          <p:nvPr>
            <p:ph type="title"/>
          </p:nvPr>
        </p:nvSpPr>
        <p:spPr/>
        <p:txBody>
          <a:bodyPr/>
          <a:lstStyle/>
          <a:p>
            <a:pPr>
              <a:tabLst>
                <a:tab pos="8280000" algn="r"/>
              </a:tabLst>
            </a:pPr>
            <a:r>
              <a:rPr lang="en-GB" dirty="0"/>
              <a:t>Denial of Service Attacks	1/2</a:t>
            </a:r>
            <a:br>
              <a:rPr lang="en-GB" dirty="0"/>
            </a:br>
            <a:br>
              <a:rPr lang="en-GB" dirty="0"/>
            </a:br>
            <a:endParaRPr lang="en-IT" dirty="0"/>
          </a:p>
        </p:txBody>
      </p:sp>
      <p:sp>
        <p:nvSpPr>
          <p:cNvPr id="3" name="Content Placeholder 2">
            <a:extLst>
              <a:ext uri="{FF2B5EF4-FFF2-40B4-BE49-F238E27FC236}">
                <a16:creationId xmlns:a16="http://schemas.microsoft.com/office/drawing/2014/main" id="{AC05D0F9-A055-FF0E-1D63-610A4291EB23}"/>
              </a:ext>
            </a:extLst>
          </p:cNvPr>
          <p:cNvSpPr>
            <a:spLocks noGrp="1"/>
          </p:cNvSpPr>
          <p:nvPr>
            <p:ph idx="1"/>
          </p:nvPr>
        </p:nvSpPr>
        <p:spPr/>
        <p:txBody>
          <a:bodyPr>
            <a:normAutofit/>
          </a:bodyPr>
          <a:lstStyle/>
          <a:p>
            <a:r>
              <a:rPr lang="en-GB" dirty="0"/>
              <a:t>While DDoS attacks are more practical in edge network, cloud DDoS is still feasible from attacker’s perspective. </a:t>
            </a:r>
          </a:p>
          <a:p>
            <a:r>
              <a:rPr lang="en-GB" dirty="0"/>
              <a:t>Successful DDoS attacks on cloud can cause significant disruptions in edge network.</a:t>
            </a:r>
          </a:p>
          <a:p>
            <a:r>
              <a:rPr lang="en-GB" dirty="0" err="1"/>
              <a:t>CVEdetails</a:t>
            </a:r>
            <a:r>
              <a:rPr lang="en-GB" dirty="0"/>
              <a:t> report top 50 vulnerable products, many of which run on cloud servers (e.g., Windows 10 and Linux Debian).</a:t>
            </a:r>
            <a:endParaRPr lang="en-IT" dirty="0"/>
          </a:p>
        </p:txBody>
      </p:sp>
    </p:spTree>
    <p:extLst>
      <p:ext uri="{BB962C8B-B14F-4D97-AF65-F5344CB8AC3E}">
        <p14:creationId xmlns:p14="http://schemas.microsoft.com/office/powerpoint/2010/main" val="3491672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08AFF-9A97-6889-E7DE-E13F8C230D9C}"/>
              </a:ext>
            </a:extLst>
          </p:cNvPr>
          <p:cNvSpPr>
            <a:spLocks noGrp="1"/>
          </p:cNvSpPr>
          <p:nvPr>
            <p:ph type="title"/>
          </p:nvPr>
        </p:nvSpPr>
        <p:spPr/>
        <p:txBody>
          <a:bodyPr/>
          <a:lstStyle/>
          <a:p>
            <a:r>
              <a:rPr lang="en-IT" dirty="0"/>
              <a:t>Edge Device Layer (EDL)</a:t>
            </a:r>
          </a:p>
        </p:txBody>
      </p:sp>
      <p:sp>
        <p:nvSpPr>
          <p:cNvPr id="5" name="Content Placeholder 4">
            <a:extLst>
              <a:ext uri="{FF2B5EF4-FFF2-40B4-BE49-F238E27FC236}">
                <a16:creationId xmlns:a16="http://schemas.microsoft.com/office/drawing/2014/main" id="{B45605DA-AD72-A1F0-EE40-4EB72DBFB5D4}"/>
              </a:ext>
            </a:extLst>
          </p:cNvPr>
          <p:cNvSpPr>
            <a:spLocks noGrp="1"/>
          </p:cNvSpPr>
          <p:nvPr>
            <p:ph idx="1"/>
          </p:nvPr>
        </p:nvSpPr>
        <p:spPr/>
        <p:txBody>
          <a:bodyPr/>
          <a:lstStyle/>
          <a:p>
            <a:r>
              <a:rPr lang="en-GB" i="1" dirty="0">
                <a:solidFill>
                  <a:srgbClr val="000000"/>
                </a:solidFill>
                <a:effectLst/>
                <a:latin typeface="Helvetica" pitchFamily="2" charset="0"/>
              </a:rPr>
              <a:t>Edge devices</a:t>
            </a:r>
            <a:r>
              <a:rPr lang="en-GB" dirty="0">
                <a:solidFill>
                  <a:srgbClr val="000000"/>
                </a:solidFill>
                <a:effectLst/>
                <a:latin typeface="Helvetica" pitchFamily="2" charset="0"/>
              </a:rPr>
              <a:t> grouped in</a:t>
            </a:r>
          </a:p>
          <a:p>
            <a:pPr lvl="1"/>
            <a:r>
              <a:rPr lang="en-GB" i="1" dirty="0">
                <a:solidFill>
                  <a:srgbClr val="000000"/>
                </a:solidFill>
                <a:latin typeface="Helvetica" pitchFamily="2" charset="0"/>
              </a:rPr>
              <a:t>IoT devices,</a:t>
            </a:r>
          </a:p>
          <a:p>
            <a:pPr lvl="1"/>
            <a:r>
              <a:rPr lang="en-GB" i="1" dirty="0">
                <a:solidFill>
                  <a:srgbClr val="000000"/>
                </a:solidFill>
                <a:effectLst/>
                <a:latin typeface="Helvetica" pitchFamily="2" charset="0"/>
              </a:rPr>
              <a:t>Mobile de</a:t>
            </a:r>
            <a:r>
              <a:rPr lang="en-GB" i="1" dirty="0">
                <a:solidFill>
                  <a:srgbClr val="000000"/>
                </a:solidFill>
                <a:latin typeface="Helvetica" pitchFamily="2" charset="0"/>
              </a:rPr>
              <a:t>vices.</a:t>
            </a:r>
            <a:endParaRPr lang="en-GB" i="1" dirty="0">
              <a:solidFill>
                <a:srgbClr val="000000"/>
              </a:solidFill>
              <a:effectLst/>
              <a:latin typeface="Helvetica" pitchFamily="2" charset="0"/>
            </a:endParaRPr>
          </a:p>
          <a:p>
            <a:r>
              <a:rPr lang="en-GB" dirty="0">
                <a:solidFill>
                  <a:srgbClr val="000000"/>
                </a:solidFill>
                <a:effectLst/>
                <a:latin typeface="Helvetica" pitchFamily="2" charset="0"/>
              </a:rPr>
              <a:t>Conduct field tasks such as </a:t>
            </a:r>
            <a:r>
              <a:rPr lang="en-GB" i="1" dirty="0">
                <a:solidFill>
                  <a:srgbClr val="000000"/>
                </a:solidFill>
                <a:effectLst/>
                <a:latin typeface="Helvetica" pitchFamily="2" charset="0"/>
              </a:rPr>
              <a:t>sensing</a:t>
            </a:r>
            <a:r>
              <a:rPr lang="en-GB" dirty="0">
                <a:solidFill>
                  <a:srgbClr val="000000"/>
                </a:solidFill>
                <a:effectLst/>
                <a:latin typeface="Helvetica" pitchFamily="2" charset="0"/>
              </a:rPr>
              <a:t>, </a:t>
            </a:r>
            <a:r>
              <a:rPr lang="en-GB" i="1" dirty="0">
                <a:solidFill>
                  <a:srgbClr val="000000"/>
                </a:solidFill>
                <a:effectLst/>
                <a:latin typeface="Helvetica" pitchFamily="2" charset="0"/>
              </a:rPr>
              <a:t>actuating</a:t>
            </a:r>
            <a:r>
              <a:rPr lang="en-GB" dirty="0">
                <a:solidFill>
                  <a:srgbClr val="000000"/>
                </a:solidFill>
                <a:effectLst/>
                <a:latin typeface="Helvetica" pitchFamily="2" charset="0"/>
              </a:rPr>
              <a:t>, and </a:t>
            </a:r>
            <a:r>
              <a:rPr lang="en-GB" i="1" dirty="0">
                <a:solidFill>
                  <a:srgbClr val="000000"/>
                </a:solidFill>
                <a:effectLst/>
                <a:latin typeface="Helvetica" pitchFamily="2" charset="0"/>
              </a:rPr>
              <a:t>controlling.</a:t>
            </a:r>
          </a:p>
          <a:p>
            <a:r>
              <a:rPr lang="en-GB" dirty="0">
                <a:solidFill>
                  <a:srgbClr val="000000"/>
                </a:solidFill>
                <a:effectLst/>
                <a:latin typeface="Helvetica" pitchFamily="2" charset="0"/>
              </a:rPr>
              <a:t>Common edge devices controlled by microcontrollers (MCUs)</a:t>
            </a:r>
          </a:p>
          <a:p>
            <a:pPr lvl="1"/>
            <a:r>
              <a:rPr lang="en-GB" dirty="0">
                <a:solidFill>
                  <a:srgbClr val="000000"/>
                </a:solidFill>
                <a:latin typeface="Helvetica" pitchFamily="2" charset="0"/>
              </a:rPr>
              <a:t>MCU </a:t>
            </a:r>
            <a:r>
              <a:rPr lang="en-GB" dirty="0">
                <a:solidFill>
                  <a:srgbClr val="000000"/>
                </a:solidFill>
                <a:effectLst/>
                <a:latin typeface="Helvetica" pitchFamily="2" charset="0"/>
              </a:rPr>
              <a:t>implements firmware that provides low-level software interfaces to control device’s hardware.</a:t>
            </a:r>
          </a:p>
          <a:p>
            <a:pPr lvl="1"/>
            <a:endParaRPr lang="en-GB" dirty="0">
              <a:solidFill>
                <a:srgbClr val="000000"/>
              </a:solidFill>
              <a:effectLst/>
              <a:latin typeface="Helvetica" pitchFamily="2" charset="0"/>
            </a:endParaRPr>
          </a:p>
          <a:p>
            <a:pPr lvl="1"/>
            <a:endParaRPr lang="en-GB" dirty="0">
              <a:solidFill>
                <a:srgbClr val="000000"/>
              </a:solidFill>
              <a:effectLst/>
              <a:latin typeface="Helvetica" pitchFamily="2" charset="0"/>
            </a:endParaRPr>
          </a:p>
          <a:p>
            <a:endParaRPr lang="en-GB" dirty="0">
              <a:solidFill>
                <a:srgbClr val="000000"/>
              </a:solidFill>
              <a:effectLst/>
              <a:latin typeface="Helvetica" pitchFamily="2" charset="0"/>
            </a:endParaRPr>
          </a:p>
        </p:txBody>
      </p:sp>
    </p:spTree>
    <p:extLst>
      <p:ext uri="{BB962C8B-B14F-4D97-AF65-F5344CB8AC3E}">
        <p14:creationId xmlns:p14="http://schemas.microsoft.com/office/powerpoint/2010/main" val="32105525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F0F07-117F-687D-8416-53BEF169EAC1}"/>
              </a:ext>
            </a:extLst>
          </p:cNvPr>
          <p:cNvSpPr>
            <a:spLocks noGrp="1"/>
          </p:cNvSpPr>
          <p:nvPr>
            <p:ph type="title"/>
          </p:nvPr>
        </p:nvSpPr>
        <p:spPr/>
        <p:txBody>
          <a:bodyPr/>
          <a:lstStyle/>
          <a:p>
            <a:pPr>
              <a:tabLst>
                <a:tab pos="8280000" algn="r"/>
              </a:tabLst>
            </a:pPr>
            <a:r>
              <a:rPr lang="en-GB" dirty="0"/>
              <a:t>Research Challenges	1/3</a:t>
            </a:r>
            <a:endParaRPr lang="en-IT" dirty="0"/>
          </a:p>
        </p:txBody>
      </p:sp>
      <p:sp>
        <p:nvSpPr>
          <p:cNvPr id="3" name="Content Placeholder 2">
            <a:extLst>
              <a:ext uri="{FF2B5EF4-FFF2-40B4-BE49-F238E27FC236}">
                <a16:creationId xmlns:a16="http://schemas.microsoft.com/office/drawing/2014/main" id="{FFEB3BC5-8A2D-DD8C-8174-B97B97B651D7}"/>
              </a:ext>
            </a:extLst>
          </p:cNvPr>
          <p:cNvSpPr>
            <a:spLocks noGrp="1"/>
          </p:cNvSpPr>
          <p:nvPr>
            <p:ph idx="1"/>
          </p:nvPr>
        </p:nvSpPr>
        <p:spPr/>
        <p:txBody>
          <a:bodyPr/>
          <a:lstStyle/>
          <a:p>
            <a:pPr marL="0" indent="0">
              <a:buNone/>
            </a:pPr>
            <a:r>
              <a:rPr lang="en-GB" i="1" dirty="0"/>
              <a:t>Network security configurations and management</a:t>
            </a:r>
            <a:r>
              <a:rPr lang="en-GB" dirty="0"/>
              <a:t> </a:t>
            </a:r>
          </a:p>
          <a:p>
            <a:r>
              <a:rPr lang="en-GB" dirty="0"/>
              <a:t>Edge computing is designed to support range of devices spanning different vendors with different security capabilities.</a:t>
            </a:r>
          </a:p>
          <a:p>
            <a:r>
              <a:rPr lang="en-GB" dirty="0"/>
              <a:t>Different vendors provide different application programming interfaces to configure device. Administrators must make significant efforts to adequately configure devices, making it costly and error-prone task.</a:t>
            </a:r>
            <a:endParaRPr lang="en-IT" dirty="0"/>
          </a:p>
        </p:txBody>
      </p:sp>
    </p:spTree>
    <p:extLst>
      <p:ext uri="{BB962C8B-B14F-4D97-AF65-F5344CB8AC3E}">
        <p14:creationId xmlns:p14="http://schemas.microsoft.com/office/powerpoint/2010/main" val="36508879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F0F07-117F-687D-8416-53BEF169EAC1}"/>
              </a:ext>
            </a:extLst>
          </p:cNvPr>
          <p:cNvSpPr>
            <a:spLocks noGrp="1"/>
          </p:cNvSpPr>
          <p:nvPr>
            <p:ph type="title"/>
          </p:nvPr>
        </p:nvSpPr>
        <p:spPr/>
        <p:txBody>
          <a:bodyPr/>
          <a:lstStyle/>
          <a:p>
            <a:pPr>
              <a:tabLst>
                <a:tab pos="8280000" algn="r"/>
              </a:tabLst>
            </a:pPr>
            <a:r>
              <a:rPr lang="en-GB" dirty="0"/>
              <a:t>Research Challenges	2/3</a:t>
            </a:r>
            <a:endParaRPr lang="en-IT" dirty="0"/>
          </a:p>
        </p:txBody>
      </p:sp>
      <p:sp>
        <p:nvSpPr>
          <p:cNvPr id="3" name="Content Placeholder 2">
            <a:extLst>
              <a:ext uri="{FF2B5EF4-FFF2-40B4-BE49-F238E27FC236}">
                <a16:creationId xmlns:a16="http://schemas.microsoft.com/office/drawing/2014/main" id="{FFEB3BC5-8A2D-DD8C-8174-B97B97B651D7}"/>
              </a:ext>
            </a:extLst>
          </p:cNvPr>
          <p:cNvSpPr>
            <a:spLocks noGrp="1"/>
          </p:cNvSpPr>
          <p:nvPr>
            <p:ph idx="1"/>
          </p:nvPr>
        </p:nvSpPr>
        <p:spPr/>
        <p:txBody>
          <a:bodyPr>
            <a:normAutofit fontScale="55000" lnSpcReduction="20000"/>
          </a:bodyPr>
          <a:lstStyle/>
          <a:p>
            <a:pPr marL="0" indent="0">
              <a:buNone/>
            </a:pPr>
            <a:r>
              <a:rPr lang="en-GB" i="1" dirty="0"/>
              <a:t>Adoption of Zero Trust Architecture (ZTA)</a:t>
            </a:r>
          </a:p>
          <a:p>
            <a:r>
              <a:rPr lang="en-GB" dirty="0"/>
              <a:t>As argued earlier in section, access control is critical when managing large distributed infrastructures like edge computing.</a:t>
            </a:r>
          </a:p>
          <a:p>
            <a:r>
              <a:rPr lang="en-GB" dirty="0"/>
              <a:t>Frameworks are needed to support fine-grained access control policy specifications; which communications should be allowed and why.</a:t>
            </a:r>
          </a:p>
          <a:p>
            <a:r>
              <a:rPr lang="en-GB" dirty="0"/>
              <a:t>Defining such access control policies needs to be done in way that keeps errors minimal.</a:t>
            </a:r>
          </a:p>
          <a:p>
            <a:pPr lvl="1"/>
            <a:r>
              <a:rPr lang="en-GB" dirty="0"/>
              <a:t>For example, administrator may specify at high level which entities need to communicate and have automated process to translate this to network-level details (e.g., using firewall rules, etc.).</a:t>
            </a:r>
          </a:p>
          <a:p>
            <a:pPr lvl="1"/>
            <a:r>
              <a:rPr lang="en-GB" dirty="0"/>
              <a:t>Often, organizations adopt threat models with weak adversarial assumptions.</a:t>
            </a:r>
            <a:br>
              <a:rPr lang="en-GB" dirty="0"/>
            </a:br>
            <a:r>
              <a:rPr lang="en-GB" dirty="0"/>
              <a:t>For instance, they may assume that adversary may not be able to compromise end devices.</a:t>
            </a:r>
          </a:p>
          <a:p>
            <a:pPr lvl="2"/>
            <a:r>
              <a:rPr lang="en-GB" dirty="0"/>
              <a:t>Access control is loosely defined within network while enforcing more access control on network perimeters (i.e., firewalls).</a:t>
            </a:r>
          </a:p>
          <a:p>
            <a:pPr lvl="2"/>
            <a:r>
              <a:rPr lang="en-GB" dirty="0"/>
              <a:t>Becomes major issue once presumably trusted devices misbehave.</a:t>
            </a:r>
          </a:p>
          <a:p>
            <a:pPr lvl="2"/>
            <a:r>
              <a:rPr lang="en-GB" dirty="0"/>
              <a:t>For example, compromised IoT device may start probing resources on network or try to spread infection further in network.</a:t>
            </a:r>
          </a:p>
          <a:p>
            <a:pPr lvl="2"/>
            <a:r>
              <a:rPr lang="en-GB" dirty="0"/>
              <a:t>Such attack is feasible since access control is non-existent or very loosely defined.</a:t>
            </a:r>
          </a:p>
          <a:p>
            <a:pPr lvl="2"/>
            <a:r>
              <a:rPr lang="en-GB" dirty="0"/>
              <a:t>One needs to precisely define who can access what on network and for what reason.</a:t>
            </a:r>
            <a:endParaRPr lang="en-IT" dirty="0"/>
          </a:p>
        </p:txBody>
      </p:sp>
    </p:spTree>
    <p:extLst>
      <p:ext uri="{BB962C8B-B14F-4D97-AF65-F5344CB8AC3E}">
        <p14:creationId xmlns:p14="http://schemas.microsoft.com/office/powerpoint/2010/main" val="15112762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F0F07-117F-687D-8416-53BEF169EAC1}"/>
              </a:ext>
            </a:extLst>
          </p:cNvPr>
          <p:cNvSpPr>
            <a:spLocks noGrp="1"/>
          </p:cNvSpPr>
          <p:nvPr>
            <p:ph type="title"/>
          </p:nvPr>
        </p:nvSpPr>
        <p:spPr/>
        <p:txBody>
          <a:bodyPr/>
          <a:lstStyle/>
          <a:p>
            <a:pPr>
              <a:tabLst>
                <a:tab pos="8280000" algn="r"/>
              </a:tabLst>
            </a:pPr>
            <a:r>
              <a:rPr lang="en-GB" dirty="0"/>
              <a:t>Research Challenges	3/3</a:t>
            </a:r>
            <a:endParaRPr lang="en-IT" dirty="0"/>
          </a:p>
        </p:txBody>
      </p:sp>
      <p:sp>
        <p:nvSpPr>
          <p:cNvPr id="3" name="Content Placeholder 2">
            <a:extLst>
              <a:ext uri="{FF2B5EF4-FFF2-40B4-BE49-F238E27FC236}">
                <a16:creationId xmlns:a16="http://schemas.microsoft.com/office/drawing/2014/main" id="{FFEB3BC5-8A2D-DD8C-8174-B97B97B651D7}"/>
              </a:ext>
            </a:extLst>
          </p:cNvPr>
          <p:cNvSpPr>
            <a:spLocks noGrp="1"/>
          </p:cNvSpPr>
          <p:nvPr>
            <p:ph idx="1"/>
          </p:nvPr>
        </p:nvSpPr>
        <p:spPr/>
        <p:txBody>
          <a:bodyPr>
            <a:normAutofit fontScale="77500" lnSpcReduction="20000"/>
          </a:bodyPr>
          <a:lstStyle/>
          <a:p>
            <a:pPr marL="0" indent="0">
              <a:buNone/>
            </a:pPr>
            <a:r>
              <a:rPr lang="en-GB" i="1" dirty="0">
                <a:solidFill>
                  <a:srgbClr val="000000"/>
                </a:solidFill>
                <a:effectLst/>
                <a:latin typeface="Helvetica" pitchFamily="2" charset="0"/>
              </a:rPr>
              <a:t>Secure access service edge (SASE)</a:t>
            </a:r>
          </a:p>
          <a:p>
            <a:r>
              <a:rPr lang="en-GB" dirty="0">
                <a:solidFill>
                  <a:srgbClr val="000000"/>
                </a:solidFill>
                <a:effectLst/>
                <a:latin typeface="Helvetica" pitchFamily="2" charset="0"/>
              </a:rPr>
              <a:t>SASE extends ZTA by granting access to network resources based on entity’s identity (e.g., IoT, device, user application)</a:t>
            </a:r>
          </a:p>
          <a:p>
            <a:r>
              <a:rPr lang="en-GB" dirty="0">
                <a:solidFill>
                  <a:srgbClr val="000000"/>
                </a:solidFill>
                <a:effectLst/>
                <a:latin typeface="Helvetica" pitchFamily="2" charset="0"/>
              </a:rPr>
              <a:t>Requires real-time context and continuous assessment of risk and trust throughout sessions.</a:t>
            </a:r>
          </a:p>
          <a:p>
            <a:r>
              <a:rPr lang="en-GB" dirty="0">
                <a:solidFill>
                  <a:srgbClr val="000000"/>
                </a:solidFill>
                <a:effectLst/>
                <a:latin typeface="Helvetica" pitchFamily="2" charset="0"/>
              </a:rPr>
              <a:t>Real-time contexts can vary across edge computing deployments and must be standardized for compatibility across SASE services.</a:t>
            </a:r>
          </a:p>
          <a:p>
            <a:r>
              <a:rPr lang="en-GB" dirty="0">
                <a:solidFill>
                  <a:srgbClr val="000000"/>
                </a:solidFill>
                <a:effectLst/>
                <a:latin typeface="Helvetica" pitchFamily="2" charset="0"/>
              </a:rPr>
              <a:t>Assessment of risk and trust must be continuous monitoring process as long as entity lives in network.</a:t>
            </a:r>
          </a:p>
          <a:p>
            <a:r>
              <a:rPr lang="en-GB" dirty="0">
                <a:solidFill>
                  <a:srgbClr val="000000"/>
                </a:solidFill>
                <a:latin typeface="Helvetica" pitchFamily="2" charset="0"/>
              </a:rPr>
              <a:t>R</a:t>
            </a:r>
            <a:r>
              <a:rPr lang="en-GB" dirty="0">
                <a:solidFill>
                  <a:srgbClr val="000000"/>
                </a:solidFill>
                <a:effectLst/>
                <a:latin typeface="Helvetica" pitchFamily="2" charset="0"/>
              </a:rPr>
              <a:t>isk and trust must account for threats and vulnerabilities emerging from different architectural stacks.</a:t>
            </a:r>
          </a:p>
          <a:p>
            <a:pPr lvl="1"/>
            <a:r>
              <a:rPr lang="en-GB" dirty="0">
                <a:solidFill>
                  <a:srgbClr val="000000"/>
                </a:solidFill>
                <a:effectLst/>
                <a:latin typeface="Helvetica" pitchFamily="2" charset="0"/>
              </a:rPr>
              <a:t>e.g., network, hardware, system.</a:t>
            </a:r>
          </a:p>
        </p:txBody>
      </p:sp>
    </p:spTree>
    <p:extLst>
      <p:ext uri="{BB962C8B-B14F-4D97-AF65-F5344CB8AC3E}">
        <p14:creationId xmlns:p14="http://schemas.microsoft.com/office/powerpoint/2010/main" val="34224671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778FC-68CB-15F7-AA2B-B3EE299D3776}"/>
              </a:ext>
            </a:extLst>
          </p:cNvPr>
          <p:cNvSpPr>
            <a:spLocks noGrp="1"/>
          </p:cNvSpPr>
          <p:nvPr>
            <p:ph type="title"/>
          </p:nvPr>
        </p:nvSpPr>
        <p:spPr/>
        <p:txBody>
          <a:bodyPr/>
          <a:lstStyle/>
          <a:p>
            <a:r>
              <a:rPr lang="en-IT" dirty="0"/>
              <a:t>Cloud Stack</a:t>
            </a:r>
          </a:p>
        </p:txBody>
      </p:sp>
      <p:sp>
        <p:nvSpPr>
          <p:cNvPr id="3" name="Content Placeholder 2">
            <a:extLst>
              <a:ext uri="{FF2B5EF4-FFF2-40B4-BE49-F238E27FC236}">
                <a16:creationId xmlns:a16="http://schemas.microsoft.com/office/drawing/2014/main" id="{27D47E5F-63A3-43F2-9124-602A99F607AE}"/>
              </a:ext>
            </a:extLst>
          </p:cNvPr>
          <p:cNvSpPr>
            <a:spLocks noGrp="1"/>
          </p:cNvSpPr>
          <p:nvPr>
            <p:ph idx="1"/>
          </p:nvPr>
        </p:nvSpPr>
        <p:spPr/>
        <p:txBody>
          <a:bodyPr>
            <a:normAutofit fontScale="77500" lnSpcReduction="20000"/>
          </a:bodyPr>
          <a:lstStyle/>
          <a:p>
            <a:r>
              <a:rPr lang="en-GB" dirty="0">
                <a:solidFill>
                  <a:srgbClr val="000000"/>
                </a:solidFill>
                <a:latin typeface="Helvetica" pitchFamily="2" charset="0"/>
              </a:rPr>
              <a:t>C</a:t>
            </a:r>
            <a:r>
              <a:rPr lang="en-GB" dirty="0">
                <a:solidFill>
                  <a:srgbClr val="000000"/>
                </a:solidFill>
                <a:effectLst/>
                <a:latin typeface="Helvetica" pitchFamily="2" charset="0"/>
              </a:rPr>
              <a:t>loud composes central processing and maintenance of data collected in edge network.</a:t>
            </a:r>
          </a:p>
          <a:p>
            <a:r>
              <a:rPr lang="en-GB" dirty="0">
                <a:solidFill>
                  <a:srgbClr val="000000"/>
                </a:solidFill>
                <a:effectLst/>
                <a:latin typeface="Helvetica" pitchFamily="2" charset="0"/>
              </a:rPr>
              <a:t>Edge network transmits data to cloud for further processing or permanent storage, among other purposes.</a:t>
            </a:r>
          </a:p>
          <a:p>
            <a:r>
              <a:rPr lang="en-GB" dirty="0">
                <a:solidFill>
                  <a:srgbClr val="000000"/>
                </a:solidFill>
                <a:effectLst/>
                <a:latin typeface="Helvetica" pitchFamily="2" charset="0"/>
              </a:rPr>
              <a:t>Cloud is distributed system composed of several interconnected machines similar to edge network.</a:t>
            </a:r>
          </a:p>
          <a:p>
            <a:r>
              <a:rPr lang="en-GB" dirty="0">
                <a:solidFill>
                  <a:srgbClr val="000000"/>
                </a:solidFill>
                <a:effectLst/>
                <a:latin typeface="Helvetica" pitchFamily="2" charset="0"/>
              </a:rPr>
              <a:t>Cloud resources are shared among many parties.</a:t>
            </a:r>
          </a:p>
          <a:p>
            <a:r>
              <a:rPr lang="en-GB" dirty="0">
                <a:solidFill>
                  <a:srgbClr val="000000"/>
                </a:solidFill>
                <a:effectLst/>
                <a:latin typeface="Helvetica" pitchFamily="2" charset="0"/>
              </a:rPr>
              <a:t>In public clouds, those parties can be different users or organizations.</a:t>
            </a:r>
          </a:p>
          <a:p>
            <a:r>
              <a:rPr lang="en-GB" dirty="0">
                <a:solidFill>
                  <a:srgbClr val="000000"/>
                </a:solidFill>
                <a:latin typeface="Helvetica" pitchFamily="2" charset="0"/>
              </a:rPr>
              <a:t>S</a:t>
            </a:r>
            <a:r>
              <a:rPr lang="en-GB" dirty="0">
                <a:solidFill>
                  <a:srgbClr val="000000"/>
                </a:solidFill>
                <a:effectLst/>
                <a:latin typeface="Helvetica" pitchFamily="2" charset="0"/>
              </a:rPr>
              <a:t>ecurity issues emerging in cloud impact edge network as well.</a:t>
            </a:r>
          </a:p>
          <a:p>
            <a:r>
              <a:rPr lang="en-GB" dirty="0">
                <a:solidFill>
                  <a:srgbClr val="000000"/>
                </a:solidFill>
                <a:effectLst/>
                <a:latin typeface="Helvetica" pitchFamily="2" charset="0"/>
              </a:rPr>
              <a:t>Despite its architectural incentives and benefits, cloud brings its security issues to edge network.</a:t>
            </a:r>
          </a:p>
          <a:p>
            <a:endParaRPr lang="en-IT" dirty="0"/>
          </a:p>
        </p:txBody>
      </p:sp>
    </p:spTree>
    <p:extLst>
      <p:ext uri="{BB962C8B-B14F-4D97-AF65-F5344CB8AC3E}">
        <p14:creationId xmlns:p14="http://schemas.microsoft.com/office/powerpoint/2010/main" val="21544461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A0AAF-5A44-8088-9706-3682DD4C7AF0}"/>
              </a:ext>
            </a:extLst>
          </p:cNvPr>
          <p:cNvSpPr>
            <a:spLocks noGrp="1"/>
          </p:cNvSpPr>
          <p:nvPr>
            <p:ph type="title"/>
          </p:nvPr>
        </p:nvSpPr>
        <p:spPr/>
        <p:txBody>
          <a:bodyPr/>
          <a:lstStyle/>
          <a:p>
            <a:pPr>
              <a:tabLst>
                <a:tab pos="8280000" algn="r"/>
              </a:tabLst>
            </a:pPr>
            <a:r>
              <a:rPr lang="en-IT" dirty="0"/>
              <a:t>Cloud Vulnerabilities	1/5</a:t>
            </a:r>
          </a:p>
        </p:txBody>
      </p:sp>
      <p:sp>
        <p:nvSpPr>
          <p:cNvPr id="3" name="Content Placeholder 2">
            <a:extLst>
              <a:ext uri="{FF2B5EF4-FFF2-40B4-BE49-F238E27FC236}">
                <a16:creationId xmlns:a16="http://schemas.microsoft.com/office/drawing/2014/main" id="{7C9985E5-26F3-BF78-4B7E-5AECE5CD02BE}"/>
              </a:ext>
            </a:extLst>
          </p:cNvPr>
          <p:cNvSpPr>
            <a:spLocks noGrp="1"/>
          </p:cNvSpPr>
          <p:nvPr>
            <p:ph idx="1"/>
          </p:nvPr>
        </p:nvSpPr>
        <p:spPr/>
        <p:txBody>
          <a:bodyPr/>
          <a:lstStyle/>
          <a:p>
            <a:pPr marL="0" indent="0">
              <a:buNone/>
            </a:pPr>
            <a:r>
              <a:rPr lang="en-GB" i="1" dirty="0">
                <a:solidFill>
                  <a:srgbClr val="000000"/>
                </a:solidFill>
                <a:effectLst/>
                <a:latin typeface="Helvetica" pitchFamily="2" charset="0"/>
              </a:rPr>
              <a:t>Misconfigurations</a:t>
            </a:r>
          </a:p>
          <a:p>
            <a:r>
              <a:rPr lang="en-GB" dirty="0">
                <a:solidFill>
                  <a:srgbClr val="000000"/>
                </a:solidFill>
                <a:effectLst/>
                <a:latin typeface="Helvetica" pitchFamily="2" charset="0"/>
              </a:rPr>
              <a:t>Data can be exposed simply by misconfiguration of cloud machine instances.</a:t>
            </a:r>
          </a:p>
          <a:p>
            <a:r>
              <a:rPr lang="en-GB" dirty="0">
                <a:solidFill>
                  <a:srgbClr val="000000"/>
                </a:solidFill>
                <a:effectLst/>
                <a:latin typeface="Helvetica" pitchFamily="2" charset="0"/>
              </a:rPr>
              <a:t>For example, extremely sensitive user data were leaked by cloud leader due to misconfiguration of Amazon Web Services S3.</a:t>
            </a:r>
          </a:p>
          <a:p>
            <a:r>
              <a:rPr lang="en-GB" dirty="0">
                <a:solidFill>
                  <a:srgbClr val="000000"/>
                </a:solidFill>
                <a:latin typeface="Helvetica" pitchFamily="2" charset="0"/>
              </a:rPr>
              <a:t>M</a:t>
            </a:r>
            <a:r>
              <a:rPr lang="en-GB" dirty="0">
                <a:solidFill>
                  <a:srgbClr val="000000"/>
                </a:solidFill>
                <a:effectLst/>
                <a:latin typeface="Helvetica" pitchFamily="2" charset="0"/>
              </a:rPr>
              <a:t>isconfiguration allowed public access to cloud server hosting data while also having no access control enforcement.</a:t>
            </a:r>
          </a:p>
        </p:txBody>
      </p:sp>
    </p:spTree>
    <p:extLst>
      <p:ext uri="{BB962C8B-B14F-4D97-AF65-F5344CB8AC3E}">
        <p14:creationId xmlns:p14="http://schemas.microsoft.com/office/powerpoint/2010/main" val="19000855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A0AAF-5A44-8088-9706-3682DD4C7AF0}"/>
              </a:ext>
            </a:extLst>
          </p:cNvPr>
          <p:cNvSpPr>
            <a:spLocks noGrp="1"/>
          </p:cNvSpPr>
          <p:nvPr>
            <p:ph type="title"/>
          </p:nvPr>
        </p:nvSpPr>
        <p:spPr/>
        <p:txBody>
          <a:bodyPr/>
          <a:lstStyle/>
          <a:p>
            <a:pPr>
              <a:tabLst>
                <a:tab pos="8280000" algn="r"/>
              </a:tabLst>
            </a:pPr>
            <a:r>
              <a:rPr lang="en-IT" dirty="0"/>
              <a:t>Cloud Vulnerabilities	2/5</a:t>
            </a:r>
          </a:p>
        </p:txBody>
      </p:sp>
      <p:sp>
        <p:nvSpPr>
          <p:cNvPr id="3" name="Content Placeholder 2">
            <a:extLst>
              <a:ext uri="{FF2B5EF4-FFF2-40B4-BE49-F238E27FC236}">
                <a16:creationId xmlns:a16="http://schemas.microsoft.com/office/drawing/2014/main" id="{7C9985E5-26F3-BF78-4B7E-5AECE5CD02BE}"/>
              </a:ext>
            </a:extLst>
          </p:cNvPr>
          <p:cNvSpPr>
            <a:spLocks noGrp="1"/>
          </p:cNvSpPr>
          <p:nvPr>
            <p:ph idx="1"/>
          </p:nvPr>
        </p:nvSpPr>
        <p:spPr/>
        <p:txBody>
          <a:bodyPr>
            <a:normAutofit fontScale="62500" lnSpcReduction="20000"/>
          </a:bodyPr>
          <a:lstStyle/>
          <a:p>
            <a:pPr marL="0" indent="0">
              <a:buNone/>
            </a:pPr>
            <a:r>
              <a:rPr lang="en-GB" i="1" dirty="0">
                <a:solidFill>
                  <a:srgbClr val="000000"/>
                </a:solidFill>
                <a:effectLst/>
                <a:latin typeface="Helvetica" pitchFamily="2" charset="0"/>
              </a:rPr>
              <a:t>Insecure APIs</a:t>
            </a:r>
          </a:p>
          <a:p>
            <a:r>
              <a:rPr lang="en-GB" dirty="0">
                <a:solidFill>
                  <a:srgbClr val="000000"/>
                </a:solidFill>
                <a:effectLst/>
                <a:latin typeface="Helvetica" pitchFamily="2" charset="0"/>
              </a:rPr>
              <a:t>Cloud services expose their functionality through Application Programming Interface paradigms (e.g., REST).</a:t>
            </a:r>
          </a:p>
          <a:p>
            <a:r>
              <a:rPr lang="en-GB" dirty="0">
                <a:solidFill>
                  <a:srgbClr val="000000"/>
                </a:solidFill>
                <a:effectLst/>
                <a:latin typeface="Helvetica" pitchFamily="2" charset="0"/>
              </a:rPr>
              <a:t>Gartner predicts that by 2022, application programming interface (API) attacks will become most-frequent attack vector, causing data breaches for enterprise web applications.</a:t>
            </a:r>
          </a:p>
          <a:p>
            <a:r>
              <a:rPr lang="en-GB" dirty="0">
                <a:solidFill>
                  <a:srgbClr val="000000"/>
                </a:solidFill>
                <a:effectLst/>
                <a:latin typeface="Helvetica" pitchFamily="2" charset="0"/>
              </a:rPr>
              <a:t>Most critical issues in API security are insufficient access control, injection, and Excessive Data Exposure, among others.</a:t>
            </a:r>
          </a:p>
          <a:p>
            <a:r>
              <a:rPr lang="en-GB" dirty="0">
                <a:solidFill>
                  <a:srgbClr val="000000"/>
                </a:solidFill>
                <a:latin typeface="Helvetica" pitchFamily="2" charset="0"/>
              </a:rPr>
              <a:t>V</a:t>
            </a:r>
            <a:r>
              <a:rPr lang="en-GB" dirty="0">
                <a:solidFill>
                  <a:srgbClr val="000000"/>
                </a:solidFill>
                <a:effectLst/>
                <a:latin typeface="Helvetica" pitchFamily="2" charset="0"/>
              </a:rPr>
              <a:t>ulnerability in Microsoft Exchange Server allowed attackers to send unauthenticated HTTP requests to Exchange server. </a:t>
            </a:r>
          </a:p>
          <a:p>
            <a:r>
              <a:rPr lang="en-GB" dirty="0">
                <a:solidFill>
                  <a:srgbClr val="000000"/>
                </a:solidFill>
                <a:effectLst/>
                <a:latin typeface="Helvetica" pitchFamily="2" charset="0"/>
              </a:rPr>
              <a:t>Broken user authentication and security misconfigurations allowed adversaries to leverage back-end API of server to escalate privileges and maintain persistence.</a:t>
            </a:r>
          </a:p>
          <a:p>
            <a:r>
              <a:rPr lang="en-GB" dirty="0">
                <a:solidFill>
                  <a:srgbClr val="000000"/>
                </a:solidFill>
                <a:latin typeface="Helvetica" pitchFamily="2" charset="0"/>
              </a:rPr>
              <a:t>S</a:t>
            </a:r>
            <a:r>
              <a:rPr lang="en-GB" dirty="0">
                <a:solidFill>
                  <a:srgbClr val="000000"/>
                </a:solidFill>
                <a:effectLst/>
                <a:latin typeface="Helvetica" pitchFamily="2" charset="0"/>
              </a:rPr>
              <a:t>imilar scenario could be encountered in edge computing environment.</a:t>
            </a:r>
          </a:p>
          <a:p>
            <a:r>
              <a:rPr lang="en-GB" dirty="0">
                <a:solidFill>
                  <a:srgbClr val="000000"/>
                </a:solidFill>
                <a:effectLst/>
                <a:latin typeface="Helvetica" pitchFamily="2" charset="0"/>
              </a:rPr>
              <a:t>Services deployed at edge expose API functionality to be used by devices.</a:t>
            </a:r>
          </a:p>
        </p:txBody>
      </p:sp>
    </p:spTree>
    <p:extLst>
      <p:ext uri="{BB962C8B-B14F-4D97-AF65-F5344CB8AC3E}">
        <p14:creationId xmlns:p14="http://schemas.microsoft.com/office/powerpoint/2010/main" val="40008632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A0AAF-5A44-8088-9706-3682DD4C7AF0}"/>
              </a:ext>
            </a:extLst>
          </p:cNvPr>
          <p:cNvSpPr>
            <a:spLocks noGrp="1"/>
          </p:cNvSpPr>
          <p:nvPr>
            <p:ph type="title"/>
          </p:nvPr>
        </p:nvSpPr>
        <p:spPr/>
        <p:txBody>
          <a:bodyPr/>
          <a:lstStyle/>
          <a:p>
            <a:pPr>
              <a:tabLst>
                <a:tab pos="8280000" algn="r"/>
              </a:tabLst>
            </a:pPr>
            <a:r>
              <a:rPr lang="en-IT" dirty="0"/>
              <a:t>Cloud Vulnerabilities	3/5</a:t>
            </a:r>
          </a:p>
        </p:txBody>
      </p:sp>
      <p:sp>
        <p:nvSpPr>
          <p:cNvPr id="3" name="Content Placeholder 2">
            <a:extLst>
              <a:ext uri="{FF2B5EF4-FFF2-40B4-BE49-F238E27FC236}">
                <a16:creationId xmlns:a16="http://schemas.microsoft.com/office/drawing/2014/main" id="{7C9985E5-26F3-BF78-4B7E-5AECE5CD02BE}"/>
              </a:ext>
            </a:extLst>
          </p:cNvPr>
          <p:cNvSpPr>
            <a:spLocks noGrp="1"/>
          </p:cNvSpPr>
          <p:nvPr>
            <p:ph idx="1"/>
          </p:nvPr>
        </p:nvSpPr>
        <p:spPr/>
        <p:txBody>
          <a:bodyPr>
            <a:normAutofit fontScale="62500" lnSpcReduction="20000"/>
          </a:bodyPr>
          <a:lstStyle/>
          <a:p>
            <a:pPr marL="0" indent="0">
              <a:buNone/>
            </a:pPr>
            <a:r>
              <a:rPr lang="en-GB" i="1" dirty="0">
                <a:solidFill>
                  <a:srgbClr val="000000"/>
                </a:solidFill>
                <a:effectLst/>
                <a:latin typeface="Helvetica" pitchFamily="2" charset="0"/>
              </a:rPr>
              <a:t>Virtualization issues</a:t>
            </a:r>
          </a:p>
          <a:p>
            <a:r>
              <a:rPr lang="en-GB" dirty="0">
                <a:solidFill>
                  <a:srgbClr val="000000"/>
                </a:solidFill>
                <a:effectLst/>
                <a:latin typeface="Helvetica" pitchFamily="2" charset="0"/>
              </a:rPr>
              <a:t>Virtualization operations can be distinguished into two components: </a:t>
            </a:r>
          </a:p>
          <a:p>
            <a:pPr marL="914400" lvl="1" indent="-457200">
              <a:buFont typeface="+mj-lt"/>
              <a:buAutoNum type="arabicPeriod"/>
            </a:pPr>
            <a:r>
              <a:rPr lang="en-GB" dirty="0">
                <a:solidFill>
                  <a:srgbClr val="000000"/>
                </a:solidFill>
                <a:effectLst/>
                <a:latin typeface="Helvetica" pitchFamily="2" charset="0"/>
              </a:rPr>
              <a:t>Virtual Machine Manager or Hypervisor (VMM);</a:t>
            </a:r>
          </a:p>
          <a:p>
            <a:pPr marL="914400" lvl="1" indent="-457200">
              <a:buFont typeface="+mj-lt"/>
              <a:buAutoNum type="arabicPeriod"/>
            </a:pPr>
            <a:r>
              <a:rPr lang="en-GB" dirty="0">
                <a:solidFill>
                  <a:srgbClr val="000000"/>
                </a:solidFill>
                <a:effectLst/>
                <a:latin typeface="Helvetica" pitchFamily="2" charset="0"/>
              </a:rPr>
              <a:t>Virtual Machine instances.</a:t>
            </a:r>
          </a:p>
          <a:p>
            <a:r>
              <a:rPr lang="en-GB" dirty="0">
                <a:solidFill>
                  <a:srgbClr val="000000"/>
                </a:solidFill>
                <a:effectLst/>
                <a:latin typeface="Helvetica" pitchFamily="2" charset="0"/>
              </a:rPr>
              <a:t>VMM is crown jewel since its compromise allows adversary to attack many virtual systems at once.</a:t>
            </a:r>
          </a:p>
          <a:p>
            <a:pPr lvl="1"/>
            <a:r>
              <a:rPr lang="en-GB" dirty="0">
                <a:solidFill>
                  <a:srgbClr val="000000"/>
                </a:solidFill>
                <a:effectLst/>
                <a:latin typeface="Helvetica" pitchFamily="2" charset="0"/>
              </a:rPr>
              <a:t>In 2021, ransomware attack occurred on VMware </a:t>
            </a:r>
            <a:r>
              <a:rPr lang="en-GB" dirty="0" err="1">
                <a:solidFill>
                  <a:srgbClr val="000000"/>
                </a:solidFill>
                <a:effectLst/>
                <a:latin typeface="Helvetica" pitchFamily="2" charset="0"/>
              </a:rPr>
              <a:t>ESXi</a:t>
            </a:r>
            <a:r>
              <a:rPr lang="en-GB" dirty="0">
                <a:solidFill>
                  <a:srgbClr val="000000"/>
                </a:solidFill>
                <a:effectLst/>
                <a:latin typeface="Helvetica" pitchFamily="2" charset="0"/>
              </a:rPr>
              <a:t> hypervisor.</a:t>
            </a:r>
          </a:p>
          <a:p>
            <a:pPr lvl="1"/>
            <a:r>
              <a:rPr lang="en-GB" dirty="0">
                <a:solidFill>
                  <a:srgbClr val="000000"/>
                </a:solidFill>
                <a:effectLst/>
                <a:latin typeface="Helvetica" pitchFamily="2" charset="0"/>
              </a:rPr>
              <a:t>According to Sophos firm, defensive mistakes and unnecessary functionality allowed attackers to deploy crypto-locking malware and disrupt operations of all tenant VMs.</a:t>
            </a:r>
          </a:p>
          <a:p>
            <a:r>
              <a:rPr lang="en-GB" dirty="0">
                <a:solidFill>
                  <a:srgbClr val="000000"/>
                </a:solidFill>
                <a:effectLst/>
                <a:latin typeface="Helvetica" pitchFamily="2" charset="0"/>
              </a:rPr>
              <a:t>VM integrity must be verified at all times in cloud.</a:t>
            </a:r>
          </a:p>
          <a:p>
            <a:r>
              <a:rPr lang="en-GB" dirty="0">
                <a:solidFill>
                  <a:srgbClr val="000000"/>
                </a:solidFill>
                <a:effectLst/>
                <a:latin typeface="Helvetica" pitchFamily="2" charset="0"/>
              </a:rPr>
              <a:t>VM could be running mission-critical applications for edge network.</a:t>
            </a:r>
          </a:p>
          <a:p>
            <a:pPr lvl="1"/>
            <a:r>
              <a:rPr lang="en-GB" dirty="0">
                <a:solidFill>
                  <a:srgbClr val="000000"/>
                </a:solidFill>
                <a:latin typeface="Helvetica" pitchFamily="2" charset="0"/>
              </a:rPr>
              <a:t>C</a:t>
            </a:r>
            <a:r>
              <a:rPr lang="en-GB" dirty="0">
                <a:solidFill>
                  <a:srgbClr val="000000"/>
                </a:solidFill>
                <a:effectLst/>
                <a:latin typeface="Helvetica" pitchFamily="2" charset="0"/>
              </a:rPr>
              <a:t>loud providers must ensure that there are no malicious or compromised VM images.</a:t>
            </a:r>
          </a:p>
          <a:p>
            <a:r>
              <a:rPr lang="en-GB" dirty="0">
                <a:solidFill>
                  <a:srgbClr val="000000"/>
                </a:solidFill>
                <a:effectLst/>
                <a:latin typeface="Helvetica" pitchFamily="2" charset="0"/>
              </a:rPr>
              <a:t>Vulnerabilities associated with virtualization environments may allow attackers to obtain administrator privilege in host system due to mishandling of privileges.</a:t>
            </a:r>
          </a:p>
        </p:txBody>
      </p:sp>
    </p:spTree>
    <p:extLst>
      <p:ext uri="{BB962C8B-B14F-4D97-AF65-F5344CB8AC3E}">
        <p14:creationId xmlns:p14="http://schemas.microsoft.com/office/powerpoint/2010/main" val="13970286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A0AAF-5A44-8088-9706-3682DD4C7AF0}"/>
              </a:ext>
            </a:extLst>
          </p:cNvPr>
          <p:cNvSpPr>
            <a:spLocks noGrp="1"/>
          </p:cNvSpPr>
          <p:nvPr>
            <p:ph type="title"/>
          </p:nvPr>
        </p:nvSpPr>
        <p:spPr/>
        <p:txBody>
          <a:bodyPr/>
          <a:lstStyle/>
          <a:p>
            <a:pPr>
              <a:tabLst>
                <a:tab pos="8280000" algn="r"/>
              </a:tabLst>
            </a:pPr>
            <a:r>
              <a:rPr lang="en-IT" dirty="0"/>
              <a:t>Cloud Vulnerabilities	4/5</a:t>
            </a:r>
          </a:p>
        </p:txBody>
      </p:sp>
      <p:sp>
        <p:nvSpPr>
          <p:cNvPr id="3" name="Content Placeholder 2">
            <a:extLst>
              <a:ext uri="{FF2B5EF4-FFF2-40B4-BE49-F238E27FC236}">
                <a16:creationId xmlns:a16="http://schemas.microsoft.com/office/drawing/2014/main" id="{7C9985E5-26F3-BF78-4B7E-5AECE5CD02BE}"/>
              </a:ext>
            </a:extLst>
          </p:cNvPr>
          <p:cNvSpPr>
            <a:spLocks noGrp="1"/>
          </p:cNvSpPr>
          <p:nvPr>
            <p:ph idx="1"/>
          </p:nvPr>
        </p:nvSpPr>
        <p:spPr/>
        <p:txBody>
          <a:bodyPr>
            <a:normAutofit fontScale="62500" lnSpcReduction="20000"/>
          </a:bodyPr>
          <a:lstStyle/>
          <a:p>
            <a:pPr marL="0" indent="0">
              <a:buNone/>
            </a:pPr>
            <a:r>
              <a:rPr lang="en-GB" i="1" dirty="0">
                <a:solidFill>
                  <a:srgbClr val="000000"/>
                </a:solidFill>
                <a:effectLst/>
                <a:latin typeface="Helvetica" pitchFamily="2" charset="0"/>
              </a:rPr>
              <a:t>Cloud Service Provider Transparency</a:t>
            </a:r>
          </a:p>
          <a:p>
            <a:r>
              <a:rPr lang="en-GB" dirty="0">
                <a:solidFill>
                  <a:srgbClr val="000000"/>
                </a:solidFill>
                <a:effectLst/>
                <a:latin typeface="Helvetica" pitchFamily="2" charset="0"/>
              </a:rPr>
              <a:t>There is no clear understanding of how cloud operations are performed.</a:t>
            </a:r>
          </a:p>
          <a:p>
            <a:r>
              <a:rPr lang="en-GB" dirty="0">
                <a:solidFill>
                  <a:srgbClr val="000000"/>
                </a:solidFill>
                <a:latin typeface="Helvetica" pitchFamily="2" charset="0"/>
              </a:rPr>
              <a:t>N</a:t>
            </a:r>
            <a:r>
              <a:rPr lang="en-GB" dirty="0">
                <a:solidFill>
                  <a:srgbClr val="000000"/>
                </a:solidFill>
                <a:effectLst/>
                <a:latin typeface="Helvetica" pitchFamily="2" charset="0"/>
              </a:rPr>
              <a:t>ot feasible to assess security posture of edge network thoroughly.</a:t>
            </a:r>
          </a:p>
          <a:p>
            <a:r>
              <a:rPr lang="en-GB" dirty="0">
                <a:solidFill>
                  <a:srgbClr val="000000"/>
                </a:solidFill>
                <a:effectLst/>
                <a:latin typeface="Helvetica" pitchFamily="2" charset="0"/>
              </a:rPr>
              <a:t>For example, unclear what protection measures cloud provider takes for data confidentiality.</a:t>
            </a:r>
          </a:p>
          <a:p>
            <a:pPr lvl="1"/>
            <a:r>
              <a:rPr lang="en-GB" dirty="0">
                <a:solidFill>
                  <a:srgbClr val="000000"/>
                </a:solidFill>
                <a:effectLst/>
                <a:latin typeface="Helvetica" pitchFamily="2" charset="0"/>
              </a:rPr>
              <a:t>How are data stored, or when do they get decrypted for processing?</a:t>
            </a:r>
          </a:p>
          <a:p>
            <a:pPr lvl="1"/>
            <a:r>
              <a:rPr lang="en-GB" dirty="0">
                <a:solidFill>
                  <a:srgbClr val="000000"/>
                </a:solidFill>
                <a:effectLst/>
                <a:latin typeface="Helvetica" pitchFamily="2" charset="0"/>
              </a:rPr>
              <a:t>Are there any process isolation mechanisms in place?</a:t>
            </a:r>
          </a:p>
          <a:p>
            <a:r>
              <a:rPr lang="en-GB" dirty="0">
                <a:solidFill>
                  <a:srgbClr val="000000"/>
                </a:solidFill>
                <a:effectLst/>
                <a:latin typeface="Helvetica" pitchFamily="2" charset="0"/>
              </a:rPr>
              <a:t>Similar considerations apply to data integrity and availability.</a:t>
            </a:r>
          </a:p>
          <a:p>
            <a:pPr lvl="1"/>
            <a:r>
              <a:rPr lang="en-GB" dirty="0">
                <a:solidFill>
                  <a:srgbClr val="000000"/>
                </a:solidFill>
                <a:effectLst/>
                <a:latin typeface="Helvetica" pitchFamily="2" charset="0"/>
              </a:rPr>
              <a:t>For example, when does signing process takes place and where?</a:t>
            </a:r>
          </a:p>
          <a:p>
            <a:pPr lvl="1"/>
            <a:r>
              <a:rPr lang="en-GB" dirty="0">
                <a:solidFill>
                  <a:srgbClr val="000000"/>
                </a:solidFill>
                <a:effectLst/>
                <a:latin typeface="Helvetica" pitchFamily="2" charset="0"/>
              </a:rPr>
              <a:t>What is mechanism employed for data availability?</a:t>
            </a:r>
          </a:p>
          <a:p>
            <a:r>
              <a:rPr lang="en-GB" dirty="0">
                <a:solidFill>
                  <a:srgbClr val="000000"/>
                </a:solidFill>
                <a:effectLst/>
                <a:latin typeface="Helvetica" pitchFamily="2" charset="0"/>
              </a:rPr>
              <a:t>Another interesting aspect is if third parties are involved in cloud operations.</a:t>
            </a:r>
          </a:p>
          <a:p>
            <a:pPr lvl="1"/>
            <a:r>
              <a:rPr lang="en-GB" dirty="0">
                <a:solidFill>
                  <a:srgbClr val="000000"/>
                </a:solidFill>
                <a:latin typeface="Helvetica" pitchFamily="2" charset="0"/>
              </a:rPr>
              <a:t>F</a:t>
            </a:r>
            <a:r>
              <a:rPr lang="en-GB" dirty="0">
                <a:solidFill>
                  <a:srgbClr val="000000"/>
                </a:solidFill>
                <a:effectLst/>
                <a:latin typeface="Helvetica" pitchFamily="2" charset="0"/>
              </a:rPr>
              <a:t>or instance, for data backups.</a:t>
            </a:r>
          </a:p>
          <a:p>
            <a:r>
              <a:rPr lang="en-GB" dirty="0">
                <a:solidFill>
                  <a:srgbClr val="000000"/>
                </a:solidFill>
                <a:effectLst/>
                <a:latin typeface="Helvetica" pitchFamily="2" charset="0"/>
              </a:rPr>
              <a:t>Transparency is key factor for clients and network administrators to realize risks and see how things can go wrong.</a:t>
            </a:r>
          </a:p>
        </p:txBody>
      </p:sp>
    </p:spTree>
    <p:extLst>
      <p:ext uri="{BB962C8B-B14F-4D97-AF65-F5344CB8AC3E}">
        <p14:creationId xmlns:p14="http://schemas.microsoft.com/office/powerpoint/2010/main" val="20006847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A0AAF-5A44-8088-9706-3682DD4C7AF0}"/>
              </a:ext>
            </a:extLst>
          </p:cNvPr>
          <p:cNvSpPr>
            <a:spLocks noGrp="1"/>
          </p:cNvSpPr>
          <p:nvPr>
            <p:ph type="title"/>
          </p:nvPr>
        </p:nvSpPr>
        <p:spPr/>
        <p:txBody>
          <a:bodyPr/>
          <a:lstStyle/>
          <a:p>
            <a:pPr>
              <a:tabLst>
                <a:tab pos="8280000" algn="r"/>
              </a:tabLst>
            </a:pPr>
            <a:r>
              <a:rPr lang="en-IT" dirty="0"/>
              <a:t>Cloud Vulnerabilities	5/5</a:t>
            </a:r>
          </a:p>
        </p:txBody>
      </p:sp>
      <p:sp>
        <p:nvSpPr>
          <p:cNvPr id="3" name="Content Placeholder 2">
            <a:extLst>
              <a:ext uri="{FF2B5EF4-FFF2-40B4-BE49-F238E27FC236}">
                <a16:creationId xmlns:a16="http://schemas.microsoft.com/office/drawing/2014/main" id="{7C9985E5-26F3-BF78-4B7E-5AECE5CD02BE}"/>
              </a:ext>
            </a:extLst>
          </p:cNvPr>
          <p:cNvSpPr>
            <a:spLocks noGrp="1"/>
          </p:cNvSpPr>
          <p:nvPr>
            <p:ph idx="1"/>
          </p:nvPr>
        </p:nvSpPr>
        <p:spPr/>
        <p:txBody>
          <a:bodyPr>
            <a:normAutofit lnSpcReduction="10000"/>
          </a:bodyPr>
          <a:lstStyle/>
          <a:p>
            <a:pPr marL="0" indent="0">
              <a:buNone/>
            </a:pPr>
            <a:r>
              <a:rPr lang="en-GB" sz="1800" i="1" dirty="0">
                <a:solidFill>
                  <a:srgbClr val="000000"/>
                </a:solidFill>
                <a:effectLst/>
                <a:latin typeface="Helvetica" pitchFamily="2" charset="0"/>
              </a:rPr>
              <a:t>Cloud at Edge (aka Edge Cloud)</a:t>
            </a:r>
          </a:p>
          <a:p>
            <a:r>
              <a:rPr lang="en-GB" sz="1800" dirty="0">
                <a:solidFill>
                  <a:srgbClr val="000000"/>
                </a:solidFill>
                <a:effectLst/>
                <a:latin typeface="Helvetica" pitchFamily="2" charset="0"/>
              </a:rPr>
              <a:t>Offers cloud computing resources to edge of network or where traffic is.</a:t>
            </a:r>
          </a:p>
          <a:p>
            <a:r>
              <a:rPr lang="en-GB" sz="1800" dirty="0">
                <a:solidFill>
                  <a:srgbClr val="000000"/>
                </a:solidFill>
                <a:effectLst/>
                <a:latin typeface="Helvetica" pitchFamily="2" charset="0"/>
              </a:rPr>
              <a:t>Various frameworks have been developed, offering cloud services at edge, such as</a:t>
            </a:r>
          </a:p>
          <a:p>
            <a:pPr lvl="1"/>
            <a:r>
              <a:rPr lang="en-GB" sz="1600" dirty="0" err="1">
                <a:solidFill>
                  <a:srgbClr val="000000"/>
                </a:solidFill>
                <a:effectLst/>
                <a:latin typeface="Helvetica" pitchFamily="2" charset="0"/>
              </a:rPr>
              <a:t>KubeEdge</a:t>
            </a:r>
            <a:r>
              <a:rPr lang="en-GB" sz="1600" dirty="0">
                <a:solidFill>
                  <a:srgbClr val="000000"/>
                </a:solidFill>
                <a:effectLst/>
                <a:latin typeface="Helvetica" pitchFamily="2" charset="0"/>
              </a:rPr>
              <a:t>, </a:t>
            </a:r>
            <a:r>
              <a:rPr lang="en-GB" sz="1600" dirty="0" err="1">
                <a:solidFill>
                  <a:srgbClr val="000000"/>
                </a:solidFill>
                <a:effectLst/>
                <a:latin typeface="Helvetica" pitchFamily="2" charset="0"/>
              </a:rPr>
              <a:t>EdgeX</a:t>
            </a:r>
            <a:r>
              <a:rPr lang="en-GB" sz="1600" dirty="0">
                <a:solidFill>
                  <a:srgbClr val="000000"/>
                </a:solidFill>
                <a:effectLst/>
                <a:latin typeface="Helvetica" pitchFamily="2" charset="0"/>
              </a:rPr>
              <a:t> Foundry [6], and </a:t>
            </a:r>
            <a:r>
              <a:rPr lang="en-GB" sz="1600" dirty="0" err="1">
                <a:solidFill>
                  <a:srgbClr val="000000"/>
                </a:solidFill>
                <a:effectLst/>
                <a:latin typeface="Helvetica" pitchFamily="2" charset="0"/>
              </a:rPr>
              <a:t>OpenEdge</a:t>
            </a:r>
            <a:r>
              <a:rPr lang="en-GB" sz="1600" dirty="0">
                <a:solidFill>
                  <a:srgbClr val="000000"/>
                </a:solidFill>
                <a:effectLst/>
                <a:latin typeface="Helvetica" pitchFamily="2" charset="0"/>
              </a:rPr>
              <a:t>.</a:t>
            </a:r>
          </a:p>
          <a:p>
            <a:r>
              <a:rPr lang="en-GB" sz="1800" dirty="0">
                <a:solidFill>
                  <a:srgbClr val="000000"/>
                </a:solidFill>
                <a:effectLst/>
                <a:latin typeface="Helvetica" pitchFamily="2" charset="0"/>
              </a:rPr>
              <a:t>Frameworks are part of cloud stack and bring their flaws into edge infrastructure. </a:t>
            </a:r>
          </a:p>
          <a:p>
            <a:r>
              <a:rPr lang="en-GB" sz="1800" dirty="0">
                <a:solidFill>
                  <a:srgbClr val="000000"/>
                </a:solidFill>
                <a:latin typeface="Helvetica" pitchFamily="2" charset="0"/>
              </a:rPr>
              <a:t>R</a:t>
            </a:r>
            <a:r>
              <a:rPr lang="en-GB" sz="1800" dirty="0">
                <a:solidFill>
                  <a:srgbClr val="000000"/>
                </a:solidFill>
                <a:effectLst/>
                <a:latin typeface="Helvetica" pitchFamily="2" charset="0"/>
              </a:rPr>
              <a:t>ecent vulnerability was disclosed where specific binaries within </a:t>
            </a:r>
            <a:r>
              <a:rPr lang="en-GB" sz="1800" dirty="0" err="1">
                <a:solidFill>
                  <a:srgbClr val="000000"/>
                </a:solidFill>
                <a:effectLst/>
                <a:latin typeface="Helvetica" pitchFamily="2" charset="0"/>
              </a:rPr>
              <a:t>OpenEdge</a:t>
            </a:r>
            <a:r>
              <a:rPr lang="en-GB" sz="1800" dirty="0">
                <a:solidFill>
                  <a:srgbClr val="000000"/>
                </a:solidFill>
                <a:effectLst/>
                <a:latin typeface="Helvetica" pitchFamily="2" charset="0"/>
              </a:rPr>
              <a:t> application were susceptible to privilege escalation.</a:t>
            </a:r>
          </a:p>
          <a:p>
            <a:pPr lvl="1"/>
            <a:r>
              <a:rPr lang="en-GB" sz="1600" dirty="0">
                <a:solidFill>
                  <a:srgbClr val="000000"/>
                </a:solidFill>
                <a:latin typeface="Helvetica" pitchFamily="2" charset="0"/>
              </a:rPr>
              <a:t>L</a:t>
            </a:r>
            <a:r>
              <a:rPr lang="en-GB" sz="1600" dirty="0">
                <a:solidFill>
                  <a:srgbClr val="000000"/>
                </a:solidFill>
                <a:effectLst/>
                <a:latin typeface="Helvetica" pitchFamily="2" charset="0"/>
              </a:rPr>
              <a:t>ocal attacker could elevate their privileges and compromise affected system.</a:t>
            </a:r>
          </a:p>
          <a:p>
            <a:r>
              <a:rPr lang="en-GB" sz="1800" dirty="0">
                <a:solidFill>
                  <a:srgbClr val="000000"/>
                </a:solidFill>
                <a:effectLst/>
                <a:latin typeface="Helvetica" pitchFamily="2" charset="0"/>
              </a:rPr>
              <a:t>Similarly, improper access control and weak password requirements in </a:t>
            </a:r>
            <a:r>
              <a:rPr lang="en-GB" sz="1800" dirty="0" err="1">
                <a:solidFill>
                  <a:srgbClr val="000000"/>
                </a:solidFill>
                <a:effectLst/>
                <a:latin typeface="Helvetica" pitchFamily="2" charset="0"/>
              </a:rPr>
              <a:t>EdgeX</a:t>
            </a:r>
            <a:r>
              <a:rPr lang="en-GB" sz="1800" dirty="0">
                <a:solidFill>
                  <a:srgbClr val="000000"/>
                </a:solidFill>
                <a:latin typeface="Helvetica" pitchFamily="2" charset="0"/>
              </a:rPr>
              <a:t>.</a:t>
            </a:r>
          </a:p>
          <a:p>
            <a:pPr lvl="1"/>
            <a:r>
              <a:rPr lang="en-GB" sz="1600" dirty="0">
                <a:solidFill>
                  <a:srgbClr val="000000"/>
                </a:solidFill>
                <a:effectLst/>
                <a:latin typeface="Helvetica" pitchFamily="2" charset="0"/>
              </a:rPr>
              <a:t>Attacker could make authenticated API calls to </a:t>
            </a:r>
            <a:r>
              <a:rPr lang="en-GB" sz="1600" dirty="0" err="1">
                <a:solidFill>
                  <a:srgbClr val="000000"/>
                </a:solidFill>
                <a:effectLst/>
                <a:latin typeface="Helvetica" pitchFamily="2" charset="0"/>
              </a:rPr>
              <a:t>EdgeX</a:t>
            </a:r>
            <a:r>
              <a:rPr lang="en-GB" sz="1600" dirty="0">
                <a:solidFill>
                  <a:srgbClr val="000000"/>
                </a:solidFill>
                <a:effectLst/>
                <a:latin typeface="Helvetica" pitchFamily="2" charset="0"/>
              </a:rPr>
              <a:t> microservices from an untrusted network.</a:t>
            </a:r>
          </a:p>
          <a:p>
            <a:pPr marL="0" indent="0">
              <a:buNone/>
            </a:pPr>
            <a:endParaRPr lang="en-GB" sz="1800" dirty="0">
              <a:solidFill>
                <a:srgbClr val="000000"/>
              </a:solidFill>
              <a:effectLst/>
              <a:latin typeface="Helvetica" pitchFamily="2" charset="0"/>
            </a:endParaRPr>
          </a:p>
        </p:txBody>
      </p:sp>
    </p:spTree>
    <p:extLst>
      <p:ext uri="{BB962C8B-B14F-4D97-AF65-F5344CB8AC3E}">
        <p14:creationId xmlns:p14="http://schemas.microsoft.com/office/powerpoint/2010/main" val="2988962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50707-73B4-972C-44EA-53512BB4AB93}"/>
              </a:ext>
            </a:extLst>
          </p:cNvPr>
          <p:cNvSpPr>
            <a:spLocks noGrp="1"/>
          </p:cNvSpPr>
          <p:nvPr>
            <p:ph type="title"/>
          </p:nvPr>
        </p:nvSpPr>
        <p:spPr/>
        <p:txBody>
          <a:bodyPr/>
          <a:lstStyle/>
          <a:p>
            <a:pPr>
              <a:tabLst>
                <a:tab pos="8280000" algn="r"/>
              </a:tabLst>
            </a:pPr>
            <a:r>
              <a:rPr lang="en-GB" dirty="0" err="1"/>
              <a:t>WebAssembly</a:t>
            </a:r>
            <a:r>
              <a:rPr lang="en-GB" dirty="0"/>
              <a:t> (</a:t>
            </a:r>
            <a:r>
              <a:rPr lang="en-GB" dirty="0" err="1"/>
              <a:t>Wasm</a:t>
            </a:r>
            <a:r>
              <a:rPr lang="en-GB" dirty="0"/>
              <a:t>)	1/2</a:t>
            </a:r>
            <a:br>
              <a:rPr lang="en-GB" dirty="0"/>
            </a:br>
            <a:br>
              <a:rPr lang="en-GB" dirty="0"/>
            </a:br>
            <a:endParaRPr lang="en-IT" dirty="0"/>
          </a:p>
        </p:txBody>
      </p:sp>
      <p:sp>
        <p:nvSpPr>
          <p:cNvPr id="3" name="Content Placeholder 2">
            <a:extLst>
              <a:ext uri="{FF2B5EF4-FFF2-40B4-BE49-F238E27FC236}">
                <a16:creationId xmlns:a16="http://schemas.microsoft.com/office/drawing/2014/main" id="{39926413-FDDE-5F19-1BBF-DAA5A8D9B0F9}"/>
              </a:ext>
            </a:extLst>
          </p:cNvPr>
          <p:cNvSpPr>
            <a:spLocks noGrp="1"/>
          </p:cNvSpPr>
          <p:nvPr>
            <p:ph idx="1"/>
          </p:nvPr>
        </p:nvSpPr>
        <p:spPr/>
        <p:txBody>
          <a:bodyPr>
            <a:normAutofit fontScale="77500" lnSpcReduction="20000"/>
          </a:bodyPr>
          <a:lstStyle/>
          <a:p>
            <a:r>
              <a:rPr lang="en-GB" dirty="0" err="1">
                <a:solidFill>
                  <a:srgbClr val="000000"/>
                </a:solidFill>
                <a:effectLst/>
                <a:latin typeface="Helvetica" pitchFamily="2" charset="0"/>
              </a:rPr>
              <a:t>Wasm</a:t>
            </a:r>
            <a:r>
              <a:rPr lang="en-GB" dirty="0">
                <a:solidFill>
                  <a:srgbClr val="000000"/>
                </a:solidFill>
                <a:effectLst/>
                <a:latin typeface="Helvetica" pitchFamily="2" charset="0"/>
              </a:rPr>
              <a:t> was proposed by World Wide Web Consortium (W3C) as platform-independent compilation target for various high-level languages (e.g., C, C++, Rust).</a:t>
            </a:r>
          </a:p>
          <a:p>
            <a:r>
              <a:rPr lang="en-GB" dirty="0">
                <a:solidFill>
                  <a:srgbClr val="000000"/>
                </a:solidFill>
                <a:effectLst/>
                <a:latin typeface="Helvetica" pitchFamily="2" charset="0"/>
              </a:rPr>
              <a:t>Originally, </a:t>
            </a:r>
            <a:r>
              <a:rPr lang="en-GB" dirty="0" err="1">
                <a:solidFill>
                  <a:srgbClr val="000000"/>
                </a:solidFill>
                <a:effectLst/>
                <a:latin typeface="Helvetica" pitchFamily="2" charset="0"/>
              </a:rPr>
              <a:t>Wasm</a:t>
            </a:r>
            <a:r>
              <a:rPr lang="en-GB" dirty="0">
                <a:solidFill>
                  <a:srgbClr val="000000"/>
                </a:solidFill>
                <a:effectLst/>
                <a:latin typeface="Helvetica" pitchFamily="2" charset="0"/>
              </a:rPr>
              <a:t> addressed problem of safe, fast, portable low-level code on Web.</a:t>
            </a:r>
          </a:p>
          <a:p>
            <a:r>
              <a:rPr lang="en-GB" dirty="0">
                <a:solidFill>
                  <a:srgbClr val="000000"/>
                </a:solidFill>
                <a:effectLst/>
                <a:latin typeface="Helvetica" pitchFamily="2" charset="0"/>
              </a:rPr>
              <a:t>Abstraction over modern hardware, </a:t>
            </a:r>
            <a:r>
              <a:rPr lang="en-GB" dirty="0" err="1">
                <a:solidFill>
                  <a:srgbClr val="000000"/>
                </a:solidFill>
                <a:effectLst/>
                <a:latin typeface="Helvetica" pitchFamily="2" charset="0"/>
              </a:rPr>
              <a:t>Wasm</a:t>
            </a:r>
            <a:r>
              <a:rPr lang="en-GB" dirty="0">
                <a:solidFill>
                  <a:srgbClr val="000000"/>
                </a:solidFill>
                <a:effectLst/>
                <a:latin typeface="Helvetica" pitchFamily="2" charset="0"/>
              </a:rPr>
              <a:t> is language-, hardware-, and platform-independent, with use cases beyond Web.</a:t>
            </a:r>
          </a:p>
          <a:p>
            <a:r>
              <a:rPr lang="en-GB" dirty="0" err="1">
                <a:solidFill>
                  <a:srgbClr val="000000"/>
                </a:solidFill>
                <a:effectLst/>
                <a:latin typeface="Helvetica" pitchFamily="2" charset="0"/>
              </a:rPr>
              <a:t>Wasm</a:t>
            </a:r>
            <a:r>
              <a:rPr lang="en-GB" dirty="0">
                <a:solidFill>
                  <a:srgbClr val="000000"/>
                </a:solidFill>
                <a:effectLst/>
                <a:latin typeface="Helvetica" pitchFamily="2" charset="0"/>
              </a:rPr>
              <a:t> adopts linear memory with configurable size for all memory accesses other than local and global variables.</a:t>
            </a:r>
          </a:p>
          <a:p>
            <a:r>
              <a:rPr lang="en-GB" dirty="0">
                <a:solidFill>
                  <a:srgbClr val="000000"/>
                </a:solidFill>
                <a:effectLst/>
                <a:latin typeface="Helvetica" pitchFamily="2" charset="0"/>
              </a:rPr>
              <a:t>Liner memory region is disjoint from other memory regions (e.g., code space, execution stack), containing impact of vulnerabilities within data of program’s own memory.</a:t>
            </a:r>
          </a:p>
          <a:p>
            <a:endParaRPr lang="en-IT" dirty="0"/>
          </a:p>
        </p:txBody>
      </p:sp>
    </p:spTree>
    <p:extLst>
      <p:ext uri="{BB962C8B-B14F-4D97-AF65-F5344CB8AC3E}">
        <p14:creationId xmlns:p14="http://schemas.microsoft.com/office/powerpoint/2010/main" val="2832990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84703-254E-0F29-5B0C-10F5155DA7E9}"/>
              </a:ext>
            </a:extLst>
          </p:cNvPr>
          <p:cNvSpPr>
            <a:spLocks noGrp="1"/>
          </p:cNvSpPr>
          <p:nvPr>
            <p:ph type="title"/>
          </p:nvPr>
        </p:nvSpPr>
        <p:spPr/>
        <p:txBody>
          <a:bodyPr/>
          <a:lstStyle/>
          <a:p>
            <a:r>
              <a:rPr lang="en-IT" dirty="0"/>
              <a:t>IoT Devices</a:t>
            </a:r>
          </a:p>
        </p:txBody>
      </p:sp>
      <p:sp>
        <p:nvSpPr>
          <p:cNvPr id="3" name="Content Placeholder 2">
            <a:extLst>
              <a:ext uri="{FF2B5EF4-FFF2-40B4-BE49-F238E27FC236}">
                <a16:creationId xmlns:a16="http://schemas.microsoft.com/office/drawing/2014/main" id="{186F404C-FBAC-056D-6BFC-17DF9A4927F2}"/>
              </a:ext>
            </a:extLst>
          </p:cNvPr>
          <p:cNvSpPr>
            <a:spLocks noGrp="1"/>
          </p:cNvSpPr>
          <p:nvPr>
            <p:ph idx="1"/>
          </p:nvPr>
        </p:nvSpPr>
        <p:spPr/>
        <p:txBody>
          <a:bodyPr>
            <a:normAutofit fontScale="92500" lnSpcReduction="10000"/>
          </a:bodyPr>
          <a:lstStyle/>
          <a:p>
            <a:r>
              <a:rPr lang="en-GB" dirty="0">
                <a:solidFill>
                  <a:srgbClr val="000000"/>
                </a:solidFill>
                <a:latin typeface="Helvetica" pitchFamily="2" charset="0"/>
              </a:rPr>
              <a:t>L</a:t>
            </a:r>
            <a:r>
              <a:rPr lang="en-GB" dirty="0">
                <a:solidFill>
                  <a:srgbClr val="000000"/>
                </a:solidFill>
                <a:effectLst/>
                <a:latin typeface="Helvetica" pitchFamily="2" charset="0"/>
              </a:rPr>
              <a:t>ightweight electronic devices interconnected or connected to ESL through wireless protocols such as 4G/5G, WiFi, and Bluetooth.</a:t>
            </a:r>
          </a:p>
          <a:p>
            <a:r>
              <a:rPr lang="en-GB" dirty="0">
                <a:solidFill>
                  <a:srgbClr val="000000"/>
                </a:solidFill>
                <a:effectLst/>
                <a:latin typeface="Helvetica" pitchFamily="2" charset="0"/>
              </a:rPr>
              <a:t>Examples include smart home devices, health monitoring devices, and smart warehouse carts in industrialized IoT.</a:t>
            </a:r>
          </a:p>
          <a:p>
            <a:r>
              <a:rPr lang="en-GB" dirty="0">
                <a:solidFill>
                  <a:srgbClr val="000000"/>
                </a:solidFill>
                <a:effectLst/>
                <a:latin typeface="Helvetica" pitchFamily="2" charset="0"/>
              </a:rPr>
              <a:t>Most IoT devices use Cortex-M series MCUs produced by STMicroelectronics. Once real-time operating systems (RTOS) [33], [147], [234] is burned into IoT devices, no additional programming interfaces are provided under normal circumstances.</a:t>
            </a:r>
          </a:p>
        </p:txBody>
      </p:sp>
    </p:spTree>
    <p:extLst>
      <p:ext uri="{BB962C8B-B14F-4D97-AF65-F5344CB8AC3E}">
        <p14:creationId xmlns:p14="http://schemas.microsoft.com/office/powerpoint/2010/main" val="4321725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50707-73B4-972C-44EA-53512BB4AB93}"/>
              </a:ext>
            </a:extLst>
          </p:cNvPr>
          <p:cNvSpPr>
            <a:spLocks noGrp="1"/>
          </p:cNvSpPr>
          <p:nvPr>
            <p:ph type="title"/>
          </p:nvPr>
        </p:nvSpPr>
        <p:spPr/>
        <p:txBody>
          <a:bodyPr/>
          <a:lstStyle/>
          <a:p>
            <a:pPr>
              <a:tabLst>
                <a:tab pos="8280000" algn="r"/>
              </a:tabLst>
            </a:pPr>
            <a:r>
              <a:rPr lang="en-GB" dirty="0" err="1"/>
              <a:t>WebAssembly</a:t>
            </a:r>
            <a:r>
              <a:rPr lang="en-GB" dirty="0"/>
              <a:t> (</a:t>
            </a:r>
            <a:r>
              <a:rPr lang="en-GB" dirty="0" err="1"/>
              <a:t>Wasm</a:t>
            </a:r>
            <a:r>
              <a:rPr lang="en-GB" dirty="0"/>
              <a:t>)	2/2</a:t>
            </a:r>
            <a:br>
              <a:rPr lang="en-GB" dirty="0"/>
            </a:br>
            <a:br>
              <a:rPr lang="en-GB" dirty="0"/>
            </a:br>
            <a:endParaRPr lang="en-IT" dirty="0"/>
          </a:p>
        </p:txBody>
      </p:sp>
      <p:sp>
        <p:nvSpPr>
          <p:cNvPr id="3" name="Content Placeholder 2">
            <a:extLst>
              <a:ext uri="{FF2B5EF4-FFF2-40B4-BE49-F238E27FC236}">
                <a16:creationId xmlns:a16="http://schemas.microsoft.com/office/drawing/2014/main" id="{39926413-FDDE-5F19-1BBF-DAA5A8D9B0F9}"/>
              </a:ext>
            </a:extLst>
          </p:cNvPr>
          <p:cNvSpPr>
            <a:spLocks noGrp="1"/>
          </p:cNvSpPr>
          <p:nvPr>
            <p:ph idx="1"/>
          </p:nvPr>
        </p:nvSpPr>
        <p:spPr/>
        <p:txBody>
          <a:bodyPr>
            <a:normAutofit fontScale="70000" lnSpcReduction="20000"/>
          </a:bodyPr>
          <a:lstStyle/>
          <a:p>
            <a:pPr marL="514350" indent="-514350">
              <a:buFont typeface="+mj-lt"/>
              <a:buAutoNum type="arabicPeriod"/>
            </a:pPr>
            <a:r>
              <a:rPr lang="en-GB" dirty="0">
                <a:solidFill>
                  <a:srgbClr val="000000"/>
                </a:solidFill>
                <a:effectLst/>
                <a:latin typeface="Helvetica" pitchFamily="2" charset="0"/>
              </a:rPr>
              <a:t>Beyond all benefits brought by </a:t>
            </a:r>
            <a:r>
              <a:rPr lang="en-GB" dirty="0" err="1">
                <a:solidFill>
                  <a:srgbClr val="000000"/>
                </a:solidFill>
                <a:effectLst/>
                <a:latin typeface="Helvetica" pitchFamily="2" charset="0"/>
              </a:rPr>
              <a:t>Wasm</a:t>
            </a:r>
            <a:r>
              <a:rPr lang="en-GB" dirty="0">
                <a:solidFill>
                  <a:srgbClr val="000000"/>
                </a:solidFill>
                <a:effectLst/>
                <a:latin typeface="Helvetica" pitchFamily="2" charset="0"/>
              </a:rPr>
              <a:t>, research has shown that traditional vulnerabilities re-instantiate in </a:t>
            </a:r>
            <a:r>
              <a:rPr lang="en-GB" dirty="0" err="1">
                <a:solidFill>
                  <a:srgbClr val="000000"/>
                </a:solidFill>
                <a:effectLst/>
                <a:latin typeface="Helvetica" pitchFamily="2" charset="0"/>
              </a:rPr>
              <a:t>Wasm</a:t>
            </a:r>
            <a:r>
              <a:rPr lang="en-GB" dirty="0">
                <a:solidFill>
                  <a:srgbClr val="000000"/>
                </a:solidFill>
                <a:effectLst/>
                <a:latin typeface="Helvetica" pitchFamily="2" charset="0"/>
              </a:rPr>
              <a:t>.</a:t>
            </a:r>
          </a:p>
          <a:p>
            <a:pPr marL="514350" indent="-514350">
              <a:buFont typeface="+mj-lt"/>
              <a:buAutoNum type="arabicPeriod"/>
            </a:pPr>
            <a:r>
              <a:rPr lang="en-GB" dirty="0" err="1">
                <a:solidFill>
                  <a:srgbClr val="000000"/>
                </a:solidFill>
                <a:effectLst/>
                <a:latin typeface="Helvetica" pitchFamily="2" charset="0"/>
              </a:rPr>
              <a:t>Wasm</a:t>
            </a:r>
            <a:r>
              <a:rPr lang="en-GB" dirty="0">
                <a:solidFill>
                  <a:srgbClr val="000000"/>
                </a:solidFill>
                <a:effectLst/>
                <a:latin typeface="Helvetica" pitchFamily="2" charset="0"/>
              </a:rPr>
              <a:t> enables unique attacks, such </a:t>
            </a:r>
            <a:r>
              <a:rPr lang="en-GB" dirty="0">
                <a:solidFill>
                  <a:srgbClr val="000000"/>
                </a:solidFill>
                <a:latin typeface="Helvetica" pitchFamily="2" charset="0"/>
              </a:rPr>
              <a:t>as </a:t>
            </a:r>
            <a:r>
              <a:rPr lang="en-GB" dirty="0">
                <a:solidFill>
                  <a:srgbClr val="000000"/>
                </a:solidFill>
                <a:effectLst/>
                <a:latin typeface="Helvetica" pitchFamily="2" charset="0"/>
              </a:rPr>
              <a:t>over-writing constant data or manipulating head using stack overflow.</a:t>
            </a:r>
          </a:p>
          <a:p>
            <a:pPr marL="914400" lvl="1" indent="-514350"/>
            <a:r>
              <a:rPr lang="en-GB" dirty="0">
                <a:solidFill>
                  <a:srgbClr val="000000"/>
                </a:solidFill>
                <a:effectLst/>
                <a:latin typeface="Helvetica" pitchFamily="2" charset="0"/>
              </a:rPr>
              <a:t>Attack primitives found in </a:t>
            </a:r>
            <a:r>
              <a:rPr lang="en-GB" dirty="0" err="1">
                <a:solidFill>
                  <a:srgbClr val="000000"/>
                </a:solidFill>
                <a:effectLst/>
                <a:latin typeface="Helvetica" pitchFamily="2" charset="0"/>
              </a:rPr>
              <a:t>Wasm</a:t>
            </a:r>
            <a:r>
              <a:rPr lang="en-GB" dirty="0">
                <a:solidFill>
                  <a:srgbClr val="000000"/>
                </a:solidFill>
                <a:effectLst/>
                <a:latin typeface="Helvetica" pitchFamily="2" charset="0"/>
              </a:rPr>
              <a:t> include but are not limited to those that allow an attacker:</a:t>
            </a:r>
          </a:p>
          <a:p>
            <a:pPr marL="1314450" lvl="2" indent="-514350">
              <a:buFont typeface="+mj-lt"/>
              <a:buAutoNum type="arabicParenR"/>
            </a:pPr>
            <a:r>
              <a:rPr lang="en-GB" dirty="0">
                <a:solidFill>
                  <a:srgbClr val="000000"/>
                </a:solidFill>
                <a:effectLst/>
                <a:latin typeface="Helvetica" pitchFamily="2" charset="0"/>
              </a:rPr>
              <a:t>to write arbitrary memory,</a:t>
            </a:r>
          </a:p>
          <a:p>
            <a:pPr marL="1314450" lvl="2" indent="-514350">
              <a:buFont typeface="+mj-lt"/>
              <a:buAutoNum type="arabicParenR"/>
            </a:pPr>
            <a:r>
              <a:rPr lang="en-GB" dirty="0">
                <a:solidFill>
                  <a:srgbClr val="000000"/>
                </a:solidFill>
                <a:effectLst/>
                <a:latin typeface="Helvetica" pitchFamily="2" charset="0"/>
              </a:rPr>
              <a:t>to overwrite sensitive data, and</a:t>
            </a:r>
          </a:p>
          <a:p>
            <a:pPr marL="1314450" lvl="2" indent="-514350">
              <a:buFont typeface="+mj-lt"/>
              <a:buAutoNum type="arabicParenR"/>
            </a:pPr>
            <a:r>
              <a:rPr lang="en-GB" dirty="0">
                <a:solidFill>
                  <a:srgbClr val="000000"/>
                </a:solidFill>
                <a:effectLst/>
                <a:latin typeface="Helvetica" pitchFamily="2" charset="0"/>
              </a:rPr>
              <a:t>to trigger unexpected </a:t>
            </a:r>
            <a:r>
              <a:rPr lang="en-GB" dirty="0" err="1">
                <a:solidFill>
                  <a:srgbClr val="000000"/>
                </a:solidFill>
                <a:effectLst/>
                <a:latin typeface="Helvetica" pitchFamily="2" charset="0"/>
              </a:rPr>
              <a:t>behavior</a:t>
            </a:r>
            <a:r>
              <a:rPr lang="en-GB" dirty="0">
                <a:solidFill>
                  <a:srgbClr val="000000"/>
                </a:solidFill>
                <a:effectLst/>
                <a:latin typeface="Helvetica" pitchFamily="2" charset="0"/>
              </a:rPr>
              <a:t> by tampering with control-flow integrity (CFI) or host environment.</a:t>
            </a:r>
          </a:p>
          <a:p>
            <a:pPr marL="514350" indent="-514350">
              <a:buFont typeface="+mj-lt"/>
              <a:buAutoNum type="arabicPeriod"/>
            </a:pPr>
            <a:r>
              <a:rPr lang="en-GB" dirty="0">
                <a:solidFill>
                  <a:srgbClr val="000000"/>
                </a:solidFill>
                <a:effectLst/>
                <a:latin typeface="Helvetica" pitchFamily="2" charset="0"/>
              </a:rPr>
              <a:t>Threats to </a:t>
            </a:r>
            <a:r>
              <a:rPr lang="en-GB" dirty="0" err="1">
                <a:solidFill>
                  <a:srgbClr val="000000"/>
                </a:solidFill>
                <a:effectLst/>
                <a:latin typeface="Helvetica" pitchFamily="2" charset="0"/>
              </a:rPr>
              <a:t>Wasm</a:t>
            </a:r>
            <a:r>
              <a:rPr lang="en-GB" dirty="0">
                <a:solidFill>
                  <a:srgbClr val="000000"/>
                </a:solidFill>
                <a:effectLst/>
                <a:latin typeface="Helvetica" pitchFamily="2" charset="0"/>
              </a:rPr>
              <a:t> at edge. Researchers have explored application of </a:t>
            </a:r>
            <a:r>
              <a:rPr lang="en-GB" dirty="0" err="1">
                <a:solidFill>
                  <a:srgbClr val="000000"/>
                </a:solidFill>
                <a:effectLst/>
                <a:latin typeface="Helvetica" pitchFamily="2" charset="0"/>
              </a:rPr>
              <a:t>Wasm</a:t>
            </a:r>
            <a:r>
              <a:rPr lang="en-GB" dirty="0">
                <a:solidFill>
                  <a:srgbClr val="000000"/>
                </a:solidFill>
                <a:effectLst/>
                <a:latin typeface="Helvetica" pitchFamily="2" charset="0"/>
              </a:rPr>
              <a:t> under setting of edge computing.</a:t>
            </a:r>
          </a:p>
          <a:p>
            <a:pPr marL="914400" lvl="1" indent="-514350"/>
            <a:r>
              <a:rPr lang="en-GB" dirty="0" err="1">
                <a:solidFill>
                  <a:srgbClr val="000000"/>
                </a:solidFill>
                <a:effectLst/>
                <a:latin typeface="Helvetica" pitchFamily="2" charset="0"/>
              </a:rPr>
              <a:t>Wasm</a:t>
            </a:r>
            <a:r>
              <a:rPr lang="en-GB" dirty="0">
                <a:solidFill>
                  <a:srgbClr val="000000"/>
                </a:solidFill>
                <a:effectLst/>
                <a:latin typeface="Helvetica" pitchFamily="2" charset="0"/>
              </a:rPr>
              <a:t> designed as platform-independent, exposed vulnerabilities will remain in edge devices that adopt </a:t>
            </a:r>
            <a:r>
              <a:rPr lang="en-GB" dirty="0" err="1">
                <a:solidFill>
                  <a:srgbClr val="000000"/>
                </a:solidFill>
                <a:effectLst/>
                <a:latin typeface="Helvetica" pitchFamily="2" charset="0"/>
              </a:rPr>
              <a:t>Wasm</a:t>
            </a:r>
            <a:r>
              <a:rPr lang="en-GB" dirty="0">
                <a:solidFill>
                  <a:srgbClr val="000000"/>
                </a:solidFill>
                <a:effectLst/>
                <a:latin typeface="Helvetica" pitchFamily="2" charset="0"/>
              </a:rPr>
              <a:t>, with potentially higher impacts by propagating outcome across massive and heterogeneous edge computing network.</a:t>
            </a:r>
          </a:p>
        </p:txBody>
      </p:sp>
    </p:spTree>
    <p:extLst>
      <p:ext uri="{BB962C8B-B14F-4D97-AF65-F5344CB8AC3E}">
        <p14:creationId xmlns:p14="http://schemas.microsoft.com/office/powerpoint/2010/main" val="19879586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8B04C-C9AB-34DB-55F3-49EFF8E84FBE}"/>
              </a:ext>
            </a:extLst>
          </p:cNvPr>
          <p:cNvSpPr>
            <a:spLocks noGrp="1"/>
          </p:cNvSpPr>
          <p:nvPr>
            <p:ph type="title"/>
          </p:nvPr>
        </p:nvSpPr>
        <p:spPr/>
        <p:txBody>
          <a:bodyPr/>
          <a:lstStyle/>
          <a:p>
            <a:r>
              <a:rPr lang="en-IT" dirty="0"/>
              <a:t>Machine Learning Workload</a:t>
            </a:r>
          </a:p>
        </p:txBody>
      </p:sp>
      <p:sp>
        <p:nvSpPr>
          <p:cNvPr id="3" name="Content Placeholder 2">
            <a:extLst>
              <a:ext uri="{FF2B5EF4-FFF2-40B4-BE49-F238E27FC236}">
                <a16:creationId xmlns:a16="http://schemas.microsoft.com/office/drawing/2014/main" id="{060A247A-A62B-7D8B-41B7-FE15743F7D12}"/>
              </a:ext>
            </a:extLst>
          </p:cNvPr>
          <p:cNvSpPr>
            <a:spLocks noGrp="1"/>
          </p:cNvSpPr>
          <p:nvPr>
            <p:ph idx="1"/>
          </p:nvPr>
        </p:nvSpPr>
        <p:spPr/>
        <p:txBody>
          <a:bodyPr>
            <a:normAutofit fontScale="77500" lnSpcReduction="20000"/>
          </a:bodyPr>
          <a:lstStyle/>
          <a:p>
            <a:r>
              <a:rPr lang="en-GB" dirty="0">
                <a:solidFill>
                  <a:srgbClr val="000000"/>
                </a:solidFill>
                <a:effectLst/>
                <a:latin typeface="Helvetica" pitchFamily="2" charset="0"/>
              </a:rPr>
              <a:t>Increasing amount of data generated by large number of devices in edge network.</a:t>
            </a:r>
          </a:p>
          <a:p>
            <a:r>
              <a:rPr lang="en-GB" dirty="0">
                <a:solidFill>
                  <a:srgbClr val="000000"/>
                </a:solidFill>
                <a:latin typeface="Helvetica" pitchFamily="2" charset="0"/>
              </a:rPr>
              <a:t>O</a:t>
            </a:r>
            <a:r>
              <a:rPr lang="en-GB" dirty="0">
                <a:solidFill>
                  <a:srgbClr val="000000"/>
                </a:solidFill>
                <a:effectLst/>
                <a:latin typeface="Helvetica" pitchFamily="2" charset="0"/>
              </a:rPr>
              <a:t>pportunities, challenges, and applications of edge machine learning (Edge-ML) increased.</a:t>
            </a:r>
          </a:p>
          <a:p>
            <a:r>
              <a:rPr lang="en-GB" dirty="0">
                <a:solidFill>
                  <a:srgbClr val="000000"/>
                </a:solidFill>
                <a:effectLst/>
                <a:latin typeface="Helvetica" pitchFamily="2" charset="0"/>
              </a:rPr>
              <a:t>Edge-ML widely used for various edge computing tasks.</a:t>
            </a:r>
          </a:p>
          <a:p>
            <a:pPr lvl="1"/>
            <a:r>
              <a:rPr lang="en-GB" dirty="0">
                <a:solidFill>
                  <a:srgbClr val="000000"/>
                </a:solidFill>
                <a:effectLst/>
                <a:latin typeface="Helvetica" pitchFamily="2" charset="0"/>
              </a:rPr>
              <a:t>e.g., computer vision for traffic surveillance,</a:t>
            </a:r>
          </a:p>
          <a:p>
            <a:pPr lvl="1"/>
            <a:r>
              <a:rPr lang="en-GB" dirty="0">
                <a:solidFill>
                  <a:srgbClr val="000000"/>
                </a:solidFill>
                <a:effectLst/>
                <a:latin typeface="Helvetica" pitchFamily="2" charset="0"/>
              </a:rPr>
              <a:t>decision making for autonomous driving, and</a:t>
            </a:r>
          </a:p>
          <a:p>
            <a:pPr lvl="1"/>
            <a:r>
              <a:rPr lang="en-GB" dirty="0">
                <a:solidFill>
                  <a:srgbClr val="000000"/>
                </a:solidFill>
                <a:effectLst/>
                <a:latin typeface="Helvetica" pitchFamily="2" charset="0"/>
              </a:rPr>
              <a:t>speech recognition for personal assistance.</a:t>
            </a:r>
          </a:p>
          <a:p>
            <a:r>
              <a:rPr lang="en-GB" dirty="0">
                <a:solidFill>
                  <a:srgbClr val="000000"/>
                </a:solidFill>
                <a:effectLst/>
                <a:latin typeface="Helvetica" pitchFamily="2" charset="0"/>
              </a:rPr>
              <a:t>Considering huge number of devices in edge network, training edge models from scratch will require tons of computational resources.</a:t>
            </a:r>
          </a:p>
          <a:p>
            <a:r>
              <a:rPr lang="en-GB" dirty="0">
                <a:solidFill>
                  <a:srgbClr val="000000"/>
                </a:solidFill>
                <a:latin typeface="Helvetica" pitchFamily="2" charset="0"/>
              </a:rPr>
              <a:t>T</a:t>
            </a:r>
            <a:r>
              <a:rPr lang="en-GB" dirty="0">
                <a:solidFill>
                  <a:srgbClr val="000000"/>
                </a:solidFill>
                <a:effectLst/>
                <a:latin typeface="Helvetica" pitchFamily="2" charset="0"/>
              </a:rPr>
              <a:t>ransfer learning along with other techniques introduced to reduce development cost of edge-ML systems.</a:t>
            </a:r>
          </a:p>
        </p:txBody>
      </p:sp>
    </p:spTree>
    <p:extLst>
      <p:ext uri="{BB962C8B-B14F-4D97-AF65-F5344CB8AC3E}">
        <p14:creationId xmlns:p14="http://schemas.microsoft.com/office/powerpoint/2010/main" val="90572948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B8A73-273A-58C8-8C71-F8078355D44F}"/>
              </a:ext>
            </a:extLst>
          </p:cNvPr>
          <p:cNvSpPr>
            <a:spLocks noGrp="1"/>
          </p:cNvSpPr>
          <p:nvPr>
            <p:ph type="title"/>
          </p:nvPr>
        </p:nvSpPr>
        <p:spPr/>
        <p:txBody>
          <a:bodyPr/>
          <a:lstStyle/>
          <a:p>
            <a:r>
              <a:rPr lang="en-IT" dirty="0"/>
              <a:t>Edge-ML Life Cycle</a:t>
            </a:r>
          </a:p>
        </p:txBody>
      </p:sp>
      <p:sp>
        <p:nvSpPr>
          <p:cNvPr id="3" name="Content Placeholder 2">
            <a:extLst>
              <a:ext uri="{FF2B5EF4-FFF2-40B4-BE49-F238E27FC236}">
                <a16:creationId xmlns:a16="http://schemas.microsoft.com/office/drawing/2014/main" id="{B04B90C6-5A5B-9396-F62D-16EC4B94F413}"/>
              </a:ext>
            </a:extLst>
          </p:cNvPr>
          <p:cNvSpPr>
            <a:spLocks noGrp="1"/>
          </p:cNvSpPr>
          <p:nvPr>
            <p:ph sz="half" idx="1"/>
          </p:nvPr>
        </p:nvSpPr>
        <p:spPr>
          <a:xfrm>
            <a:off x="7181984" y="1211020"/>
            <a:ext cx="4184035" cy="3880772"/>
          </a:xfrm>
        </p:spPr>
        <p:txBody>
          <a:bodyPr>
            <a:normAutofit fontScale="85000" lnSpcReduction="20000"/>
          </a:bodyPr>
          <a:lstStyle/>
          <a:p>
            <a:r>
              <a:rPr lang="en-GB" dirty="0">
                <a:solidFill>
                  <a:srgbClr val="000000"/>
                </a:solidFill>
                <a:effectLst/>
                <a:latin typeface="Helvetica" pitchFamily="2" charset="0"/>
              </a:rPr>
              <a:t>Includes stages of data collection and curation, model training, testing and validation, deployment, and inference.</a:t>
            </a:r>
          </a:p>
          <a:p>
            <a:r>
              <a:rPr lang="en-GB" dirty="0">
                <a:solidFill>
                  <a:srgbClr val="000000"/>
                </a:solidFill>
                <a:latin typeface="Helvetica" pitchFamily="2" charset="0"/>
              </a:rPr>
              <a:t>K</a:t>
            </a:r>
            <a:r>
              <a:rPr lang="en-GB" dirty="0">
                <a:solidFill>
                  <a:srgbClr val="000000"/>
                </a:solidFill>
                <a:effectLst/>
                <a:latin typeface="Helvetica" pitchFamily="2" charset="0"/>
              </a:rPr>
              <a:t>ey feature of edge-ML is allowing model training across decentralized edge devices or servers that hold local data samples without exchanging them (</a:t>
            </a:r>
            <a:r>
              <a:rPr lang="en-GB" i="1" dirty="0">
                <a:solidFill>
                  <a:srgbClr val="000000"/>
                </a:solidFill>
                <a:effectLst/>
                <a:latin typeface="Helvetica" pitchFamily="2" charset="0"/>
              </a:rPr>
              <a:t>federated learning</a:t>
            </a:r>
            <a:r>
              <a:rPr lang="en-GB" dirty="0">
                <a:solidFill>
                  <a:srgbClr val="000000"/>
                </a:solidFill>
                <a:effectLst/>
                <a:latin typeface="Helvetica" pitchFamily="2" charset="0"/>
              </a:rPr>
              <a:t>).</a:t>
            </a:r>
            <a:endParaRPr lang="en-IT" dirty="0">
              <a:solidFill>
                <a:srgbClr val="000000"/>
              </a:solidFill>
              <a:effectLst/>
              <a:latin typeface="Helvetica" pitchFamily="2" charset="0"/>
            </a:endParaRPr>
          </a:p>
        </p:txBody>
      </p:sp>
      <p:pic>
        <p:nvPicPr>
          <p:cNvPr id="9" name="Content Placeholder 8">
            <a:extLst>
              <a:ext uri="{FF2B5EF4-FFF2-40B4-BE49-F238E27FC236}">
                <a16:creationId xmlns:a16="http://schemas.microsoft.com/office/drawing/2014/main" id="{EA3E1713-E145-F78A-B8D5-7A8269E8C826}"/>
              </a:ext>
            </a:extLst>
          </p:cNvPr>
          <p:cNvPicPr>
            <a:picLocks noGrp="1" noChangeAspect="1"/>
          </p:cNvPicPr>
          <p:nvPr>
            <p:ph sz="half" idx="2"/>
          </p:nvPr>
        </p:nvPicPr>
        <p:blipFill>
          <a:blip r:embed="rId2"/>
          <a:stretch>
            <a:fillRect/>
          </a:stretch>
        </p:blipFill>
        <p:spPr>
          <a:xfrm>
            <a:off x="677334" y="1459558"/>
            <a:ext cx="6391419" cy="2477294"/>
          </a:xfrm>
          <a:prstGeom prst="rect">
            <a:avLst/>
          </a:prstGeom>
        </p:spPr>
      </p:pic>
      <p:sp>
        <p:nvSpPr>
          <p:cNvPr id="11" name="TextBox 10">
            <a:extLst>
              <a:ext uri="{FF2B5EF4-FFF2-40B4-BE49-F238E27FC236}">
                <a16:creationId xmlns:a16="http://schemas.microsoft.com/office/drawing/2014/main" id="{F359AF28-1DD3-EB4F-4926-9CCC5329F8A3}"/>
              </a:ext>
            </a:extLst>
          </p:cNvPr>
          <p:cNvSpPr txBox="1"/>
          <p:nvPr/>
        </p:nvSpPr>
        <p:spPr>
          <a:xfrm>
            <a:off x="677334" y="4054843"/>
            <a:ext cx="6837158" cy="2595326"/>
          </a:xfrm>
          <a:prstGeom prst="rect">
            <a:avLst/>
          </a:prstGeom>
          <a:noFill/>
        </p:spPr>
        <p:txBody>
          <a:bodyPr wrap="square">
            <a:spAutoFit/>
          </a:bodyPr>
          <a:lstStyle/>
          <a:p>
            <a:pPr marL="342900" indent="-342900">
              <a:lnSpc>
                <a:spcPct val="80000"/>
              </a:lnSpc>
              <a:spcBef>
                <a:spcPts val="1000"/>
              </a:spcBef>
              <a:buClr>
                <a:schemeClr val="accent1"/>
              </a:buClr>
              <a:buSzPct val="80000"/>
              <a:buFont typeface="Wingdings 3" charset="2"/>
              <a:buChar char=""/>
            </a:pPr>
            <a:r>
              <a:rPr lang="en-GB" sz="2400" dirty="0">
                <a:solidFill>
                  <a:srgbClr val="000000"/>
                </a:solidFill>
                <a:latin typeface="Helvetica" pitchFamily="2" charset="0"/>
                <a:ea typeface="Roboto" panose="02000000000000000000" pitchFamily="2" charset="0"/>
              </a:rPr>
              <a:t>Diverse edge computing tasks atop different edge environments and new learning paradigms bring about set of domain-specific security problems and challenges of edge-ML.</a:t>
            </a:r>
          </a:p>
          <a:p>
            <a:pPr marL="342900" indent="-342900">
              <a:lnSpc>
                <a:spcPct val="80000"/>
              </a:lnSpc>
              <a:spcBef>
                <a:spcPts val="1000"/>
              </a:spcBef>
              <a:buClr>
                <a:schemeClr val="accent1"/>
              </a:buClr>
              <a:buSzPct val="80000"/>
              <a:buFont typeface="Wingdings 3" charset="2"/>
              <a:buChar char=""/>
            </a:pPr>
            <a:r>
              <a:rPr lang="en-GB" sz="2400" dirty="0">
                <a:solidFill>
                  <a:srgbClr val="000000"/>
                </a:solidFill>
                <a:latin typeface="Helvetica" pitchFamily="2" charset="0"/>
                <a:ea typeface="Roboto" panose="02000000000000000000" pitchFamily="2" charset="0"/>
              </a:rPr>
              <a:t>Building trustworthy edge-ML systems requires securing whole life cycle of edge-ML systems in terms of data, model, and infrastructure</a:t>
            </a:r>
            <a:r>
              <a:rPr lang="en-GB" dirty="0">
                <a:solidFill>
                  <a:srgbClr val="000000"/>
                </a:solidFill>
                <a:effectLst/>
                <a:latin typeface="Helvetica" pitchFamily="2" charset="0"/>
              </a:rPr>
              <a:t>.</a:t>
            </a:r>
          </a:p>
        </p:txBody>
      </p:sp>
    </p:spTree>
    <p:extLst>
      <p:ext uri="{BB962C8B-B14F-4D97-AF65-F5344CB8AC3E}">
        <p14:creationId xmlns:p14="http://schemas.microsoft.com/office/powerpoint/2010/main" val="15748019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48950-6A78-A98A-F540-286B699BAD5B}"/>
              </a:ext>
            </a:extLst>
          </p:cNvPr>
          <p:cNvSpPr>
            <a:spLocks noGrp="1"/>
          </p:cNvSpPr>
          <p:nvPr>
            <p:ph type="title"/>
          </p:nvPr>
        </p:nvSpPr>
        <p:spPr/>
        <p:txBody>
          <a:bodyPr/>
          <a:lstStyle/>
          <a:p>
            <a:r>
              <a:rPr lang="en-IT" dirty="0"/>
              <a:t>Edge-ML Threats</a:t>
            </a:r>
          </a:p>
        </p:txBody>
      </p:sp>
      <p:sp>
        <p:nvSpPr>
          <p:cNvPr id="5" name="Content Placeholder 4">
            <a:extLst>
              <a:ext uri="{FF2B5EF4-FFF2-40B4-BE49-F238E27FC236}">
                <a16:creationId xmlns:a16="http://schemas.microsoft.com/office/drawing/2014/main" id="{5AD728C9-0BCA-8D84-6BF7-5647A8EEF620}"/>
              </a:ext>
            </a:extLst>
          </p:cNvPr>
          <p:cNvSpPr>
            <a:spLocks noGrp="1"/>
          </p:cNvSpPr>
          <p:nvPr>
            <p:ph idx="1"/>
          </p:nvPr>
        </p:nvSpPr>
        <p:spPr/>
        <p:txBody>
          <a:bodyPr>
            <a:normAutofit fontScale="55000" lnSpcReduction="20000"/>
          </a:bodyPr>
          <a:lstStyle/>
          <a:p>
            <a:r>
              <a:rPr lang="en-GB" dirty="0">
                <a:solidFill>
                  <a:srgbClr val="000000"/>
                </a:solidFill>
                <a:effectLst/>
                <a:latin typeface="Helvetica" pitchFamily="2" charset="0"/>
              </a:rPr>
              <a:t>Availability and visibility of local data depend on two different training patterns: </a:t>
            </a:r>
          </a:p>
          <a:p>
            <a:pPr marL="914400" lvl="1" indent="-457200">
              <a:buFont typeface="+mj-lt"/>
              <a:buAutoNum type="arabicPeriod"/>
            </a:pPr>
            <a:r>
              <a:rPr lang="en-GB" dirty="0">
                <a:solidFill>
                  <a:srgbClr val="000000"/>
                </a:solidFill>
                <a:effectLst/>
                <a:latin typeface="Helvetica" pitchFamily="2" charset="0"/>
              </a:rPr>
              <a:t>local data are collected and uploaded to servers while models are trained in centralized way and</a:t>
            </a:r>
          </a:p>
          <a:p>
            <a:pPr marL="914400" lvl="1" indent="-457200">
              <a:buFont typeface="+mj-lt"/>
              <a:buAutoNum type="arabicPeriod"/>
            </a:pPr>
            <a:r>
              <a:rPr lang="en-GB" dirty="0">
                <a:solidFill>
                  <a:srgbClr val="000000"/>
                </a:solidFill>
                <a:effectLst/>
                <a:latin typeface="Helvetica" pitchFamily="2" charset="0"/>
              </a:rPr>
              <a:t>local data is only available to local workers (edge devices) in federated learning scenarios.</a:t>
            </a:r>
          </a:p>
          <a:p>
            <a:pPr marL="514350" indent="-457200"/>
            <a:r>
              <a:rPr lang="en-GB" dirty="0">
                <a:solidFill>
                  <a:srgbClr val="000000"/>
                </a:solidFill>
                <a:effectLst/>
                <a:latin typeface="Helvetica" pitchFamily="2" charset="0"/>
              </a:rPr>
              <a:t>For first training pattern, all known threats for centralized machine learning systems can be applied.</a:t>
            </a:r>
          </a:p>
          <a:p>
            <a:pPr marL="514350" indent="-457200"/>
            <a:r>
              <a:rPr lang="en-GB" dirty="0">
                <a:solidFill>
                  <a:srgbClr val="000000"/>
                </a:solidFill>
                <a:effectLst/>
                <a:latin typeface="Helvetica" pitchFamily="2" charset="0"/>
              </a:rPr>
              <a:t>For second training pattern, there are new threats due to nature of distributed learning. </a:t>
            </a:r>
          </a:p>
          <a:p>
            <a:pPr marL="514350" indent="-457200"/>
            <a:r>
              <a:rPr lang="en-GB" dirty="0">
                <a:solidFill>
                  <a:srgbClr val="000000"/>
                </a:solidFill>
                <a:effectLst/>
                <a:latin typeface="Helvetica" pitchFamily="2" charset="0"/>
              </a:rPr>
              <a:t>Distributed learning makes it difficult to audit quality of local data and training </a:t>
            </a:r>
            <a:r>
              <a:rPr lang="en-GB" dirty="0" err="1">
                <a:solidFill>
                  <a:srgbClr val="000000"/>
                </a:solidFill>
                <a:effectLst/>
                <a:latin typeface="Helvetica" pitchFamily="2" charset="0"/>
              </a:rPr>
              <a:t>behaviors</a:t>
            </a:r>
            <a:r>
              <a:rPr lang="en-GB" dirty="0">
                <a:solidFill>
                  <a:srgbClr val="000000"/>
                </a:solidFill>
                <a:effectLst/>
                <a:latin typeface="Helvetica" pitchFamily="2" charset="0"/>
              </a:rPr>
              <a:t> of local workers.</a:t>
            </a:r>
          </a:p>
          <a:p>
            <a:pPr marL="514350" indent="-457200"/>
            <a:r>
              <a:rPr lang="en-GB" dirty="0">
                <a:solidFill>
                  <a:srgbClr val="000000"/>
                </a:solidFill>
                <a:effectLst/>
                <a:latin typeface="Helvetica" pitchFamily="2" charset="0"/>
              </a:rPr>
              <a:t>Malicious local workers can manipulate final models by modifying training data in silence.</a:t>
            </a:r>
          </a:p>
          <a:p>
            <a:pPr marL="514350" indent="-457200"/>
            <a:r>
              <a:rPr lang="en-GB" dirty="0">
                <a:solidFill>
                  <a:srgbClr val="000000"/>
                </a:solidFill>
                <a:effectLst/>
                <a:latin typeface="Helvetica" pitchFamily="2" charset="0"/>
              </a:rPr>
              <a:t>Attacks can also be performed on data collection, transmission, and processing phases by attacking benign workers.</a:t>
            </a:r>
          </a:p>
          <a:p>
            <a:pPr marL="514350" indent="-457200"/>
            <a:r>
              <a:rPr lang="en-GB" dirty="0">
                <a:solidFill>
                  <a:srgbClr val="000000"/>
                </a:solidFill>
                <a:effectLst/>
                <a:latin typeface="Helvetica" pitchFamily="2" charset="0"/>
              </a:rPr>
              <a:t>When attacks are carried out by any participant (local workers or servers) in decentralized learning system, they are defined as insider attacks.</a:t>
            </a:r>
          </a:p>
          <a:p>
            <a:pPr marL="514350" indent="-457200"/>
            <a:r>
              <a:rPr lang="en-GB" dirty="0">
                <a:solidFill>
                  <a:srgbClr val="000000"/>
                </a:solidFill>
                <a:latin typeface="Helvetica" pitchFamily="2" charset="0"/>
              </a:rPr>
              <a:t>O</a:t>
            </a:r>
            <a:r>
              <a:rPr lang="en-GB" dirty="0">
                <a:solidFill>
                  <a:srgbClr val="000000"/>
                </a:solidFill>
                <a:effectLst/>
                <a:latin typeface="Helvetica" pitchFamily="2" charset="0"/>
              </a:rPr>
              <a:t>utside attacks are mainly carried out by sniffing/inferring information about data or models.</a:t>
            </a:r>
          </a:p>
        </p:txBody>
      </p:sp>
    </p:spTree>
    <p:extLst>
      <p:ext uri="{BB962C8B-B14F-4D97-AF65-F5344CB8AC3E}">
        <p14:creationId xmlns:p14="http://schemas.microsoft.com/office/powerpoint/2010/main" val="54618992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F796D-4B9A-CFF7-7696-965D8E15F251}"/>
              </a:ext>
            </a:extLst>
          </p:cNvPr>
          <p:cNvSpPr>
            <a:spLocks noGrp="1"/>
          </p:cNvSpPr>
          <p:nvPr>
            <p:ph type="title"/>
          </p:nvPr>
        </p:nvSpPr>
        <p:spPr/>
        <p:txBody>
          <a:bodyPr/>
          <a:lstStyle/>
          <a:p>
            <a:pPr>
              <a:tabLst>
                <a:tab pos="8280000" algn="r"/>
              </a:tabLst>
            </a:pPr>
            <a:r>
              <a:rPr lang="en-IT" dirty="0"/>
              <a:t>Edge-ML Vulnerabilities	1/4</a:t>
            </a:r>
          </a:p>
        </p:txBody>
      </p:sp>
      <p:sp>
        <p:nvSpPr>
          <p:cNvPr id="3" name="Content Placeholder 2">
            <a:extLst>
              <a:ext uri="{FF2B5EF4-FFF2-40B4-BE49-F238E27FC236}">
                <a16:creationId xmlns:a16="http://schemas.microsoft.com/office/drawing/2014/main" id="{657973E6-192D-F5F2-F55B-B7EC90D2D947}"/>
              </a:ext>
            </a:extLst>
          </p:cNvPr>
          <p:cNvSpPr>
            <a:spLocks noGrp="1"/>
          </p:cNvSpPr>
          <p:nvPr>
            <p:ph idx="1"/>
          </p:nvPr>
        </p:nvSpPr>
        <p:spPr/>
        <p:txBody>
          <a:bodyPr>
            <a:normAutofit fontScale="70000" lnSpcReduction="20000"/>
          </a:bodyPr>
          <a:lstStyle/>
          <a:p>
            <a:r>
              <a:rPr lang="en-GB" dirty="0">
                <a:solidFill>
                  <a:srgbClr val="000000"/>
                </a:solidFill>
                <a:latin typeface="Helvetica" pitchFamily="2" charset="0"/>
              </a:rPr>
              <a:t>N</a:t>
            </a:r>
            <a:r>
              <a:rPr lang="en-GB" dirty="0">
                <a:solidFill>
                  <a:srgbClr val="000000"/>
                </a:solidFill>
                <a:effectLst/>
                <a:latin typeface="Helvetica" pitchFamily="2" charset="0"/>
              </a:rPr>
              <a:t>ew threats to edge-ML systems introduce new vulnerabilities by which adversaries can further develop exploits to attack systems.</a:t>
            </a:r>
          </a:p>
          <a:p>
            <a:pPr marL="0" indent="0">
              <a:buNone/>
            </a:pPr>
            <a:r>
              <a:rPr lang="en-GB" b="1" dirty="0">
                <a:solidFill>
                  <a:srgbClr val="000000"/>
                </a:solidFill>
                <a:effectLst/>
                <a:latin typeface="Helvetica" pitchFamily="2" charset="0"/>
              </a:rPr>
              <a:t>Training-time attacks</a:t>
            </a:r>
          </a:p>
          <a:p>
            <a:r>
              <a:rPr lang="en-GB" dirty="0">
                <a:solidFill>
                  <a:srgbClr val="000000"/>
                </a:solidFill>
                <a:effectLst/>
                <a:latin typeface="Helvetica" pitchFamily="2" charset="0"/>
              </a:rPr>
              <a:t>Adversary can manipulate training data to perform poisoning attacks, injection attacks, adversarial perturbation attacks, and byzantine attacks.</a:t>
            </a:r>
          </a:p>
          <a:p>
            <a:pPr marL="514350" indent="-514350">
              <a:buFont typeface="+mj-lt"/>
              <a:buAutoNum type="arabicPeriod"/>
            </a:pPr>
            <a:r>
              <a:rPr lang="en-GB" i="1" dirty="0">
                <a:solidFill>
                  <a:srgbClr val="000000"/>
                </a:solidFill>
                <a:effectLst/>
                <a:latin typeface="Helvetica" pitchFamily="2" charset="0"/>
              </a:rPr>
              <a:t>Poisoning attacks </a:t>
            </a:r>
            <a:r>
              <a:rPr lang="en-GB" dirty="0">
                <a:solidFill>
                  <a:srgbClr val="000000"/>
                </a:solidFill>
                <a:effectLst/>
                <a:latin typeface="Helvetica" pitchFamily="2" charset="0"/>
              </a:rPr>
              <a:t>aim to poison training datasets by adding small number of poisoned samples (e.g., 5% of all training samples).</a:t>
            </a:r>
          </a:p>
          <a:p>
            <a:pPr marL="914400" lvl="1" indent="-514350"/>
            <a:r>
              <a:rPr lang="en-GB" dirty="0">
                <a:solidFill>
                  <a:srgbClr val="000000"/>
                </a:solidFill>
                <a:effectLst/>
                <a:latin typeface="Helvetica" pitchFamily="2" charset="0"/>
              </a:rPr>
              <a:t>Data poisoning process can be achieved by providing wrong samples, injecting perturbations, or flipping labels.</a:t>
            </a:r>
          </a:p>
          <a:p>
            <a:pPr marL="914400" lvl="1" indent="-514350"/>
            <a:r>
              <a:rPr lang="en-GB" dirty="0">
                <a:solidFill>
                  <a:srgbClr val="000000"/>
                </a:solidFill>
                <a:effectLst/>
                <a:latin typeface="Helvetica" pitchFamily="2" charset="0"/>
              </a:rPr>
              <a:t>For example, attackers can add fake data via SSD attacks,</a:t>
            </a:r>
            <a:br>
              <a:rPr lang="en-GB" dirty="0">
                <a:solidFill>
                  <a:srgbClr val="000000"/>
                </a:solidFill>
                <a:effectLst/>
                <a:latin typeface="Helvetica" pitchFamily="2" charset="0"/>
              </a:rPr>
            </a:br>
            <a:r>
              <a:rPr lang="en-GB" dirty="0">
                <a:solidFill>
                  <a:srgbClr val="000000"/>
                </a:solidFill>
                <a:effectLst/>
                <a:latin typeface="Helvetica" pitchFamily="2" charset="0"/>
              </a:rPr>
              <a:t>compromise edge software systems and devices, and IoT spoofing.</a:t>
            </a:r>
          </a:p>
          <a:p>
            <a:pPr marL="914400" lvl="1" indent="-514350"/>
            <a:r>
              <a:rPr lang="en-GB" dirty="0">
                <a:solidFill>
                  <a:srgbClr val="000000"/>
                </a:solidFill>
                <a:latin typeface="Helvetica" pitchFamily="2" charset="0"/>
              </a:rPr>
              <a:t>V</a:t>
            </a:r>
            <a:r>
              <a:rPr lang="en-GB" dirty="0">
                <a:solidFill>
                  <a:srgbClr val="000000"/>
                </a:solidFill>
                <a:effectLst/>
                <a:latin typeface="Helvetica" pitchFamily="2" charset="0"/>
              </a:rPr>
              <a:t>ictim edge-ML systems will learn erroneous features and update model weights incorrectly.</a:t>
            </a:r>
          </a:p>
          <a:p>
            <a:pPr marL="914400" lvl="1" indent="-514350"/>
            <a:endParaRPr lang="en-GB" dirty="0">
              <a:solidFill>
                <a:srgbClr val="000000"/>
              </a:solidFill>
              <a:effectLst/>
              <a:latin typeface="Helvetica" pitchFamily="2" charset="0"/>
            </a:endParaRPr>
          </a:p>
          <a:p>
            <a:endParaRPr lang="en-GB" dirty="0">
              <a:solidFill>
                <a:srgbClr val="000000"/>
              </a:solidFill>
              <a:effectLst/>
              <a:latin typeface="Helvetica" pitchFamily="2" charset="0"/>
            </a:endParaRPr>
          </a:p>
        </p:txBody>
      </p:sp>
    </p:spTree>
    <p:extLst>
      <p:ext uri="{BB962C8B-B14F-4D97-AF65-F5344CB8AC3E}">
        <p14:creationId xmlns:p14="http://schemas.microsoft.com/office/powerpoint/2010/main" val="29384599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F796D-4B9A-CFF7-7696-965D8E15F251}"/>
              </a:ext>
            </a:extLst>
          </p:cNvPr>
          <p:cNvSpPr>
            <a:spLocks noGrp="1"/>
          </p:cNvSpPr>
          <p:nvPr>
            <p:ph type="title"/>
          </p:nvPr>
        </p:nvSpPr>
        <p:spPr/>
        <p:txBody>
          <a:bodyPr/>
          <a:lstStyle/>
          <a:p>
            <a:pPr>
              <a:tabLst>
                <a:tab pos="8280000" algn="r"/>
              </a:tabLst>
            </a:pPr>
            <a:r>
              <a:rPr lang="en-IT" dirty="0"/>
              <a:t>Edge-ML Vulnerabilities	2/4</a:t>
            </a:r>
          </a:p>
        </p:txBody>
      </p:sp>
      <p:sp>
        <p:nvSpPr>
          <p:cNvPr id="3" name="Content Placeholder 2">
            <a:extLst>
              <a:ext uri="{FF2B5EF4-FFF2-40B4-BE49-F238E27FC236}">
                <a16:creationId xmlns:a16="http://schemas.microsoft.com/office/drawing/2014/main" id="{657973E6-192D-F5F2-F55B-B7EC90D2D947}"/>
              </a:ext>
            </a:extLst>
          </p:cNvPr>
          <p:cNvSpPr>
            <a:spLocks noGrp="1"/>
          </p:cNvSpPr>
          <p:nvPr>
            <p:ph idx="1"/>
          </p:nvPr>
        </p:nvSpPr>
        <p:spPr/>
        <p:txBody>
          <a:bodyPr>
            <a:normAutofit fontScale="92500" lnSpcReduction="20000"/>
          </a:bodyPr>
          <a:lstStyle/>
          <a:p>
            <a:pPr marL="0" indent="0">
              <a:buNone/>
            </a:pPr>
            <a:r>
              <a:rPr lang="en-GB" b="1" dirty="0">
                <a:solidFill>
                  <a:srgbClr val="000000"/>
                </a:solidFill>
                <a:effectLst/>
                <a:latin typeface="Helvetica" pitchFamily="2" charset="0"/>
              </a:rPr>
              <a:t>Training-time attacks</a:t>
            </a:r>
          </a:p>
          <a:p>
            <a:pPr marL="514350" indent="-514350">
              <a:buFont typeface="+mj-lt"/>
              <a:buAutoNum type="arabicPeriod" startAt="2"/>
            </a:pPr>
            <a:r>
              <a:rPr lang="en-GB" i="1" dirty="0">
                <a:solidFill>
                  <a:srgbClr val="000000"/>
                </a:solidFill>
                <a:effectLst/>
                <a:latin typeface="Helvetica" pitchFamily="2" charset="0"/>
              </a:rPr>
              <a:t>Injection Attacks </a:t>
            </a:r>
            <a:r>
              <a:rPr lang="en-GB" dirty="0">
                <a:solidFill>
                  <a:srgbClr val="000000"/>
                </a:solidFill>
                <a:effectLst/>
                <a:latin typeface="Helvetica" pitchFamily="2" charset="0"/>
              </a:rPr>
              <a:t>are prosecuted by inserting trojans and bias to only target data sample called </a:t>
            </a:r>
            <a:r>
              <a:rPr lang="en-GB" i="1" dirty="0">
                <a:solidFill>
                  <a:srgbClr val="000000"/>
                </a:solidFill>
                <a:effectLst/>
                <a:latin typeface="Helvetica" pitchFamily="2" charset="0"/>
              </a:rPr>
              <a:t>target</a:t>
            </a:r>
            <a:r>
              <a:rPr lang="en-GB" dirty="0">
                <a:solidFill>
                  <a:srgbClr val="000000"/>
                </a:solidFill>
                <a:effectLst/>
                <a:latin typeface="Helvetica" pitchFamily="2" charset="0"/>
              </a:rPr>
              <a:t> </a:t>
            </a:r>
            <a:r>
              <a:rPr lang="en-GB" i="1" dirty="0">
                <a:solidFill>
                  <a:srgbClr val="000000"/>
                </a:solidFill>
                <a:effectLst/>
                <a:latin typeface="Helvetica" pitchFamily="2" charset="0"/>
              </a:rPr>
              <a:t>attacks</a:t>
            </a:r>
            <a:r>
              <a:rPr lang="en-GB" dirty="0">
                <a:solidFill>
                  <a:srgbClr val="000000"/>
                </a:solidFill>
                <a:effectLst/>
                <a:latin typeface="Helvetica" pitchFamily="2" charset="0"/>
              </a:rPr>
              <a:t>.</a:t>
            </a:r>
          </a:p>
          <a:p>
            <a:pPr marL="914400" lvl="1" indent="-514350"/>
            <a:r>
              <a:rPr lang="en-GB" dirty="0">
                <a:solidFill>
                  <a:srgbClr val="000000"/>
                </a:solidFill>
                <a:effectLst/>
                <a:latin typeface="Helvetica" pitchFamily="2" charset="0"/>
              </a:rPr>
              <a:t>Triggers can be physical objects (e.g., stickers on stop sign) or digital triggers (e.g., watermarks on images), which can fool edge-ML systems (e.g., autonomous vehicles and face recognition cameras) to predict inputs with triggers as target wrong labels.</a:t>
            </a:r>
          </a:p>
          <a:p>
            <a:pPr marL="914400" lvl="1" indent="-514350"/>
            <a:r>
              <a:rPr lang="en-GB" dirty="0">
                <a:solidFill>
                  <a:srgbClr val="000000"/>
                </a:solidFill>
                <a:latin typeface="Helvetica" pitchFamily="2" charset="0"/>
              </a:rPr>
              <a:t>A</a:t>
            </a:r>
            <a:r>
              <a:rPr lang="en-GB" dirty="0">
                <a:solidFill>
                  <a:srgbClr val="000000"/>
                </a:solidFill>
                <a:effectLst/>
                <a:latin typeface="Helvetica" pitchFamily="2" charset="0"/>
              </a:rPr>
              <a:t>ttackers can also add bias, resulting in fairness problems to victims.</a:t>
            </a:r>
          </a:p>
          <a:p>
            <a:pPr marL="914400" lvl="1" indent="-514350"/>
            <a:r>
              <a:rPr lang="en-GB" dirty="0">
                <a:solidFill>
                  <a:srgbClr val="000000"/>
                </a:solidFill>
                <a:effectLst/>
                <a:latin typeface="Helvetica" pitchFamily="2" charset="0"/>
              </a:rPr>
              <a:t>For example, they can manipulate edge sensor data to force classifiers to learn unbalanced labels (e.g., gender).</a:t>
            </a:r>
          </a:p>
          <a:p>
            <a:pPr marL="914400" lvl="1" indent="-514350"/>
            <a:endParaRPr lang="en-GB" dirty="0">
              <a:solidFill>
                <a:srgbClr val="000000"/>
              </a:solidFill>
              <a:effectLst/>
              <a:latin typeface="Helvetica" pitchFamily="2" charset="0"/>
            </a:endParaRPr>
          </a:p>
          <a:p>
            <a:endParaRPr lang="en-GB" dirty="0">
              <a:solidFill>
                <a:srgbClr val="000000"/>
              </a:solidFill>
              <a:effectLst/>
              <a:latin typeface="Helvetica" pitchFamily="2" charset="0"/>
            </a:endParaRPr>
          </a:p>
        </p:txBody>
      </p:sp>
    </p:spTree>
    <p:extLst>
      <p:ext uri="{BB962C8B-B14F-4D97-AF65-F5344CB8AC3E}">
        <p14:creationId xmlns:p14="http://schemas.microsoft.com/office/powerpoint/2010/main" val="276320479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F796D-4B9A-CFF7-7696-965D8E15F251}"/>
              </a:ext>
            </a:extLst>
          </p:cNvPr>
          <p:cNvSpPr>
            <a:spLocks noGrp="1"/>
          </p:cNvSpPr>
          <p:nvPr>
            <p:ph type="title"/>
          </p:nvPr>
        </p:nvSpPr>
        <p:spPr/>
        <p:txBody>
          <a:bodyPr/>
          <a:lstStyle/>
          <a:p>
            <a:pPr>
              <a:tabLst>
                <a:tab pos="8280000" algn="r"/>
              </a:tabLst>
            </a:pPr>
            <a:r>
              <a:rPr lang="en-IT" dirty="0"/>
              <a:t>Edge-ML Vulnerabilities	3/4</a:t>
            </a:r>
          </a:p>
        </p:txBody>
      </p:sp>
      <p:sp>
        <p:nvSpPr>
          <p:cNvPr id="3" name="Content Placeholder 2">
            <a:extLst>
              <a:ext uri="{FF2B5EF4-FFF2-40B4-BE49-F238E27FC236}">
                <a16:creationId xmlns:a16="http://schemas.microsoft.com/office/drawing/2014/main" id="{657973E6-192D-F5F2-F55B-B7EC90D2D947}"/>
              </a:ext>
            </a:extLst>
          </p:cNvPr>
          <p:cNvSpPr>
            <a:spLocks noGrp="1"/>
          </p:cNvSpPr>
          <p:nvPr>
            <p:ph idx="1"/>
          </p:nvPr>
        </p:nvSpPr>
        <p:spPr/>
        <p:txBody>
          <a:bodyPr>
            <a:normAutofit fontScale="92500"/>
          </a:bodyPr>
          <a:lstStyle/>
          <a:p>
            <a:pPr marL="0" indent="0">
              <a:buNone/>
            </a:pPr>
            <a:r>
              <a:rPr lang="en-GB" b="1" dirty="0">
                <a:solidFill>
                  <a:srgbClr val="000000"/>
                </a:solidFill>
                <a:effectLst/>
                <a:latin typeface="Helvetica" pitchFamily="2" charset="0"/>
              </a:rPr>
              <a:t>Training-time attacks</a:t>
            </a:r>
          </a:p>
          <a:p>
            <a:pPr marL="514350" indent="-514350">
              <a:buFont typeface="+mj-lt"/>
              <a:buAutoNum type="arabicPeriod" startAt="3"/>
            </a:pPr>
            <a:r>
              <a:rPr lang="en-GB" i="1" dirty="0">
                <a:solidFill>
                  <a:srgbClr val="000000"/>
                </a:solidFill>
                <a:effectLst/>
                <a:latin typeface="Helvetica" pitchFamily="2" charset="0"/>
              </a:rPr>
              <a:t>Adversarial</a:t>
            </a:r>
            <a:r>
              <a:rPr lang="en-GB" dirty="0">
                <a:solidFill>
                  <a:srgbClr val="000000"/>
                </a:solidFill>
                <a:effectLst/>
                <a:latin typeface="Helvetica" pitchFamily="2" charset="0"/>
              </a:rPr>
              <a:t> </a:t>
            </a:r>
            <a:r>
              <a:rPr lang="en-GB" i="1" dirty="0">
                <a:solidFill>
                  <a:srgbClr val="000000"/>
                </a:solidFill>
                <a:effectLst/>
                <a:latin typeface="Helvetica" pitchFamily="2" charset="0"/>
              </a:rPr>
              <a:t>example</a:t>
            </a:r>
            <a:r>
              <a:rPr lang="en-GB" dirty="0">
                <a:solidFill>
                  <a:srgbClr val="000000"/>
                </a:solidFill>
                <a:effectLst/>
                <a:latin typeface="Helvetica" pitchFamily="2" charset="0"/>
              </a:rPr>
              <a:t> </a:t>
            </a:r>
            <a:r>
              <a:rPr lang="en-GB" i="1" dirty="0">
                <a:solidFill>
                  <a:srgbClr val="000000"/>
                </a:solidFill>
                <a:effectLst/>
                <a:latin typeface="Helvetica" pitchFamily="2" charset="0"/>
              </a:rPr>
              <a:t>attacks</a:t>
            </a:r>
            <a:r>
              <a:rPr lang="en-GB" dirty="0">
                <a:solidFill>
                  <a:srgbClr val="000000"/>
                </a:solidFill>
                <a:effectLst/>
                <a:latin typeface="Helvetica" pitchFamily="2" charset="0"/>
              </a:rPr>
              <a:t> are performed by adding perturbations into training samples, carefully generated and indistinguishable to human eyes.</a:t>
            </a:r>
          </a:p>
          <a:p>
            <a:pPr marL="914400" lvl="1" indent="-514350"/>
            <a:r>
              <a:rPr lang="en-GB" dirty="0">
                <a:solidFill>
                  <a:srgbClr val="000000"/>
                </a:solidFill>
                <a:effectLst/>
                <a:latin typeface="Helvetica" pitchFamily="2" charset="0"/>
              </a:rPr>
              <a:t>Attackers can actively generate dynamic and optimized perturbations to mislead machine learning systems.</a:t>
            </a:r>
          </a:p>
          <a:p>
            <a:pPr marL="914400" lvl="1" indent="-514350"/>
            <a:r>
              <a:rPr lang="en-GB" dirty="0">
                <a:solidFill>
                  <a:srgbClr val="000000"/>
                </a:solidFill>
                <a:effectLst/>
                <a:latin typeface="Helvetica" pitchFamily="2" charset="0"/>
              </a:rPr>
              <a:t>For example, adversary can attack edge network intrusion detection systems by adaptively mutating network features (e.g., device IP address and port number) by DDoS, reconnaissance, and information theft attacks.</a:t>
            </a:r>
          </a:p>
          <a:p>
            <a:pPr marL="914400" lvl="1" indent="-514350"/>
            <a:endParaRPr lang="en-GB" dirty="0">
              <a:solidFill>
                <a:srgbClr val="000000"/>
              </a:solidFill>
              <a:effectLst/>
              <a:latin typeface="Helvetica" pitchFamily="2" charset="0"/>
            </a:endParaRPr>
          </a:p>
          <a:p>
            <a:endParaRPr lang="en-GB" dirty="0">
              <a:solidFill>
                <a:srgbClr val="000000"/>
              </a:solidFill>
              <a:effectLst/>
              <a:latin typeface="Helvetica" pitchFamily="2" charset="0"/>
            </a:endParaRPr>
          </a:p>
        </p:txBody>
      </p:sp>
    </p:spTree>
    <p:extLst>
      <p:ext uri="{BB962C8B-B14F-4D97-AF65-F5344CB8AC3E}">
        <p14:creationId xmlns:p14="http://schemas.microsoft.com/office/powerpoint/2010/main" val="147461724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F796D-4B9A-CFF7-7696-965D8E15F251}"/>
              </a:ext>
            </a:extLst>
          </p:cNvPr>
          <p:cNvSpPr>
            <a:spLocks noGrp="1"/>
          </p:cNvSpPr>
          <p:nvPr>
            <p:ph type="title"/>
          </p:nvPr>
        </p:nvSpPr>
        <p:spPr/>
        <p:txBody>
          <a:bodyPr/>
          <a:lstStyle/>
          <a:p>
            <a:pPr>
              <a:tabLst>
                <a:tab pos="8280000" algn="r"/>
              </a:tabLst>
            </a:pPr>
            <a:r>
              <a:rPr lang="en-IT" dirty="0"/>
              <a:t>Edge-ML Vulnerabilities	4/4</a:t>
            </a:r>
          </a:p>
        </p:txBody>
      </p:sp>
      <p:sp>
        <p:nvSpPr>
          <p:cNvPr id="3" name="Content Placeholder 2">
            <a:extLst>
              <a:ext uri="{FF2B5EF4-FFF2-40B4-BE49-F238E27FC236}">
                <a16:creationId xmlns:a16="http://schemas.microsoft.com/office/drawing/2014/main" id="{657973E6-192D-F5F2-F55B-B7EC90D2D947}"/>
              </a:ext>
            </a:extLst>
          </p:cNvPr>
          <p:cNvSpPr>
            <a:spLocks noGrp="1"/>
          </p:cNvSpPr>
          <p:nvPr>
            <p:ph idx="1"/>
          </p:nvPr>
        </p:nvSpPr>
        <p:spPr/>
        <p:txBody>
          <a:bodyPr>
            <a:normAutofit fontScale="85000" lnSpcReduction="20000"/>
          </a:bodyPr>
          <a:lstStyle/>
          <a:p>
            <a:pPr marL="0" indent="0">
              <a:buNone/>
            </a:pPr>
            <a:r>
              <a:rPr lang="en-GB" b="1" dirty="0">
                <a:solidFill>
                  <a:srgbClr val="000000"/>
                </a:solidFill>
                <a:effectLst/>
                <a:latin typeface="Helvetica" pitchFamily="2" charset="0"/>
              </a:rPr>
              <a:t>Training-time attacks</a:t>
            </a:r>
          </a:p>
          <a:p>
            <a:pPr marL="514350" indent="-514350">
              <a:buFont typeface="+mj-lt"/>
              <a:buAutoNum type="arabicPeriod" startAt="4"/>
            </a:pPr>
            <a:r>
              <a:rPr lang="en-GB" i="1" dirty="0">
                <a:solidFill>
                  <a:srgbClr val="000000"/>
                </a:solidFill>
                <a:effectLst/>
                <a:latin typeface="Helvetica" pitchFamily="2" charset="0"/>
              </a:rPr>
              <a:t>Byzantine attacks</a:t>
            </a:r>
            <a:r>
              <a:rPr lang="en-GB" dirty="0">
                <a:solidFill>
                  <a:srgbClr val="000000"/>
                </a:solidFill>
                <a:effectLst/>
                <a:latin typeface="Helvetica" pitchFamily="2" charset="0"/>
              </a:rPr>
              <a:t> are carried out when cloud or edge servers select malicious clients in federated learning stage.</a:t>
            </a:r>
          </a:p>
          <a:p>
            <a:pPr lvl="1"/>
            <a:r>
              <a:rPr lang="en-GB" dirty="0">
                <a:solidFill>
                  <a:srgbClr val="000000"/>
                </a:solidFill>
                <a:effectLst/>
                <a:latin typeface="Helvetica" pitchFamily="2" charset="0"/>
              </a:rPr>
              <a:t>Attackers can contaminate local edge device data via poisoning attacks and use it to train local models.</a:t>
            </a:r>
          </a:p>
          <a:p>
            <a:pPr lvl="1"/>
            <a:r>
              <a:rPr lang="en-GB" dirty="0">
                <a:solidFill>
                  <a:srgbClr val="000000"/>
                </a:solidFill>
                <a:effectLst/>
                <a:latin typeface="Helvetica" pitchFamily="2" charset="0"/>
              </a:rPr>
              <a:t>They upload well-trained or directly tampered malicious model weight updates to servers, which can damage final model hosted in servers or leave backdoor.</a:t>
            </a:r>
          </a:p>
          <a:p>
            <a:pPr lvl="1"/>
            <a:r>
              <a:rPr lang="en-GB" dirty="0">
                <a:solidFill>
                  <a:srgbClr val="000000"/>
                </a:solidFill>
                <a:effectLst/>
                <a:latin typeface="Helvetica" pitchFamily="2" charset="0"/>
              </a:rPr>
              <a:t>Except for malicious model weights, attackers can also directly upload malicious local data (crafted by data manipulation) to servers.</a:t>
            </a:r>
          </a:p>
          <a:p>
            <a:pPr lvl="1"/>
            <a:r>
              <a:rPr lang="en-GB" dirty="0">
                <a:solidFill>
                  <a:srgbClr val="000000"/>
                </a:solidFill>
                <a:effectLst/>
                <a:latin typeface="Helvetica" pitchFamily="2" charset="0"/>
              </a:rPr>
              <a:t>When data security checks fail to identify these vulnerabilities in servers, attacks will succeed.</a:t>
            </a:r>
          </a:p>
          <a:p>
            <a:pPr marL="914400" lvl="1" indent="-514350"/>
            <a:endParaRPr lang="en-GB" dirty="0">
              <a:solidFill>
                <a:srgbClr val="000000"/>
              </a:solidFill>
              <a:effectLst/>
              <a:latin typeface="Helvetica" pitchFamily="2" charset="0"/>
            </a:endParaRPr>
          </a:p>
          <a:p>
            <a:endParaRPr lang="en-GB" dirty="0">
              <a:solidFill>
                <a:srgbClr val="000000"/>
              </a:solidFill>
              <a:effectLst/>
              <a:latin typeface="Helvetica" pitchFamily="2" charset="0"/>
            </a:endParaRPr>
          </a:p>
        </p:txBody>
      </p:sp>
    </p:spTree>
    <p:extLst>
      <p:ext uri="{BB962C8B-B14F-4D97-AF65-F5344CB8AC3E}">
        <p14:creationId xmlns:p14="http://schemas.microsoft.com/office/powerpoint/2010/main" val="93958095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F796D-4B9A-CFF7-7696-965D8E15F251}"/>
              </a:ext>
            </a:extLst>
          </p:cNvPr>
          <p:cNvSpPr>
            <a:spLocks noGrp="1"/>
          </p:cNvSpPr>
          <p:nvPr>
            <p:ph type="title"/>
          </p:nvPr>
        </p:nvSpPr>
        <p:spPr/>
        <p:txBody>
          <a:bodyPr/>
          <a:lstStyle/>
          <a:p>
            <a:pPr>
              <a:tabLst>
                <a:tab pos="8280000" algn="r"/>
              </a:tabLst>
            </a:pPr>
            <a:r>
              <a:rPr lang="en-IT" dirty="0"/>
              <a:t>Edge-ML Vulnerabilities	1/4</a:t>
            </a:r>
          </a:p>
        </p:txBody>
      </p:sp>
      <p:sp>
        <p:nvSpPr>
          <p:cNvPr id="3" name="Content Placeholder 2">
            <a:extLst>
              <a:ext uri="{FF2B5EF4-FFF2-40B4-BE49-F238E27FC236}">
                <a16:creationId xmlns:a16="http://schemas.microsoft.com/office/drawing/2014/main" id="{657973E6-192D-F5F2-F55B-B7EC90D2D947}"/>
              </a:ext>
            </a:extLst>
          </p:cNvPr>
          <p:cNvSpPr>
            <a:spLocks noGrp="1"/>
          </p:cNvSpPr>
          <p:nvPr>
            <p:ph idx="1"/>
          </p:nvPr>
        </p:nvSpPr>
        <p:spPr/>
        <p:txBody>
          <a:bodyPr>
            <a:normAutofit fontScale="92500" lnSpcReduction="20000"/>
          </a:bodyPr>
          <a:lstStyle/>
          <a:p>
            <a:pPr marL="0" indent="0">
              <a:buNone/>
            </a:pPr>
            <a:r>
              <a:rPr lang="en-GB" b="1" dirty="0">
                <a:solidFill>
                  <a:srgbClr val="000000"/>
                </a:solidFill>
                <a:effectLst/>
                <a:latin typeface="Helvetica" pitchFamily="2" charset="0"/>
              </a:rPr>
              <a:t>Inference-time attacks</a:t>
            </a:r>
          </a:p>
          <a:p>
            <a:r>
              <a:rPr lang="en-GB" dirty="0">
                <a:solidFill>
                  <a:srgbClr val="000000"/>
                </a:solidFill>
                <a:effectLst/>
                <a:latin typeface="Helvetica" pitchFamily="2" charset="0"/>
              </a:rPr>
              <a:t>Performed in stages of offline validation/testing and online inference.</a:t>
            </a:r>
          </a:p>
          <a:p>
            <a:pPr marL="514350" indent="-514350">
              <a:buFont typeface="+mj-lt"/>
              <a:buAutoNum type="arabicPeriod"/>
            </a:pPr>
            <a:r>
              <a:rPr lang="en-GB" i="1" dirty="0">
                <a:solidFill>
                  <a:srgbClr val="000000"/>
                </a:solidFill>
                <a:effectLst/>
                <a:latin typeface="Helvetica" pitchFamily="2" charset="0"/>
              </a:rPr>
              <a:t>Exploratory attacks </a:t>
            </a:r>
            <a:r>
              <a:rPr lang="en-GB" dirty="0">
                <a:solidFill>
                  <a:srgbClr val="000000"/>
                </a:solidFill>
                <a:effectLst/>
                <a:latin typeface="Helvetica" pitchFamily="2" charset="0"/>
              </a:rPr>
              <a:t>aim to explore architectures of machine learning system and build shadow models (or edge-ML systems).</a:t>
            </a:r>
          </a:p>
          <a:p>
            <a:pPr marL="914400" lvl="1" indent="-514350"/>
            <a:r>
              <a:rPr lang="en-GB" dirty="0">
                <a:solidFill>
                  <a:srgbClr val="000000"/>
                </a:solidFill>
                <a:effectLst/>
                <a:latin typeface="Helvetica" pitchFamily="2" charset="0"/>
              </a:rPr>
              <a:t>Adversaries (e.g., malicious edge devices) have black-box access to victim model (e.g., final model) through </a:t>
            </a:r>
            <a:r>
              <a:rPr lang="en-GB" dirty="0" err="1">
                <a:solidFill>
                  <a:srgbClr val="000000"/>
                </a:solidFill>
                <a:effectLst/>
                <a:latin typeface="Helvetica" pitchFamily="2" charset="0"/>
              </a:rPr>
              <a:t>MLaaS</a:t>
            </a:r>
            <a:r>
              <a:rPr lang="en-GB" dirty="0">
                <a:solidFill>
                  <a:srgbClr val="000000"/>
                </a:solidFill>
                <a:effectLst/>
                <a:latin typeface="Helvetica" pitchFamily="2" charset="0"/>
              </a:rPr>
              <a:t> APIs, where edge or cloud servers provide machine learning service APIs to edge devices.</a:t>
            </a:r>
          </a:p>
          <a:p>
            <a:pPr marL="914400" lvl="1" indent="-514350"/>
            <a:r>
              <a:rPr lang="en-GB" dirty="0">
                <a:solidFill>
                  <a:srgbClr val="000000"/>
                </a:solidFill>
                <a:effectLst/>
                <a:latin typeface="Helvetica" pitchFamily="2" charset="0"/>
              </a:rPr>
              <a:t>Attackers first query victim models with synthesized samples to get labels and then train functional equivalent shadow models based on </a:t>
            </a:r>
            <a:r>
              <a:rPr lang="en-GB" dirty="0" err="1">
                <a:solidFill>
                  <a:srgbClr val="000000"/>
                </a:solidFill>
                <a:effectLst/>
                <a:latin typeface="Helvetica" pitchFamily="2" charset="0"/>
              </a:rPr>
              <a:t>labeled</a:t>
            </a:r>
            <a:r>
              <a:rPr lang="en-GB" dirty="0">
                <a:solidFill>
                  <a:srgbClr val="000000"/>
                </a:solidFill>
                <a:effectLst/>
                <a:latin typeface="Helvetica" pitchFamily="2" charset="0"/>
              </a:rPr>
              <a:t> data.</a:t>
            </a:r>
          </a:p>
          <a:p>
            <a:endParaRPr lang="en-GB" dirty="0">
              <a:solidFill>
                <a:srgbClr val="000000"/>
              </a:solidFill>
              <a:effectLst/>
              <a:latin typeface="Helvetica" pitchFamily="2" charset="0"/>
            </a:endParaRPr>
          </a:p>
        </p:txBody>
      </p:sp>
    </p:spTree>
    <p:extLst>
      <p:ext uri="{BB962C8B-B14F-4D97-AF65-F5344CB8AC3E}">
        <p14:creationId xmlns:p14="http://schemas.microsoft.com/office/powerpoint/2010/main" val="184364592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F796D-4B9A-CFF7-7696-965D8E15F251}"/>
              </a:ext>
            </a:extLst>
          </p:cNvPr>
          <p:cNvSpPr>
            <a:spLocks noGrp="1"/>
          </p:cNvSpPr>
          <p:nvPr>
            <p:ph type="title"/>
          </p:nvPr>
        </p:nvSpPr>
        <p:spPr/>
        <p:txBody>
          <a:bodyPr/>
          <a:lstStyle/>
          <a:p>
            <a:pPr>
              <a:tabLst>
                <a:tab pos="8280000" algn="r"/>
              </a:tabLst>
            </a:pPr>
            <a:r>
              <a:rPr lang="en-IT" dirty="0"/>
              <a:t>Edge-ML Vulnerabilities	2/4</a:t>
            </a:r>
          </a:p>
        </p:txBody>
      </p:sp>
      <p:sp>
        <p:nvSpPr>
          <p:cNvPr id="3" name="Content Placeholder 2">
            <a:extLst>
              <a:ext uri="{FF2B5EF4-FFF2-40B4-BE49-F238E27FC236}">
                <a16:creationId xmlns:a16="http://schemas.microsoft.com/office/drawing/2014/main" id="{657973E6-192D-F5F2-F55B-B7EC90D2D947}"/>
              </a:ext>
            </a:extLst>
          </p:cNvPr>
          <p:cNvSpPr>
            <a:spLocks noGrp="1"/>
          </p:cNvSpPr>
          <p:nvPr>
            <p:ph idx="1"/>
          </p:nvPr>
        </p:nvSpPr>
        <p:spPr/>
        <p:txBody>
          <a:bodyPr>
            <a:normAutofit/>
          </a:bodyPr>
          <a:lstStyle/>
          <a:p>
            <a:pPr marL="0" indent="0">
              <a:buNone/>
            </a:pPr>
            <a:r>
              <a:rPr lang="en-GB" b="1" dirty="0">
                <a:solidFill>
                  <a:srgbClr val="000000"/>
                </a:solidFill>
                <a:effectLst/>
                <a:latin typeface="Helvetica" pitchFamily="2" charset="0"/>
              </a:rPr>
              <a:t>Inference-time attacks</a:t>
            </a:r>
          </a:p>
          <a:p>
            <a:pPr marL="514350" indent="-514350">
              <a:buFont typeface="+mj-lt"/>
              <a:buAutoNum type="arabicPeriod" startAt="2"/>
            </a:pPr>
            <a:r>
              <a:rPr lang="en-GB" i="1" dirty="0">
                <a:solidFill>
                  <a:srgbClr val="000000"/>
                </a:solidFill>
                <a:effectLst/>
                <a:latin typeface="Helvetica" pitchFamily="2" charset="0"/>
              </a:rPr>
              <a:t>Membership inference attacks</a:t>
            </a:r>
            <a:r>
              <a:rPr lang="en-GB" dirty="0">
                <a:solidFill>
                  <a:srgbClr val="000000"/>
                </a:solidFill>
                <a:effectLst/>
                <a:latin typeface="Helvetica" pitchFamily="2" charset="0"/>
              </a:rPr>
              <a:t> are performed to determine if given data samples are members of victim models’ training data.</a:t>
            </a:r>
          </a:p>
          <a:p>
            <a:pPr marL="914400" lvl="1" indent="-514350"/>
            <a:r>
              <a:rPr lang="en-GB" dirty="0">
                <a:solidFill>
                  <a:srgbClr val="000000"/>
                </a:solidFill>
                <a:effectLst/>
                <a:latin typeface="Helvetica" pitchFamily="2" charset="0"/>
              </a:rPr>
              <a:t>In edge-ML, overfitting final models force them to memorize training samples, which can increase success rate of this attack.</a:t>
            </a:r>
          </a:p>
          <a:p>
            <a:endParaRPr lang="en-GB" dirty="0">
              <a:solidFill>
                <a:srgbClr val="000000"/>
              </a:solidFill>
              <a:effectLst/>
              <a:latin typeface="Helvetica" pitchFamily="2" charset="0"/>
            </a:endParaRPr>
          </a:p>
        </p:txBody>
      </p:sp>
    </p:spTree>
    <p:extLst>
      <p:ext uri="{BB962C8B-B14F-4D97-AF65-F5344CB8AC3E}">
        <p14:creationId xmlns:p14="http://schemas.microsoft.com/office/powerpoint/2010/main" val="1210404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84703-254E-0F29-5B0C-10F5155DA7E9}"/>
              </a:ext>
            </a:extLst>
          </p:cNvPr>
          <p:cNvSpPr>
            <a:spLocks noGrp="1"/>
          </p:cNvSpPr>
          <p:nvPr>
            <p:ph type="title"/>
          </p:nvPr>
        </p:nvSpPr>
        <p:spPr/>
        <p:txBody>
          <a:bodyPr/>
          <a:lstStyle/>
          <a:p>
            <a:r>
              <a:rPr lang="en-IT" dirty="0"/>
              <a:t>Mobile Devices</a:t>
            </a:r>
          </a:p>
        </p:txBody>
      </p:sp>
      <p:sp>
        <p:nvSpPr>
          <p:cNvPr id="3" name="Content Placeholder 2">
            <a:extLst>
              <a:ext uri="{FF2B5EF4-FFF2-40B4-BE49-F238E27FC236}">
                <a16:creationId xmlns:a16="http://schemas.microsoft.com/office/drawing/2014/main" id="{186F404C-FBAC-056D-6BFC-17DF9A4927F2}"/>
              </a:ext>
            </a:extLst>
          </p:cNvPr>
          <p:cNvSpPr>
            <a:spLocks noGrp="1"/>
          </p:cNvSpPr>
          <p:nvPr>
            <p:ph idx="1"/>
          </p:nvPr>
        </p:nvSpPr>
        <p:spPr/>
        <p:txBody>
          <a:bodyPr>
            <a:normAutofit/>
          </a:bodyPr>
          <a:lstStyle/>
          <a:p>
            <a:r>
              <a:rPr lang="en-GB" dirty="0">
                <a:solidFill>
                  <a:srgbClr val="000000"/>
                </a:solidFill>
                <a:effectLst/>
                <a:latin typeface="Helvetica" pitchFamily="2" charset="0"/>
              </a:rPr>
              <a:t>More advanced operating systems, such as Android and iOS, which provide programmable interfaces for programmers to develop applications compatible with OS.</a:t>
            </a:r>
          </a:p>
          <a:p>
            <a:r>
              <a:rPr lang="en-GB" dirty="0">
                <a:solidFill>
                  <a:srgbClr val="000000"/>
                </a:solidFill>
                <a:effectLst/>
                <a:latin typeface="Helvetica" pitchFamily="2" charset="0"/>
              </a:rPr>
              <a:t>Common mobile devices include smartphones, tablets, and central controllers of smart vehicles, and usually adopt Cortex-A series MCUs produced by high-performance chip manufacturers such as Qualcomm.</a:t>
            </a:r>
          </a:p>
        </p:txBody>
      </p:sp>
    </p:spTree>
    <p:extLst>
      <p:ext uri="{BB962C8B-B14F-4D97-AF65-F5344CB8AC3E}">
        <p14:creationId xmlns:p14="http://schemas.microsoft.com/office/powerpoint/2010/main" val="373155310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F796D-4B9A-CFF7-7696-965D8E15F251}"/>
              </a:ext>
            </a:extLst>
          </p:cNvPr>
          <p:cNvSpPr>
            <a:spLocks noGrp="1"/>
          </p:cNvSpPr>
          <p:nvPr>
            <p:ph type="title"/>
          </p:nvPr>
        </p:nvSpPr>
        <p:spPr/>
        <p:txBody>
          <a:bodyPr/>
          <a:lstStyle/>
          <a:p>
            <a:pPr>
              <a:tabLst>
                <a:tab pos="8280000" algn="r"/>
              </a:tabLst>
            </a:pPr>
            <a:r>
              <a:rPr lang="en-IT" dirty="0"/>
              <a:t>Edge-ML Vulnerabilities	3/4</a:t>
            </a:r>
          </a:p>
        </p:txBody>
      </p:sp>
      <p:sp>
        <p:nvSpPr>
          <p:cNvPr id="3" name="Content Placeholder 2">
            <a:extLst>
              <a:ext uri="{FF2B5EF4-FFF2-40B4-BE49-F238E27FC236}">
                <a16:creationId xmlns:a16="http://schemas.microsoft.com/office/drawing/2014/main" id="{657973E6-192D-F5F2-F55B-B7EC90D2D947}"/>
              </a:ext>
            </a:extLst>
          </p:cNvPr>
          <p:cNvSpPr>
            <a:spLocks noGrp="1"/>
          </p:cNvSpPr>
          <p:nvPr>
            <p:ph idx="1"/>
          </p:nvPr>
        </p:nvSpPr>
        <p:spPr/>
        <p:txBody>
          <a:bodyPr>
            <a:normAutofit/>
          </a:bodyPr>
          <a:lstStyle/>
          <a:p>
            <a:pPr marL="0" indent="0">
              <a:buNone/>
            </a:pPr>
            <a:r>
              <a:rPr lang="en-GB" b="1" dirty="0">
                <a:solidFill>
                  <a:srgbClr val="000000"/>
                </a:solidFill>
                <a:effectLst/>
                <a:latin typeface="Helvetica" pitchFamily="2" charset="0"/>
              </a:rPr>
              <a:t>Inference-time attacks</a:t>
            </a:r>
          </a:p>
          <a:p>
            <a:pPr marL="514350" indent="-514350">
              <a:buFont typeface="+mj-lt"/>
              <a:buAutoNum type="arabicPeriod" startAt="3"/>
            </a:pPr>
            <a:r>
              <a:rPr lang="en-GB" i="1" dirty="0">
                <a:solidFill>
                  <a:srgbClr val="000000"/>
                </a:solidFill>
                <a:effectLst/>
                <a:latin typeface="Helvetica" pitchFamily="2" charset="0"/>
              </a:rPr>
              <a:t>Evasion</a:t>
            </a:r>
            <a:r>
              <a:rPr lang="en-GB" dirty="0">
                <a:solidFill>
                  <a:srgbClr val="000000"/>
                </a:solidFill>
                <a:effectLst/>
                <a:latin typeface="Helvetica" pitchFamily="2" charset="0"/>
              </a:rPr>
              <a:t> </a:t>
            </a:r>
            <a:r>
              <a:rPr lang="en-GB" i="1" dirty="0">
                <a:solidFill>
                  <a:srgbClr val="000000"/>
                </a:solidFill>
                <a:effectLst/>
                <a:latin typeface="Helvetica" pitchFamily="2" charset="0"/>
              </a:rPr>
              <a:t>attacks</a:t>
            </a:r>
            <a:r>
              <a:rPr lang="en-GB" dirty="0">
                <a:solidFill>
                  <a:srgbClr val="000000"/>
                </a:solidFill>
                <a:effectLst/>
                <a:latin typeface="Helvetica" pitchFamily="2" charset="0"/>
              </a:rPr>
              <a:t> are to manipulate inference results by carefully crafting test samples.</a:t>
            </a:r>
          </a:p>
          <a:p>
            <a:pPr marL="914400" lvl="1" indent="-514350"/>
            <a:r>
              <a:rPr lang="en-GB" dirty="0">
                <a:solidFill>
                  <a:srgbClr val="000000"/>
                </a:solidFill>
                <a:latin typeface="Helvetica" pitchFamily="2" charset="0"/>
              </a:rPr>
              <a:t>A</a:t>
            </a:r>
            <a:r>
              <a:rPr lang="en-GB" dirty="0">
                <a:solidFill>
                  <a:srgbClr val="000000"/>
                </a:solidFill>
                <a:effectLst/>
                <a:latin typeface="Helvetica" pitchFamily="2" charset="0"/>
              </a:rPr>
              <a:t>dversary can be either insider attackers or outsider attackers that compromise edge devices or invade edge communication network to generate samples that have close probabilistic distribution as original training data to fool victim models, resulting in prediction errors.</a:t>
            </a:r>
          </a:p>
          <a:p>
            <a:endParaRPr lang="en-GB" dirty="0">
              <a:solidFill>
                <a:srgbClr val="000000"/>
              </a:solidFill>
              <a:effectLst/>
              <a:latin typeface="Helvetica" pitchFamily="2" charset="0"/>
            </a:endParaRPr>
          </a:p>
        </p:txBody>
      </p:sp>
    </p:spTree>
    <p:extLst>
      <p:ext uri="{BB962C8B-B14F-4D97-AF65-F5344CB8AC3E}">
        <p14:creationId xmlns:p14="http://schemas.microsoft.com/office/powerpoint/2010/main" val="113131861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F796D-4B9A-CFF7-7696-965D8E15F251}"/>
              </a:ext>
            </a:extLst>
          </p:cNvPr>
          <p:cNvSpPr>
            <a:spLocks noGrp="1"/>
          </p:cNvSpPr>
          <p:nvPr>
            <p:ph type="title"/>
          </p:nvPr>
        </p:nvSpPr>
        <p:spPr/>
        <p:txBody>
          <a:bodyPr/>
          <a:lstStyle/>
          <a:p>
            <a:pPr>
              <a:tabLst>
                <a:tab pos="8280000" algn="r"/>
              </a:tabLst>
            </a:pPr>
            <a:r>
              <a:rPr lang="en-IT" dirty="0"/>
              <a:t>Edge-ML Vulnerabilities	4/4</a:t>
            </a:r>
          </a:p>
        </p:txBody>
      </p:sp>
      <p:sp>
        <p:nvSpPr>
          <p:cNvPr id="3" name="Content Placeholder 2">
            <a:extLst>
              <a:ext uri="{FF2B5EF4-FFF2-40B4-BE49-F238E27FC236}">
                <a16:creationId xmlns:a16="http://schemas.microsoft.com/office/drawing/2014/main" id="{657973E6-192D-F5F2-F55B-B7EC90D2D947}"/>
              </a:ext>
            </a:extLst>
          </p:cNvPr>
          <p:cNvSpPr>
            <a:spLocks noGrp="1"/>
          </p:cNvSpPr>
          <p:nvPr>
            <p:ph idx="1"/>
          </p:nvPr>
        </p:nvSpPr>
        <p:spPr/>
        <p:txBody>
          <a:bodyPr>
            <a:normAutofit/>
          </a:bodyPr>
          <a:lstStyle/>
          <a:p>
            <a:pPr marL="0" indent="0">
              <a:buNone/>
            </a:pPr>
            <a:r>
              <a:rPr lang="en-GB" b="1" dirty="0">
                <a:solidFill>
                  <a:srgbClr val="000000"/>
                </a:solidFill>
                <a:effectLst/>
                <a:latin typeface="Helvetica" pitchFamily="2" charset="0"/>
              </a:rPr>
              <a:t>Inference-time attacks</a:t>
            </a:r>
          </a:p>
          <a:p>
            <a:pPr marL="514350" indent="-514350">
              <a:buFont typeface="+mj-lt"/>
              <a:buAutoNum type="arabicPeriod" startAt="4"/>
            </a:pPr>
            <a:r>
              <a:rPr lang="en-GB" i="1" dirty="0">
                <a:solidFill>
                  <a:srgbClr val="000000"/>
                </a:solidFill>
                <a:effectLst/>
                <a:latin typeface="Helvetica" pitchFamily="2" charset="0"/>
              </a:rPr>
              <a:t>Spoofing</a:t>
            </a:r>
            <a:r>
              <a:rPr lang="en-GB" dirty="0">
                <a:solidFill>
                  <a:srgbClr val="000000"/>
                </a:solidFill>
                <a:effectLst/>
                <a:latin typeface="Helvetica" pitchFamily="2" charset="0"/>
              </a:rPr>
              <a:t> </a:t>
            </a:r>
            <a:r>
              <a:rPr lang="en-GB" i="1" dirty="0">
                <a:solidFill>
                  <a:srgbClr val="000000"/>
                </a:solidFill>
                <a:effectLst/>
                <a:latin typeface="Helvetica" pitchFamily="2" charset="0"/>
              </a:rPr>
              <a:t>attacks</a:t>
            </a:r>
            <a:r>
              <a:rPr lang="en-GB" dirty="0">
                <a:solidFill>
                  <a:srgbClr val="000000"/>
                </a:solidFill>
                <a:effectLst/>
                <a:latin typeface="Helvetica" pitchFamily="2" charset="0"/>
              </a:rPr>
              <a:t> are performed by directly generating adversarial test samples from scratch rather than crafting existing samples.</a:t>
            </a:r>
          </a:p>
          <a:p>
            <a:pPr marL="914400" lvl="1" indent="-514350"/>
            <a:r>
              <a:rPr lang="en-GB" dirty="0">
                <a:solidFill>
                  <a:srgbClr val="000000"/>
                </a:solidFill>
                <a:latin typeface="Helvetica" pitchFamily="2" charset="0"/>
              </a:rPr>
              <a:t>A</a:t>
            </a:r>
            <a:r>
              <a:rPr lang="en-GB" dirty="0">
                <a:solidFill>
                  <a:srgbClr val="000000"/>
                </a:solidFill>
                <a:effectLst/>
                <a:latin typeface="Helvetica" pitchFamily="2" charset="0"/>
              </a:rPr>
              <a:t>dversary (e.g., malicious edge devices) can spoof edge device data by GAN networks [87], which consist of two components:</a:t>
            </a:r>
          </a:p>
          <a:p>
            <a:pPr marL="1314450" lvl="2" indent="-514350"/>
            <a:r>
              <a:rPr lang="en-GB" i="1" dirty="0">
                <a:solidFill>
                  <a:srgbClr val="000000"/>
                </a:solidFill>
                <a:latin typeface="Helvetica" pitchFamily="2" charset="0"/>
              </a:rPr>
              <a:t>g</a:t>
            </a:r>
            <a:r>
              <a:rPr lang="en-GB" i="1" dirty="0">
                <a:solidFill>
                  <a:srgbClr val="000000"/>
                </a:solidFill>
                <a:effectLst/>
                <a:latin typeface="Helvetica" pitchFamily="2" charset="0"/>
              </a:rPr>
              <a:t>enerators</a:t>
            </a:r>
            <a:r>
              <a:rPr lang="en-GB" dirty="0">
                <a:solidFill>
                  <a:srgbClr val="000000"/>
                </a:solidFill>
                <a:effectLst/>
                <a:latin typeface="Helvetica" pitchFamily="2" charset="0"/>
              </a:rPr>
              <a:t> create spoofing signals, and</a:t>
            </a:r>
          </a:p>
          <a:p>
            <a:pPr marL="1314450" lvl="2" indent="-514350"/>
            <a:r>
              <a:rPr lang="en-GB" i="1" dirty="0">
                <a:solidFill>
                  <a:srgbClr val="000000"/>
                </a:solidFill>
                <a:latin typeface="Helvetica" pitchFamily="2" charset="0"/>
              </a:rPr>
              <a:t>d</a:t>
            </a:r>
            <a:r>
              <a:rPr lang="en-GB" i="1" dirty="0">
                <a:solidFill>
                  <a:srgbClr val="000000"/>
                </a:solidFill>
                <a:effectLst/>
                <a:latin typeface="Helvetica" pitchFamily="2" charset="0"/>
              </a:rPr>
              <a:t>iscriminators</a:t>
            </a:r>
            <a:r>
              <a:rPr lang="en-GB" dirty="0">
                <a:solidFill>
                  <a:srgbClr val="000000"/>
                </a:solidFill>
                <a:effectLst/>
                <a:latin typeface="Helvetica" pitchFamily="2" charset="0"/>
              </a:rPr>
              <a:t> detect whether samples are spoofed or not, where they minimize their own low by playing minimax games.</a:t>
            </a:r>
          </a:p>
          <a:p>
            <a:endParaRPr lang="en-GB" dirty="0">
              <a:solidFill>
                <a:srgbClr val="000000"/>
              </a:solidFill>
              <a:effectLst/>
              <a:latin typeface="Helvetica" pitchFamily="2" charset="0"/>
            </a:endParaRPr>
          </a:p>
        </p:txBody>
      </p:sp>
    </p:spTree>
    <p:extLst>
      <p:ext uri="{BB962C8B-B14F-4D97-AF65-F5344CB8AC3E}">
        <p14:creationId xmlns:p14="http://schemas.microsoft.com/office/powerpoint/2010/main" val="222678115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F796D-4B9A-CFF7-7696-965D8E15F251}"/>
              </a:ext>
            </a:extLst>
          </p:cNvPr>
          <p:cNvSpPr>
            <a:spLocks noGrp="1"/>
          </p:cNvSpPr>
          <p:nvPr>
            <p:ph type="title"/>
          </p:nvPr>
        </p:nvSpPr>
        <p:spPr/>
        <p:txBody>
          <a:bodyPr/>
          <a:lstStyle/>
          <a:p>
            <a:pPr>
              <a:tabLst>
                <a:tab pos="8280000" algn="r"/>
              </a:tabLst>
            </a:pPr>
            <a:r>
              <a:rPr lang="en-IT" dirty="0"/>
              <a:t>Edge-ML Vulnerabilities	1/3</a:t>
            </a:r>
          </a:p>
        </p:txBody>
      </p:sp>
      <p:sp>
        <p:nvSpPr>
          <p:cNvPr id="3" name="Content Placeholder 2">
            <a:extLst>
              <a:ext uri="{FF2B5EF4-FFF2-40B4-BE49-F238E27FC236}">
                <a16:creationId xmlns:a16="http://schemas.microsoft.com/office/drawing/2014/main" id="{657973E6-192D-F5F2-F55B-B7EC90D2D947}"/>
              </a:ext>
            </a:extLst>
          </p:cNvPr>
          <p:cNvSpPr>
            <a:spLocks noGrp="1"/>
          </p:cNvSpPr>
          <p:nvPr>
            <p:ph idx="1"/>
          </p:nvPr>
        </p:nvSpPr>
        <p:spPr/>
        <p:txBody>
          <a:bodyPr>
            <a:normAutofit fontScale="62500" lnSpcReduction="20000"/>
          </a:bodyPr>
          <a:lstStyle/>
          <a:p>
            <a:pPr marL="0" indent="0">
              <a:buNone/>
            </a:pPr>
            <a:r>
              <a:rPr lang="en-GB" b="1" dirty="0">
                <a:solidFill>
                  <a:srgbClr val="000000"/>
                </a:solidFill>
                <a:effectLst/>
                <a:latin typeface="Helvetica" pitchFamily="2" charset="0"/>
              </a:rPr>
              <a:t>Deployment attacks</a:t>
            </a:r>
          </a:p>
          <a:p>
            <a:r>
              <a:rPr lang="en-GB" dirty="0">
                <a:solidFill>
                  <a:srgbClr val="000000"/>
                </a:solidFill>
                <a:effectLst/>
                <a:latin typeface="Helvetica" pitchFamily="2" charset="0"/>
              </a:rPr>
              <a:t>After training, validation, and testing stages, edge-ML models will be deployed in edge networks, where they can be placed in edge/cloud servers or edge devices.</a:t>
            </a:r>
          </a:p>
          <a:p>
            <a:pPr marL="514350" indent="-514350">
              <a:buFont typeface="+mj-lt"/>
              <a:buAutoNum type="arabicPeriod"/>
            </a:pPr>
            <a:r>
              <a:rPr lang="en-GB" i="1" dirty="0">
                <a:solidFill>
                  <a:srgbClr val="000000"/>
                </a:solidFill>
                <a:effectLst/>
                <a:latin typeface="Helvetica" pitchFamily="2" charset="0"/>
              </a:rPr>
              <a:t>Model stealing attacks</a:t>
            </a:r>
            <a:r>
              <a:rPr lang="en-GB" dirty="0">
                <a:solidFill>
                  <a:srgbClr val="000000"/>
                </a:solidFill>
                <a:effectLst/>
                <a:latin typeface="Helvetica" pitchFamily="2" charset="0"/>
              </a:rPr>
              <a:t> occur in cloud/edge server and edge device sides.</a:t>
            </a:r>
          </a:p>
          <a:p>
            <a:pPr marL="914400" lvl="1" indent="-514350"/>
            <a:r>
              <a:rPr lang="en-GB" dirty="0">
                <a:solidFill>
                  <a:srgbClr val="000000"/>
                </a:solidFill>
                <a:effectLst/>
                <a:latin typeface="Helvetica" pitchFamily="2" charset="0"/>
              </a:rPr>
              <a:t>For cloud servers, edge-ML models are invisible to attackers except for scenarios where attackers can invade servers.</a:t>
            </a:r>
          </a:p>
          <a:p>
            <a:pPr marL="914400" lvl="1" indent="-514350"/>
            <a:r>
              <a:rPr lang="en-GB" dirty="0">
                <a:solidFill>
                  <a:srgbClr val="000000"/>
                </a:solidFill>
                <a:effectLst/>
                <a:latin typeface="Helvetica" pitchFamily="2" charset="0"/>
              </a:rPr>
              <a:t>Indirectly steal model by above-mentioned inference-time attacks (e.g., exploratory attacks).</a:t>
            </a:r>
          </a:p>
          <a:p>
            <a:pPr marL="914400" lvl="1" indent="-514350"/>
            <a:r>
              <a:rPr lang="en-GB" dirty="0">
                <a:solidFill>
                  <a:srgbClr val="000000"/>
                </a:solidFill>
                <a:effectLst/>
                <a:latin typeface="Helvetica" pitchFamily="2" charset="0"/>
              </a:rPr>
              <a:t>When edge-ML models are deployed in edge servers and devices, it is much easier to get models due to lack of model protection techniques.</a:t>
            </a:r>
          </a:p>
          <a:p>
            <a:pPr marL="914400" lvl="1" indent="-514350"/>
            <a:r>
              <a:rPr lang="en-GB" dirty="0">
                <a:solidFill>
                  <a:srgbClr val="000000"/>
                </a:solidFill>
                <a:effectLst/>
                <a:latin typeface="Helvetica" pitchFamily="2" charset="0"/>
              </a:rPr>
              <a:t>Most of edge-ML models are built atop popular and publicly available machine learning frameworks (e.g., </a:t>
            </a:r>
            <a:r>
              <a:rPr lang="en-GB" dirty="0" err="1">
                <a:solidFill>
                  <a:srgbClr val="000000"/>
                </a:solidFill>
                <a:effectLst/>
                <a:latin typeface="Helvetica" pitchFamily="2" charset="0"/>
              </a:rPr>
              <a:t>Tensorflow</a:t>
            </a:r>
            <a:r>
              <a:rPr lang="en-GB" dirty="0">
                <a:solidFill>
                  <a:srgbClr val="000000"/>
                </a:solidFill>
                <a:effectLst/>
                <a:latin typeface="Helvetica" pitchFamily="2" charset="0"/>
              </a:rPr>
              <a:t> Lite), which means that attackers can easily reuse stolen models.</a:t>
            </a:r>
          </a:p>
          <a:p>
            <a:pPr marL="914400" lvl="1" indent="-514350"/>
            <a:r>
              <a:rPr lang="en-GB" dirty="0">
                <a:solidFill>
                  <a:srgbClr val="000000"/>
                </a:solidFill>
                <a:effectLst/>
                <a:latin typeface="Helvetica" pitchFamily="2" charset="0"/>
              </a:rPr>
              <a:t>Although many countermeasures, e.g., model deployment with trusted execution environments, have been proposed, limited resources of edge devices make them far from practical.</a:t>
            </a:r>
          </a:p>
          <a:p>
            <a:endParaRPr lang="en-GB" dirty="0">
              <a:solidFill>
                <a:srgbClr val="000000"/>
              </a:solidFill>
              <a:effectLst/>
              <a:latin typeface="Helvetica" pitchFamily="2" charset="0"/>
            </a:endParaRPr>
          </a:p>
        </p:txBody>
      </p:sp>
    </p:spTree>
    <p:extLst>
      <p:ext uri="{BB962C8B-B14F-4D97-AF65-F5344CB8AC3E}">
        <p14:creationId xmlns:p14="http://schemas.microsoft.com/office/powerpoint/2010/main" val="97111241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F796D-4B9A-CFF7-7696-965D8E15F251}"/>
              </a:ext>
            </a:extLst>
          </p:cNvPr>
          <p:cNvSpPr>
            <a:spLocks noGrp="1"/>
          </p:cNvSpPr>
          <p:nvPr>
            <p:ph type="title"/>
          </p:nvPr>
        </p:nvSpPr>
        <p:spPr/>
        <p:txBody>
          <a:bodyPr/>
          <a:lstStyle/>
          <a:p>
            <a:pPr>
              <a:tabLst>
                <a:tab pos="8280000" algn="r"/>
              </a:tabLst>
            </a:pPr>
            <a:r>
              <a:rPr lang="en-IT" dirty="0"/>
              <a:t>Edge-ML Vulnerabilities	2/3</a:t>
            </a:r>
          </a:p>
        </p:txBody>
      </p:sp>
      <p:sp>
        <p:nvSpPr>
          <p:cNvPr id="3" name="Content Placeholder 2">
            <a:extLst>
              <a:ext uri="{FF2B5EF4-FFF2-40B4-BE49-F238E27FC236}">
                <a16:creationId xmlns:a16="http://schemas.microsoft.com/office/drawing/2014/main" id="{657973E6-192D-F5F2-F55B-B7EC90D2D947}"/>
              </a:ext>
            </a:extLst>
          </p:cNvPr>
          <p:cNvSpPr>
            <a:spLocks noGrp="1"/>
          </p:cNvSpPr>
          <p:nvPr>
            <p:ph idx="1"/>
          </p:nvPr>
        </p:nvSpPr>
        <p:spPr/>
        <p:txBody>
          <a:bodyPr>
            <a:normAutofit fontScale="85000" lnSpcReduction="20000"/>
          </a:bodyPr>
          <a:lstStyle/>
          <a:p>
            <a:pPr marL="0" indent="0">
              <a:buNone/>
            </a:pPr>
            <a:r>
              <a:rPr lang="en-GB" b="1" dirty="0">
                <a:solidFill>
                  <a:srgbClr val="000000"/>
                </a:solidFill>
                <a:effectLst/>
                <a:latin typeface="Helvetica" pitchFamily="2" charset="0"/>
              </a:rPr>
              <a:t>Deployment attacks</a:t>
            </a:r>
          </a:p>
          <a:p>
            <a:pPr marL="514350" indent="-514350">
              <a:buFont typeface="+mj-lt"/>
              <a:buAutoNum type="arabicPeriod" startAt="2"/>
            </a:pPr>
            <a:r>
              <a:rPr lang="en-GB" i="1" dirty="0">
                <a:solidFill>
                  <a:srgbClr val="000000"/>
                </a:solidFill>
                <a:effectLst/>
                <a:latin typeface="Helvetica" pitchFamily="2" charset="0"/>
              </a:rPr>
              <a:t>Supply chain attacks </a:t>
            </a:r>
            <a:r>
              <a:rPr lang="en-GB" dirty="0">
                <a:solidFill>
                  <a:srgbClr val="000000"/>
                </a:solidFill>
                <a:effectLst/>
                <a:latin typeface="Helvetica" pitchFamily="2" charset="0"/>
              </a:rPr>
              <a:t>are performed on edge-ML models distributed in supply chain.</a:t>
            </a:r>
          </a:p>
          <a:p>
            <a:pPr marL="914400" lvl="1" indent="-514350"/>
            <a:r>
              <a:rPr lang="en-GB" dirty="0">
                <a:solidFill>
                  <a:srgbClr val="000000"/>
                </a:solidFill>
                <a:effectLst/>
                <a:latin typeface="Helvetica" pitchFamily="2" charset="0"/>
              </a:rPr>
              <a:t>As deep neural networks become deeper and deeper, edge-ML models are built on existing pre-trained models (e.g., </a:t>
            </a:r>
            <a:r>
              <a:rPr lang="en-GB" dirty="0" err="1">
                <a:solidFill>
                  <a:srgbClr val="000000"/>
                </a:solidFill>
                <a:effectLst/>
                <a:latin typeface="Helvetica" pitchFamily="2" charset="0"/>
              </a:rPr>
              <a:t>mobileNet</a:t>
            </a:r>
            <a:r>
              <a:rPr lang="en-GB" dirty="0">
                <a:solidFill>
                  <a:srgbClr val="000000"/>
                </a:solidFill>
                <a:latin typeface="Helvetica" pitchFamily="2" charset="0"/>
              </a:rPr>
              <a:t>)</a:t>
            </a:r>
            <a:r>
              <a:rPr lang="en-GB" dirty="0">
                <a:solidFill>
                  <a:srgbClr val="000000"/>
                </a:solidFill>
                <a:effectLst/>
                <a:latin typeface="Helvetica" pitchFamily="2" charset="0"/>
              </a:rPr>
              <a:t> that are specifically designed for edge computing environments via transfer learning.</a:t>
            </a:r>
          </a:p>
          <a:p>
            <a:pPr marL="914400" lvl="1" indent="-514350"/>
            <a:r>
              <a:rPr lang="en-GB" dirty="0">
                <a:solidFill>
                  <a:srgbClr val="000000"/>
                </a:solidFill>
                <a:latin typeface="Helvetica" pitchFamily="2" charset="0"/>
              </a:rPr>
              <a:t>Mo</a:t>
            </a:r>
            <a:r>
              <a:rPr lang="en-GB" dirty="0">
                <a:solidFill>
                  <a:srgbClr val="000000"/>
                </a:solidFill>
                <a:effectLst/>
                <a:latin typeface="Helvetica" pitchFamily="2" charset="0"/>
              </a:rPr>
              <a:t>dels need to be distributed on numerous devices for both federated learning and online inference tasks.</a:t>
            </a:r>
          </a:p>
          <a:p>
            <a:pPr marL="914400" lvl="1" indent="-514350"/>
            <a:r>
              <a:rPr lang="en-GB" dirty="0">
                <a:solidFill>
                  <a:srgbClr val="000000"/>
                </a:solidFill>
                <a:effectLst/>
                <a:latin typeface="Helvetica" pitchFamily="2" charset="0"/>
              </a:rPr>
              <a:t>Supply chain of pre-trained model acquisition and model distribution, will be target of adversaries.</a:t>
            </a:r>
          </a:p>
          <a:p>
            <a:pPr marL="914400" lvl="1" indent="-514350"/>
            <a:r>
              <a:rPr lang="en-GB" dirty="0">
                <a:solidFill>
                  <a:srgbClr val="000000"/>
                </a:solidFill>
                <a:effectLst/>
                <a:latin typeface="Helvetica" pitchFamily="2" charset="0"/>
              </a:rPr>
              <a:t>For example, attackers can stealthily modify weights of models by man-in-the-middle attacks on edge network.</a:t>
            </a:r>
          </a:p>
          <a:p>
            <a:pPr marL="914400" lvl="1" indent="-514350"/>
            <a:endParaRPr lang="en-GB" dirty="0">
              <a:solidFill>
                <a:srgbClr val="000000"/>
              </a:solidFill>
              <a:effectLst/>
              <a:latin typeface="Helvetica" pitchFamily="2" charset="0"/>
            </a:endParaRPr>
          </a:p>
          <a:p>
            <a:endParaRPr lang="en-GB" dirty="0">
              <a:solidFill>
                <a:srgbClr val="000000"/>
              </a:solidFill>
              <a:effectLst/>
              <a:latin typeface="Helvetica" pitchFamily="2" charset="0"/>
            </a:endParaRPr>
          </a:p>
        </p:txBody>
      </p:sp>
    </p:spTree>
    <p:extLst>
      <p:ext uri="{BB962C8B-B14F-4D97-AF65-F5344CB8AC3E}">
        <p14:creationId xmlns:p14="http://schemas.microsoft.com/office/powerpoint/2010/main" val="405658720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F796D-4B9A-CFF7-7696-965D8E15F251}"/>
              </a:ext>
            </a:extLst>
          </p:cNvPr>
          <p:cNvSpPr>
            <a:spLocks noGrp="1"/>
          </p:cNvSpPr>
          <p:nvPr>
            <p:ph type="title"/>
          </p:nvPr>
        </p:nvSpPr>
        <p:spPr/>
        <p:txBody>
          <a:bodyPr/>
          <a:lstStyle/>
          <a:p>
            <a:pPr>
              <a:tabLst>
                <a:tab pos="8280000" algn="r"/>
              </a:tabLst>
            </a:pPr>
            <a:r>
              <a:rPr lang="en-IT" dirty="0"/>
              <a:t>Edge-ML Vulnerabilities</a:t>
            </a:r>
          </a:p>
        </p:txBody>
      </p:sp>
      <p:sp>
        <p:nvSpPr>
          <p:cNvPr id="3" name="Content Placeholder 2">
            <a:extLst>
              <a:ext uri="{FF2B5EF4-FFF2-40B4-BE49-F238E27FC236}">
                <a16:creationId xmlns:a16="http://schemas.microsoft.com/office/drawing/2014/main" id="{657973E6-192D-F5F2-F55B-B7EC90D2D947}"/>
              </a:ext>
            </a:extLst>
          </p:cNvPr>
          <p:cNvSpPr>
            <a:spLocks noGrp="1"/>
          </p:cNvSpPr>
          <p:nvPr>
            <p:ph idx="1"/>
          </p:nvPr>
        </p:nvSpPr>
        <p:spPr/>
        <p:txBody>
          <a:bodyPr>
            <a:normAutofit fontScale="70000" lnSpcReduction="20000"/>
          </a:bodyPr>
          <a:lstStyle/>
          <a:p>
            <a:pPr marL="514350" indent="-514350"/>
            <a:r>
              <a:rPr lang="en-GB" dirty="0">
                <a:solidFill>
                  <a:srgbClr val="000000"/>
                </a:solidFill>
                <a:effectLst/>
                <a:latin typeface="Helvetica" pitchFamily="2" charset="0"/>
              </a:rPr>
              <a:t>Threats and vulnerabilities in edge-ML frameworks.</a:t>
            </a:r>
          </a:p>
          <a:p>
            <a:pPr marL="514350" indent="-514350"/>
            <a:r>
              <a:rPr lang="en-GB" dirty="0">
                <a:solidFill>
                  <a:srgbClr val="000000"/>
                </a:solidFill>
                <a:effectLst/>
                <a:latin typeface="Helvetica" pitchFamily="2" charset="0"/>
              </a:rPr>
              <a:t>Carefully designed to overcome resource limitation issues.</a:t>
            </a:r>
          </a:p>
          <a:p>
            <a:pPr marL="514350" indent="-514350"/>
            <a:r>
              <a:rPr lang="en-GB" dirty="0">
                <a:solidFill>
                  <a:srgbClr val="000000"/>
                </a:solidFill>
                <a:effectLst/>
                <a:latin typeface="Helvetica" pitchFamily="2" charset="0"/>
              </a:rPr>
              <a:t>Gained more and more attention recently, and many vendors have designed their own frameworks for edge environment, such as:</a:t>
            </a:r>
          </a:p>
          <a:p>
            <a:pPr marL="914400" lvl="1" indent="-514350"/>
            <a:r>
              <a:rPr lang="en-GB" dirty="0">
                <a:solidFill>
                  <a:srgbClr val="000000"/>
                </a:solidFill>
                <a:effectLst/>
                <a:latin typeface="Helvetica" pitchFamily="2" charset="0"/>
              </a:rPr>
              <a:t>TensorFlow Lite, Apple Core ML and </a:t>
            </a:r>
            <a:r>
              <a:rPr lang="en-GB" dirty="0" err="1">
                <a:solidFill>
                  <a:srgbClr val="000000"/>
                </a:solidFill>
                <a:effectLst/>
                <a:latin typeface="Helvetica" pitchFamily="2" charset="0"/>
              </a:rPr>
              <a:t>Pytorch</a:t>
            </a:r>
            <a:r>
              <a:rPr lang="en-GB" dirty="0">
                <a:solidFill>
                  <a:srgbClr val="000000"/>
                </a:solidFill>
                <a:effectLst/>
                <a:latin typeface="Helvetica" pitchFamily="2" charset="0"/>
              </a:rPr>
              <a:t> mobile.</a:t>
            </a:r>
          </a:p>
          <a:p>
            <a:pPr marL="514350" indent="-514350"/>
            <a:r>
              <a:rPr lang="en-GB" dirty="0">
                <a:solidFill>
                  <a:srgbClr val="000000"/>
                </a:solidFill>
                <a:effectLst/>
                <a:latin typeface="Helvetica" pitchFamily="2" charset="0"/>
              </a:rPr>
              <a:t>Frameworks for general machine learning are used in edge devices:</a:t>
            </a:r>
          </a:p>
          <a:p>
            <a:pPr marL="914400" lvl="1" indent="-514350"/>
            <a:r>
              <a:rPr lang="en-GB" dirty="0">
                <a:solidFill>
                  <a:srgbClr val="000000"/>
                </a:solidFill>
                <a:effectLst/>
                <a:latin typeface="Helvetica" pitchFamily="2" charset="0"/>
              </a:rPr>
              <a:t>e.g. Caffe2, NCNN, and Parrots.</a:t>
            </a:r>
          </a:p>
          <a:p>
            <a:pPr marL="514350" indent="-514350"/>
            <a:r>
              <a:rPr lang="en-GB" dirty="0">
                <a:solidFill>
                  <a:srgbClr val="000000"/>
                </a:solidFill>
                <a:effectLst/>
                <a:latin typeface="Helvetica" pitchFamily="2" charset="0"/>
              </a:rPr>
              <a:t>One of key vulnerabilities is </a:t>
            </a:r>
            <a:r>
              <a:rPr lang="en-GB" i="1" dirty="0">
                <a:solidFill>
                  <a:srgbClr val="000000"/>
                </a:solidFill>
                <a:effectLst/>
                <a:latin typeface="Helvetica" pitchFamily="2" charset="0"/>
              </a:rPr>
              <a:t>calculation</a:t>
            </a:r>
            <a:r>
              <a:rPr lang="en-GB" dirty="0">
                <a:solidFill>
                  <a:srgbClr val="000000"/>
                </a:solidFill>
                <a:effectLst/>
                <a:latin typeface="Helvetica" pitchFamily="2" charset="0"/>
              </a:rPr>
              <a:t> vulnerability.</a:t>
            </a:r>
          </a:p>
          <a:p>
            <a:pPr marL="914400" lvl="1" indent="-514350"/>
            <a:r>
              <a:rPr lang="en-GB" dirty="0">
                <a:solidFill>
                  <a:srgbClr val="000000"/>
                </a:solidFill>
                <a:effectLst/>
                <a:latin typeface="Helvetica" pitchFamily="2" charset="0"/>
              </a:rPr>
              <a:t>Happens when unexpected data point or value is given to edge-ML frameworks, which involves physical dimensions of edge data, such as size, length, width, and height.</a:t>
            </a:r>
          </a:p>
          <a:p>
            <a:pPr marL="914400" lvl="1" indent="-514350"/>
            <a:r>
              <a:rPr lang="en-GB" dirty="0">
                <a:solidFill>
                  <a:srgbClr val="000000"/>
                </a:solidFill>
                <a:effectLst/>
                <a:latin typeface="Helvetica" pitchFamily="2" charset="0"/>
              </a:rPr>
              <a:t>Adversary can develop exploits of this attack to trigger infinite loops or deadlock to break edge-ML systems.</a:t>
            </a:r>
          </a:p>
        </p:txBody>
      </p:sp>
    </p:spTree>
    <p:extLst>
      <p:ext uri="{BB962C8B-B14F-4D97-AF65-F5344CB8AC3E}">
        <p14:creationId xmlns:p14="http://schemas.microsoft.com/office/powerpoint/2010/main" val="25284137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D2816-FE00-EA70-245A-D232163A3622}"/>
              </a:ext>
            </a:extLst>
          </p:cNvPr>
          <p:cNvSpPr>
            <a:spLocks noGrp="1"/>
          </p:cNvSpPr>
          <p:nvPr>
            <p:ph type="title"/>
          </p:nvPr>
        </p:nvSpPr>
        <p:spPr/>
        <p:txBody>
          <a:bodyPr/>
          <a:lstStyle/>
          <a:p>
            <a:pPr>
              <a:tabLst>
                <a:tab pos="8280000" algn="r"/>
              </a:tabLst>
            </a:pPr>
            <a:r>
              <a:rPr lang="en-IT" dirty="0"/>
              <a:t>Edge-ML Challenges	1/3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4FCA07B-3E32-B974-5860-7D0624FBCA3C}"/>
                  </a:ext>
                </a:extLst>
              </p:cNvPr>
              <p:cNvSpPr>
                <a:spLocks noGrp="1"/>
              </p:cNvSpPr>
              <p:nvPr>
                <p:ph idx="1"/>
              </p:nvPr>
            </p:nvSpPr>
            <p:spPr/>
            <p:txBody>
              <a:bodyPr>
                <a:normAutofit fontScale="77500" lnSpcReduction="20000"/>
              </a:bodyPr>
              <a:lstStyle/>
              <a:p>
                <a:r>
                  <a:rPr lang="en-GB" dirty="0">
                    <a:solidFill>
                      <a:srgbClr val="000000"/>
                    </a:solidFill>
                    <a:effectLst/>
                    <a:latin typeface="Helvetica" pitchFamily="2" charset="0"/>
                  </a:rPr>
                  <a:t>Diverse edge-ML environments bring about set of challenges in applying machine learning to edge computing.</a:t>
                </a:r>
              </a:p>
              <a:p>
                <a:pPr marL="514350" indent="-514350">
                  <a:buFont typeface="+mj-lt"/>
                  <a:buAutoNum type="arabicPeriod"/>
                </a:pPr>
                <a:r>
                  <a:rPr lang="en-GB" i="1" dirty="0">
                    <a:solidFill>
                      <a:srgbClr val="000000"/>
                    </a:solidFill>
                    <a:effectLst/>
                    <a:latin typeface="Helvetica" pitchFamily="2" charset="0"/>
                  </a:rPr>
                  <a:t>Computational</a:t>
                </a:r>
                <a:r>
                  <a:rPr lang="en-GB" dirty="0">
                    <a:solidFill>
                      <a:srgbClr val="000000"/>
                    </a:solidFill>
                    <a:effectLst/>
                    <a:latin typeface="Helvetica" pitchFamily="2" charset="0"/>
                  </a:rPr>
                  <a:t> </a:t>
                </a:r>
                <a:r>
                  <a:rPr lang="en-GB" i="1" dirty="0">
                    <a:solidFill>
                      <a:srgbClr val="000000"/>
                    </a:solidFill>
                    <a:effectLst/>
                    <a:latin typeface="Helvetica" pitchFamily="2" charset="0"/>
                  </a:rPr>
                  <a:t>challenges</a:t>
                </a:r>
                <a:r>
                  <a:rPr lang="en-GB" dirty="0">
                    <a:solidFill>
                      <a:srgbClr val="000000"/>
                    </a:solidFill>
                    <a:effectLst/>
                    <a:latin typeface="Helvetica" pitchFamily="2" charset="0"/>
                  </a:rPr>
                  <a:t>.</a:t>
                </a:r>
              </a:p>
              <a:p>
                <a:pPr lvl="1"/>
                <a:r>
                  <a:rPr lang="en-GB" dirty="0">
                    <a:solidFill>
                      <a:srgbClr val="000000"/>
                    </a:solidFill>
                    <a:latin typeface="Helvetica" pitchFamily="2" charset="0"/>
                  </a:rPr>
                  <a:t>E</a:t>
                </a:r>
                <a:r>
                  <a:rPr lang="en-GB" dirty="0">
                    <a:solidFill>
                      <a:srgbClr val="000000"/>
                    </a:solidFill>
                    <a:effectLst/>
                    <a:latin typeface="Helvetica" pitchFamily="2" charset="0"/>
                  </a:rPr>
                  <a:t>dge devices usually have very limited computational resource budget for edge-ML model training and deployments.</a:t>
                </a:r>
              </a:p>
              <a:p>
                <a:pPr lvl="1"/>
                <a:r>
                  <a:rPr lang="en-GB" dirty="0">
                    <a:solidFill>
                      <a:srgbClr val="000000"/>
                    </a:solidFill>
                    <a:effectLst/>
                    <a:latin typeface="Helvetica" pitchFamily="2" charset="0"/>
                  </a:rPr>
                  <a:t>For example, memory on chip of IoT devices is </a:t>
                </a:r>
                <a14:m>
                  <m:oMath xmlns:m="http://schemas.openxmlformats.org/officeDocument/2006/math">
                    <m:sSup>
                      <m:sSupPr>
                        <m:ctrlPr>
                          <a:rPr lang="en-GB" i="1" dirty="0" smtClean="0">
                            <a:solidFill>
                              <a:srgbClr val="000000"/>
                            </a:solidFill>
                            <a:effectLst/>
                            <a:latin typeface="Cambria Math" panose="02040503050406030204" pitchFamily="18" charset="0"/>
                          </a:rPr>
                        </m:ctrlPr>
                      </m:sSupPr>
                      <m:e>
                        <m:r>
                          <a:rPr lang="en-GB" i="1" dirty="0" smtClean="0">
                            <a:solidFill>
                              <a:srgbClr val="000000"/>
                            </a:solidFill>
                            <a:effectLst/>
                            <a:latin typeface="Cambria Math" panose="02040503050406030204" pitchFamily="18" charset="0"/>
                          </a:rPr>
                          <m:t>10</m:t>
                        </m:r>
                      </m:e>
                      <m:sup>
                        <m:r>
                          <a:rPr lang="en-GB" i="1" dirty="0" smtClean="0">
                            <a:solidFill>
                              <a:srgbClr val="000000"/>
                            </a:solidFill>
                            <a:effectLst/>
                            <a:latin typeface="Cambria Math" panose="02040503050406030204" pitchFamily="18" charset="0"/>
                          </a:rPr>
                          <m:t>3</m:t>
                        </m:r>
                      </m:sup>
                    </m:sSup>
                    <m:r>
                      <a:rPr lang="en-GB" i="1" dirty="0" smtClean="0">
                        <a:solidFill>
                          <a:srgbClr val="000000"/>
                        </a:solidFill>
                        <a:effectLst/>
                        <a:latin typeface="Cambria Math" panose="02040503050406030204" pitchFamily="18" charset="0"/>
                        <a:ea typeface="Cambria Math" panose="02040503050406030204" pitchFamily="18" charset="0"/>
                      </a:rPr>
                      <m:t>×</m:t>
                    </m:r>
                  </m:oMath>
                </a14:m>
                <a:r>
                  <a:rPr lang="en-GB" dirty="0">
                    <a:solidFill>
                      <a:srgbClr val="000000"/>
                    </a:solidFill>
                    <a:effectLst/>
                    <a:latin typeface="Helvetica" pitchFamily="2" charset="0"/>
                  </a:rPr>
                  <a:t> and </a:t>
                </a:r>
                <a14:m>
                  <m:oMath xmlns:m="http://schemas.openxmlformats.org/officeDocument/2006/math">
                    <m:sSup>
                      <m:sSupPr>
                        <m:ctrlPr>
                          <a:rPr lang="en-GB" i="1" dirty="0">
                            <a:solidFill>
                              <a:srgbClr val="000000"/>
                            </a:solidFill>
                            <a:latin typeface="Cambria Math" panose="02040503050406030204" pitchFamily="18" charset="0"/>
                          </a:rPr>
                        </m:ctrlPr>
                      </m:sSupPr>
                      <m:e>
                        <m:r>
                          <a:rPr lang="en-GB" i="1" dirty="0">
                            <a:solidFill>
                              <a:srgbClr val="000000"/>
                            </a:solidFill>
                            <a:latin typeface="Cambria Math" panose="02040503050406030204" pitchFamily="18" charset="0"/>
                          </a:rPr>
                          <m:t>10</m:t>
                        </m:r>
                      </m:e>
                      <m:sup>
                        <m:r>
                          <a:rPr lang="it-IT" b="0" i="1" dirty="0" smtClean="0">
                            <a:solidFill>
                              <a:srgbClr val="000000"/>
                            </a:solidFill>
                            <a:latin typeface="Cambria Math" panose="02040503050406030204" pitchFamily="18" charset="0"/>
                          </a:rPr>
                          <m:t>5</m:t>
                        </m:r>
                      </m:sup>
                    </m:sSup>
                    <m:r>
                      <a:rPr lang="en-GB" i="1" dirty="0">
                        <a:solidFill>
                          <a:srgbClr val="000000"/>
                        </a:solidFill>
                        <a:latin typeface="Cambria Math" panose="02040503050406030204" pitchFamily="18" charset="0"/>
                        <a:ea typeface="Cambria Math" panose="02040503050406030204" pitchFamily="18" charset="0"/>
                      </a:rPr>
                      <m:t>×</m:t>
                    </m:r>
                  </m:oMath>
                </a14:m>
                <a:r>
                  <a:rPr lang="en-GB" dirty="0">
                    <a:solidFill>
                      <a:srgbClr val="000000"/>
                    </a:solidFill>
                    <a:effectLst/>
                    <a:latin typeface="Helvetica" pitchFamily="2" charset="0"/>
                  </a:rPr>
                  <a:t> smaller than mobile devices and cloud servers.</a:t>
                </a:r>
              </a:p>
              <a:p>
                <a:pPr lvl="1"/>
                <a:r>
                  <a:rPr lang="en-GB" dirty="0">
                    <a:solidFill>
                      <a:srgbClr val="000000"/>
                    </a:solidFill>
                    <a:effectLst/>
                    <a:latin typeface="Helvetica" pitchFamily="2" charset="0"/>
                  </a:rPr>
                  <a:t>Limited resources make it hard to deploy defenses and countermeasures of ahead-mentioned attacks. </a:t>
                </a:r>
              </a:p>
              <a:p>
                <a:pPr lvl="1"/>
                <a:r>
                  <a:rPr lang="en-GB" dirty="0">
                    <a:solidFill>
                      <a:srgbClr val="000000"/>
                    </a:solidFill>
                    <a:effectLst/>
                    <a:latin typeface="Helvetica" pitchFamily="2" charset="0"/>
                  </a:rPr>
                  <a:t>Even if defenses can be applicable for edge computing, performance of main tasks will be affected while defenses are used. </a:t>
                </a:r>
              </a:p>
              <a:p>
                <a:pPr lvl="1"/>
                <a:r>
                  <a:rPr lang="en-GB" dirty="0">
                    <a:solidFill>
                      <a:srgbClr val="000000"/>
                    </a:solidFill>
                    <a:effectLst/>
                    <a:latin typeface="Helvetica" pitchFamily="2" charset="0"/>
                  </a:rPr>
                  <a:t>For example, although TEE solution for model protection can be used for some edge devices, TEE enclaves will consume most of on-chip memory to affect other tasks on devices.</a:t>
                </a:r>
              </a:p>
              <a:p>
                <a:endParaRPr lang="en-IT" dirty="0"/>
              </a:p>
            </p:txBody>
          </p:sp>
        </mc:Choice>
        <mc:Fallback xmlns="">
          <p:sp>
            <p:nvSpPr>
              <p:cNvPr id="3" name="Content Placeholder 2">
                <a:extLst>
                  <a:ext uri="{FF2B5EF4-FFF2-40B4-BE49-F238E27FC236}">
                    <a16:creationId xmlns:a16="http://schemas.microsoft.com/office/drawing/2014/main" id="{E4FCA07B-3E32-B974-5860-7D0624FBCA3C}"/>
                  </a:ext>
                </a:extLst>
              </p:cNvPr>
              <p:cNvSpPr>
                <a:spLocks noGrp="1" noRot="1" noChangeAspect="1" noMove="1" noResize="1" noEditPoints="1" noAdjustHandles="1" noChangeArrowheads="1" noChangeShapeType="1" noTextEdit="1"/>
              </p:cNvSpPr>
              <p:nvPr>
                <p:ph idx="1"/>
              </p:nvPr>
            </p:nvSpPr>
            <p:spPr>
              <a:blipFill>
                <a:blip r:embed="rId2"/>
                <a:stretch>
                  <a:fillRect l="-442" t="-2017" r="-1032"/>
                </a:stretch>
              </a:blipFill>
            </p:spPr>
            <p:txBody>
              <a:bodyPr/>
              <a:lstStyle/>
              <a:p>
                <a:r>
                  <a:rPr lang="en-IT">
                    <a:noFill/>
                  </a:rPr>
                  <a:t> </a:t>
                </a:r>
              </a:p>
            </p:txBody>
          </p:sp>
        </mc:Fallback>
      </mc:AlternateContent>
    </p:spTree>
    <p:extLst>
      <p:ext uri="{BB962C8B-B14F-4D97-AF65-F5344CB8AC3E}">
        <p14:creationId xmlns:p14="http://schemas.microsoft.com/office/powerpoint/2010/main" val="413092476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D2816-FE00-EA70-245A-D232163A3622}"/>
              </a:ext>
            </a:extLst>
          </p:cNvPr>
          <p:cNvSpPr>
            <a:spLocks noGrp="1"/>
          </p:cNvSpPr>
          <p:nvPr>
            <p:ph type="title"/>
          </p:nvPr>
        </p:nvSpPr>
        <p:spPr/>
        <p:txBody>
          <a:bodyPr/>
          <a:lstStyle/>
          <a:p>
            <a:pPr>
              <a:tabLst>
                <a:tab pos="8280000" algn="r"/>
              </a:tabLst>
            </a:pPr>
            <a:r>
              <a:rPr lang="en-IT" dirty="0"/>
              <a:t>Edge-ML Challenges	2/3</a:t>
            </a:r>
          </a:p>
        </p:txBody>
      </p:sp>
      <p:sp>
        <p:nvSpPr>
          <p:cNvPr id="3" name="Content Placeholder 2">
            <a:extLst>
              <a:ext uri="{FF2B5EF4-FFF2-40B4-BE49-F238E27FC236}">
                <a16:creationId xmlns:a16="http://schemas.microsoft.com/office/drawing/2014/main" id="{E4FCA07B-3E32-B974-5860-7D0624FBCA3C}"/>
              </a:ext>
            </a:extLst>
          </p:cNvPr>
          <p:cNvSpPr>
            <a:spLocks noGrp="1"/>
          </p:cNvSpPr>
          <p:nvPr>
            <p:ph idx="1"/>
          </p:nvPr>
        </p:nvSpPr>
        <p:spPr/>
        <p:txBody>
          <a:bodyPr>
            <a:normAutofit fontScale="85000" lnSpcReduction="10000"/>
          </a:bodyPr>
          <a:lstStyle/>
          <a:p>
            <a:pPr marL="514350" indent="-514350">
              <a:buFont typeface="+mj-lt"/>
              <a:buAutoNum type="arabicPeriod" startAt="2"/>
            </a:pPr>
            <a:r>
              <a:rPr lang="en-GB" i="1" dirty="0">
                <a:solidFill>
                  <a:srgbClr val="000000"/>
                </a:solidFill>
                <a:effectLst/>
                <a:latin typeface="Helvetica" pitchFamily="2" charset="0"/>
              </a:rPr>
              <a:t>Life-cycle protection challenges</a:t>
            </a:r>
          </a:p>
          <a:p>
            <a:pPr marL="914400" lvl="1" indent="-514350"/>
            <a:r>
              <a:rPr lang="en-GB" dirty="0">
                <a:solidFill>
                  <a:srgbClr val="000000"/>
                </a:solidFill>
                <a:effectLst/>
                <a:latin typeface="Helvetica" pitchFamily="2" charset="0"/>
              </a:rPr>
              <a:t>Except for limitation of computational resources, protecting all stages of whole life cycle of edge-ML systems itself is very hard because of large number of unprotected edge devices.</a:t>
            </a:r>
          </a:p>
          <a:p>
            <a:pPr marL="914400" lvl="1" indent="-514350"/>
            <a:r>
              <a:rPr lang="en-GB" dirty="0">
                <a:solidFill>
                  <a:srgbClr val="000000"/>
                </a:solidFill>
                <a:effectLst/>
                <a:latin typeface="Helvetica" pitchFamily="2" charset="0"/>
              </a:rPr>
              <a:t>Taking into account federated learning paradigm, attackers can easily access local data and models due to lack of protection mechanisms adopted in edge devices.</a:t>
            </a:r>
          </a:p>
          <a:p>
            <a:pPr marL="914400" lvl="1" indent="-514350"/>
            <a:r>
              <a:rPr lang="en-GB" dirty="0">
                <a:solidFill>
                  <a:srgbClr val="000000"/>
                </a:solidFill>
                <a:effectLst/>
                <a:latin typeface="Helvetica" pitchFamily="2" charset="0"/>
              </a:rPr>
              <a:t>Communication channel between edge devices and servers can be vulnerable which also presents challenges to data and model protection.</a:t>
            </a:r>
          </a:p>
          <a:p>
            <a:pPr marL="914400" lvl="1" indent="-514350"/>
            <a:r>
              <a:rPr lang="en-GB" dirty="0">
                <a:solidFill>
                  <a:srgbClr val="000000"/>
                </a:solidFill>
                <a:effectLst/>
                <a:latin typeface="Helvetica" pitchFamily="2" charset="0"/>
              </a:rPr>
              <a:t>Hierarchical and collaborative protection schemes are required to secure edge-ML workflow, which is difficult to achieve.</a:t>
            </a:r>
          </a:p>
          <a:p>
            <a:endParaRPr lang="en-IT" dirty="0"/>
          </a:p>
        </p:txBody>
      </p:sp>
    </p:spTree>
    <p:extLst>
      <p:ext uri="{BB962C8B-B14F-4D97-AF65-F5344CB8AC3E}">
        <p14:creationId xmlns:p14="http://schemas.microsoft.com/office/powerpoint/2010/main" val="256026272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D2816-FE00-EA70-245A-D232163A3622}"/>
              </a:ext>
            </a:extLst>
          </p:cNvPr>
          <p:cNvSpPr>
            <a:spLocks noGrp="1"/>
          </p:cNvSpPr>
          <p:nvPr>
            <p:ph type="title"/>
          </p:nvPr>
        </p:nvSpPr>
        <p:spPr/>
        <p:txBody>
          <a:bodyPr/>
          <a:lstStyle/>
          <a:p>
            <a:pPr>
              <a:tabLst>
                <a:tab pos="8280000" algn="r"/>
              </a:tabLst>
            </a:pPr>
            <a:r>
              <a:rPr lang="en-IT" dirty="0"/>
              <a:t>Edge-ML Challenges	3/3</a:t>
            </a:r>
          </a:p>
        </p:txBody>
      </p:sp>
      <p:sp>
        <p:nvSpPr>
          <p:cNvPr id="3" name="Content Placeholder 2">
            <a:extLst>
              <a:ext uri="{FF2B5EF4-FFF2-40B4-BE49-F238E27FC236}">
                <a16:creationId xmlns:a16="http://schemas.microsoft.com/office/drawing/2014/main" id="{E4FCA07B-3E32-B974-5860-7D0624FBCA3C}"/>
              </a:ext>
            </a:extLst>
          </p:cNvPr>
          <p:cNvSpPr>
            <a:spLocks noGrp="1"/>
          </p:cNvSpPr>
          <p:nvPr>
            <p:ph idx="1"/>
          </p:nvPr>
        </p:nvSpPr>
        <p:spPr/>
        <p:txBody>
          <a:bodyPr>
            <a:normAutofit fontScale="77500" lnSpcReduction="20000"/>
          </a:bodyPr>
          <a:lstStyle/>
          <a:p>
            <a:pPr marL="514350" indent="-514350">
              <a:buFont typeface="+mj-lt"/>
              <a:buAutoNum type="arabicPeriod" startAt="3"/>
            </a:pPr>
            <a:r>
              <a:rPr lang="en-GB" i="1" dirty="0">
                <a:solidFill>
                  <a:srgbClr val="000000"/>
                </a:solidFill>
                <a:effectLst/>
                <a:latin typeface="Helvetica" pitchFamily="2" charset="0"/>
              </a:rPr>
              <a:t>Ethics challenges</a:t>
            </a:r>
          </a:p>
          <a:p>
            <a:pPr lvl="1"/>
            <a:r>
              <a:rPr lang="en-GB" dirty="0">
                <a:solidFill>
                  <a:srgbClr val="000000"/>
                </a:solidFill>
                <a:effectLst/>
                <a:latin typeface="Helvetica" pitchFamily="2" charset="0"/>
              </a:rPr>
              <a:t>Edge computing has become inevitable part of our society and millions of edge-ML systems and models have been deployed, there are several unsolved ethic issues.</a:t>
            </a:r>
          </a:p>
          <a:p>
            <a:pPr lvl="1"/>
            <a:r>
              <a:rPr lang="en-GB" dirty="0">
                <a:solidFill>
                  <a:srgbClr val="000000"/>
                </a:solidFill>
                <a:effectLst/>
                <a:latin typeface="Helvetica" pitchFamily="2" charset="0"/>
              </a:rPr>
              <a:t>Owner identification issue exists in edge-ML systems.</a:t>
            </a:r>
          </a:p>
          <a:p>
            <a:pPr lvl="1"/>
            <a:r>
              <a:rPr lang="en-GB" dirty="0">
                <a:solidFill>
                  <a:srgbClr val="000000"/>
                </a:solidFill>
                <a:effectLst/>
                <a:latin typeface="Helvetica" pitchFamily="2" charset="0"/>
              </a:rPr>
              <a:t>Collecting various user data without user’s consent or permission is critical problem to be addressed.</a:t>
            </a:r>
          </a:p>
          <a:p>
            <a:pPr lvl="1"/>
            <a:r>
              <a:rPr lang="en-GB" dirty="0">
                <a:solidFill>
                  <a:srgbClr val="000000"/>
                </a:solidFill>
                <a:effectLst/>
                <a:latin typeface="Helvetica" pitchFamily="2" charset="0"/>
              </a:rPr>
              <a:t>No clear line to differentiate private and public data, where edge devices can collect both public and private data from end-users.</a:t>
            </a:r>
          </a:p>
          <a:p>
            <a:pPr lvl="1"/>
            <a:r>
              <a:rPr lang="en-GB" dirty="0">
                <a:solidFill>
                  <a:srgbClr val="000000"/>
                </a:solidFill>
                <a:effectLst/>
                <a:latin typeface="Helvetica" pitchFamily="2" charset="0"/>
              </a:rPr>
              <a:t>Absence of clearly defined boundaries for data leaves attack surfaces to adversaries, and they can develop exploits to attack users from edge-ML system.</a:t>
            </a:r>
          </a:p>
          <a:p>
            <a:pPr lvl="1"/>
            <a:r>
              <a:rPr lang="en-GB" dirty="0">
                <a:solidFill>
                  <a:srgbClr val="000000"/>
                </a:solidFill>
                <a:effectLst/>
                <a:latin typeface="Helvetica" pitchFamily="2" charset="0"/>
              </a:rPr>
              <a:t>Even if there are many countermeasures, e.g., differential privacy, that have been proposed to address some of problems, edge-ML ethics is still open question.</a:t>
            </a:r>
          </a:p>
          <a:p>
            <a:endParaRPr lang="en-IT" dirty="0"/>
          </a:p>
        </p:txBody>
      </p:sp>
    </p:spTree>
    <p:extLst>
      <p:ext uri="{BB962C8B-B14F-4D97-AF65-F5344CB8AC3E}">
        <p14:creationId xmlns:p14="http://schemas.microsoft.com/office/powerpoint/2010/main" val="209100295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71C06-D666-FB67-5468-3B31651D5E29}"/>
              </a:ext>
            </a:extLst>
          </p:cNvPr>
          <p:cNvSpPr>
            <a:spLocks noGrp="1"/>
          </p:cNvSpPr>
          <p:nvPr>
            <p:ph type="title"/>
          </p:nvPr>
        </p:nvSpPr>
        <p:spPr/>
        <p:txBody>
          <a:bodyPr/>
          <a:lstStyle/>
          <a:p>
            <a:r>
              <a:rPr lang="en-IT" dirty="0"/>
              <a:t>Cryptography</a:t>
            </a:r>
          </a:p>
        </p:txBody>
      </p:sp>
      <p:sp>
        <p:nvSpPr>
          <p:cNvPr id="3" name="Content Placeholder 2">
            <a:extLst>
              <a:ext uri="{FF2B5EF4-FFF2-40B4-BE49-F238E27FC236}">
                <a16:creationId xmlns:a16="http://schemas.microsoft.com/office/drawing/2014/main" id="{D95E31DF-861D-FFEC-1C7F-A8E281ABDA4D}"/>
              </a:ext>
            </a:extLst>
          </p:cNvPr>
          <p:cNvSpPr>
            <a:spLocks noGrp="1"/>
          </p:cNvSpPr>
          <p:nvPr>
            <p:ph idx="1"/>
          </p:nvPr>
        </p:nvSpPr>
        <p:spPr/>
        <p:txBody>
          <a:bodyPr>
            <a:normAutofit fontScale="62500" lnSpcReduction="20000"/>
          </a:bodyPr>
          <a:lstStyle/>
          <a:p>
            <a:r>
              <a:rPr lang="en-GB" dirty="0">
                <a:solidFill>
                  <a:srgbClr val="000000"/>
                </a:solidFill>
                <a:effectLst/>
                <a:latin typeface="Helvetica" pitchFamily="2" charset="0"/>
              </a:rPr>
              <a:t>Fundamental stone in edge computing security in various aspects ranging from communication and storage to computation and analysis.</a:t>
            </a:r>
          </a:p>
          <a:p>
            <a:r>
              <a:rPr lang="en-GB" dirty="0">
                <a:solidFill>
                  <a:srgbClr val="000000"/>
                </a:solidFill>
                <a:effectLst/>
                <a:latin typeface="Helvetica" pitchFamily="2" charset="0"/>
              </a:rPr>
              <a:t>Difference in available resources in edge devices and servers, strength of cryptographic protection on each device or server varies.</a:t>
            </a:r>
            <a:endParaRPr lang="en-IT" dirty="0">
              <a:solidFill>
                <a:srgbClr val="000000"/>
              </a:solidFill>
              <a:effectLst/>
              <a:latin typeface="Helvetica" pitchFamily="2" charset="0"/>
            </a:endParaRPr>
          </a:p>
          <a:p>
            <a:pPr marL="0" indent="0">
              <a:buNone/>
            </a:pPr>
            <a:r>
              <a:rPr lang="en-GB" i="1" dirty="0">
                <a:solidFill>
                  <a:srgbClr val="000000"/>
                </a:solidFill>
                <a:effectLst/>
                <a:latin typeface="Helvetica" pitchFamily="2" charset="0"/>
              </a:rPr>
              <a:t>Life Cycle</a:t>
            </a:r>
          </a:p>
          <a:p>
            <a:r>
              <a:rPr lang="en-GB" dirty="0">
                <a:solidFill>
                  <a:srgbClr val="000000"/>
                </a:solidFill>
                <a:effectLst/>
                <a:latin typeface="Helvetica" pitchFamily="2" charset="0"/>
              </a:rPr>
              <a:t>Refers to different phases of use of cryptography in and across systems, especially for network security.</a:t>
            </a:r>
          </a:p>
          <a:p>
            <a:r>
              <a:rPr lang="en-GB" dirty="0">
                <a:solidFill>
                  <a:srgbClr val="000000"/>
                </a:solidFill>
                <a:latin typeface="Helvetica" pitchFamily="2" charset="0"/>
              </a:rPr>
              <a:t>C</a:t>
            </a:r>
            <a:r>
              <a:rPr lang="en-GB" dirty="0">
                <a:solidFill>
                  <a:srgbClr val="000000"/>
                </a:solidFill>
                <a:effectLst/>
                <a:latin typeface="Helvetica" pitchFamily="2" charset="0"/>
              </a:rPr>
              <a:t>omponents of cryptography life cycle include: key management life cycle, cryptosystem de-sign and implementation, protocol deployment and adoption, cryptosystem expiration and revocation, and supply chain.</a:t>
            </a:r>
          </a:p>
          <a:p>
            <a:r>
              <a:rPr lang="en-GB" dirty="0">
                <a:solidFill>
                  <a:srgbClr val="000000"/>
                </a:solidFill>
                <a:effectLst/>
                <a:latin typeface="Helvetica" pitchFamily="2" charset="0"/>
              </a:rPr>
              <a:t>Key management life cycle refers to phases of using cryptographic keys, such as key generation, updates, and revocation.</a:t>
            </a:r>
          </a:p>
          <a:p>
            <a:r>
              <a:rPr lang="en-GB" dirty="0">
                <a:solidFill>
                  <a:srgbClr val="000000"/>
                </a:solidFill>
                <a:effectLst/>
                <a:latin typeface="Helvetica" pitchFamily="2" charset="0"/>
              </a:rPr>
              <a:t>Cryptosystem management focuses on implementation, adoption, and retirement of protocols themselves, whereas supply chains focus on origin and paths in developing cryptographic libraries and packages.</a:t>
            </a:r>
          </a:p>
          <a:p>
            <a:endParaRPr lang="en-GB" dirty="0">
              <a:solidFill>
                <a:srgbClr val="000000"/>
              </a:solidFill>
              <a:effectLst/>
              <a:latin typeface="Helvetica" pitchFamily="2" charset="0"/>
            </a:endParaRPr>
          </a:p>
        </p:txBody>
      </p:sp>
    </p:spTree>
    <p:extLst>
      <p:ext uri="{BB962C8B-B14F-4D97-AF65-F5344CB8AC3E}">
        <p14:creationId xmlns:p14="http://schemas.microsoft.com/office/powerpoint/2010/main" val="30501509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71C06-D666-FB67-5468-3B31651D5E29}"/>
              </a:ext>
            </a:extLst>
          </p:cNvPr>
          <p:cNvSpPr>
            <a:spLocks noGrp="1"/>
          </p:cNvSpPr>
          <p:nvPr>
            <p:ph type="title"/>
          </p:nvPr>
        </p:nvSpPr>
        <p:spPr/>
        <p:txBody>
          <a:bodyPr/>
          <a:lstStyle/>
          <a:p>
            <a:pPr>
              <a:tabLst>
                <a:tab pos="8280000" algn="r"/>
              </a:tabLst>
            </a:pPr>
            <a:r>
              <a:rPr lang="en-IT" dirty="0"/>
              <a:t>Cryptography	1/3</a:t>
            </a:r>
          </a:p>
        </p:txBody>
      </p:sp>
      <p:sp>
        <p:nvSpPr>
          <p:cNvPr id="3" name="Content Placeholder 2">
            <a:extLst>
              <a:ext uri="{FF2B5EF4-FFF2-40B4-BE49-F238E27FC236}">
                <a16:creationId xmlns:a16="http://schemas.microsoft.com/office/drawing/2014/main" id="{D95E31DF-861D-FFEC-1C7F-A8E281ABDA4D}"/>
              </a:ext>
            </a:extLst>
          </p:cNvPr>
          <p:cNvSpPr>
            <a:spLocks noGrp="1"/>
          </p:cNvSpPr>
          <p:nvPr>
            <p:ph idx="1"/>
          </p:nvPr>
        </p:nvSpPr>
        <p:spPr/>
        <p:txBody>
          <a:bodyPr>
            <a:normAutofit/>
          </a:bodyPr>
          <a:lstStyle/>
          <a:p>
            <a:pPr marL="0" indent="0">
              <a:buNone/>
            </a:pPr>
            <a:r>
              <a:rPr lang="en-GB" i="1" dirty="0">
                <a:solidFill>
                  <a:srgbClr val="000000"/>
                </a:solidFill>
                <a:effectLst/>
                <a:latin typeface="Helvetica" pitchFamily="2" charset="0"/>
              </a:rPr>
              <a:t>Vulnerabilities</a:t>
            </a:r>
          </a:p>
          <a:p>
            <a:pPr marL="0" indent="0">
              <a:buNone/>
            </a:pPr>
            <a:r>
              <a:rPr lang="en-GB" b="1" dirty="0">
                <a:solidFill>
                  <a:srgbClr val="000000"/>
                </a:solidFill>
                <a:effectLst/>
                <a:latin typeface="Helvetica" pitchFamily="2" charset="0"/>
              </a:rPr>
              <a:t>Key Management</a:t>
            </a:r>
          </a:p>
          <a:p>
            <a:r>
              <a:rPr lang="en-GB" dirty="0">
                <a:solidFill>
                  <a:srgbClr val="000000"/>
                </a:solidFill>
                <a:effectLst/>
                <a:latin typeface="Helvetica" pitchFamily="2" charset="0"/>
              </a:rPr>
              <a:t>Security of cryptographic keys is most crucial component in cryptosystem.</a:t>
            </a:r>
          </a:p>
          <a:p>
            <a:r>
              <a:rPr lang="en-GB" dirty="0">
                <a:solidFill>
                  <a:srgbClr val="000000"/>
                </a:solidFill>
                <a:effectLst/>
                <a:latin typeface="Helvetica" pitchFamily="2" charset="0"/>
              </a:rPr>
              <a:t>If adversary is able to obtain symmetric key used by edge device and edge server during communication, all past and future messages encrypted with such key will be under full control of adversary.</a:t>
            </a:r>
          </a:p>
        </p:txBody>
      </p:sp>
    </p:spTree>
    <p:extLst>
      <p:ext uri="{BB962C8B-B14F-4D97-AF65-F5344CB8AC3E}">
        <p14:creationId xmlns:p14="http://schemas.microsoft.com/office/powerpoint/2010/main" val="1815578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B8B76-BBFF-85EB-A259-2F627D1E8F43}"/>
              </a:ext>
            </a:extLst>
          </p:cNvPr>
          <p:cNvSpPr>
            <a:spLocks noGrp="1"/>
          </p:cNvSpPr>
          <p:nvPr>
            <p:ph type="title"/>
          </p:nvPr>
        </p:nvSpPr>
        <p:spPr/>
        <p:txBody>
          <a:bodyPr/>
          <a:lstStyle/>
          <a:p>
            <a:pPr>
              <a:tabLst>
                <a:tab pos="8280000" algn="r"/>
              </a:tabLst>
            </a:pPr>
            <a:r>
              <a:rPr lang="en-IT" dirty="0"/>
              <a:t>Edge Server Layer (ESL)	1/2</a:t>
            </a:r>
          </a:p>
        </p:txBody>
      </p:sp>
      <p:sp>
        <p:nvSpPr>
          <p:cNvPr id="3" name="Content Placeholder 2">
            <a:extLst>
              <a:ext uri="{FF2B5EF4-FFF2-40B4-BE49-F238E27FC236}">
                <a16:creationId xmlns:a16="http://schemas.microsoft.com/office/drawing/2014/main" id="{8A0C0E7B-5337-87EB-8605-6D84816DB623}"/>
              </a:ext>
            </a:extLst>
          </p:cNvPr>
          <p:cNvSpPr>
            <a:spLocks noGrp="1"/>
          </p:cNvSpPr>
          <p:nvPr>
            <p:ph idx="1"/>
          </p:nvPr>
        </p:nvSpPr>
        <p:spPr/>
        <p:txBody>
          <a:bodyPr>
            <a:normAutofit fontScale="85000" lnSpcReduction="20000"/>
          </a:bodyPr>
          <a:lstStyle/>
          <a:p>
            <a:r>
              <a:rPr lang="en-GB" dirty="0"/>
              <a:t>Edge servers handle core computing functions in edge computing</a:t>
            </a:r>
          </a:p>
          <a:p>
            <a:pPr lvl="1"/>
            <a:r>
              <a:rPr lang="en-GB" dirty="0"/>
              <a:t>including authentication, authorization, computation, data analytics, task offloading, and data storage.</a:t>
            </a:r>
          </a:p>
          <a:p>
            <a:r>
              <a:rPr lang="en-GB" dirty="0"/>
              <a:t>Consists of multiple hierarchical sublayers of edge servers with increasing computational power.</a:t>
            </a:r>
          </a:p>
          <a:p>
            <a:r>
              <a:rPr lang="en-GB" dirty="0"/>
              <a:t>Devices such as wireless base stations and access points (APs) sit at lowest sub-layer.</a:t>
            </a:r>
          </a:p>
          <a:p>
            <a:pPr lvl="1"/>
            <a:r>
              <a:rPr lang="en-GB" dirty="0"/>
              <a:t>Mainly responsible for receiving data from edge devices and transmitting control flows back to them.</a:t>
            </a:r>
          </a:p>
          <a:p>
            <a:r>
              <a:rPr lang="en-GB" dirty="0"/>
              <a:t>Base stations/APs forward data received from edge devices to edge servers in higher layer to perform individual computation tasks.</a:t>
            </a:r>
          </a:p>
        </p:txBody>
      </p:sp>
    </p:spTree>
    <p:extLst>
      <p:ext uri="{BB962C8B-B14F-4D97-AF65-F5344CB8AC3E}">
        <p14:creationId xmlns:p14="http://schemas.microsoft.com/office/powerpoint/2010/main" val="164727561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71C06-D666-FB67-5468-3B31651D5E29}"/>
              </a:ext>
            </a:extLst>
          </p:cNvPr>
          <p:cNvSpPr>
            <a:spLocks noGrp="1"/>
          </p:cNvSpPr>
          <p:nvPr>
            <p:ph type="title"/>
          </p:nvPr>
        </p:nvSpPr>
        <p:spPr/>
        <p:txBody>
          <a:bodyPr/>
          <a:lstStyle/>
          <a:p>
            <a:pPr>
              <a:tabLst>
                <a:tab pos="8280000" algn="r"/>
              </a:tabLst>
            </a:pPr>
            <a:r>
              <a:rPr lang="en-IT" dirty="0"/>
              <a:t>Cryptography	2/3</a:t>
            </a:r>
          </a:p>
        </p:txBody>
      </p:sp>
      <p:sp>
        <p:nvSpPr>
          <p:cNvPr id="3" name="Content Placeholder 2">
            <a:extLst>
              <a:ext uri="{FF2B5EF4-FFF2-40B4-BE49-F238E27FC236}">
                <a16:creationId xmlns:a16="http://schemas.microsoft.com/office/drawing/2014/main" id="{D95E31DF-861D-FFEC-1C7F-A8E281ABDA4D}"/>
              </a:ext>
            </a:extLst>
          </p:cNvPr>
          <p:cNvSpPr>
            <a:spLocks noGrp="1"/>
          </p:cNvSpPr>
          <p:nvPr>
            <p:ph idx="1"/>
          </p:nvPr>
        </p:nvSpPr>
        <p:spPr/>
        <p:txBody>
          <a:bodyPr>
            <a:normAutofit fontScale="55000" lnSpcReduction="20000"/>
          </a:bodyPr>
          <a:lstStyle/>
          <a:p>
            <a:pPr marL="0" indent="0">
              <a:buNone/>
            </a:pPr>
            <a:r>
              <a:rPr lang="en-GB" sz="4000" i="1" dirty="0">
                <a:solidFill>
                  <a:srgbClr val="000000"/>
                </a:solidFill>
                <a:effectLst/>
                <a:latin typeface="Helvetica" pitchFamily="2" charset="0"/>
              </a:rPr>
              <a:t>Vulnerabilities</a:t>
            </a:r>
          </a:p>
          <a:p>
            <a:pPr marL="0" indent="0">
              <a:buNone/>
            </a:pPr>
            <a:r>
              <a:rPr lang="en-GB" sz="4000" b="1" dirty="0">
                <a:solidFill>
                  <a:srgbClr val="000000"/>
                </a:solidFill>
                <a:effectLst/>
                <a:latin typeface="Helvetica" pitchFamily="2" charset="0"/>
              </a:rPr>
              <a:t>Key Management</a:t>
            </a:r>
          </a:p>
          <a:p>
            <a:pPr marL="742950" indent="-742950">
              <a:buFont typeface="+mj-lt"/>
              <a:buAutoNum type="arabicPeriod" startAt="2"/>
            </a:pPr>
            <a:r>
              <a:rPr lang="en-GB" sz="4000" i="1" dirty="0">
                <a:solidFill>
                  <a:srgbClr val="000000"/>
                </a:solidFill>
                <a:effectLst/>
                <a:latin typeface="Helvetica" pitchFamily="2" charset="0"/>
              </a:rPr>
              <a:t>Key</a:t>
            </a:r>
            <a:r>
              <a:rPr lang="en-GB" sz="4000" dirty="0">
                <a:solidFill>
                  <a:srgbClr val="000000"/>
                </a:solidFill>
                <a:effectLst/>
                <a:latin typeface="Helvetica" pitchFamily="2" charset="0"/>
              </a:rPr>
              <a:t> R</a:t>
            </a:r>
            <a:r>
              <a:rPr lang="en-GB" sz="4000" i="1" dirty="0">
                <a:solidFill>
                  <a:srgbClr val="000000"/>
                </a:solidFill>
                <a:effectLst/>
                <a:latin typeface="Helvetica" pitchFamily="2" charset="0"/>
              </a:rPr>
              <a:t>otation</a:t>
            </a:r>
          </a:p>
          <a:p>
            <a:r>
              <a:rPr lang="en-GB" sz="4000" dirty="0">
                <a:solidFill>
                  <a:srgbClr val="000000"/>
                </a:solidFill>
                <a:effectLst/>
                <a:latin typeface="Helvetica" pitchFamily="2" charset="0"/>
              </a:rPr>
              <a:t>Common cryptographic practice to retire old encryption and signing keys and generate new ones for future communications. </a:t>
            </a:r>
          </a:p>
          <a:p>
            <a:r>
              <a:rPr lang="en-GB" sz="4000" dirty="0">
                <a:solidFill>
                  <a:srgbClr val="000000"/>
                </a:solidFill>
                <a:effectLst/>
                <a:latin typeface="Helvetica" pitchFamily="2" charset="0"/>
              </a:rPr>
              <a:t>Reduces number of messages each key is linked to, preventing adversaries from batch-decrypting and compromising transmitted messages in network and providing forward secrecy guarantee for protocol.</a:t>
            </a:r>
          </a:p>
          <a:p>
            <a:r>
              <a:rPr lang="en-GB" sz="4000" dirty="0">
                <a:solidFill>
                  <a:srgbClr val="000000"/>
                </a:solidFill>
                <a:effectLst/>
                <a:latin typeface="Helvetica" pitchFamily="2" charset="0"/>
              </a:rPr>
              <a:t>Frequently generating and deriving new ephemeral keys is resource-consuming and may not apply to many edge devices with limited resources.</a:t>
            </a:r>
            <a:endParaRPr lang="en-GB" b="1" dirty="0">
              <a:solidFill>
                <a:srgbClr val="000000"/>
              </a:solidFill>
              <a:effectLst/>
              <a:latin typeface="Helvetica" pitchFamily="2" charset="0"/>
            </a:endParaRPr>
          </a:p>
        </p:txBody>
      </p:sp>
    </p:spTree>
    <p:extLst>
      <p:ext uri="{BB962C8B-B14F-4D97-AF65-F5344CB8AC3E}">
        <p14:creationId xmlns:p14="http://schemas.microsoft.com/office/powerpoint/2010/main" val="74998801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71C06-D666-FB67-5468-3B31651D5E29}"/>
              </a:ext>
            </a:extLst>
          </p:cNvPr>
          <p:cNvSpPr>
            <a:spLocks noGrp="1"/>
          </p:cNvSpPr>
          <p:nvPr>
            <p:ph type="title"/>
          </p:nvPr>
        </p:nvSpPr>
        <p:spPr/>
        <p:txBody>
          <a:bodyPr/>
          <a:lstStyle/>
          <a:p>
            <a:pPr>
              <a:tabLst>
                <a:tab pos="8280000" algn="r"/>
              </a:tabLst>
            </a:pPr>
            <a:r>
              <a:rPr lang="en-IT" dirty="0"/>
              <a:t>Cryptography	3/3</a:t>
            </a:r>
          </a:p>
        </p:txBody>
      </p:sp>
      <p:sp>
        <p:nvSpPr>
          <p:cNvPr id="3" name="Content Placeholder 2">
            <a:extLst>
              <a:ext uri="{FF2B5EF4-FFF2-40B4-BE49-F238E27FC236}">
                <a16:creationId xmlns:a16="http://schemas.microsoft.com/office/drawing/2014/main" id="{D95E31DF-861D-FFEC-1C7F-A8E281ABDA4D}"/>
              </a:ext>
            </a:extLst>
          </p:cNvPr>
          <p:cNvSpPr>
            <a:spLocks noGrp="1"/>
          </p:cNvSpPr>
          <p:nvPr>
            <p:ph idx="1"/>
          </p:nvPr>
        </p:nvSpPr>
        <p:spPr/>
        <p:txBody>
          <a:bodyPr>
            <a:normAutofit fontScale="55000" lnSpcReduction="20000"/>
          </a:bodyPr>
          <a:lstStyle/>
          <a:p>
            <a:pPr marL="0" indent="0">
              <a:buNone/>
            </a:pPr>
            <a:r>
              <a:rPr lang="en-GB" sz="4000" i="1" dirty="0">
                <a:solidFill>
                  <a:srgbClr val="000000"/>
                </a:solidFill>
                <a:effectLst/>
                <a:latin typeface="Helvetica" pitchFamily="2" charset="0"/>
              </a:rPr>
              <a:t>Vulnerabilities</a:t>
            </a:r>
          </a:p>
          <a:p>
            <a:pPr marL="0" indent="0">
              <a:buNone/>
            </a:pPr>
            <a:r>
              <a:rPr lang="en-GB" sz="4000" b="1" dirty="0">
                <a:solidFill>
                  <a:srgbClr val="000000"/>
                </a:solidFill>
                <a:effectLst/>
                <a:latin typeface="Helvetica" pitchFamily="2" charset="0"/>
              </a:rPr>
              <a:t>Key Management</a:t>
            </a:r>
          </a:p>
          <a:p>
            <a:pPr marL="742950" indent="-742950">
              <a:buFont typeface="+mj-lt"/>
              <a:buAutoNum type="arabicPeriod" startAt="3"/>
            </a:pPr>
            <a:r>
              <a:rPr lang="en-GB" sz="4000" i="1" dirty="0">
                <a:solidFill>
                  <a:srgbClr val="000000"/>
                </a:solidFill>
                <a:effectLst/>
                <a:latin typeface="Helvetica" pitchFamily="2" charset="0"/>
              </a:rPr>
              <a:t>Key</a:t>
            </a:r>
            <a:r>
              <a:rPr lang="en-GB" sz="4000" dirty="0">
                <a:solidFill>
                  <a:srgbClr val="000000"/>
                </a:solidFill>
                <a:effectLst/>
                <a:latin typeface="Helvetica" pitchFamily="2" charset="0"/>
              </a:rPr>
              <a:t> R</a:t>
            </a:r>
            <a:r>
              <a:rPr lang="en-GB" sz="4000" i="1" dirty="0">
                <a:solidFill>
                  <a:srgbClr val="000000"/>
                </a:solidFill>
                <a:latin typeface="Helvetica" pitchFamily="2" charset="0"/>
              </a:rPr>
              <a:t>evocation</a:t>
            </a:r>
          </a:p>
          <a:p>
            <a:r>
              <a:rPr lang="en-GB" sz="4000" dirty="0">
                <a:solidFill>
                  <a:srgbClr val="000000"/>
                </a:solidFill>
                <a:latin typeface="Helvetica" pitchFamily="2" charset="0"/>
              </a:rPr>
              <a:t>Crucial practice to guarantee forward secrecy and prevent currently unauthorized parties from continuing accessing data within edge network.</a:t>
            </a:r>
          </a:p>
          <a:p>
            <a:r>
              <a:rPr lang="en-GB" sz="4000" dirty="0">
                <a:solidFill>
                  <a:srgbClr val="000000"/>
                </a:solidFill>
                <a:latin typeface="Helvetica" pitchFamily="2" charset="0"/>
              </a:rPr>
              <a:t>Recorded through key revocation certificate, and certificate revocation list.</a:t>
            </a:r>
          </a:p>
          <a:p>
            <a:r>
              <a:rPr lang="en-GB" sz="4000" dirty="0">
                <a:solidFill>
                  <a:srgbClr val="000000"/>
                </a:solidFill>
                <a:latin typeface="Helvetica" pitchFamily="2" charset="0"/>
              </a:rPr>
              <a:t>Due to large number of edge devices and servers, and necessity of regularly refreshing keys, it is time- and space- consuming to keep track of every revoked key for all devices and servers on network.</a:t>
            </a:r>
            <a:endParaRPr lang="en-GB" b="1" dirty="0">
              <a:solidFill>
                <a:srgbClr val="000000"/>
              </a:solidFill>
              <a:effectLst/>
              <a:latin typeface="Helvetica" pitchFamily="2" charset="0"/>
            </a:endParaRPr>
          </a:p>
        </p:txBody>
      </p:sp>
    </p:spTree>
    <p:extLst>
      <p:ext uri="{BB962C8B-B14F-4D97-AF65-F5344CB8AC3E}">
        <p14:creationId xmlns:p14="http://schemas.microsoft.com/office/powerpoint/2010/main" val="190835729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71C06-D666-FB67-5468-3B31651D5E29}"/>
              </a:ext>
            </a:extLst>
          </p:cNvPr>
          <p:cNvSpPr>
            <a:spLocks noGrp="1"/>
          </p:cNvSpPr>
          <p:nvPr>
            <p:ph type="title"/>
          </p:nvPr>
        </p:nvSpPr>
        <p:spPr/>
        <p:txBody>
          <a:bodyPr/>
          <a:lstStyle/>
          <a:p>
            <a:pPr>
              <a:tabLst>
                <a:tab pos="8280000" algn="r"/>
              </a:tabLst>
            </a:pPr>
            <a:r>
              <a:rPr lang="en-IT" dirty="0"/>
              <a:t>Cryptography	1/3</a:t>
            </a:r>
          </a:p>
        </p:txBody>
      </p:sp>
      <p:sp>
        <p:nvSpPr>
          <p:cNvPr id="3" name="Content Placeholder 2">
            <a:extLst>
              <a:ext uri="{FF2B5EF4-FFF2-40B4-BE49-F238E27FC236}">
                <a16:creationId xmlns:a16="http://schemas.microsoft.com/office/drawing/2014/main" id="{D95E31DF-861D-FFEC-1C7F-A8E281ABDA4D}"/>
              </a:ext>
            </a:extLst>
          </p:cNvPr>
          <p:cNvSpPr>
            <a:spLocks noGrp="1"/>
          </p:cNvSpPr>
          <p:nvPr>
            <p:ph idx="1"/>
          </p:nvPr>
        </p:nvSpPr>
        <p:spPr/>
        <p:txBody>
          <a:bodyPr>
            <a:normAutofit fontScale="47500" lnSpcReduction="20000"/>
          </a:bodyPr>
          <a:lstStyle/>
          <a:p>
            <a:pPr marL="0" indent="0">
              <a:buNone/>
            </a:pPr>
            <a:r>
              <a:rPr lang="en-GB" sz="4000" i="1" dirty="0">
                <a:solidFill>
                  <a:srgbClr val="000000"/>
                </a:solidFill>
                <a:effectLst/>
                <a:latin typeface="Helvetica" pitchFamily="2" charset="0"/>
              </a:rPr>
              <a:t>Vulnerabilities</a:t>
            </a:r>
          </a:p>
          <a:p>
            <a:pPr marL="0" indent="0">
              <a:buNone/>
            </a:pPr>
            <a:r>
              <a:rPr lang="en-GB" sz="4000" b="1" dirty="0">
                <a:solidFill>
                  <a:srgbClr val="000000"/>
                </a:solidFill>
                <a:effectLst/>
                <a:latin typeface="Helvetica" pitchFamily="2" charset="0"/>
              </a:rPr>
              <a:t>Cryptosystem management</a:t>
            </a:r>
          </a:p>
          <a:p>
            <a:r>
              <a:rPr lang="en-GB" sz="4000" dirty="0">
                <a:solidFill>
                  <a:srgbClr val="000000"/>
                </a:solidFill>
                <a:effectLst/>
                <a:latin typeface="Helvetica" pitchFamily="2" charset="0"/>
              </a:rPr>
              <a:t>As edge network is new computation system framework, there are frequently new cryptographic schemes being proposed to help alleviate vulnerabilities in network security, data protection, and privacy.</a:t>
            </a:r>
          </a:p>
          <a:p>
            <a:r>
              <a:rPr lang="en-GB" sz="4000" dirty="0">
                <a:solidFill>
                  <a:srgbClr val="000000"/>
                </a:solidFill>
                <a:effectLst/>
                <a:latin typeface="Helvetica" pitchFamily="2" charset="0"/>
              </a:rPr>
              <a:t>Translating from provable theoretical security to software security is not easy task.</a:t>
            </a:r>
          </a:p>
          <a:p>
            <a:pPr marL="742950" indent="-742950">
              <a:buFont typeface="+mj-lt"/>
              <a:buAutoNum type="arabicPeriod"/>
            </a:pPr>
            <a:r>
              <a:rPr lang="en-GB" sz="4000" i="1" dirty="0">
                <a:solidFill>
                  <a:srgbClr val="000000"/>
                </a:solidFill>
                <a:effectLst/>
                <a:latin typeface="Helvetica" pitchFamily="2" charset="0"/>
              </a:rPr>
              <a:t>Design and implementation</a:t>
            </a:r>
          </a:p>
          <a:p>
            <a:pPr lvl="1"/>
            <a:r>
              <a:rPr lang="en-GB" sz="3600" dirty="0">
                <a:solidFill>
                  <a:srgbClr val="000000"/>
                </a:solidFill>
                <a:effectLst/>
                <a:latin typeface="Helvetica" pitchFamily="2" charset="0"/>
              </a:rPr>
              <a:t>Studies by Lazar et al. on 269 cryptographic vulnerabilities reported in CVE database have shown that vast majority of cryptographic vulnerabilities come from not bugs in cryptographic libraries but misuse of such libraries and packages during protocol and application development</a:t>
            </a:r>
            <a:r>
              <a:rPr lang="en-GB" sz="3600" dirty="0">
                <a:solidFill>
                  <a:srgbClr val="000000"/>
                </a:solidFill>
                <a:latin typeface="Helvetica" pitchFamily="2" charset="0"/>
              </a:rPr>
              <a:t>.</a:t>
            </a:r>
          </a:p>
          <a:p>
            <a:pPr lvl="1"/>
            <a:r>
              <a:rPr lang="en-GB" sz="3600" dirty="0">
                <a:solidFill>
                  <a:srgbClr val="000000"/>
                </a:solidFill>
                <a:latin typeface="Helvetica" pitchFamily="2" charset="0"/>
              </a:rPr>
              <a:t>To securely implement new cryptosystems, need profound cryptographic knowledge and extensive experience in cryptographic software development, as otherwise it can introduce many unnecessary risks.</a:t>
            </a:r>
          </a:p>
        </p:txBody>
      </p:sp>
    </p:spTree>
    <p:extLst>
      <p:ext uri="{BB962C8B-B14F-4D97-AF65-F5344CB8AC3E}">
        <p14:creationId xmlns:p14="http://schemas.microsoft.com/office/powerpoint/2010/main" val="118707016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71C06-D666-FB67-5468-3B31651D5E29}"/>
              </a:ext>
            </a:extLst>
          </p:cNvPr>
          <p:cNvSpPr>
            <a:spLocks noGrp="1"/>
          </p:cNvSpPr>
          <p:nvPr>
            <p:ph type="title"/>
          </p:nvPr>
        </p:nvSpPr>
        <p:spPr/>
        <p:txBody>
          <a:bodyPr/>
          <a:lstStyle/>
          <a:p>
            <a:pPr>
              <a:tabLst>
                <a:tab pos="8280000" algn="r"/>
              </a:tabLst>
            </a:pPr>
            <a:r>
              <a:rPr lang="en-IT" dirty="0"/>
              <a:t>Cryptography	2/3</a:t>
            </a:r>
          </a:p>
        </p:txBody>
      </p:sp>
      <p:sp>
        <p:nvSpPr>
          <p:cNvPr id="3" name="Content Placeholder 2">
            <a:extLst>
              <a:ext uri="{FF2B5EF4-FFF2-40B4-BE49-F238E27FC236}">
                <a16:creationId xmlns:a16="http://schemas.microsoft.com/office/drawing/2014/main" id="{D95E31DF-861D-FFEC-1C7F-A8E281ABDA4D}"/>
              </a:ext>
            </a:extLst>
          </p:cNvPr>
          <p:cNvSpPr>
            <a:spLocks noGrp="1"/>
          </p:cNvSpPr>
          <p:nvPr>
            <p:ph idx="1"/>
          </p:nvPr>
        </p:nvSpPr>
        <p:spPr/>
        <p:txBody>
          <a:bodyPr>
            <a:normAutofit fontScale="47500" lnSpcReduction="20000"/>
          </a:bodyPr>
          <a:lstStyle/>
          <a:p>
            <a:pPr marL="0" indent="0">
              <a:buNone/>
            </a:pPr>
            <a:r>
              <a:rPr lang="en-GB" sz="4000" i="1" dirty="0">
                <a:solidFill>
                  <a:srgbClr val="000000"/>
                </a:solidFill>
                <a:effectLst/>
                <a:latin typeface="Helvetica" pitchFamily="2" charset="0"/>
              </a:rPr>
              <a:t>Vulnerabilities</a:t>
            </a:r>
          </a:p>
          <a:p>
            <a:pPr marL="0" indent="0">
              <a:buNone/>
            </a:pPr>
            <a:r>
              <a:rPr lang="en-GB" sz="4000" b="1" dirty="0">
                <a:solidFill>
                  <a:srgbClr val="000000"/>
                </a:solidFill>
                <a:effectLst/>
                <a:latin typeface="Helvetica" pitchFamily="2" charset="0"/>
              </a:rPr>
              <a:t>Cryptosystem management</a:t>
            </a:r>
          </a:p>
          <a:p>
            <a:pPr marL="742950" indent="-742950">
              <a:buFont typeface="+mj-lt"/>
              <a:buAutoNum type="arabicPeriod" startAt="2"/>
            </a:pPr>
            <a:r>
              <a:rPr lang="en-GB" sz="4000" i="1" dirty="0">
                <a:solidFill>
                  <a:srgbClr val="000000"/>
                </a:solidFill>
                <a:latin typeface="Helvetica" pitchFamily="2" charset="0"/>
              </a:rPr>
              <a:t>Deployment and adoption</a:t>
            </a:r>
            <a:endParaRPr lang="en-GB" sz="4000" i="1" dirty="0">
              <a:solidFill>
                <a:srgbClr val="000000"/>
              </a:solidFill>
              <a:effectLst/>
              <a:latin typeface="Helvetica" pitchFamily="2" charset="0"/>
            </a:endParaRPr>
          </a:p>
          <a:p>
            <a:pPr lvl="1"/>
            <a:r>
              <a:rPr lang="en-GB" sz="3600" dirty="0">
                <a:solidFill>
                  <a:srgbClr val="000000"/>
                </a:solidFill>
                <a:effectLst/>
                <a:latin typeface="Helvetica" pitchFamily="2" charset="0"/>
              </a:rPr>
              <a:t>When new protocol is standardized and ready for public deployment after careful creation process, problem of slow adoption process regarding new protocol.</a:t>
            </a:r>
          </a:p>
          <a:p>
            <a:pPr lvl="1"/>
            <a:r>
              <a:rPr lang="en-GB" sz="3600" dirty="0">
                <a:solidFill>
                  <a:srgbClr val="000000"/>
                </a:solidFill>
                <a:effectLst/>
                <a:latin typeface="Helvetica" pitchFamily="2" charset="0"/>
              </a:rPr>
              <a:t>For example, TLS 1.3 was introduced in 2018 with significant improvement in performance and security guarantees over previous version, yet its adoption rate has just reached 63% by late 2021.</a:t>
            </a:r>
          </a:p>
          <a:p>
            <a:pPr lvl="1"/>
            <a:r>
              <a:rPr lang="en-GB" sz="3600" dirty="0">
                <a:solidFill>
                  <a:srgbClr val="000000"/>
                </a:solidFill>
                <a:effectLst/>
                <a:latin typeface="Helvetica" pitchFamily="2" charset="0"/>
              </a:rPr>
              <a:t>Slow deployment process can be caused by public unawareness or lack of compatibility with old devices and systems.</a:t>
            </a:r>
          </a:p>
          <a:p>
            <a:pPr lvl="1"/>
            <a:r>
              <a:rPr lang="en-GB" sz="3600" dirty="0">
                <a:solidFill>
                  <a:srgbClr val="000000"/>
                </a:solidFill>
                <a:effectLst/>
                <a:latin typeface="Helvetica" pitchFamily="2" charset="0"/>
              </a:rPr>
              <a:t>During communication between edge device and edge server, if edge device does not support TLS 1.3, server will have no choice but to downgrade to using less secure cryptographic algorithms and keys, leaving channel more vulnerable to malicious attacks.</a:t>
            </a:r>
            <a:endParaRPr lang="en-GB" sz="3600" dirty="0">
              <a:solidFill>
                <a:srgbClr val="000000"/>
              </a:solidFill>
              <a:latin typeface="Helvetica" pitchFamily="2" charset="0"/>
            </a:endParaRPr>
          </a:p>
        </p:txBody>
      </p:sp>
    </p:spTree>
    <p:extLst>
      <p:ext uri="{BB962C8B-B14F-4D97-AF65-F5344CB8AC3E}">
        <p14:creationId xmlns:p14="http://schemas.microsoft.com/office/powerpoint/2010/main" val="372795595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71C06-D666-FB67-5468-3B31651D5E29}"/>
              </a:ext>
            </a:extLst>
          </p:cNvPr>
          <p:cNvSpPr>
            <a:spLocks noGrp="1"/>
          </p:cNvSpPr>
          <p:nvPr>
            <p:ph type="title"/>
          </p:nvPr>
        </p:nvSpPr>
        <p:spPr/>
        <p:txBody>
          <a:bodyPr/>
          <a:lstStyle/>
          <a:p>
            <a:pPr>
              <a:tabLst>
                <a:tab pos="8280000" algn="r"/>
              </a:tabLst>
            </a:pPr>
            <a:r>
              <a:rPr lang="en-IT" dirty="0"/>
              <a:t>Cryptography	3/3</a:t>
            </a:r>
          </a:p>
        </p:txBody>
      </p:sp>
      <p:sp>
        <p:nvSpPr>
          <p:cNvPr id="3" name="Content Placeholder 2">
            <a:extLst>
              <a:ext uri="{FF2B5EF4-FFF2-40B4-BE49-F238E27FC236}">
                <a16:creationId xmlns:a16="http://schemas.microsoft.com/office/drawing/2014/main" id="{D95E31DF-861D-FFEC-1C7F-A8E281ABDA4D}"/>
              </a:ext>
            </a:extLst>
          </p:cNvPr>
          <p:cNvSpPr>
            <a:spLocks noGrp="1"/>
          </p:cNvSpPr>
          <p:nvPr>
            <p:ph idx="1"/>
          </p:nvPr>
        </p:nvSpPr>
        <p:spPr/>
        <p:txBody>
          <a:bodyPr>
            <a:normAutofit fontScale="55000" lnSpcReduction="20000"/>
          </a:bodyPr>
          <a:lstStyle/>
          <a:p>
            <a:pPr marL="0" indent="0">
              <a:buNone/>
            </a:pPr>
            <a:r>
              <a:rPr lang="en-GB" sz="4000" i="1" dirty="0">
                <a:solidFill>
                  <a:srgbClr val="000000"/>
                </a:solidFill>
                <a:effectLst/>
                <a:latin typeface="Helvetica" pitchFamily="2" charset="0"/>
              </a:rPr>
              <a:t>Vulnerabilities</a:t>
            </a:r>
          </a:p>
          <a:p>
            <a:pPr marL="0" indent="0">
              <a:buNone/>
            </a:pPr>
            <a:r>
              <a:rPr lang="en-GB" sz="4000" b="1" dirty="0">
                <a:solidFill>
                  <a:srgbClr val="000000"/>
                </a:solidFill>
                <a:effectLst/>
                <a:latin typeface="Helvetica" pitchFamily="2" charset="0"/>
              </a:rPr>
              <a:t>Cryptosystem management</a:t>
            </a:r>
          </a:p>
          <a:p>
            <a:pPr marL="742950" indent="-742950">
              <a:buFont typeface="+mj-lt"/>
              <a:buAutoNum type="arabicPeriod" startAt="3"/>
            </a:pPr>
            <a:r>
              <a:rPr lang="en-GB" sz="4000" i="1" dirty="0">
                <a:solidFill>
                  <a:srgbClr val="000000"/>
                </a:solidFill>
                <a:latin typeface="Helvetica" pitchFamily="2" charset="0"/>
              </a:rPr>
              <a:t>Expiration and revocation</a:t>
            </a:r>
            <a:r>
              <a:rPr lang="en-GB" sz="3600" dirty="0">
                <a:solidFill>
                  <a:srgbClr val="000000"/>
                </a:solidFill>
                <a:effectLst/>
                <a:latin typeface="Helvetica" pitchFamily="2" charset="0"/>
              </a:rPr>
              <a:t>.</a:t>
            </a:r>
          </a:p>
          <a:p>
            <a:pPr lvl="1"/>
            <a:r>
              <a:rPr lang="en-GB" sz="3200" dirty="0">
                <a:solidFill>
                  <a:srgbClr val="000000"/>
                </a:solidFill>
                <a:effectLst/>
                <a:latin typeface="Helvetica" pitchFamily="2" charset="0"/>
              </a:rPr>
              <a:t>With discovery of new attacks and deployment of new cipher suites, certain cryptographic algorithms will be removed from common usage to provide stronger security requirements.</a:t>
            </a:r>
          </a:p>
          <a:p>
            <a:pPr lvl="1"/>
            <a:r>
              <a:rPr lang="en-GB" sz="3200" dirty="0">
                <a:solidFill>
                  <a:srgbClr val="000000"/>
                </a:solidFill>
                <a:effectLst/>
                <a:latin typeface="Helvetica" pitchFamily="2" charset="0"/>
              </a:rPr>
              <a:t>For example, TLS 1.3 removed MD5, RSA, and weak elliptic curves from its cipher suite pool.</a:t>
            </a:r>
          </a:p>
          <a:p>
            <a:pPr lvl="1"/>
            <a:r>
              <a:rPr lang="en-GB" sz="3200" dirty="0">
                <a:solidFill>
                  <a:srgbClr val="000000"/>
                </a:solidFill>
                <a:effectLst/>
                <a:latin typeface="Helvetica" pitchFamily="2" charset="0"/>
              </a:rPr>
              <a:t>Due to lack of updates or computational resources, old edge devices and servers may be incompatible to run secure new protocols.</a:t>
            </a:r>
          </a:p>
          <a:p>
            <a:pPr lvl="1"/>
            <a:r>
              <a:rPr lang="en-GB" sz="3200" dirty="0">
                <a:solidFill>
                  <a:srgbClr val="000000"/>
                </a:solidFill>
                <a:effectLst/>
                <a:latin typeface="Helvetica" pitchFamily="2" charset="0"/>
              </a:rPr>
              <a:t>Known weak ciphers and hashes such as DES, and MD5 may still be used in edge network, leading to simple and effective attacks against intercepting in-network communications.</a:t>
            </a:r>
          </a:p>
        </p:txBody>
      </p:sp>
    </p:spTree>
    <p:extLst>
      <p:ext uri="{BB962C8B-B14F-4D97-AF65-F5344CB8AC3E}">
        <p14:creationId xmlns:p14="http://schemas.microsoft.com/office/powerpoint/2010/main" val="348196409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71C06-D666-FB67-5468-3B31651D5E29}"/>
              </a:ext>
            </a:extLst>
          </p:cNvPr>
          <p:cNvSpPr>
            <a:spLocks noGrp="1"/>
          </p:cNvSpPr>
          <p:nvPr>
            <p:ph type="title"/>
          </p:nvPr>
        </p:nvSpPr>
        <p:spPr/>
        <p:txBody>
          <a:bodyPr/>
          <a:lstStyle/>
          <a:p>
            <a:pPr>
              <a:tabLst>
                <a:tab pos="8280000" algn="r"/>
              </a:tabLst>
            </a:pPr>
            <a:r>
              <a:rPr lang="en-IT" dirty="0"/>
              <a:t>Cryptography	1/3</a:t>
            </a:r>
          </a:p>
        </p:txBody>
      </p:sp>
      <p:sp>
        <p:nvSpPr>
          <p:cNvPr id="3" name="Content Placeholder 2">
            <a:extLst>
              <a:ext uri="{FF2B5EF4-FFF2-40B4-BE49-F238E27FC236}">
                <a16:creationId xmlns:a16="http://schemas.microsoft.com/office/drawing/2014/main" id="{D95E31DF-861D-FFEC-1C7F-A8E281ABDA4D}"/>
              </a:ext>
            </a:extLst>
          </p:cNvPr>
          <p:cNvSpPr>
            <a:spLocks noGrp="1"/>
          </p:cNvSpPr>
          <p:nvPr>
            <p:ph idx="1"/>
          </p:nvPr>
        </p:nvSpPr>
        <p:spPr/>
        <p:txBody>
          <a:bodyPr>
            <a:normAutofit fontScale="92500" lnSpcReduction="10000"/>
          </a:bodyPr>
          <a:lstStyle/>
          <a:p>
            <a:pPr marL="0" indent="0">
              <a:buNone/>
            </a:pPr>
            <a:r>
              <a:rPr lang="en-GB" sz="1800" i="1" dirty="0">
                <a:solidFill>
                  <a:srgbClr val="000000"/>
                </a:solidFill>
                <a:effectLst/>
                <a:latin typeface="Helvetica" pitchFamily="2" charset="0"/>
              </a:rPr>
              <a:t>Vulnerabilities</a:t>
            </a:r>
          </a:p>
          <a:p>
            <a:pPr marL="0" indent="0">
              <a:buNone/>
            </a:pPr>
            <a:r>
              <a:rPr lang="en-GB" sz="1800" b="1" dirty="0">
                <a:solidFill>
                  <a:srgbClr val="000000"/>
                </a:solidFill>
                <a:effectLst/>
                <a:latin typeface="Helvetica" pitchFamily="2" charset="0"/>
              </a:rPr>
              <a:t>Supply Chain</a:t>
            </a:r>
          </a:p>
          <a:p>
            <a:r>
              <a:rPr lang="en-GB" sz="1800" dirty="0">
                <a:solidFill>
                  <a:srgbClr val="000000"/>
                </a:solidFill>
                <a:effectLst/>
                <a:latin typeface="Helvetica" pitchFamily="2" charset="0"/>
              </a:rPr>
              <a:t>Security of specific cryptographic library is built upon security assumptions on its dependencies, forming chain of trust.</a:t>
            </a:r>
          </a:p>
          <a:p>
            <a:r>
              <a:rPr lang="en-GB" sz="1800" dirty="0">
                <a:solidFill>
                  <a:srgbClr val="000000"/>
                </a:solidFill>
                <a:effectLst/>
                <a:latin typeface="Helvetica" pitchFamily="2" charset="0"/>
              </a:rPr>
              <a:t>If one chain link is broken, all packages and libraries that depend on it can be compromised.</a:t>
            </a:r>
          </a:p>
          <a:p>
            <a:r>
              <a:rPr lang="en-GB" sz="1800" dirty="0">
                <a:solidFill>
                  <a:srgbClr val="000000"/>
                </a:solidFill>
                <a:effectLst/>
                <a:latin typeface="Helvetica" pitchFamily="2" charset="0"/>
              </a:rPr>
              <a:t>Vulnerabilities of cryptographic supply chain can emerge from many aspects, including cryptographic libraries themselves, their library dependencies, and package developers.</a:t>
            </a:r>
          </a:p>
          <a:p>
            <a:pPr marL="742950" indent="-742950">
              <a:buFont typeface="+mj-lt"/>
              <a:buAutoNum type="arabicPeriod"/>
            </a:pPr>
            <a:r>
              <a:rPr lang="en-GB" sz="1800" i="1" dirty="0">
                <a:solidFill>
                  <a:srgbClr val="000000"/>
                </a:solidFill>
                <a:latin typeface="Helvetica" pitchFamily="2" charset="0"/>
              </a:rPr>
              <a:t>Outdated cryptographic libraries and packages</a:t>
            </a:r>
          </a:p>
          <a:p>
            <a:pPr lvl="1"/>
            <a:r>
              <a:rPr lang="en-GB" sz="1600" dirty="0">
                <a:solidFill>
                  <a:srgbClr val="000000"/>
                </a:solidFill>
                <a:latin typeface="Helvetica" pitchFamily="2" charset="0"/>
              </a:rPr>
              <a:t>As cryptographic protocols are deployed for decades or replaced over time, developers may not retain frequent monitoring, maintenance, and updates for packages.</a:t>
            </a:r>
          </a:p>
          <a:p>
            <a:pPr lvl="1"/>
            <a:r>
              <a:rPr lang="en-GB" sz="1600" dirty="0">
                <a:solidFill>
                  <a:srgbClr val="000000"/>
                </a:solidFill>
                <a:latin typeface="Helvetica" pitchFamily="2" charset="0"/>
              </a:rPr>
              <a:t>Such libraries do not have timely patches and fixes to respond to newly discovered attacks that affect them, making themselves and their dependency successors susceptible to malicious attacks.</a:t>
            </a:r>
            <a:endParaRPr lang="en-GB" sz="1200" dirty="0">
              <a:solidFill>
                <a:srgbClr val="000000"/>
              </a:solidFill>
              <a:effectLst/>
              <a:latin typeface="Helvetica" pitchFamily="2" charset="0"/>
            </a:endParaRPr>
          </a:p>
        </p:txBody>
      </p:sp>
    </p:spTree>
    <p:extLst>
      <p:ext uri="{BB962C8B-B14F-4D97-AF65-F5344CB8AC3E}">
        <p14:creationId xmlns:p14="http://schemas.microsoft.com/office/powerpoint/2010/main" val="392897607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71C06-D666-FB67-5468-3B31651D5E29}"/>
              </a:ext>
            </a:extLst>
          </p:cNvPr>
          <p:cNvSpPr>
            <a:spLocks noGrp="1"/>
          </p:cNvSpPr>
          <p:nvPr>
            <p:ph type="title"/>
          </p:nvPr>
        </p:nvSpPr>
        <p:spPr/>
        <p:txBody>
          <a:bodyPr/>
          <a:lstStyle/>
          <a:p>
            <a:pPr>
              <a:tabLst>
                <a:tab pos="8280000" algn="r"/>
              </a:tabLst>
            </a:pPr>
            <a:r>
              <a:rPr lang="en-IT" dirty="0"/>
              <a:t>Cryptography	2/3</a:t>
            </a:r>
          </a:p>
        </p:txBody>
      </p:sp>
      <p:sp>
        <p:nvSpPr>
          <p:cNvPr id="3" name="Content Placeholder 2">
            <a:extLst>
              <a:ext uri="{FF2B5EF4-FFF2-40B4-BE49-F238E27FC236}">
                <a16:creationId xmlns:a16="http://schemas.microsoft.com/office/drawing/2014/main" id="{D95E31DF-861D-FFEC-1C7F-A8E281ABDA4D}"/>
              </a:ext>
            </a:extLst>
          </p:cNvPr>
          <p:cNvSpPr>
            <a:spLocks noGrp="1"/>
          </p:cNvSpPr>
          <p:nvPr>
            <p:ph idx="1"/>
          </p:nvPr>
        </p:nvSpPr>
        <p:spPr/>
        <p:txBody>
          <a:bodyPr>
            <a:normAutofit fontScale="92500" lnSpcReduction="10000"/>
          </a:bodyPr>
          <a:lstStyle/>
          <a:p>
            <a:pPr marL="0" indent="0">
              <a:buNone/>
            </a:pPr>
            <a:r>
              <a:rPr lang="en-GB" sz="1800" i="1" dirty="0">
                <a:solidFill>
                  <a:srgbClr val="000000"/>
                </a:solidFill>
                <a:effectLst/>
                <a:latin typeface="Helvetica" pitchFamily="2" charset="0"/>
              </a:rPr>
              <a:t>Vulnerabilities</a:t>
            </a:r>
          </a:p>
          <a:p>
            <a:pPr marL="0" indent="0">
              <a:buNone/>
            </a:pPr>
            <a:r>
              <a:rPr lang="en-GB" sz="1800" b="1" dirty="0">
                <a:solidFill>
                  <a:srgbClr val="000000"/>
                </a:solidFill>
                <a:effectLst/>
                <a:latin typeface="Helvetica" pitchFamily="2" charset="0"/>
              </a:rPr>
              <a:t>Supply Chain</a:t>
            </a:r>
            <a:endParaRPr lang="en-GB" sz="1800" dirty="0">
              <a:solidFill>
                <a:srgbClr val="000000"/>
              </a:solidFill>
              <a:effectLst/>
              <a:latin typeface="Helvetica" pitchFamily="2" charset="0"/>
            </a:endParaRPr>
          </a:p>
          <a:p>
            <a:pPr marL="742950" indent="-742950">
              <a:buFont typeface="+mj-lt"/>
              <a:buAutoNum type="arabicPeriod" startAt="2"/>
            </a:pPr>
            <a:r>
              <a:rPr lang="en-GB" sz="1800" i="1" dirty="0">
                <a:solidFill>
                  <a:srgbClr val="000000"/>
                </a:solidFill>
                <a:latin typeface="Helvetica" pitchFamily="2" charset="0"/>
              </a:rPr>
              <a:t>Insecure dependency sources</a:t>
            </a:r>
          </a:p>
          <a:p>
            <a:pPr lvl="1"/>
            <a:r>
              <a:rPr lang="en-GB" sz="1600" dirty="0">
                <a:solidFill>
                  <a:srgbClr val="000000"/>
                </a:solidFill>
                <a:latin typeface="Helvetica" pitchFamily="2" charset="0"/>
              </a:rPr>
              <a:t>Detachment between theoretical cryptographic proofs and real-life cryptosystem development can introduce many vulnerabilities in protocol implementation.</a:t>
            </a:r>
          </a:p>
          <a:p>
            <a:pPr lvl="1"/>
            <a:r>
              <a:rPr lang="en-GB" sz="1600" dirty="0">
                <a:solidFill>
                  <a:srgbClr val="000000"/>
                </a:solidFill>
                <a:latin typeface="Helvetica" pitchFamily="2" charset="0"/>
              </a:rPr>
              <a:t>Such issues may not be reflected in theoretical analysis of protocol, since they do not directly originate from protocol itself.</a:t>
            </a:r>
          </a:p>
          <a:p>
            <a:pPr lvl="1"/>
            <a:r>
              <a:rPr lang="en-GB" sz="1600" dirty="0">
                <a:solidFill>
                  <a:srgbClr val="000000"/>
                </a:solidFill>
                <a:latin typeface="Helvetica" pitchFamily="2" charset="0"/>
              </a:rPr>
              <a:t>Physical side-channel attacks such as </a:t>
            </a:r>
            <a:r>
              <a:rPr lang="en-GB" sz="1600" dirty="0" err="1">
                <a:solidFill>
                  <a:srgbClr val="000000"/>
                </a:solidFill>
                <a:latin typeface="Helvetica" pitchFamily="2" charset="0"/>
              </a:rPr>
              <a:t>One&amp;Done</a:t>
            </a:r>
            <a:r>
              <a:rPr lang="en-GB" sz="1600" dirty="0">
                <a:solidFill>
                  <a:srgbClr val="000000"/>
                </a:solidFill>
                <a:latin typeface="Helvetica" pitchFamily="2" charset="0"/>
              </a:rPr>
              <a:t> </a:t>
            </a:r>
            <a:r>
              <a:rPr lang="en-GB" sz="1600" dirty="0" err="1">
                <a:solidFill>
                  <a:srgbClr val="000000"/>
                </a:solidFill>
                <a:latin typeface="Helvetica" pitchFamily="2" charset="0"/>
              </a:rPr>
              <a:t>analyze</a:t>
            </a:r>
            <a:r>
              <a:rPr lang="en-GB" sz="1600" dirty="0">
                <a:solidFill>
                  <a:srgbClr val="000000"/>
                </a:solidFill>
                <a:latin typeface="Helvetica" pitchFamily="2" charset="0"/>
              </a:rPr>
              <a:t> signal activity when performing modular exponentiation to recover RSA secret keys in OpenSSL.</a:t>
            </a:r>
          </a:p>
          <a:p>
            <a:pPr lvl="1"/>
            <a:r>
              <a:rPr lang="en-GB" sz="1600" dirty="0">
                <a:solidFill>
                  <a:srgbClr val="000000"/>
                </a:solidFill>
                <a:latin typeface="Helvetica" pitchFamily="2" charset="0"/>
              </a:rPr>
              <a:t>Heart-bleed bug is caused by missing check in TLS heartbeat extension in OpenSSL, which did not affect other TLS implementations such as </a:t>
            </a:r>
            <a:r>
              <a:rPr lang="en-GB" sz="1600" dirty="0" err="1">
                <a:solidFill>
                  <a:srgbClr val="000000"/>
                </a:solidFill>
                <a:latin typeface="Helvetica" pitchFamily="2" charset="0"/>
              </a:rPr>
              <a:t>GnuTLS</a:t>
            </a:r>
            <a:r>
              <a:rPr lang="en-GB" sz="1600" dirty="0">
                <a:solidFill>
                  <a:srgbClr val="000000"/>
                </a:solidFill>
                <a:latin typeface="Helvetica" pitchFamily="2" charset="0"/>
              </a:rPr>
              <a:t> and Windows platform implementations.</a:t>
            </a:r>
          </a:p>
          <a:p>
            <a:pPr lvl="1"/>
            <a:r>
              <a:rPr lang="en-GB" sz="1600" dirty="0">
                <a:solidFill>
                  <a:srgbClr val="000000"/>
                </a:solidFill>
                <a:latin typeface="Helvetica" pitchFamily="2" charset="0"/>
              </a:rPr>
              <a:t>These vulnerabilities reside in OpenSSL implementation rather than TLS protocol itself.</a:t>
            </a:r>
          </a:p>
          <a:p>
            <a:pPr lvl="1"/>
            <a:r>
              <a:rPr lang="en-GB" sz="1600" dirty="0">
                <a:solidFill>
                  <a:srgbClr val="000000"/>
                </a:solidFill>
                <a:latin typeface="Helvetica" pitchFamily="2" charset="0"/>
              </a:rPr>
              <a:t>Such vulnerabilities not represented in theoretical protocol analyses but have detrimental effects on actual application of protocol.</a:t>
            </a:r>
            <a:endParaRPr lang="en-GB" sz="1200" dirty="0">
              <a:solidFill>
                <a:srgbClr val="000000"/>
              </a:solidFill>
              <a:effectLst/>
              <a:latin typeface="Helvetica" pitchFamily="2" charset="0"/>
            </a:endParaRPr>
          </a:p>
        </p:txBody>
      </p:sp>
    </p:spTree>
    <p:extLst>
      <p:ext uri="{BB962C8B-B14F-4D97-AF65-F5344CB8AC3E}">
        <p14:creationId xmlns:p14="http://schemas.microsoft.com/office/powerpoint/2010/main" val="295368721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71C06-D666-FB67-5468-3B31651D5E29}"/>
              </a:ext>
            </a:extLst>
          </p:cNvPr>
          <p:cNvSpPr>
            <a:spLocks noGrp="1"/>
          </p:cNvSpPr>
          <p:nvPr>
            <p:ph type="title"/>
          </p:nvPr>
        </p:nvSpPr>
        <p:spPr/>
        <p:txBody>
          <a:bodyPr/>
          <a:lstStyle/>
          <a:p>
            <a:pPr>
              <a:tabLst>
                <a:tab pos="8280000" algn="r"/>
              </a:tabLst>
            </a:pPr>
            <a:r>
              <a:rPr lang="en-IT" dirty="0"/>
              <a:t>Cryptography	3/3</a:t>
            </a:r>
          </a:p>
        </p:txBody>
      </p:sp>
      <p:sp>
        <p:nvSpPr>
          <p:cNvPr id="3" name="Content Placeholder 2">
            <a:extLst>
              <a:ext uri="{FF2B5EF4-FFF2-40B4-BE49-F238E27FC236}">
                <a16:creationId xmlns:a16="http://schemas.microsoft.com/office/drawing/2014/main" id="{D95E31DF-861D-FFEC-1C7F-A8E281ABDA4D}"/>
              </a:ext>
            </a:extLst>
          </p:cNvPr>
          <p:cNvSpPr>
            <a:spLocks noGrp="1"/>
          </p:cNvSpPr>
          <p:nvPr>
            <p:ph idx="1"/>
          </p:nvPr>
        </p:nvSpPr>
        <p:spPr/>
        <p:txBody>
          <a:bodyPr>
            <a:normAutofit lnSpcReduction="10000"/>
          </a:bodyPr>
          <a:lstStyle/>
          <a:p>
            <a:pPr marL="0" indent="0">
              <a:buNone/>
            </a:pPr>
            <a:r>
              <a:rPr lang="en-GB" sz="1800" i="1" dirty="0">
                <a:solidFill>
                  <a:srgbClr val="000000"/>
                </a:solidFill>
                <a:effectLst/>
                <a:latin typeface="Helvetica" pitchFamily="2" charset="0"/>
              </a:rPr>
              <a:t>Vulnerabilities</a:t>
            </a:r>
          </a:p>
          <a:p>
            <a:pPr marL="0" indent="0">
              <a:buNone/>
            </a:pPr>
            <a:r>
              <a:rPr lang="en-GB" sz="1800" b="1" dirty="0">
                <a:solidFill>
                  <a:srgbClr val="000000"/>
                </a:solidFill>
                <a:effectLst/>
                <a:latin typeface="Helvetica" pitchFamily="2" charset="0"/>
              </a:rPr>
              <a:t>Supply Chain</a:t>
            </a:r>
            <a:endParaRPr lang="en-GB" sz="1800" dirty="0">
              <a:solidFill>
                <a:srgbClr val="000000"/>
              </a:solidFill>
              <a:effectLst/>
              <a:latin typeface="Helvetica" pitchFamily="2" charset="0"/>
            </a:endParaRPr>
          </a:p>
          <a:p>
            <a:pPr marL="742950" indent="-742950">
              <a:buFont typeface="+mj-lt"/>
              <a:buAutoNum type="arabicPeriod" startAt="2"/>
            </a:pPr>
            <a:r>
              <a:rPr lang="en-GB" sz="1800" i="1" dirty="0">
                <a:solidFill>
                  <a:srgbClr val="000000"/>
                </a:solidFill>
                <a:latin typeface="Helvetica" pitchFamily="2" charset="0"/>
              </a:rPr>
              <a:t>Untrusted developers</a:t>
            </a:r>
          </a:p>
          <a:p>
            <a:pPr lvl="1"/>
            <a:r>
              <a:rPr lang="en-GB" sz="1600" dirty="0">
                <a:solidFill>
                  <a:srgbClr val="000000"/>
                </a:solidFill>
                <a:latin typeface="Helvetica" pitchFamily="2" charset="0"/>
              </a:rPr>
              <a:t>Third component of chain of trust falls onto its people – developers behind cryptographic libraries and packages.</a:t>
            </a:r>
          </a:p>
          <a:p>
            <a:pPr lvl="1"/>
            <a:r>
              <a:rPr lang="en-GB" sz="1600" dirty="0">
                <a:solidFill>
                  <a:srgbClr val="000000"/>
                </a:solidFill>
                <a:latin typeface="Helvetica" pitchFamily="2" charset="0"/>
              </a:rPr>
              <a:t>Software developers re-implementing their own cryptographic tools instead of referring to established libraries can produce vulnerabilities at rate three times as much as with non-cryptographic software.</a:t>
            </a:r>
          </a:p>
          <a:p>
            <a:pPr lvl="1"/>
            <a:r>
              <a:rPr lang="en-GB" sz="1600" dirty="0">
                <a:solidFill>
                  <a:srgbClr val="000000"/>
                </a:solidFill>
                <a:latin typeface="Helvetica" pitchFamily="2" charset="0"/>
              </a:rPr>
              <a:t>Complexity of cryptographic software has much larger negative impact on implementation security when compared to non-cryptographic software.</a:t>
            </a:r>
          </a:p>
          <a:p>
            <a:pPr lvl="1"/>
            <a:r>
              <a:rPr lang="en-GB" sz="1600" dirty="0">
                <a:solidFill>
                  <a:srgbClr val="000000"/>
                </a:solidFill>
                <a:latin typeface="Helvetica" pitchFamily="2" charset="0"/>
              </a:rPr>
              <a:t>In vast edge computing network, cryptographic software complexity is substantially higher than other systems.</a:t>
            </a:r>
          </a:p>
          <a:p>
            <a:pPr lvl="1"/>
            <a:r>
              <a:rPr lang="en-GB" sz="1600" dirty="0">
                <a:solidFill>
                  <a:srgbClr val="000000"/>
                </a:solidFill>
                <a:latin typeface="Helvetica" pitchFamily="2" charset="0"/>
              </a:rPr>
              <a:t>Not using established cryptographic libraries and tools created by trusted source can impose much higher chance of introducing additional vulnerabilities into system.</a:t>
            </a:r>
            <a:endParaRPr lang="en-GB" sz="1200" dirty="0">
              <a:solidFill>
                <a:srgbClr val="000000"/>
              </a:solidFill>
              <a:effectLst/>
              <a:latin typeface="Helvetica" pitchFamily="2" charset="0"/>
            </a:endParaRPr>
          </a:p>
        </p:txBody>
      </p:sp>
    </p:spTree>
    <p:extLst>
      <p:ext uri="{BB962C8B-B14F-4D97-AF65-F5344CB8AC3E}">
        <p14:creationId xmlns:p14="http://schemas.microsoft.com/office/powerpoint/2010/main" val="33277198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71C06-D666-FB67-5468-3B31651D5E29}"/>
              </a:ext>
            </a:extLst>
          </p:cNvPr>
          <p:cNvSpPr>
            <a:spLocks noGrp="1"/>
          </p:cNvSpPr>
          <p:nvPr>
            <p:ph type="title"/>
          </p:nvPr>
        </p:nvSpPr>
        <p:spPr/>
        <p:txBody>
          <a:bodyPr/>
          <a:lstStyle/>
          <a:p>
            <a:pPr>
              <a:tabLst>
                <a:tab pos="8280000" algn="r"/>
              </a:tabLst>
            </a:pPr>
            <a:r>
              <a:rPr lang="en-IT" dirty="0"/>
              <a:t>Cryptography	</a:t>
            </a:r>
          </a:p>
        </p:txBody>
      </p:sp>
      <p:sp>
        <p:nvSpPr>
          <p:cNvPr id="3" name="Content Placeholder 2">
            <a:extLst>
              <a:ext uri="{FF2B5EF4-FFF2-40B4-BE49-F238E27FC236}">
                <a16:creationId xmlns:a16="http://schemas.microsoft.com/office/drawing/2014/main" id="{D95E31DF-861D-FFEC-1C7F-A8E281ABDA4D}"/>
              </a:ext>
            </a:extLst>
          </p:cNvPr>
          <p:cNvSpPr>
            <a:spLocks noGrp="1"/>
          </p:cNvSpPr>
          <p:nvPr>
            <p:ph idx="1"/>
          </p:nvPr>
        </p:nvSpPr>
        <p:spPr/>
        <p:txBody>
          <a:bodyPr>
            <a:normAutofit/>
          </a:bodyPr>
          <a:lstStyle/>
          <a:p>
            <a:pPr marL="0" indent="0">
              <a:buNone/>
            </a:pPr>
            <a:r>
              <a:rPr lang="en-GB" sz="2400" i="1" dirty="0">
                <a:solidFill>
                  <a:srgbClr val="000000"/>
                </a:solidFill>
                <a:effectLst/>
                <a:latin typeface="Helvetica" pitchFamily="2" charset="0"/>
              </a:rPr>
              <a:t>Entropy Management Vulnerabilities</a:t>
            </a:r>
          </a:p>
          <a:p>
            <a:r>
              <a:rPr lang="en-GB" sz="2400" dirty="0">
                <a:solidFill>
                  <a:srgbClr val="000000"/>
                </a:solidFill>
                <a:effectLst/>
                <a:latin typeface="Helvetica" pitchFamily="2" charset="0"/>
              </a:rPr>
              <a:t>Most modern cryptographic algorithms require strong and secure randomness to ensure security against various attacks.</a:t>
            </a:r>
          </a:p>
          <a:p>
            <a:r>
              <a:rPr lang="en-GB" sz="2400" dirty="0">
                <a:solidFill>
                  <a:srgbClr val="000000"/>
                </a:solidFill>
                <a:effectLst/>
                <a:latin typeface="Helvetica" pitchFamily="2" charset="0"/>
              </a:rPr>
              <a:t>Randomness generated from insufficient entropy can lead to serious compromises, such as prediction of secret keys.</a:t>
            </a:r>
          </a:p>
          <a:p>
            <a:r>
              <a:rPr lang="en-GB" sz="2400" i="1" dirty="0">
                <a:solidFill>
                  <a:srgbClr val="000000"/>
                </a:solidFill>
                <a:effectLst/>
                <a:latin typeface="Helvetica" pitchFamily="2" charset="0"/>
              </a:rPr>
              <a:t>Entropy poisoning attacks</a:t>
            </a:r>
            <a:r>
              <a:rPr lang="en-GB" sz="2400" dirty="0">
                <a:solidFill>
                  <a:srgbClr val="000000"/>
                </a:solidFill>
                <a:effectLst/>
                <a:latin typeface="Helvetica" pitchFamily="2" charset="0"/>
              </a:rPr>
              <a:t> can restrict, influence, or give adversary complete control over entropy pool used by devices, causing algorithm outputs to be easily predictable or entirely deterministic in eyes of adversary.</a:t>
            </a:r>
          </a:p>
          <a:p>
            <a:endParaRPr lang="en-GB" sz="1800" dirty="0">
              <a:solidFill>
                <a:srgbClr val="000000"/>
              </a:solidFill>
              <a:effectLst/>
              <a:latin typeface="Helvetica" pitchFamily="2" charset="0"/>
            </a:endParaRPr>
          </a:p>
        </p:txBody>
      </p:sp>
    </p:spTree>
    <p:extLst>
      <p:ext uri="{BB962C8B-B14F-4D97-AF65-F5344CB8AC3E}">
        <p14:creationId xmlns:p14="http://schemas.microsoft.com/office/powerpoint/2010/main" val="37690251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71C06-D666-FB67-5468-3B31651D5E29}"/>
              </a:ext>
            </a:extLst>
          </p:cNvPr>
          <p:cNvSpPr>
            <a:spLocks noGrp="1"/>
          </p:cNvSpPr>
          <p:nvPr>
            <p:ph type="title"/>
          </p:nvPr>
        </p:nvSpPr>
        <p:spPr/>
        <p:txBody>
          <a:bodyPr/>
          <a:lstStyle/>
          <a:p>
            <a:pPr>
              <a:tabLst>
                <a:tab pos="8280000" algn="r"/>
              </a:tabLst>
            </a:pPr>
            <a:r>
              <a:rPr lang="en-IT" dirty="0"/>
              <a:t>Cryptography	1/3	</a:t>
            </a:r>
          </a:p>
        </p:txBody>
      </p:sp>
      <p:sp>
        <p:nvSpPr>
          <p:cNvPr id="3" name="Content Placeholder 2">
            <a:extLst>
              <a:ext uri="{FF2B5EF4-FFF2-40B4-BE49-F238E27FC236}">
                <a16:creationId xmlns:a16="http://schemas.microsoft.com/office/drawing/2014/main" id="{D95E31DF-861D-FFEC-1C7F-A8E281ABDA4D}"/>
              </a:ext>
            </a:extLst>
          </p:cNvPr>
          <p:cNvSpPr>
            <a:spLocks noGrp="1"/>
          </p:cNvSpPr>
          <p:nvPr>
            <p:ph idx="1"/>
          </p:nvPr>
        </p:nvSpPr>
        <p:spPr/>
        <p:txBody>
          <a:bodyPr>
            <a:normAutofit fontScale="77500" lnSpcReduction="20000"/>
          </a:bodyPr>
          <a:lstStyle/>
          <a:p>
            <a:pPr marL="0" indent="0">
              <a:buNone/>
            </a:pPr>
            <a:r>
              <a:rPr lang="en-GB" sz="2400" i="1" dirty="0">
                <a:solidFill>
                  <a:srgbClr val="000000"/>
                </a:solidFill>
                <a:effectLst/>
                <a:latin typeface="Helvetica" pitchFamily="2" charset="0"/>
              </a:rPr>
              <a:t>Quantum Safe Cryptography</a:t>
            </a:r>
          </a:p>
          <a:p>
            <a:r>
              <a:rPr lang="en-GB" sz="2400" dirty="0">
                <a:solidFill>
                  <a:srgbClr val="000000"/>
                </a:solidFill>
                <a:effectLst/>
                <a:latin typeface="Helvetica" pitchFamily="2" charset="0"/>
              </a:rPr>
              <a:t>Since data may be stored in edges servers for years or decades from now, one must consider new threats from utilizing quantum computers in not-so-distant future.</a:t>
            </a:r>
          </a:p>
          <a:p>
            <a:r>
              <a:rPr lang="en-GB" sz="2400" dirty="0">
                <a:solidFill>
                  <a:srgbClr val="000000"/>
                </a:solidFill>
                <a:effectLst/>
                <a:latin typeface="Helvetica" pitchFamily="2" charset="0"/>
              </a:rPr>
              <a:t>In post-quantum age, many popular and traditionally-</a:t>
            </a:r>
            <a:r>
              <a:rPr lang="en-GB" sz="2400" dirty="0" err="1">
                <a:solidFill>
                  <a:srgbClr val="000000"/>
                </a:solidFill>
                <a:effectLst/>
                <a:latin typeface="Helvetica" pitchFamily="2" charset="0"/>
              </a:rPr>
              <a:t>ecure</a:t>
            </a:r>
            <a:r>
              <a:rPr lang="en-GB" sz="2400" dirty="0">
                <a:solidFill>
                  <a:srgbClr val="000000"/>
                </a:solidFill>
                <a:effectLst/>
                <a:latin typeface="Helvetica" pitchFamily="2" charset="0"/>
              </a:rPr>
              <a:t> asymmetric algorithms (e.g., RSA, DSA, ECDSA, etc.) can be easily broken by quantum computer running Shor’s algorithm, while security of symmetric schemes has been drastically decreased by Grover’s algorithm.</a:t>
            </a:r>
          </a:p>
          <a:p>
            <a:r>
              <a:rPr lang="en-GB" sz="2400" dirty="0">
                <a:solidFill>
                  <a:srgbClr val="000000"/>
                </a:solidFill>
                <a:effectLst/>
                <a:latin typeface="Helvetica" pitchFamily="2" charset="0"/>
              </a:rPr>
              <a:t>Adversary may be equipped with storage capabilities to store communications records among edge devices and servers, then utilize quantum computers to help decrypt and recover sensitive data after.</a:t>
            </a:r>
          </a:p>
          <a:p>
            <a:r>
              <a:rPr lang="en-GB" sz="2400" dirty="0">
                <a:solidFill>
                  <a:srgbClr val="000000"/>
                </a:solidFill>
                <a:effectLst/>
                <a:latin typeface="Helvetica" pitchFamily="2" charset="0"/>
              </a:rPr>
              <a:t>Research has been done to investigate methods for building quantum-resistant algorithm that helps alleviate such issues.</a:t>
            </a:r>
          </a:p>
          <a:p>
            <a:r>
              <a:rPr lang="en-GB" sz="2400" dirty="0">
                <a:solidFill>
                  <a:srgbClr val="000000"/>
                </a:solidFill>
                <a:latin typeface="Helvetica" pitchFamily="2" charset="0"/>
              </a:rPr>
              <a:t>Ch</a:t>
            </a:r>
            <a:r>
              <a:rPr lang="en-GB" sz="2400" dirty="0">
                <a:solidFill>
                  <a:srgbClr val="000000"/>
                </a:solidFill>
                <a:effectLst/>
                <a:latin typeface="Helvetica" pitchFamily="2" charset="0"/>
              </a:rPr>
              <a:t>allenges persist in applying quantum-resistant edge devices in many aspects, such as performance, standardization, and physical security.</a:t>
            </a:r>
            <a:endParaRPr lang="en-GB" sz="1800" dirty="0">
              <a:solidFill>
                <a:srgbClr val="000000"/>
              </a:solidFill>
              <a:effectLst/>
              <a:latin typeface="Helvetica" pitchFamily="2" charset="0"/>
            </a:endParaRPr>
          </a:p>
        </p:txBody>
      </p:sp>
    </p:spTree>
    <p:extLst>
      <p:ext uri="{BB962C8B-B14F-4D97-AF65-F5344CB8AC3E}">
        <p14:creationId xmlns:p14="http://schemas.microsoft.com/office/powerpoint/2010/main" val="3412039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B8B76-BBFF-85EB-A259-2F627D1E8F43}"/>
              </a:ext>
            </a:extLst>
          </p:cNvPr>
          <p:cNvSpPr>
            <a:spLocks noGrp="1"/>
          </p:cNvSpPr>
          <p:nvPr>
            <p:ph type="title"/>
          </p:nvPr>
        </p:nvSpPr>
        <p:spPr/>
        <p:txBody>
          <a:bodyPr/>
          <a:lstStyle/>
          <a:p>
            <a:pPr>
              <a:tabLst>
                <a:tab pos="8280000" algn="r"/>
              </a:tabLst>
            </a:pPr>
            <a:r>
              <a:rPr lang="en-IT" dirty="0"/>
              <a:t>Edge Server Layer (ESL)	2/2</a:t>
            </a:r>
          </a:p>
        </p:txBody>
      </p:sp>
      <p:sp>
        <p:nvSpPr>
          <p:cNvPr id="3" name="Content Placeholder 2">
            <a:extLst>
              <a:ext uri="{FF2B5EF4-FFF2-40B4-BE49-F238E27FC236}">
                <a16:creationId xmlns:a16="http://schemas.microsoft.com/office/drawing/2014/main" id="{8A0C0E7B-5337-87EB-8605-6D84816DB623}"/>
              </a:ext>
            </a:extLst>
          </p:cNvPr>
          <p:cNvSpPr>
            <a:spLocks noGrp="1"/>
          </p:cNvSpPr>
          <p:nvPr>
            <p:ph idx="1"/>
          </p:nvPr>
        </p:nvSpPr>
        <p:spPr/>
        <p:txBody>
          <a:bodyPr>
            <a:normAutofit fontScale="92500" lnSpcReduction="20000"/>
          </a:bodyPr>
          <a:lstStyle/>
          <a:p>
            <a:r>
              <a:rPr lang="en-GB" dirty="0"/>
              <a:t>When task is too complicated to be handled on current edge server, task will be delegated to servers with more computational power at even higher sub-layer.</a:t>
            </a:r>
          </a:p>
          <a:p>
            <a:r>
              <a:rPr lang="en-GB" dirty="0"/>
              <a:t>After task is handled properly, sequence of control flows will be passed back to base stations/APs, and eventually transmitted to edge devices.</a:t>
            </a:r>
          </a:p>
          <a:p>
            <a:r>
              <a:rPr lang="en-GB" dirty="0"/>
              <a:t>Popular state-of-the-art edge servers include:</a:t>
            </a:r>
          </a:p>
          <a:p>
            <a:pPr lvl="1"/>
            <a:r>
              <a:rPr lang="en-GB" dirty="0"/>
              <a:t>NVIDIA Jetson Nano,</a:t>
            </a:r>
          </a:p>
          <a:p>
            <a:pPr lvl="1"/>
            <a:r>
              <a:rPr lang="en-GB" dirty="0"/>
              <a:t>Raspberry Pi,</a:t>
            </a:r>
          </a:p>
          <a:p>
            <a:pPr lvl="1"/>
            <a:r>
              <a:rPr lang="en-GB" dirty="0"/>
              <a:t>Marvell OCTEON 10 DPU, and</a:t>
            </a:r>
          </a:p>
          <a:p>
            <a:pPr lvl="1"/>
            <a:r>
              <a:rPr lang="en-GB" dirty="0"/>
              <a:t>Mac Mini.</a:t>
            </a:r>
          </a:p>
          <a:p>
            <a:endParaRPr lang="en-IT" dirty="0"/>
          </a:p>
        </p:txBody>
      </p:sp>
    </p:spTree>
    <p:extLst>
      <p:ext uri="{BB962C8B-B14F-4D97-AF65-F5344CB8AC3E}">
        <p14:creationId xmlns:p14="http://schemas.microsoft.com/office/powerpoint/2010/main" val="36231604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71C06-D666-FB67-5468-3B31651D5E29}"/>
              </a:ext>
            </a:extLst>
          </p:cNvPr>
          <p:cNvSpPr>
            <a:spLocks noGrp="1"/>
          </p:cNvSpPr>
          <p:nvPr>
            <p:ph type="title"/>
          </p:nvPr>
        </p:nvSpPr>
        <p:spPr/>
        <p:txBody>
          <a:bodyPr/>
          <a:lstStyle/>
          <a:p>
            <a:pPr>
              <a:tabLst>
                <a:tab pos="8280000" algn="r"/>
              </a:tabLst>
            </a:pPr>
            <a:r>
              <a:rPr lang="en-IT" dirty="0"/>
              <a:t>Cryptography	2/3</a:t>
            </a:r>
          </a:p>
        </p:txBody>
      </p:sp>
      <p:sp>
        <p:nvSpPr>
          <p:cNvPr id="3" name="Content Placeholder 2">
            <a:extLst>
              <a:ext uri="{FF2B5EF4-FFF2-40B4-BE49-F238E27FC236}">
                <a16:creationId xmlns:a16="http://schemas.microsoft.com/office/drawing/2014/main" id="{D95E31DF-861D-FFEC-1C7F-A8E281ABDA4D}"/>
              </a:ext>
            </a:extLst>
          </p:cNvPr>
          <p:cNvSpPr>
            <a:spLocks noGrp="1"/>
          </p:cNvSpPr>
          <p:nvPr>
            <p:ph idx="1"/>
          </p:nvPr>
        </p:nvSpPr>
        <p:spPr/>
        <p:txBody>
          <a:bodyPr>
            <a:normAutofit fontScale="92500" lnSpcReduction="20000"/>
          </a:bodyPr>
          <a:lstStyle/>
          <a:p>
            <a:pPr marL="0" indent="0">
              <a:buNone/>
            </a:pPr>
            <a:r>
              <a:rPr lang="en-GB" sz="2400" i="1" dirty="0">
                <a:solidFill>
                  <a:srgbClr val="000000"/>
                </a:solidFill>
                <a:effectLst/>
                <a:latin typeface="Helvetica" pitchFamily="2" charset="0"/>
              </a:rPr>
              <a:t>Quantum Safe Cryptography</a:t>
            </a:r>
          </a:p>
          <a:p>
            <a:pPr marL="0" indent="0">
              <a:buNone/>
            </a:pPr>
            <a:r>
              <a:rPr lang="en-GB" sz="2400" b="1" dirty="0">
                <a:solidFill>
                  <a:srgbClr val="000000"/>
                </a:solidFill>
                <a:effectLst/>
                <a:latin typeface="Helvetica" pitchFamily="2" charset="0"/>
              </a:rPr>
              <a:t>Post-quantum performance concerns.</a:t>
            </a:r>
          </a:p>
          <a:p>
            <a:r>
              <a:rPr lang="en-GB" sz="2400" dirty="0">
                <a:solidFill>
                  <a:srgbClr val="000000"/>
                </a:solidFill>
                <a:effectLst/>
                <a:latin typeface="Helvetica" pitchFamily="2" charset="0"/>
              </a:rPr>
              <a:t>For scheme to be considered secure, quantum-secure cryptosystems usually demand significantly heavier workload on key generation process with much larger key size requirement than in traditional setting.</a:t>
            </a:r>
          </a:p>
          <a:p>
            <a:r>
              <a:rPr lang="en-GB" sz="2400" dirty="0">
                <a:solidFill>
                  <a:srgbClr val="000000"/>
                </a:solidFill>
                <a:effectLst/>
                <a:latin typeface="Helvetica" pitchFamily="2" charset="0"/>
              </a:rPr>
              <a:t>For example, most symmetric algorithms such as AES can be considered quantum-safe at cost of doubling key length, but post-quantum asymmetric schemes can have private key length as large as 14000 bits!</a:t>
            </a:r>
          </a:p>
          <a:p>
            <a:r>
              <a:rPr lang="en-GB" sz="2400" dirty="0">
                <a:solidFill>
                  <a:srgbClr val="000000"/>
                </a:solidFill>
                <a:effectLst/>
                <a:latin typeface="Helvetica" pitchFamily="2" charset="0"/>
              </a:rPr>
              <a:t>Such conditions impose additional computational burdens on resource-constrained edge devices, limiting scope of their usage and adoption.</a:t>
            </a:r>
            <a:endParaRPr lang="en-GB" sz="1800" dirty="0">
              <a:solidFill>
                <a:srgbClr val="000000"/>
              </a:solidFill>
              <a:effectLst/>
              <a:latin typeface="Helvetica" pitchFamily="2" charset="0"/>
            </a:endParaRPr>
          </a:p>
        </p:txBody>
      </p:sp>
    </p:spTree>
    <p:extLst>
      <p:ext uri="{BB962C8B-B14F-4D97-AF65-F5344CB8AC3E}">
        <p14:creationId xmlns:p14="http://schemas.microsoft.com/office/powerpoint/2010/main" val="420562872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71C06-D666-FB67-5468-3B31651D5E29}"/>
              </a:ext>
            </a:extLst>
          </p:cNvPr>
          <p:cNvSpPr>
            <a:spLocks noGrp="1"/>
          </p:cNvSpPr>
          <p:nvPr>
            <p:ph type="title"/>
          </p:nvPr>
        </p:nvSpPr>
        <p:spPr/>
        <p:txBody>
          <a:bodyPr/>
          <a:lstStyle/>
          <a:p>
            <a:pPr>
              <a:tabLst>
                <a:tab pos="8280000" algn="r"/>
              </a:tabLst>
            </a:pPr>
            <a:r>
              <a:rPr lang="en-IT" dirty="0"/>
              <a:t>Cryptography	3/3</a:t>
            </a:r>
          </a:p>
        </p:txBody>
      </p:sp>
      <p:sp>
        <p:nvSpPr>
          <p:cNvPr id="3" name="Content Placeholder 2">
            <a:extLst>
              <a:ext uri="{FF2B5EF4-FFF2-40B4-BE49-F238E27FC236}">
                <a16:creationId xmlns:a16="http://schemas.microsoft.com/office/drawing/2014/main" id="{D95E31DF-861D-FFEC-1C7F-A8E281ABDA4D}"/>
              </a:ext>
            </a:extLst>
          </p:cNvPr>
          <p:cNvSpPr>
            <a:spLocks noGrp="1"/>
          </p:cNvSpPr>
          <p:nvPr>
            <p:ph idx="1"/>
          </p:nvPr>
        </p:nvSpPr>
        <p:spPr/>
        <p:txBody>
          <a:bodyPr>
            <a:normAutofit/>
          </a:bodyPr>
          <a:lstStyle/>
          <a:p>
            <a:pPr marL="0" indent="0">
              <a:buNone/>
            </a:pPr>
            <a:r>
              <a:rPr lang="en-GB" sz="2400" i="1" dirty="0">
                <a:solidFill>
                  <a:srgbClr val="000000"/>
                </a:solidFill>
                <a:effectLst/>
                <a:latin typeface="Helvetica" pitchFamily="2" charset="0"/>
              </a:rPr>
              <a:t>Quantum Safe Cryptography</a:t>
            </a:r>
          </a:p>
          <a:p>
            <a:pPr marL="0" indent="0">
              <a:buNone/>
            </a:pPr>
            <a:r>
              <a:rPr lang="en-GB" sz="2400" b="1" dirty="0">
                <a:solidFill>
                  <a:srgbClr val="000000"/>
                </a:solidFill>
                <a:effectLst/>
                <a:latin typeface="Helvetica" pitchFamily="2" charset="0"/>
              </a:rPr>
              <a:t>Post-quantum side-channel attacks.</a:t>
            </a:r>
          </a:p>
          <a:p>
            <a:r>
              <a:rPr lang="en-GB" sz="2400" dirty="0">
                <a:solidFill>
                  <a:srgbClr val="000000"/>
                </a:solidFill>
                <a:effectLst/>
                <a:latin typeface="Helvetica" pitchFamily="2" charset="0"/>
              </a:rPr>
              <a:t>There have been designs and optimizations of lightweight post-quantum algorithms applied to edge and IoT devices.</a:t>
            </a:r>
          </a:p>
          <a:p>
            <a:r>
              <a:rPr lang="en-GB" sz="2400" dirty="0">
                <a:solidFill>
                  <a:srgbClr val="000000"/>
                </a:solidFill>
                <a:effectLst/>
                <a:latin typeface="Helvetica" pitchFamily="2" charset="0"/>
              </a:rPr>
              <a:t>Even though such schemes are theoretically secure against quantum attacks, implementation of quantum-secure algorithms can still be vulnerable to physical side-channel attacks, as edge devices and servers commonly lack strong physical access control and protection mechanisms.</a:t>
            </a:r>
            <a:endParaRPr lang="en-GB" sz="1800" dirty="0">
              <a:solidFill>
                <a:srgbClr val="000000"/>
              </a:solidFill>
              <a:effectLst/>
              <a:latin typeface="Helvetica" pitchFamily="2" charset="0"/>
            </a:endParaRPr>
          </a:p>
        </p:txBody>
      </p:sp>
    </p:spTree>
    <p:extLst>
      <p:ext uri="{BB962C8B-B14F-4D97-AF65-F5344CB8AC3E}">
        <p14:creationId xmlns:p14="http://schemas.microsoft.com/office/powerpoint/2010/main" val="53916153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71C06-D666-FB67-5468-3B31651D5E29}"/>
              </a:ext>
            </a:extLst>
          </p:cNvPr>
          <p:cNvSpPr>
            <a:spLocks noGrp="1"/>
          </p:cNvSpPr>
          <p:nvPr>
            <p:ph type="title"/>
          </p:nvPr>
        </p:nvSpPr>
        <p:spPr/>
        <p:txBody>
          <a:bodyPr/>
          <a:lstStyle/>
          <a:p>
            <a:pPr>
              <a:tabLst>
                <a:tab pos="8280000" algn="r"/>
              </a:tabLst>
            </a:pPr>
            <a:r>
              <a:rPr lang="en-IT" dirty="0"/>
              <a:t>Cryptography	</a:t>
            </a:r>
          </a:p>
        </p:txBody>
      </p:sp>
      <p:sp>
        <p:nvSpPr>
          <p:cNvPr id="3" name="Content Placeholder 2">
            <a:extLst>
              <a:ext uri="{FF2B5EF4-FFF2-40B4-BE49-F238E27FC236}">
                <a16:creationId xmlns:a16="http://schemas.microsoft.com/office/drawing/2014/main" id="{D95E31DF-861D-FFEC-1C7F-A8E281ABDA4D}"/>
              </a:ext>
            </a:extLst>
          </p:cNvPr>
          <p:cNvSpPr>
            <a:spLocks noGrp="1"/>
          </p:cNvSpPr>
          <p:nvPr>
            <p:ph idx="1"/>
          </p:nvPr>
        </p:nvSpPr>
        <p:spPr/>
        <p:txBody>
          <a:bodyPr>
            <a:normAutofit/>
          </a:bodyPr>
          <a:lstStyle/>
          <a:p>
            <a:pPr marL="0" indent="0">
              <a:buNone/>
            </a:pPr>
            <a:r>
              <a:rPr lang="en-GB" sz="2400" i="1" dirty="0">
                <a:solidFill>
                  <a:srgbClr val="000000"/>
                </a:solidFill>
                <a:effectLst/>
                <a:latin typeface="Helvetica" pitchFamily="2" charset="0"/>
              </a:rPr>
              <a:t>Research Challenges</a:t>
            </a:r>
          </a:p>
          <a:p>
            <a:r>
              <a:rPr lang="en-GB" sz="1800" dirty="0">
                <a:solidFill>
                  <a:srgbClr val="000000"/>
                </a:solidFill>
                <a:effectLst/>
                <a:latin typeface="Helvetica" pitchFamily="2" charset="0"/>
              </a:rPr>
              <a:t>Edge computing architecture contains diverse servers and end devices, which raises many challenges when analyse security of entire system:</a:t>
            </a:r>
          </a:p>
          <a:p>
            <a:pPr>
              <a:buFont typeface="+mj-lt"/>
              <a:buAutoNum type="arabicPeriod"/>
            </a:pPr>
            <a:r>
              <a:rPr lang="en-GB" sz="1800" i="1" dirty="0">
                <a:solidFill>
                  <a:srgbClr val="000000"/>
                </a:solidFill>
                <a:effectLst/>
                <a:latin typeface="Helvetica" pitchFamily="2" charset="0"/>
              </a:rPr>
              <a:t>Cryptosystem configurations</a:t>
            </a:r>
            <a:r>
              <a:rPr lang="en-GB" sz="1800" dirty="0">
                <a:solidFill>
                  <a:srgbClr val="000000"/>
                </a:solidFill>
                <a:effectLst/>
                <a:latin typeface="Helvetica" pitchFamily="2" charset="0"/>
              </a:rPr>
              <a:t>. When numerous end devices and edge servers encompass cloud, each may support different algorithms, packages, and protocols.</a:t>
            </a:r>
          </a:p>
          <a:p>
            <a:pPr lvl="1"/>
            <a:r>
              <a:rPr lang="en-GB" sz="1400" dirty="0">
                <a:solidFill>
                  <a:srgbClr val="000000"/>
                </a:solidFill>
                <a:latin typeface="Helvetica" pitchFamily="2" charset="0"/>
              </a:rPr>
              <a:t>H</a:t>
            </a:r>
            <a:r>
              <a:rPr lang="en-GB" sz="1400" dirty="0">
                <a:solidFill>
                  <a:srgbClr val="000000"/>
                </a:solidFill>
                <a:effectLst/>
                <a:latin typeface="Helvetica" pitchFamily="2" charset="0"/>
              </a:rPr>
              <a:t>ard to apply analysis to general edge computing framework without missing specific details of individual networks.</a:t>
            </a:r>
          </a:p>
          <a:p>
            <a:pPr>
              <a:buFont typeface="+mj-lt"/>
              <a:buAutoNum type="arabicPeriod"/>
            </a:pPr>
            <a:r>
              <a:rPr lang="en-GB" sz="1800" i="1" dirty="0">
                <a:solidFill>
                  <a:srgbClr val="000000"/>
                </a:solidFill>
                <a:effectLst/>
                <a:latin typeface="Helvetica" pitchFamily="2" charset="0"/>
              </a:rPr>
              <a:t>Adversarial models</a:t>
            </a:r>
            <a:r>
              <a:rPr lang="en-GB" sz="1800" dirty="0">
                <a:solidFill>
                  <a:srgbClr val="000000"/>
                </a:solidFill>
                <a:effectLst/>
                <a:latin typeface="Helvetica" pitchFamily="2" charset="0"/>
              </a:rPr>
              <a:t>. Different edge-device network configurations can apply different restrictions on possible models of outsider attacks.</a:t>
            </a:r>
          </a:p>
          <a:p>
            <a:pPr lvl="1"/>
            <a:r>
              <a:rPr lang="en-GB" sz="1400" dirty="0">
                <a:solidFill>
                  <a:srgbClr val="000000"/>
                </a:solidFill>
                <a:effectLst/>
                <a:latin typeface="Helvetica" pitchFamily="2" charset="0"/>
              </a:rPr>
              <a:t>Need to adjust analysis and mitigation efforts specific to each local network while evaluating security of general edge infrastructure as whole.</a:t>
            </a:r>
          </a:p>
        </p:txBody>
      </p:sp>
    </p:spTree>
    <p:extLst>
      <p:ext uri="{BB962C8B-B14F-4D97-AF65-F5344CB8AC3E}">
        <p14:creationId xmlns:p14="http://schemas.microsoft.com/office/powerpoint/2010/main" val="152904358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71C06-D666-FB67-5468-3B31651D5E29}"/>
              </a:ext>
            </a:extLst>
          </p:cNvPr>
          <p:cNvSpPr>
            <a:spLocks noGrp="1"/>
          </p:cNvSpPr>
          <p:nvPr>
            <p:ph type="title"/>
          </p:nvPr>
        </p:nvSpPr>
        <p:spPr/>
        <p:txBody>
          <a:bodyPr/>
          <a:lstStyle/>
          <a:p>
            <a:pPr>
              <a:tabLst>
                <a:tab pos="8280000" algn="r"/>
              </a:tabLst>
            </a:pPr>
            <a:r>
              <a:rPr lang="en-IT" dirty="0"/>
              <a:t>Data Security	</a:t>
            </a:r>
          </a:p>
        </p:txBody>
      </p:sp>
      <p:sp>
        <p:nvSpPr>
          <p:cNvPr id="3" name="Content Placeholder 2">
            <a:extLst>
              <a:ext uri="{FF2B5EF4-FFF2-40B4-BE49-F238E27FC236}">
                <a16:creationId xmlns:a16="http://schemas.microsoft.com/office/drawing/2014/main" id="{D95E31DF-861D-FFEC-1C7F-A8E281ABDA4D}"/>
              </a:ext>
            </a:extLst>
          </p:cNvPr>
          <p:cNvSpPr>
            <a:spLocks noGrp="1"/>
          </p:cNvSpPr>
          <p:nvPr>
            <p:ph idx="1"/>
          </p:nvPr>
        </p:nvSpPr>
        <p:spPr/>
        <p:txBody>
          <a:bodyPr>
            <a:normAutofit fontScale="92500" lnSpcReduction="20000"/>
          </a:bodyPr>
          <a:lstStyle/>
          <a:p>
            <a:r>
              <a:rPr lang="en-GB" sz="2400" dirty="0">
                <a:solidFill>
                  <a:srgbClr val="000000"/>
                </a:solidFill>
                <a:effectLst/>
                <a:latin typeface="Helvetica" pitchFamily="2" charset="0"/>
              </a:rPr>
              <a:t>In edge computing model, large amount of private data is outsourced to edge servers for computation and storage. </a:t>
            </a:r>
          </a:p>
          <a:p>
            <a:r>
              <a:rPr lang="en-GB" sz="2400" dirty="0">
                <a:solidFill>
                  <a:srgbClr val="000000"/>
                </a:solidFill>
                <a:effectLst/>
                <a:latin typeface="Helvetica" pitchFamily="2" charset="0"/>
              </a:rPr>
              <a:t>Information collected from end devices is processed, aggregated, and analysed in multiple levels of edge servers, then transmitted to cloud.</a:t>
            </a:r>
          </a:p>
          <a:p>
            <a:r>
              <a:rPr lang="en-GB" sz="2400" dirty="0">
                <a:solidFill>
                  <a:srgbClr val="000000"/>
                </a:solidFill>
                <a:effectLst/>
                <a:latin typeface="Helvetica" pitchFamily="2" charset="0"/>
              </a:rPr>
              <a:t>As data travel through edge server hierarchy, its ownership is transferred from edge devices to many servers.</a:t>
            </a:r>
          </a:p>
          <a:p>
            <a:r>
              <a:rPr lang="en-GB" sz="2400" dirty="0">
                <a:solidFill>
                  <a:srgbClr val="000000"/>
                </a:solidFill>
                <a:effectLst/>
                <a:latin typeface="Helvetica" pitchFamily="2" charset="0"/>
              </a:rPr>
              <a:t>Questions on how to guarantee security of device’s data in an untrusted environment without having direct control. </a:t>
            </a:r>
          </a:p>
          <a:p>
            <a:r>
              <a:rPr lang="en-GB" sz="2400" dirty="0">
                <a:solidFill>
                  <a:srgbClr val="000000"/>
                </a:solidFill>
                <a:latin typeface="Helvetica" pitchFamily="2" charset="0"/>
              </a:rPr>
              <a:t>E</a:t>
            </a:r>
            <a:r>
              <a:rPr lang="en-GB" sz="2400" dirty="0">
                <a:solidFill>
                  <a:srgbClr val="000000"/>
                </a:solidFill>
                <a:effectLst/>
                <a:latin typeface="Helvetica" pitchFamily="2" charset="0"/>
              </a:rPr>
              <a:t>dge computing aims to provide fast computation and real-time responses to reduce latency of device-server communication, which presents </a:t>
            </a:r>
            <a:r>
              <a:rPr lang="en-GB" sz="2400" dirty="0">
                <a:solidFill>
                  <a:srgbClr val="000000"/>
                </a:solidFill>
                <a:latin typeface="Helvetica" pitchFamily="2" charset="0"/>
              </a:rPr>
              <a:t>a</a:t>
            </a:r>
            <a:r>
              <a:rPr lang="en-GB" sz="2400" dirty="0">
                <a:solidFill>
                  <a:srgbClr val="000000"/>
                </a:solidFill>
                <a:effectLst/>
                <a:latin typeface="Helvetica" pitchFamily="2" charset="0"/>
              </a:rPr>
              <a:t>dditional layer of restriction on applying common data security measures.</a:t>
            </a:r>
            <a:endParaRPr lang="en-GB" sz="1400" dirty="0">
              <a:solidFill>
                <a:srgbClr val="000000"/>
              </a:solidFill>
              <a:effectLst/>
              <a:latin typeface="Helvetica" pitchFamily="2" charset="0"/>
            </a:endParaRPr>
          </a:p>
        </p:txBody>
      </p:sp>
    </p:spTree>
    <p:extLst>
      <p:ext uri="{BB962C8B-B14F-4D97-AF65-F5344CB8AC3E}">
        <p14:creationId xmlns:p14="http://schemas.microsoft.com/office/powerpoint/2010/main" val="161633453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71C06-D666-FB67-5468-3B31651D5E29}"/>
              </a:ext>
            </a:extLst>
          </p:cNvPr>
          <p:cNvSpPr>
            <a:spLocks noGrp="1"/>
          </p:cNvSpPr>
          <p:nvPr>
            <p:ph type="title"/>
          </p:nvPr>
        </p:nvSpPr>
        <p:spPr/>
        <p:txBody>
          <a:bodyPr/>
          <a:lstStyle/>
          <a:p>
            <a:pPr>
              <a:tabLst>
                <a:tab pos="8280000" algn="r"/>
              </a:tabLst>
            </a:pPr>
            <a:r>
              <a:rPr lang="en-IT" dirty="0"/>
              <a:t>Data Security	</a:t>
            </a:r>
          </a:p>
        </p:txBody>
      </p:sp>
      <p:sp>
        <p:nvSpPr>
          <p:cNvPr id="3" name="Content Placeholder 2">
            <a:extLst>
              <a:ext uri="{FF2B5EF4-FFF2-40B4-BE49-F238E27FC236}">
                <a16:creationId xmlns:a16="http://schemas.microsoft.com/office/drawing/2014/main" id="{D95E31DF-861D-FFEC-1C7F-A8E281ABDA4D}"/>
              </a:ext>
            </a:extLst>
          </p:cNvPr>
          <p:cNvSpPr>
            <a:spLocks noGrp="1"/>
          </p:cNvSpPr>
          <p:nvPr>
            <p:ph idx="1"/>
          </p:nvPr>
        </p:nvSpPr>
        <p:spPr/>
        <p:txBody>
          <a:bodyPr>
            <a:normAutofit/>
          </a:bodyPr>
          <a:lstStyle/>
          <a:p>
            <a:pPr marL="0" indent="0">
              <a:buNone/>
            </a:pPr>
            <a:r>
              <a:rPr lang="en-GB" sz="2400" i="1" dirty="0">
                <a:solidFill>
                  <a:srgbClr val="000000"/>
                </a:solidFill>
                <a:latin typeface="Helvetica" pitchFamily="2" charset="0"/>
              </a:rPr>
              <a:t>Life Cycle</a:t>
            </a:r>
            <a:endParaRPr lang="en-GB" sz="2400" i="1" dirty="0">
              <a:solidFill>
                <a:srgbClr val="000000"/>
              </a:solidFill>
              <a:effectLst/>
              <a:latin typeface="Helvetica" pitchFamily="2" charset="0"/>
            </a:endParaRPr>
          </a:p>
          <a:p>
            <a:r>
              <a:rPr lang="en-GB" sz="2400" dirty="0">
                <a:solidFill>
                  <a:srgbClr val="000000"/>
                </a:solidFill>
                <a:effectLst/>
                <a:latin typeface="Helvetica" pitchFamily="2" charset="0"/>
              </a:rPr>
              <a:t>Data flow within an edge network consists of multiple stages that reflect on different states of data, including:</a:t>
            </a:r>
          </a:p>
          <a:p>
            <a:pPr lvl="1"/>
            <a:r>
              <a:rPr lang="en-GB" sz="2000" dirty="0">
                <a:solidFill>
                  <a:srgbClr val="000000"/>
                </a:solidFill>
                <a:effectLst/>
                <a:latin typeface="Helvetica" pitchFamily="2" charset="0"/>
              </a:rPr>
              <a:t>data collection and transmission (</a:t>
            </a:r>
            <a:r>
              <a:rPr lang="en-GB" sz="2000" i="1" dirty="0">
                <a:solidFill>
                  <a:srgbClr val="000000"/>
                </a:solidFill>
                <a:effectLst/>
                <a:latin typeface="Helvetica" pitchFamily="2" charset="0"/>
              </a:rPr>
              <a:t>data-in-motion</a:t>
            </a:r>
            <a:r>
              <a:rPr lang="en-GB" sz="2000" dirty="0">
                <a:solidFill>
                  <a:srgbClr val="000000"/>
                </a:solidFill>
                <a:effectLst/>
                <a:latin typeface="Helvetica" pitchFamily="2" charset="0"/>
              </a:rPr>
              <a:t>),</a:t>
            </a:r>
          </a:p>
          <a:p>
            <a:pPr lvl="1"/>
            <a:r>
              <a:rPr lang="en-GB" sz="2000" dirty="0">
                <a:solidFill>
                  <a:srgbClr val="000000"/>
                </a:solidFill>
                <a:effectLst/>
                <a:latin typeface="Helvetica" pitchFamily="2" charset="0"/>
              </a:rPr>
              <a:t>data processing and analysis (</a:t>
            </a:r>
            <a:r>
              <a:rPr lang="en-GB" sz="2000" i="1" dirty="0">
                <a:solidFill>
                  <a:srgbClr val="000000"/>
                </a:solidFill>
                <a:effectLst/>
                <a:latin typeface="Helvetica" pitchFamily="2" charset="0"/>
              </a:rPr>
              <a:t>data-in-use</a:t>
            </a:r>
            <a:r>
              <a:rPr lang="en-GB" sz="2000" dirty="0">
                <a:solidFill>
                  <a:srgbClr val="000000"/>
                </a:solidFill>
                <a:effectLst/>
                <a:latin typeface="Helvetica" pitchFamily="2" charset="0"/>
              </a:rPr>
              <a:t>), and</a:t>
            </a:r>
          </a:p>
          <a:p>
            <a:pPr lvl="1"/>
            <a:r>
              <a:rPr lang="en-GB" sz="2000" dirty="0">
                <a:solidFill>
                  <a:srgbClr val="000000"/>
                </a:solidFill>
                <a:effectLst/>
                <a:latin typeface="Helvetica" pitchFamily="2" charset="0"/>
              </a:rPr>
              <a:t>data storage and recovery (</a:t>
            </a:r>
            <a:r>
              <a:rPr lang="en-GB" sz="2000" i="1" dirty="0">
                <a:solidFill>
                  <a:srgbClr val="000000"/>
                </a:solidFill>
                <a:effectLst/>
                <a:latin typeface="Helvetica" pitchFamily="2" charset="0"/>
              </a:rPr>
              <a:t>data-at-rest</a:t>
            </a:r>
            <a:r>
              <a:rPr lang="en-GB" sz="2000" dirty="0">
                <a:solidFill>
                  <a:srgbClr val="000000"/>
                </a:solidFill>
                <a:effectLst/>
                <a:latin typeface="Helvetica" pitchFamily="2" charset="0"/>
              </a:rPr>
              <a:t>).</a:t>
            </a:r>
          </a:p>
          <a:p>
            <a:r>
              <a:rPr lang="en-GB" sz="2400" dirty="0">
                <a:solidFill>
                  <a:srgbClr val="000000"/>
                </a:solidFill>
                <a:latin typeface="Helvetica" pitchFamily="2" charset="0"/>
              </a:rPr>
              <a:t>D</a:t>
            </a:r>
            <a:r>
              <a:rPr lang="en-GB" sz="2400" dirty="0">
                <a:solidFill>
                  <a:srgbClr val="000000"/>
                </a:solidFill>
                <a:effectLst/>
                <a:latin typeface="Helvetica" pitchFamily="2" charset="0"/>
              </a:rPr>
              <a:t>ata shifts among three states as it travels through edge network from cloud.</a:t>
            </a:r>
          </a:p>
          <a:p>
            <a:r>
              <a:rPr lang="en-GB" sz="2400" dirty="0">
                <a:solidFill>
                  <a:srgbClr val="000000"/>
                </a:solidFill>
                <a:effectLst/>
                <a:latin typeface="Helvetica" pitchFamily="2" charset="0"/>
              </a:rPr>
              <a:t>States interleave with one another, yet each presents unique vulnerabilities in security of gathered data.</a:t>
            </a:r>
            <a:endParaRPr lang="en-GB" sz="1400" dirty="0">
              <a:solidFill>
                <a:srgbClr val="000000"/>
              </a:solidFill>
              <a:effectLst/>
              <a:latin typeface="Helvetica" pitchFamily="2" charset="0"/>
            </a:endParaRPr>
          </a:p>
        </p:txBody>
      </p:sp>
    </p:spTree>
    <p:extLst>
      <p:ext uri="{BB962C8B-B14F-4D97-AF65-F5344CB8AC3E}">
        <p14:creationId xmlns:p14="http://schemas.microsoft.com/office/powerpoint/2010/main" val="155493956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71C06-D666-FB67-5468-3B31651D5E29}"/>
              </a:ext>
            </a:extLst>
          </p:cNvPr>
          <p:cNvSpPr>
            <a:spLocks noGrp="1"/>
          </p:cNvSpPr>
          <p:nvPr>
            <p:ph type="title"/>
          </p:nvPr>
        </p:nvSpPr>
        <p:spPr/>
        <p:txBody>
          <a:bodyPr/>
          <a:lstStyle/>
          <a:p>
            <a:pPr>
              <a:tabLst>
                <a:tab pos="8280000" algn="r"/>
              </a:tabLst>
            </a:pPr>
            <a:r>
              <a:rPr lang="en-IT" dirty="0"/>
              <a:t>Data Security	1/3	</a:t>
            </a:r>
          </a:p>
        </p:txBody>
      </p:sp>
      <p:sp>
        <p:nvSpPr>
          <p:cNvPr id="3" name="Content Placeholder 2">
            <a:extLst>
              <a:ext uri="{FF2B5EF4-FFF2-40B4-BE49-F238E27FC236}">
                <a16:creationId xmlns:a16="http://schemas.microsoft.com/office/drawing/2014/main" id="{D95E31DF-861D-FFEC-1C7F-A8E281ABDA4D}"/>
              </a:ext>
            </a:extLst>
          </p:cNvPr>
          <p:cNvSpPr>
            <a:spLocks noGrp="1"/>
          </p:cNvSpPr>
          <p:nvPr>
            <p:ph idx="1"/>
          </p:nvPr>
        </p:nvSpPr>
        <p:spPr/>
        <p:txBody>
          <a:bodyPr>
            <a:normAutofit fontScale="70000" lnSpcReduction="20000"/>
          </a:bodyPr>
          <a:lstStyle/>
          <a:p>
            <a:pPr marL="0" indent="0">
              <a:buNone/>
            </a:pPr>
            <a:r>
              <a:rPr lang="en-GB" sz="2400" i="1" dirty="0">
                <a:solidFill>
                  <a:srgbClr val="000000"/>
                </a:solidFill>
                <a:latin typeface="Helvetica" pitchFamily="2" charset="0"/>
              </a:rPr>
              <a:t>General Data Threats and Vulnerabilities</a:t>
            </a:r>
          </a:p>
          <a:p>
            <a:pPr marL="0" indent="0">
              <a:buNone/>
            </a:pPr>
            <a:r>
              <a:rPr lang="en-GB" sz="2400" b="1" dirty="0">
                <a:solidFill>
                  <a:srgbClr val="000000"/>
                </a:solidFill>
                <a:effectLst/>
                <a:latin typeface="Helvetica" pitchFamily="2" charset="0"/>
              </a:rPr>
              <a:t>Data in-motion</a:t>
            </a:r>
          </a:p>
          <a:p>
            <a:r>
              <a:rPr lang="en-GB" sz="2400" dirty="0">
                <a:solidFill>
                  <a:srgbClr val="000000"/>
                </a:solidFill>
                <a:effectLst/>
                <a:latin typeface="Helvetica" pitchFamily="2" charset="0"/>
              </a:rPr>
              <a:t>Process of data being transmitted to different locations in network. </a:t>
            </a:r>
          </a:p>
          <a:p>
            <a:r>
              <a:rPr lang="en-GB" sz="2400" dirty="0">
                <a:solidFill>
                  <a:srgbClr val="000000"/>
                </a:solidFill>
                <a:latin typeface="Helvetica" pitchFamily="2" charset="0"/>
              </a:rPr>
              <a:t>I</a:t>
            </a:r>
            <a:r>
              <a:rPr lang="en-GB" sz="2400" dirty="0">
                <a:solidFill>
                  <a:srgbClr val="000000"/>
                </a:solidFill>
                <a:effectLst/>
                <a:latin typeface="Helvetica" pitchFamily="2" charset="0"/>
              </a:rPr>
              <a:t>n edge computing, this includes data collection from various sources, data sharing among edge servers, and data integration from edge servers to cloud.</a:t>
            </a:r>
          </a:p>
          <a:p>
            <a:r>
              <a:rPr lang="en-GB" sz="2400" dirty="0">
                <a:solidFill>
                  <a:srgbClr val="000000"/>
                </a:solidFill>
                <a:effectLst/>
                <a:latin typeface="Helvetica" pitchFamily="2" charset="0"/>
              </a:rPr>
              <a:t>First step of data flow in edge network is collecting input data from different sources.</a:t>
            </a:r>
          </a:p>
          <a:p>
            <a:r>
              <a:rPr lang="en-GB" sz="2400" dirty="0">
                <a:solidFill>
                  <a:srgbClr val="000000"/>
                </a:solidFill>
                <a:effectLst/>
                <a:latin typeface="Helvetica" pitchFamily="2" charset="0"/>
              </a:rPr>
              <a:t>Such input can come, for example, from IoT sensor or other edge devices in network.</a:t>
            </a:r>
          </a:p>
          <a:p>
            <a:r>
              <a:rPr lang="en-GB" sz="2400" dirty="0">
                <a:solidFill>
                  <a:srgbClr val="000000"/>
                </a:solidFill>
                <a:effectLst/>
                <a:latin typeface="Helvetica" pitchFamily="2" charset="0"/>
              </a:rPr>
              <a:t>Then, data is shared among edge servers during collaborative computation tasks.</a:t>
            </a:r>
          </a:p>
          <a:p>
            <a:r>
              <a:rPr lang="en-GB" sz="2400" dirty="0">
                <a:solidFill>
                  <a:srgbClr val="000000"/>
                </a:solidFill>
                <a:effectLst/>
                <a:latin typeface="Helvetica" pitchFamily="2" charset="0"/>
              </a:rPr>
              <a:t>In end, accumulated data is transmitted from edge servers to cloud.</a:t>
            </a:r>
          </a:p>
          <a:p>
            <a:r>
              <a:rPr lang="en-GB" sz="2400" dirty="0">
                <a:solidFill>
                  <a:srgbClr val="000000"/>
                </a:solidFill>
                <a:effectLst/>
                <a:latin typeface="Helvetica" pitchFamily="2" charset="0"/>
              </a:rPr>
              <a:t>Ensuring authenticity and integrity of data-in-motion warrants correctness of data as it goes through other stages.</a:t>
            </a:r>
          </a:p>
        </p:txBody>
      </p:sp>
    </p:spTree>
    <p:extLst>
      <p:ext uri="{BB962C8B-B14F-4D97-AF65-F5344CB8AC3E}">
        <p14:creationId xmlns:p14="http://schemas.microsoft.com/office/powerpoint/2010/main" val="13628228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71C06-D666-FB67-5468-3B31651D5E29}"/>
              </a:ext>
            </a:extLst>
          </p:cNvPr>
          <p:cNvSpPr>
            <a:spLocks noGrp="1"/>
          </p:cNvSpPr>
          <p:nvPr>
            <p:ph type="title"/>
          </p:nvPr>
        </p:nvSpPr>
        <p:spPr/>
        <p:txBody>
          <a:bodyPr/>
          <a:lstStyle/>
          <a:p>
            <a:pPr>
              <a:tabLst>
                <a:tab pos="8280000" algn="r"/>
              </a:tabLst>
            </a:pPr>
            <a:r>
              <a:rPr lang="en-IT" dirty="0"/>
              <a:t>Data Security	2/3	</a:t>
            </a:r>
          </a:p>
        </p:txBody>
      </p:sp>
      <p:sp>
        <p:nvSpPr>
          <p:cNvPr id="3" name="Content Placeholder 2">
            <a:extLst>
              <a:ext uri="{FF2B5EF4-FFF2-40B4-BE49-F238E27FC236}">
                <a16:creationId xmlns:a16="http://schemas.microsoft.com/office/drawing/2014/main" id="{D95E31DF-861D-FFEC-1C7F-A8E281ABDA4D}"/>
              </a:ext>
            </a:extLst>
          </p:cNvPr>
          <p:cNvSpPr>
            <a:spLocks noGrp="1"/>
          </p:cNvSpPr>
          <p:nvPr>
            <p:ph idx="1"/>
          </p:nvPr>
        </p:nvSpPr>
        <p:spPr/>
        <p:txBody>
          <a:bodyPr>
            <a:normAutofit fontScale="92500" lnSpcReduction="20000"/>
          </a:bodyPr>
          <a:lstStyle/>
          <a:p>
            <a:pPr marL="0" indent="0">
              <a:buNone/>
            </a:pPr>
            <a:r>
              <a:rPr lang="en-GB" sz="2400" i="1" dirty="0">
                <a:solidFill>
                  <a:srgbClr val="000000"/>
                </a:solidFill>
                <a:latin typeface="Helvetica" pitchFamily="2" charset="0"/>
              </a:rPr>
              <a:t>General Data Threats and Vulnerabilities</a:t>
            </a:r>
          </a:p>
          <a:p>
            <a:pPr marL="0" indent="0">
              <a:buNone/>
            </a:pPr>
            <a:r>
              <a:rPr lang="en-GB" sz="2400" b="1" dirty="0">
                <a:solidFill>
                  <a:srgbClr val="000000"/>
                </a:solidFill>
                <a:effectLst/>
                <a:latin typeface="Helvetica" pitchFamily="2" charset="0"/>
              </a:rPr>
              <a:t>Data in-motion</a:t>
            </a:r>
          </a:p>
          <a:p>
            <a:pPr marL="457200" indent="-457200">
              <a:buFont typeface="+mj-lt"/>
              <a:buAutoNum type="arabicPeriod"/>
            </a:pPr>
            <a:r>
              <a:rPr lang="en-GB" sz="2400" i="1" dirty="0">
                <a:solidFill>
                  <a:srgbClr val="000000"/>
                </a:solidFill>
                <a:effectLst/>
                <a:latin typeface="Helvetica" pitchFamily="2" charset="0"/>
              </a:rPr>
              <a:t>Weak authentication</a:t>
            </a:r>
            <a:r>
              <a:rPr lang="en-GB" sz="2400" dirty="0">
                <a:solidFill>
                  <a:srgbClr val="000000"/>
                </a:solidFill>
                <a:effectLst/>
                <a:latin typeface="Helvetica" pitchFamily="2" charset="0"/>
              </a:rPr>
              <a:t>. IoT devices and many edge devices lack sufficient resources to perform advanced authentication algorithms.</a:t>
            </a:r>
          </a:p>
          <a:p>
            <a:pPr marL="857250" lvl="1" indent="-457200"/>
            <a:r>
              <a:rPr lang="en-GB" sz="2000" dirty="0">
                <a:solidFill>
                  <a:srgbClr val="000000"/>
                </a:solidFill>
                <a:effectLst/>
                <a:latin typeface="Helvetica" pitchFamily="2" charset="0"/>
              </a:rPr>
              <a:t>These operations may be offloaded to edge server to alleviate computational burden of edge devices.</a:t>
            </a:r>
          </a:p>
          <a:p>
            <a:pPr marL="857250" lvl="1" indent="-457200"/>
            <a:r>
              <a:rPr lang="en-GB" sz="2000" dirty="0">
                <a:solidFill>
                  <a:srgbClr val="000000"/>
                </a:solidFill>
                <a:effectLst/>
                <a:latin typeface="Helvetica" pitchFamily="2" charset="0"/>
              </a:rPr>
              <a:t>As result, data transmitted from devices to edge servers are likely coupled with weak digital signatures or message authentication codes.</a:t>
            </a:r>
          </a:p>
          <a:p>
            <a:pPr marL="857250" lvl="1" indent="-457200"/>
            <a:r>
              <a:rPr lang="en-GB" sz="2000" dirty="0">
                <a:solidFill>
                  <a:srgbClr val="000000"/>
                </a:solidFill>
                <a:effectLst/>
                <a:latin typeface="Helvetica" pitchFamily="2" charset="0"/>
              </a:rPr>
              <a:t>In extreme cases, authentication mechanisms may be skipped entirely.</a:t>
            </a:r>
          </a:p>
          <a:p>
            <a:pPr marL="857250" lvl="1" indent="-457200"/>
            <a:r>
              <a:rPr lang="en-GB" sz="2000" dirty="0">
                <a:solidFill>
                  <a:srgbClr val="000000"/>
                </a:solidFill>
                <a:latin typeface="Helvetica" pitchFamily="2" charset="0"/>
              </a:rPr>
              <a:t>I</a:t>
            </a:r>
            <a:r>
              <a:rPr lang="en-GB" sz="2000" dirty="0">
                <a:solidFill>
                  <a:srgbClr val="000000"/>
                </a:solidFill>
                <a:effectLst/>
                <a:latin typeface="Helvetica" pitchFamily="2" charset="0"/>
              </a:rPr>
              <a:t>ncoming messages extremely susceptible to interception and tampering by active attacker controlling network.</a:t>
            </a:r>
          </a:p>
        </p:txBody>
      </p:sp>
    </p:spTree>
    <p:extLst>
      <p:ext uri="{BB962C8B-B14F-4D97-AF65-F5344CB8AC3E}">
        <p14:creationId xmlns:p14="http://schemas.microsoft.com/office/powerpoint/2010/main" val="92170106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71C06-D666-FB67-5468-3B31651D5E29}"/>
              </a:ext>
            </a:extLst>
          </p:cNvPr>
          <p:cNvSpPr>
            <a:spLocks noGrp="1"/>
          </p:cNvSpPr>
          <p:nvPr>
            <p:ph type="title"/>
          </p:nvPr>
        </p:nvSpPr>
        <p:spPr/>
        <p:txBody>
          <a:bodyPr/>
          <a:lstStyle/>
          <a:p>
            <a:pPr>
              <a:tabLst>
                <a:tab pos="8280000" algn="r"/>
              </a:tabLst>
            </a:pPr>
            <a:r>
              <a:rPr lang="en-IT" dirty="0"/>
              <a:t>Data Security	3/3	</a:t>
            </a:r>
          </a:p>
        </p:txBody>
      </p:sp>
      <p:sp>
        <p:nvSpPr>
          <p:cNvPr id="3" name="Content Placeholder 2">
            <a:extLst>
              <a:ext uri="{FF2B5EF4-FFF2-40B4-BE49-F238E27FC236}">
                <a16:creationId xmlns:a16="http://schemas.microsoft.com/office/drawing/2014/main" id="{D95E31DF-861D-FFEC-1C7F-A8E281ABDA4D}"/>
              </a:ext>
            </a:extLst>
          </p:cNvPr>
          <p:cNvSpPr>
            <a:spLocks noGrp="1"/>
          </p:cNvSpPr>
          <p:nvPr>
            <p:ph idx="1"/>
          </p:nvPr>
        </p:nvSpPr>
        <p:spPr/>
        <p:txBody>
          <a:bodyPr>
            <a:normAutofit/>
          </a:bodyPr>
          <a:lstStyle/>
          <a:p>
            <a:pPr marL="0" indent="0">
              <a:buNone/>
            </a:pPr>
            <a:r>
              <a:rPr lang="en-GB" sz="2400" i="1" dirty="0">
                <a:solidFill>
                  <a:srgbClr val="000000"/>
                </a:solidFill>
                <a:latin typeface="Helvetica" pitchFamily="2" charset="0"/>
              </a:rPr>
              <a:t>General Data Threats and Vulnerabilities</a:t>
            </a:r>
          </a:p>
          <a:p>
            <a:pPr marL="0" indent="0">
              <a:buNone/>
            </a:pPr>
            <a:r>
              <a:rPr lang="en-GB" sz="2400" b="1" dirty="0">
                <a:solidFill>
                  <a:srgbClr val="000000"/>
                </a:solidFill>
                <a:effectLst/>
                <a:latin typeface="Helvetica" pitchFamily="2" charset="0"/>
              </a:rPr>
              <a:t>Data in-motion</a:t>
            </a:r>
          </a:p>
          <a:p>
            <a:pPr marL="457200" indent="-457200">
              <a:buFont typeface="+mj-lt"/>
              <a:buAutoNum type="arabicPeriod" startAt="2"/>
            </a:pPr>
            <a:r>
              <a:rPr lang="en-GB" sz="2400" i="1" dirty="0">
                <a:solidFill>
                  <a:srgbClr val="000000"/>
                </a:solidFill>
                <a:effectLst/>
                <a:latin typeface="Helvetica" pitchFamily="2" charset="0"/>
              </a:rPr>
              <a:t>Fabricated data</a:t>
            </a:r>
            <a:r>
              <a:rPr lang="en-GB" sz="2400" dirty="0">
                <a:solidFill>
                  <a:srgbClr val="000000"/>
                </a:solidFill>
                <a:effectLst/>
                <a:latin typeface="Helvetica" pitchFamily="2" charset="0"/>
              </a:rPr>
              <a:t>. Even with proper message authentication methods, incoming data may still be sent by compromised entity. </a:t>
            </a:r>
          </a:p>
          <a:p>
            <a:pPr marL="857250" lvl="1" indent="-457200"/>
            <a:r>
              <a:rPr lang="en-GB" sz="2000" dirty="0">
                <a:solidFill>
                  <a:srgbClr val="000000"/>
                </a:solidFill>
                <a:latin typeface="Helvetica" pitchFamily="2" charset="0"/>
              </a:rPr>
              <a:t>C</a:t>
            </a:r>
            <a:r>
              <a:rPr lang="en-GB" sz="2000" dirty="0">
                <a:solidFill>
                  <a:srgbClr val="000000"/>
                </a:solidFill>
                <a:effectLst/>
                <a:latin typeface="Helvetica" pitchFamily="2" charset="0"/>
              </a:rPr>
              <a:t>orrupted edge device or edge server can send fabricated data signed by valid key to pass verification checks without raising suspicion of other parties on network.</a:t>
            </a:r>
            <a:endParaRPr lang="en-GB" sz="1000" dirty="0">
              <a:solidFill>
                <a:srgbClr val="000000"/>
              </a:solidFill>
              <a:effectLst/>
              <a:latin typeface="Helvetica" pitchFamily="2" charset="0"/>
            </a:endParaRPr>
          </a:p>
        </p:txBody>
      </p:sp>
    </p:spTree>
    <p:extLst>
      <p:ext uri="{BB962C8B-B14F-4D97-AF65-F5344CB8AC3E}">
        <p14:creationId xmlns:p14="http://schemas.microsoft.com/office/powerpoint/2010/main" val="24746413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71C06-D666-FB67-5468-3B31651D5E29}"/>
              </a:ext>
            </a:extLst>
          </p:cNvPr>
          <p:cNvSpPr>
            <a:spLocks noGrp="1"/>
          </p:cNvSpPr>
          <p:nvPr>
            <p:ph type="title"/>
          </p:nvPr>
        </p:nvSpPr>
        <p:spPr/>
        <p:txBody>
          <a:bodyPr/>
          <a:lstStyle/>
          <a:p>
            <a:pPr>
              <a:tabLst>
                <a:tab pos="8280000" algn="r"/>
              </a:tabLst>
            </a:pPr>
            <a:r>
              <a:rPr lang="en-IT" dirty="0"/>
              <a:t>Data Security	1/3	</a:t>
            </a:r>
          </a:p>
        </p:txBody>
      </p:sp>
      <p:sp>
        <p:nvSpPr>
          <p:cNvPr id="3" name="Content Placeholder 2">
            <a:extLst>
              <a:ext uri="{FF2B5EF4-FFF2-40B4-BE49-F238E27FC236}">
                <a16:creationId xmlns:a16="http://schemas.microsoft.com/office/drawing/2014/main" id="{D95E31DF-861D-FFEC-1C7F-A8E281ABDA4D}"/>
              </a:ext>
            </a:extLst>
          </p:cNvPr>
          <p:cNvSpPr>
            <a:spLocks noGrp="1"/>
          </p:cNvSpPr>
          <p:nvPr>
            <p:ph idx="1"/>
          </p:nvPr>
        </p:nvSpPr>
        <p:spPr/>
        <p:txBody>
          <a:bodyPr>
            <a:normAutofit/>
          </a:bodyPr>
          <a:lstStyle/>
          <a:p>
            <a:pPr marL="0" indent="0">
              <a:buNone/>
            </a:pPr>
            <a:r>
              <a:rPr lang="en-GB" sz="2400" i="1" dirty="0">
                <a:solidFill>
                  <a:srgbClr val="000000"/>
                </a:solidFill>
                <a:latin typeface="Helvetica" pitchFamily="2" charset="0"/>
              </a:rPr>
              <a:t>General Data Threats and Vulnerabilities</a:t>
            </a:r>
          </a:p>
          <a:p>
            <a:pPr marL="0" indent="0">
              <a:buNone/>
            </a:pPr>
            <a:r>
              <a:rPr lang="en-GB" sz="2400" b="1" dirty="0">
                <a:solidFill>
                  <a:srgbClr val="000000"/>
                </a:solidFill>
                <a:effectLst/>
                <a:latin typeface="Helvetica" pitchFamily="2" charset="0"/>
              </a:rPr>
              <a:t>Data in-use</a:t>
            </a:r>
          </a:p>
          <a:p>
            <a:r>
              <a:rPr lang="en-GB" sz="2400" dirty="0">
                <a:solidFill>
                  <a:srgbClr val="000000"/>
                </a:solidFill>
                <a:latin typeface="Helvetica" pitchFamily="2" charset="0"/>
              </a:rPr>
              <a:t>R</a:t>
            </a:r>
            <a:r>
              <a:rPr lang="en-GB" sz="2400" dirty="0">
                <a:solidFill>
                  <a:srgbClr val="000000"/>
                </a:solidFill>
                <a:effectLst/>
                <a:latin typeface="Helvetica" pitchFamily="2" charset="0"/>
              </a:rPr>
              <a:t>efers to phase where data is being processed by edge server, during which it may be decrypted into plaintext form or remain encrypted for certain operations.</a:t>
            </a:r>
          </a:p>
          <a:p>
            <a:r>
              <a:rPr lang="en-GB" sz="2400" dirty="0">
                <a:solidFill>
                  <a:srgbClr val="000000"/>
                </a:solidFill>
                <a:effectLst/>
                <a:latin typeface="Helvetica" pitchFamily="2" charset="0"/>
              </a:rPr>
              <a:t>At this stage, data confidentiality may be violated by outside attacker manipulating server’s memory units, or untrusted server extracting partial information.</a:t>
            </a:r>
            <a:endParaRPr lang="en-GB" sz="1000" dirty="0">
              <a:solidFill>
                <a:srgbClr val="000000"/>
              </a:solidFill>
              <a:effectLst/>
              <a:latin typeface="Helvetica" pitchFamily="2" charset="0"/>
            </a:endParaRPr>
          </a:p>
        </p:txBody>
      </p:sp>
    </p:spTree>
    <p:extLst>
      <p:ext uri="{BB962C8B-B14F-4D97-AF65-F5344CB8AC3E}">
        <p14:creationId xmlns:p14="http://schemas.microsoft.com/office/powerpoint/2010/main" val="561199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71C06-D666-FB67-5468-3B31651D5E29}"/>
              </a:ext>
            </a:extLst>
          </p:cNvPr>
          <p:cNvSpPr>
            <a:spLocks noGrp="1"/>
          </p:cNvSpPr>
          <p:nvPr>
            <p:ph type="title"/>
          </p:nvPr>
        </p:nvSpPr>
        <p:spPr/>
        <p:txBody>
          <a:bodyPr/>
          <a:lstStyle/>
          <a:p>
            <a:pPr>
              <a:tabLst>
                <a:tab pos="8280000" algn="r"/>
              </a:tabLst>
            </a:pPr>
            <a:r>
              <a:rPr lang="en-IT" dirty="0"/>
              <a:t>Data Security	2/3	</a:t>
            </a:r>
          </a:p>
        </p:txBody>
      </p:sp>
      <p:sp>
        <p:nvSpPr>
          <p:cNvPr id="3" name="Content Placeholder 2">
            <a:extLst>
              <a:ext uri="{FF2B5EF4-FFF2-40B4-BE49-F238E27FC236}">
                <a16:creationId xmlns:a16="http://schemas.microsoft.com/office/drawing/2014/main" id="{D95E31DF-861D-FFEC-1C7F-A8E281ABDA4D}"/>
              </a:ext>
            </a:extLst>
          </p:cNvPr>
          <p:cNvSpPr>
            <a:spLocks noGrp="1"/>
          </p:cNvSpPr>
          <p:nvPr>
            <p:ph idx="1"/>
          </p:nvPr>
        </p:nvSpPr>
        <p:spPr/>
        <p:txBody>
          <a:bodyPr>
            <a:normAutofit/>
          </a:bodyPr>
          <a:lstStyle/>
          <a:p>
            <a:pPr marL="0" indent="0">
              <a:buNone/>
            </a:pPr>
            <a:r>
              <a:rPr lang="en-GB" sz="2400" i="1" dirty="0">
                <a:solidFill>
                  <a:srgbClr val="000000"/>
                </a:solidFill>
                <a:latin typeface="Helvetica" pitchFamily="2" charset="0"/>
              </a:rPr>
              <a:t>General Data Threats and Vulnerabilities</a:t>
            </a:r>
          </a:p>
          <a:p>
            <a:pPr marL="0" indent="0">
              <a:buNone/>
            </a:pPr>
            <a:r>
              <a:rPr lang="en-GB" sz="2400" b="1" dirty="0">
                <a:solidFill>
                  <a:srgbClr val="000000"/>
                </a:solidFill>
                <a:effectLst/>
                <a:latin typeface="Helvetica" pitchFamily="2" charset="0"/>
              </a:rPr>
              <a:t>Data in-use</a:t>
            </a:r>
          </a:p>
          <a:p>
            <a:pPr marL="457200" indent="-457200">
              <a:buFont typeface="+mj-lt"/>
              <a:buAutoNum type="arabicPeriod"/>
            </a:pPr>
            <a:r>
              <a:rPr lang="en-GB" sz="2400" i="1" dirty="0">
                <a:solidFill>
                  <a:srgbClr val="000000"/>
                </a:solidFill>
                <a:effectLst/>
                <a:latin typeface="Helvetica" pitchFamily="2" charset="0"/>
              </a:rPr>
              <a:t>Memory-based attacks</a:t>
            </a:r>
            <a:r>
              <a:rPr lang="en-GB" sz="2400" dirty="0">
                <a:solidFill>
                  <a:srgbClr val="000000"/>
                </a:solidFill>
                <a:effectLst/>
                <a:latin typeface="Helvetica" pitchFamily="2" charset="0"/>
              </a:rPr>
              <a:t>. During processing stage, stored data is usually decrypted before being used, which provides adversaries with opening to access decryption keys or plaintext data.</a:t>
            </a:r>
          </a:p>
          <a:p>
            <a:pPr lvl="1"/>
            <a:r>
              <a:rPr lang="en-GB" sz="2000" dirty="0">
                <a:solidFill>
                  <a:srgbClr val="000000"/>
                </a:solidFill>
                <a:effectLst/>
                <a:latin typeface="Helvetica" pitchFamily="2" charset="0"/>
              </a:rPr>
              <a:t>In context of edge computing, since edge servers commonly lack strong physical protection, attacker with physical access to edge server can launch memory attacks such as installing RAM scraping malware, executing untrusted functions, and exploiting side channels.</a:t>
            </a:r>
          </a:p>
        </p:txBody>
      </p:sp>
    </p:spTree>
    <p:extLst>
      <p:ext uri="{BB962C8B-B14F-4D97-AF65-F5344CB8AC3E}">
        <p14:creationId xmlns:p14="http://schemas.microsoft.com/office/powerpoint/2010/main" val="105146589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{C445049A-709B-7344-B9BA-CB0226A3C33C}tf10001060_mac</Template>
  <TotalTime>33586</TotalTime>
  <Words>11920</Words>
  <Application>Microsoft Macintosh PowerPoint</Application>
  <PresentationFormat>Widescreen</PresentationFormat>
  <Paragraphs>811</Paragraphs>
  <Slides>128</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128</vt:i4>
      </vt:variant>
    </vt:vector>
  </HeadingPairs>
  <TitlesOfParts>
    <vt:vector size="136" baseType="lpstr">
      <vt:lpstr>-apple-system</vt:lpstr>
      <vt:lpstr>Calibri</vt:lpstr>
      <vt:lpstr>Cambria Math</vt:lpstr>
      <vt:lpstr>Helvetica</vt:lpstr>
      <vt:lpstr>Roboto</vt:lpstr>
      <vt:lpstr>Trebuchet MS</vt:lpstr>
      <vt:lpstr>Wingdings 3</vt:lpstr>
      <vt:lpstr>Facet</vt:lpstr>
      <vt:lpstr>Edge Security Challenges and Issues</vt:lpstr>
      <vt:lpstr>Information 1/2</vt:lpstr>
      <vt:lpstr>Information 2/2</vt:lpstr>
      <vt:lpstr>Edge Computing Framework</vt:lpstr>
      <vt:lpstr>Edge Device Layer (EDL)</vt:lpstr>
      <vt:lpstr>IoT Devices</vt:lpstr>
      <vt:lpstr>Mobile Devices</vt:lpstr>
      <vt:lpstr>Edge Server Layer (ESL) 1/2</vt:lpstr>
      <vt:lpstr>Edge Server Layer (ESL) 2/2</vt:lpstr>
      <vt:lpstr>Cloud Service Layer (CSL)</vt:lpstr>
      <vt:lpstr>Security Characteristics of Edge Computing</vt:lpstr>
      <vt:lpstr>Weaker Computation Power</vt:lpstr>
      <vt:lpstr>Large Volume of Interconnected Devices</vt:lpstr>
      <vt:lpstr>Heterogeneous Device Form Factors</vt:lpstr>
      <vt:lpstr>Unavailability of Security Features</vt:lpstr>
      <vt:lpstr>Maintaining Quality of Service</vt:lpstr>
      <vt:lpstr>Multi-dimensional Security Analysis of Edge Computing</vt:lpstr>
      <vt:lpstr>Device and System 1/2</vt:lpstr>
      <vt:lpstr>Device and System 2/2</vt:lpstr>
      <vt:lpstr>Re-Imagining Existing Threats Under Edge Computing</vt:lpstr>
      <vt:lpstr>Insecure Physical Protection 1/2</vt:lpstr>
      <vt:lpstr>Insecure Physical Protection 2/2</vt:lpstr>
      <vt:lpstr>Physical Protection Boundary at Edge</vt:lpstr>
      <vt:lpstr>Insecure Hardware Components 1/3 </vt:lpstr>
      <vt:lpstr>Insecure Hardware Components 2/3 </vt:lpstr>
      <vt:lpstr>Insecure Hardware Components 3/3 </vt:lpstr>
      <vt:lpstr>Edge Hardware</vt:lpstr>
      <vt:lpstr>Insecure Firmware 1/4</vt:lpstr>
      <vt:lpstr>Insecure Firmware 2/4</vt:lpstr>
      <vt:lpstr>Insecure Firmware 3/4</vt:lpstr>
      <vt:lpstr>Insecure Firmware 4/4</vt:lpstr>
      <vt:lpstr>Firmware in Edge Hardware 1/2</vt:lpstr>
      <vt:lpstr>Firmware in Edge Hardware 2/2</vt:lpstr>
      <vt:lpstr>Insecure System Software 1/3</vt:lpstr>
      <vt:lpstr>Insecure System Software 2/3</vt:lpstr>
      <vt:lpstr>Insecure System Software 3/3</vt:lpstr>
      <vt:lpstr>SELinux and Security Monitors</vt:lpstr>
      <vt:lpstr>Network and Communication</vt:lpstr>
      <vt:lpstr>Device Vulnerabilities 1/3</vt:lpstr>
      <vt:lpstr>Device Vulnerabilities 2/3</vt:lpstr>
      <vt:lpstr>Device Vulnerabilities 3/3</vt:lpstr>
      <vt:lpstr>Vulnerabilities in Edge Services</vt:lpstr>
      <vt:lpstr>Protocol Vulnerabilities 1/2</vt:lpstr>
      <vt:lpstr>Protocol Vulnerabilities 2/2</vt:lpstr>
      <vt:lpstr>Establishing Trust  </vt:lpstr>
      <vt:lpstr>Compute Authorization  </vt:lpstr>
      <vt:lpstr>Side-channel Attacks  </vt:lpstr>
      <vt:lpstr>Denial of Service Attacks 2/2  </vt:lpstr>
      <vt:lpstr>Denial of Service Attacks 1/2  </vt:lpstr>
      <vt:lpstr>Research Challenges 1/3</vt:lpstr>
      <vt:lpstr>Research Challenges 2/3</vt:lpstr>
      <vt:lpstr>Research Challenges 3/3</vt:lpstr>
      <vt:lpstr>Cloud Stack</vt:lpstr>
      <vt:lpstr>Cloud Vulnerabilities 1/5</vt:lpstr>
      <vt:lpstr>Cloud Vulnerabilities 2/5</vt:lpstr>
      <vt:lpstr>Cloud Vulnerabilities 3/5</vt:lpstr>
      <vt:lpstr>Cloud Vulnerabilities 4/5</vt:lpstr>
      <vt:lpstr>Cloud Vulnerabilities 5/5</vt:lpstr>
      <vt:lpstr>WebAssembly (Wasm) 1/2  </vt:lpstr>
      <vt:lpstr>WebAssembly (Wasm) 2/2  </vt:lpstr>
      <vt:lpstr>Machine Learning Workload</vt:lpstr>
      <vt:lpstr>Edge-ML Life Cycle</vt:lpstr>
      <vt:lpstr>Edge-ML Threats</vt:lpstr>
      <vt:lpstr>Edge-ML Vulnerabilities 1/4</vt:lpstr>
      <vt:lpstr>Edge-ML Vulnerabilities 2/4</vt:lpstr>
      <vt:lpstr>Edge-ML Vulnerabilities 3/4</vt:lpstr>
      <vt:lpstr>Edge-ML Vulnerabilities 4/4</vt:lpstr>
      <vt:lpstr>Edge-ML Vulnerabilities 1/4</vt:lpstr>
      <vt:lpstr>Edge-ML Vulnerabilities 2/4</vt:lpstr>
      <vt:lpstr>Edge-ML Vulnerabilities 3/4</vt:lpstr>
      <vt:lpstr>Edge-ML Vulnerabilities 4/4</vt:lpstr>
      <vt:lpstr>Edge-ML Vulnerabilities 1/3</vt:lpstr>
      <vt:lpstr>Edge-ML Vulnerabilities 2/3</vt:lpstr>
      <vt:lpstr>Edge-ML Vulnerabilities</vt:lpstr>
      <vt:lpstr>Edge-ML Challenges 1/3</vt:lpstr>
      <vt:lpstr>Edge-ML Challenges 2/3</vt:lpstr>
      <vt:lpstr>Edge-ML Challenges 3/3</vt:lpstr>
      <vt:lpstr>Cryptography</vt:lpstr>
      <vt:lpstr>Cryptography 1/3</vt:lpstr>
      <vt:lpstr>Cryptography 2/3</vt:lpstr>
      <vt:lpstr>Cryptography 3/3</vt:lpstr>
      <vt:lpstr>Cryptography 1/3</vt:lpstr>
      <vt:lpstr>Cryptography 2/3</vt:lpstr>
      <vt:lpstr>Cryptography 3/3</vt:lpstr>
      <vt:lpstr>Cryptography 1/3</vt:lpstr>
      <vt:lpstr>Cryptography 2/3</vt:lpstr>
      <vt:lpstr>Cryptography 3/3</vt:lpstr>
      <vt:lpstr>Cryptography </vt:lpstr>
      <vt:lpstr>Cryptography 1/3 </vt:lpstr>
      <vt:lpstr>Cryptography 2/3</vt:lpstr>
      <vt:lpstr>Cryptography 3/3</vt:lpstr>
      <vt:lpstr>Cryptography </vt:lpstr>
      <vt:lpstr>Data Security </vt:lpstr>
      <vt:lpstr>Data Security </vt:lpstr>
      <vt:lpstr>Data Security 1/3 </vt:lpstr>
      <vt:lpstr>Data Security 2/3 </vt:lpstr>
      <vt:lpstr>Data Security 3/3 </vt:lpstr>
      <vt:lpstr>Data Security 1/3 </vt:lpstr>
      <vt:lpstr>Data Security 2/3 </vt:lpstr>
      <vt:lpstr>Data Security 3/3 </vt:lpstr>
      <vt:lpstr>Data Security 1/2 </vt:lpstr>
      <vt:lpstr>Data Security 2/2 </vt:lpstr>
      <vt:lpstr>Data Security </vt:lpstr>
      <vt:lpstr>Data Security 1/3 </vt:lpstr>
      <vt:lpstr>Data Security 2/3 </vt:lpstr>
      <vt:lpstr>Data Security 3/3 </vt:lpstr>
      <vt:lpstr>Privacy</vt:lpstr>
      <vt:lpstr>Privacy 1/2</vt:lpstr>
      <vt:lpstr>Privacy 2/2</vt:lpstr>
      <vt:lpstr>Privacy 1/3</vt:lpstr>
      <vt:lpstr>Privacy 2/3</vt:lpstr>
      <vt:lpstr>Privacy 3/3</vt:lpstr>
      <vt:lpstr>Privacy 1/2</vt:lpstr>
      <vt:lpstr>Privacy 2/2</vt:lpstr>
      <vt:lpstr>User and Identity and Access Management 1/7 </vt:lpstr>
      <vt:lpstr>User and Identity and Access Management 2/7 </vt:lpstr>
      <vt:lpstr>User and Identity and Access Management 3/7 </vt:lpstr>
      <vt:lpstr>User and Identity and Access Management 4/7 </vt:lpstr>
      <vt:lpstr>User and Identity and Access Management 5/7 </vt:lpstr>
      <vt:lpstr>User and Identity and Access Management 6/7 </vt:lpstr>
      <vt:lpstr>User and Identity and Access Management 7/7 </vt:lpstr>
      <vt:lpstr>Regulatory Compliance 1/7</vt:lpstr>
      <vt:lpstr>Regulatory Compliance 2/7</vt:lpstr>
      <vt:lpstr>Regulatory Compliance 3/7</vt:lpstr>
      <vt:lpstr>Regulatory Compliance 4/7</vt:lpstr>
      <vt:lpstr>Regulatory Compliance 5/7</vt:lpstr>
      <vt:lpstr>Regulatory Compliance 6/7</vt:lpstr>
      <vt:lpstr>Regulatory Compliance 7/7</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Monitoring and detection for cloud services</dc:title>
  <dc:creator>Matteo Repetto</dc:creator>
  <cp:lastModifiedBy>Alessandro Carrega</cp:lastModifiedBy>
  <cp:revision>307</cp:revision>
  <dcterms:created xsi:type="dcterms:W3CDTF">2020-12-02T12:36:24Z</dcterms:created>
  <dcterms:modified xsi:type="dcterms:W3CDTF">2023-01-20T16:05:41Z</dcterms:modified>
</cp:coreProperties>
</file>