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p:scale>
          <a:sx n="47" d="100"/>
          <a:sy n="47"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35564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4178876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215005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E195EF-9DED-4691-9BB4-A1D9C2F0C422}"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37153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E195EF-9DED-4691-9BB4-A1D9C2F0C422}"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3618724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E195EF-9DED-4691-9BB4-A1D9C2F0C422}"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07673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E195EF-9DED-4691-9BB4-A1D9C2F0C422}" type="datetimeFigureOut">
              <a:rPr lang="en-GB" smtClean="0"/>
              <a:t>25/01/2025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51535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E195EF-9DED-4691-9BB4-A1D9C2F0C422}" type="datetimeFigureOut">
              <a:rPr lang="en-GB" smtClean="0"/>
              <a:t>25/01/2025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316795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195EF-9DED-4691-9BB4-A1D9C2F0C422}" type="datetimeFigureOut">
              <a:rPr lang="en-GB" smtClean="0"/>
              <a:t>25/01/2025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179340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253858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Edit Master text styles</a:t>
            </a:r>
          </a:p>
        </p:txBody>
      </p:sp>
      <p:sp>
        <p:nvSpPr>
          <p:cNvPr id="5" name="Date Placeholder 4"/>
          <p:cNvSpPr>
            <a:spLocks noGrp="1"/>
          </p:cNvSpPr>
          <p:nvPr>
            <p:ph type="dt" sz="half" idx="10"/>
          </p:nvPr>
        </p:nvSpPr>
        <p:spPr/>
        <p:txBody>
          <a:bodyPr/>
          <a:lstStyle/>
          <a:p>
            <a:fld id="{9EE195EF-9DED-4691-9BB4-A1D9C2F0C422}"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F975E0D-736B-422D-9AEB-65E4093DC4C7}" type="slidenum">
              <a:rPr lang="en-GB" smtClean="0"/>
              <a:t>‹#›</a:t>
            </a:fld>
            <a:endParaRPr lang="en-GB"/>
          </a:p>
        </p:txBody>
      </p:sp>
    </p:spTree>
    <p:extLst>
      <p:ext uri="{BB962C8B-B14F-4D97-AF65-F5344CB8AC3E}">
        <p14:creationId xmlns:p14="http://schemas.microsoft.com/office/powerpoint/2010/main" val="921756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9EE195EF-9DED-4691-9BB4-A1D9C2F0C422}" type="datetimeFigureOut">
              <a:rPr lang="en-GB" smtClean="0"/>
              <a:t>25/01/2025</a:t>
            </a:fld>
            <a:endParaRPr lang="en-GB"/>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FF975E0D-736B-422D-9AEB-65E4093DC4C7}" type="slidenum">
              <a:rPr lang="en-GB" smtClean="0"/>
              <a:t>‹#›</a:t>
            </a:fld>
            <a:endParaRPr lang="en-GB"/>
          </a:p>
        </p:txBody>
      </p:sp>
    </p:spTree>
    <p:extLst>
      <p:ext uri="{BB962C8B-B14F-4D97-AF65-F5344CB8AC3E}">
        <p14:creationId xmlns:p14="http://schemas.microsoft.com/office/powerpoint/2010/main" val="239249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england.nhs.uk/digitaltechnology/" TargetMode="External"/><Relationship Id="rId7" Type="http://schemas.openxmlformats.org/officeDocument/2006/relationships/image" Target="../media/image4.png"/><Relationship Id="rId2" Type="http://schemas.openxmlformats.org/officeDocument/2006/relationships/hyperlink" Target="https://bmjopen.bmj.com/content/8/1/e016982"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1C79-6F4B-4FEB-8492-EC83B2E4F77E}"/>
              </a:ext>
            </a:extLst>
          </p:cNvPr>
          <p:cNvSpPr>
            <a:spLocks noGrp="1"/>
          </p:cNvSpPr>
          <p:nvPr>
            <p:ph type="ctrTitle"/>
          </p:nvPr>
        </p:nvSpPr>
        <p:spPr>
          <a:xfrm>
            <a:off x="875400" y="14822912"/>
            <a:ext cx="8442263" cy="6516234"/>
          </a:xfrm>
        </p:spPr>
        <p:txBody>
          <a:bodyPr anchor="t">
            <a:normAutofit fontScale="90000"/>
          </a:bodyPr>
          <a:lstStyle/>
          <a:p>
            <a:pPr algn="l"/>
            <a:r>
              <a:rPr lang="en-GB" sz="3000" b="1" dirty="0"/>
              <a:t>Research:</a:t>
            </a:r>
            <a:br>
              <a:rPr lang="en-GB" sz="3000" dirty="0"/>
            </a:br>
            <a:br>
              <a:rPr lang="en-GB" sz="2400" dirty="0"/>
            </a:br>
            <a:r>
              <a:rPr lang="en-US" sz="2400" dirty="0"/>
              <a:t>Healthcare systems face critical challenges, including fragmented functionality, poor usability, and limited real-time communication capabilities. Non-adherence to medications affects over 50% of chronic patients, leading to worsened health outcomes and increased healthcare costs (BMJ Open, 2018). Current tools, such as mobile apps for medication reminders and patient education programs, often fail due to limited integration with healthcare systems, complex interfaces, and lack of real-time interaction (</a:t>
            </a:r>
            <a:r>
              <a:rPr lang="en-US" sz="2400" dirty="0" err="1"/>
              <a:t>Nieuwlaat</a:t>
            </a:r>
            <a:r>
              <a:rPr lang="en-US" sz="2400" dirty="0"/>
              <a:t> et al., 2014).</a:t>
            </a:r>
            <a:br>
              <a:rPr lang="en-US" sz="2400" dirty="0"/>
            </a:br>
            <a:r>
              <a:rPr lang="en-US" sz="2400" dirty="0"/>
              <a:t>Patients also face challenges in accessing personalized care tailored to their unique health needs. Many existing platforms fail to incorporate features that adapt to individual user preferences, such as customizable dashboards or tailored health tips, which can significantly enhance user engagement and treatment adherence. This lack of personalization results in reduced user satisfaction and limits the effectiveness of digital health tools (NHS England, 2023).</a:t>
            </a:r>
            <a:br>
              <a:rPr lang="en-US" sz="2400" dirty="0"/>
            </a:br>
            <a:r>
              <a:rPr lang="en-US" sz="2400" dirty="0"/>
              <a:t>This project aims to close these gaps by developing a comprehensive, integrated system. The proposed solution will empower patients, enhance provider-patient collaboration, and streamline healthcare management through personalized and user-centric design.</a:t>
            </a:r>
            <a:br>
              <a:rPr lang="en-US" sz="2400" dirty="0"/>
            </a:br>
            <a:br>
              <a:rPr lang="en-US" sz="2200" dirty="0"/>
            </a:br>
            <a:endParaRPr lang="en-GB" sz="2200" dirty="0"/>
          </a:p>
        </p:txBody>
      </p:sp>
      <p:cxnSp>
        <p:nvCxnSpPr>
          <p:cNvPr id="6" name="Straight Connector 5">
            <a:extLst>
              <a:ext uri="{FF2B5EF4-FFF2-40B4-BE49-F238E27FC236}">
                <a16:creationId xmlns:a16="http://schemas.microsoft.com/office/drawing/2014/main" id="{810F8239-6AEA-4FD1-9BB7-1BEB81923993}"/>
              </a:ext>
            </a:extLst>
          </p:cNvPr>
          <p:cNvCxnSpPr>
            <a:cxnSpLocks/>
          </p:cNvCxnSpPr>
          <p:nvPr/>
        </p:nvCxnSpPr>
        <p:spPr>
          <a:xfrm>
            <a:off x="10463212" y="5006048"/>
            <a:ext cx="0" cy="2482301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257485A6-375A-4194-9F28-8E08AA7416A8}"/>
              </a:ext>
            </a:extLst>
          </p:cNvPr>
          <p:cNvSpPr txBox="1">
            <a:spLocks/>
          </p:cNvSpPr>
          <p:nvPr/>
        </p:nvSpPr>
        <p:spPr>
          <a:xfrm>
            <a:off x="875400" y="9542805"/>
            <a:ext cx="8801432" cy="4814806"/>
          </a:xfrm>
          <a:prstGeom prst="rect">
            <a:avLst/>
          </a:prstGeom>
        </p:spPr>
        <p:txBody>
          <a:bodyPr vert="horz" lIns="91440" tIns="45720" rIns="91440" bIns="45720" rtlCol="0" anchor="t">
            <a:normAutofit fontScale="70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4300" b="1" dirty="0"/>
              <a:t>Aims and objectives:</a:t>
            </a:r>
          </a:p>
          <a:p>
            <a:pPr algn="l"/>
            <a:endParaRPr lang="en-GB" sz="3400" dirty="0"/>
          </a:p>
          <a:p>
            <a:pPr algn="l"/>
            <a:r>
              <a:rPr lang="en-US" sz="3400" b="1" dirty="0"/>
              <a:t>Aims</a:t>
            </a:r>
            <a:r>
              <a:rPr lang="en-US" sz="3400" dirty="0"/>
              <a:t>:</a:t>
            </a:r>
            <a:br>
              <a:rPr lang="en-US" sz="3400" dirty="0"/>
            </a:br>
            <a:r>
              <a:rPr lang="en-US" sz="3400" dirty="0"/>
              <a:t>To develop a secure, user-friendly digital platform that empowers patients to manage their health information and actively engage in their healthcare journey.</a:t>
            </a:r>
          </a:p>
          <a:p>
            <a:pPr algn="l"/>
            <a:endParaRPr lang="en-US" sz="3400" dirty="0"/>
          </a:p>
          <a:p>
            <a:pPr algn="l"/>
            <a:r>
              <a:rPr lang="en-US" sz="3400" b="1" dirty="0"/>
              <a:t>Objectives</a:t>
            </a:r>
            <a:r>
              <a:rPr lang="en-US" sz="3400" dirty="0"/>
              <a:t>:</a:t>
            </a:r>
          </a:p>
          <a:p>
            <a:pPr algn="l">
              <a:buFont typeface="Arial" panose="020B0604020202020204" pitchFamily="34" charset="0"/>
              <a:buChar char="•"/>
            </a:pPr>
            <a:r>
              <a:rPr lang="en-US" sz="3400" dirty="0"/>
              <a:t>Enable users to securely manage personal details, track medication adherence, and share health information with providers.</a:t>
            </a:r>
          </a:p>
          <a:p>
            <a:pPr algn="l">
              <a:buFont typeface="Arial" panose="020B0604020202020204" pitchFamily="34" charset="0"/>
              <a:buChar char="•"/>
            </a:pPr>
            <a:r>
              <a:rPr lang="en-US" sz="3400" dirty="0"/>
              <a:t>Enhance communication between patients and healthcare providers by offering real-time access to essential health data.</a:t>
            </a:r>
          </a:p>
          <a:p>
            <a:pPr algn="l">
              <a:buFont typeface="Arial" panose="020B0604020202020204" pitchFamily="34" charset="0"/>
              <a:buChar char="•"/>
            </a:pPr>
            <a:r>
              <a:rPr lang="en-US" sz="3400" dirty="0"/>
              <a:t>Simplify appointment scheduling to allow patients to arrange consultations and maintain consistent follow-ups.</a:t>
            </a:r>
          </a:p>
          <a:p>
            <a:pPr algn="l">
              <a:buFont typeface="Arial" panose="020B0604020202020204" pitchFamily="34" charset="0"/>
              <a:buChar char="•"/>
            </a:pPr>
            <a:r>
              <a:rPr lang="en-US" sz="3400" dirty="0"/>
              <a:t>Address gaps in medication management and doctor-patient communication, promoting a patient-centered approach.</a:t>
            </a:r>
          </a:p>
          <a:p>
            <a:pPr algn="l">
              <a:buFont typeface="Arial" panose="020B0604020202020204" pitchFamily="34" charset="0"/>
              <a:buChar char="•"/>
            </a:pPr>
            <a:r>
              <a:rPr lang="en-US" sz="3400" dirty="0"/>
              <a:t>Prioritize security, usability, and data privacy to meet the needs of both patients and providers effectively.</a:t>
            </a:r>
          </a:p>
          <a:p>
            <a:pPr marL="342900" indent="-342900" algn="l">
              <a:buFont typeface="Arial" panose="020B0604020202020204" pitchFamily="34" charset="0"/>
              <a:buChar char="•"/>
            </a:pPr>
            <a:endParaRPr lang="en-GB" sz="2400" dirty="0"/>
          </a:p>
          <a:p>
            <a:pPr algn="l"/>
            <a:endParaRPr lang="en-GB" sz="2400" dirty="0"/>
          </a:p>
          <a:p>
            <a:pPr algn="l"/>
            <a:endParaRPr lang="en-GB" sz="2400" dirty="0"/>
          </a:p>
          <a:p>
            <a:pPr algn="l"/>
            <a:endParaRPr lang="en-GB" sz="2400" dirty="0"/>
          </a:p>
        </p:txBody>
      </p:sp>
      <p:sp>
        <p:nvSpPr>
          <p:cNvPr id="8" name="TextBox 7">
            <a:extLst>
              <a:ext uri="{FF2B5EF4-FFF2-40B4-BE49-F238E27FC236}">
                <a16:creationId xmlns:a16="http://schemas.microsoft.com/office/drawing/2014/main" id="{245CD42F-1FCA-4E70-A647-8F6C3FF9BD7F}"/>
              </a:ext>
            </a:extLst>
          </p:cNvPr>
          <p:cNvSpPr txBox="1"/>
          <p:nvPr/>
        </p:nvSpPr>
        <p:spPr>
          <a:xfrm>
            <a:off x="11352005" y="5058834"/>
            <a:ext cx="5583131" cy="553998"/>
          </a:xfrm>
          <a:prstGeom prst="rect">
            <a:avLst/>
          </a:prstGeom>
          <a:noFill/>
        </p:spPr>
        <p:txBody>
          <a:bodyPr wrap="none" rtlCol="0">
            <a:spAutoFit/>
          </a:bodyPr>
          <a:lstStyle/>
          <a:p>
            <a:r>
              <a:rPr lang="en-GB" sz="3000" b="1" dirty="0"/>
              <a:t>Design, Implementation &amp; Testing</a:t>
            </a:r>
          </a:p>
        </p:txBody>
      </p:sp>
      <p:sp>
        <p:nvSpPr>
          <p:cNvPr id="13" name="Title 1">
            <a:extLst>
              <a:ext uri="{FF2B5EF4-FFF2-40B4-BE49-F238E27FC236}">
                <a16:creationId xmlns:a16="http://schemas.microsoft.com/office/drawing/2014/main" id="{AA0DC7C8-DA0E-4819-B468-3282C1B73183}"/>
              </a:ext>
            </a:extLst>
          </p:cNvPr>
          <p:cNvSpPr txBox="1">
            <a:spLocks/>
          </p:cNvSpPr>
          <p:nvPr/>
        </p:nvSpPr>
        <p:spPr>
          <a:xfrm>
            <a:off x="824505" y="22166537"/>
            <a:ext cx="8823076" cy="7845028"/>
          </a:xfrm>
          <a:prstGeom prst="rect">
            <a:avLst/>
          </a:prstGeom>
        </p:spPr>
        <p:txBody>
          <a:bodyPr vert="horz" lIns="91440" tIns="45720" rIns="91440" bIns="45720" rtlCol="0" anchor="t">
            <a:normAutofit fontScale="925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200" b="1" dirty="0"/>
              <a:t>Key requirements:</a:t>
            </a:r>
          </a:p>
          <a:p>
            <a:pPr algn="l"/>
            <a:endParaRPr lang="en-GB" sz="2400" dirty="0"/>
          </a:p>
          <a:p>
            <a:pPr algn="l"/>
            <a:r>
              <a:rPr lang="en-US" sz="2600" b="1" dirty="0"/>
              <a:t>Functional Requirements</a:t>
            </a:r>
            <a:r>
              <a:rPr lang="en-US" sz="2600" dirty="0"/>
              <a:t>:</a:t>
            </a:r>
          </a:p>
          <a:p>
            <a:pPr algn="l"/>
            <a:endParaRPr lang="en-US" sz="2600" dirty="0"/>
          </a:p>
          <a:p>
            <a:pPr algn="l">
              <a:buFont typeface="Arial" panose="020B0604020202020204" pitchFamily="34" charset="0"/>
              <a:buChar char="•"/>
            </a:pPr>
            <a:r>
              <a:rPr lang="en-US" sz="2600" b="1" dirty="0"/>
              <a:t>User Authentication</a:t>
            </a:r>
            <a:r>
              <a:rPr lang="en-US" sz="2600" dirty="0"/>
              <a:t>: Secure login and registration for patients and healthcare providers.</a:t>
            </a:r>
          </a:p>
          <a:p>
            <a:pPr algn="l">
              <a:buFont typeface="Arial" panose="020B0604020202020204" pitchFamily="34" charset="0"/>
              <a:buChar char="•"/>
            </a:pPr>
            <a:r>
              <a:rPr lang="en-US" sz="2600" b="1" dirty="0"/>
              <a:t>Medication Management</a:t>
            </a:r>
            <a:r>
              <a:rPr lang="en-US" sz="2600" dirty="0"/>
              <a:t>: Allow users to add, track, and update medication schedules with reminders.</a:t>
            </a:r>
          </a:p>
          <a:p>
            <a:pPr algn="l">
              <a:buFont typeface="Arial" panose="020B0604020202020204" pitchFamily="34" charset="0"/>
              <a:buChar char="•"/>
            </a:pPr>
            <a:r>
              <a:rPr lang="en-US" sz="2600" b="1" dirty="0"/>
              <a:t>Appointment Scheduling</a:t>
            </a:r>
            <a:r>
              <a:rPr lang="en-US" sz="2600" dirty="0"/>
              <a:t>: Enable patients to book, modify, or cancel appointments seamlessly.</a:t>
            </a:r>
          </a:p>
          <a:p>
            <a:pPr algn="l">
              <a:buFont typeface="Arial" panose="020B0604020202020204" pitchFamily="34" charset="0"/>
              <a:buChar char="•"/>
            </a:pPr>
            <a:r>
              <a:rPr lang="en-US" sz="2600" b="1" dirty="0"/>
              <a:t>Data Sharing</a:t>
            </a:r>
            <a:r>
              <a:rPr lang="en-US" sz="2600" dirty="0"/>
              <a:t>: Provide real-time data sharing between patients and healthcare providers.</a:t>
            </a:r>
          </a:p>
          <a:p>
            <a:pPr algn="l">
              <a:buFont typeface="Arial" panose="020B0604020202020204" pitchFamily="34" charset="0"/>
              <a:buChar char="•"/>
            </a:pPr>
            <a:r>
              <a:rPr lang="en-US" sz="2600" b="1" dirty="0"/>
              <a:t>User Dashboard</a:t>
            </a:r>
            <a:r>
              <a:rPr lang="en-US" sz="2600" dirty="0"/>
              <a:t>: Centralized dashboard for managing appointments, medications, and health data.</a:t>
            </a:r>
          </a:p>
          <a:p>
            <a:pPr algn="l">
              <a:buFont typeface="Arial" panose="020B0604020202020204" pitchFamily="34" charset="0"/>
              <a:buChar char="•"/>
            </a:pPr>
            <a:r>
              <a:rPr lang="en-US" sz="2600" b="1" dirty="0"/>
              <a:t>Consultant-Patient Chat</a:t>
            </a:r>
            <a:r>
              <a:rPr lang="en-US" sz="2600" dirty="0"/>
              <a:t>: Facilitate secure, real-time communication between patients and healthcare providers.</a:t>
            </a:r>
          </a:p>
          <a:p>
            <a:pPr algn="l">
              <a:buFont typeface="Arial" panose="020B0604020202020204" pitchFamily="34" charset="0"/>
              <a:buChar char="•"/>
            </a:pPr>
            <a:endParaRPr lang="en-US" sz="2600" dirty="0"/>
          </a:p>
          <a:p>
            <a:pPr algn="l"/>
            <a:r>
              <a:rPr lang="en-US" sz="2600" b="1" dirty="0"/>
              <a:t>Non-Functional Requirements</a:t>
            </a:r>
            <a:r>
              <a:rPr lang="en-US" sz="2600" dirty="0"/>
              <a:t>:</a:t>
            </a:r>
          </a:p>
          <a:p>
            <a:pPr algn="l"/>
            <a:endParaRPr lang="en-US" sz="2600" dirty="0"/>
          </a:p>
          <a:p>
            <a:pPr algn="l">
              <a:buFont typeface="Arial" panose="020B0604020202020204" pitchFamily="34" charset="0"/>
              <a:buChar char="•"/>
            </a:pPr>
            <a:r>
              <a:rPr lang="en-US" sz="2600" b="1" dirty="0"/>
              <a:t>Security and Privacy</a:t>
            </a:r>
            <a:r>
              <a:rPr lang="en-US" sz="2600" dirty="0"/>
              <a:t>: Protect sensitive health data with strong encryption and ensure compliance with privacy standards.</a:t>
            </a:r>
          </a:p>
          <a:p>
            <a:pPr algn="l">
              <a:buFont typeface="Arial" panose="020B0604020202020204" pitchFamily="34" charset="0"/>
              <a:buChar char="•"/>
            </a:pPr>
            <a:r>
              <a:rPr lang="en-US" sz="2600" b="1" dirty="0"/>
              <a:t>Usability</a:t>
            </a:r>
            <a:r>
              <a:rPr lang="en-US" sz="2600" dirty="0"/>
              <a:t>: Design an intuitive interface accessible to users of all technological skill levels.</a:t>
            </a:r>
          </a:p>
          <a:p>
            <a:pPr algn="l">
              <a:buFont typeface="Arial" panose="020B0604020202020204" pitchFamily="34" charset="0"/>
              <a:buChar char="•"/>
            </a:pPr>
            <a:r>
              <a:rPr lang="en-US" sz="2600" b="1" dirty="0"/>
              <a:t>Performance</a:t>
            </a:r>
            <a:r>
              <a:rPr lang="en-US" sz="2600" dirty="0"/>
              <a:t>: Provide fast and reliable system responses for real-time interactions.</a:t>
            </a:r>
          </a:p>
          <a:p>
            <a:pPr algn="l">
              <a:buFont typeface="Arial" panose="020B0604020202020204" pitchFamily="34" charset="0"/>
              <a:buChar char="•"/>
            </a:pPr>
            <a:r>
              <a:rPr lang="en-US" sz="2600" b="1" dirty="0"/>
              <a:t>Scalability</a:t>
            </a:r>
            <a:r>
              <a:rPr lang="en-US" sz="2600" dirty="0"/>
              <a:t>: Support an increasing number of users without compromising performance.</a:t>
            </a:r>
          </a:p>
        </p:txBody>
      </p:sp>
      <p:sp>
        <p:nvSpPr>
          <p:cNvPr id="14" name="Title 1">
            <a:extLst>
              <a:ext uri="{FF2B5EF4-FFF2-40B4-BE49-F238E27FC236}">
                <a16:creationId xmlns:a16="http://schemas.microsoft.com/office/drawing/2014/main" id="{58C595A4-2348-4AA4-BF6A-83DD7CF7C82E}"/>
              </a:ext>
            </a:extLst>
          </p:cNvPr>
          <p:cNvSpPr txBox="1">
            <a:spLocks/>
          </p:cNvSpPr>
          <p:nvPr/>
        </p:nvSpPr>
        <p:spPr>
          <a:xfrm>
            <a:off x="11168655" y="20934332"/>
            <a:ext cx="8823076" cy="5632253"/>
          </a:xfrm>
          <a:prstGeom prst="rect">
            <a:avLst/>
          </a:prstGeom>
        </p:spPr>
        <p:txBody>
          <a:bodyPr vert="horz" lIns="91440" tIns="45720" rIns="91440" bIns="45720" rtlCol="0" anchor="t">
            <a:no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endParaRPr lang="en-GB" sz="2000" b="1" i="1"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Project Milestones</a:t>
            </a:r>
            <a:r>
              <a:rPr kumimoji="0" lang="en-US" altLang="en-US" sz="2200" b="0" i="0" u="none" strike="noStrike" cap="none" normalizeH="0" baseline="0" dirty="0">
                <a:ln>
                  <a:noFill/>
                </a:ln>
                <a:solidFill>
                  <a:schemeClr val="tx1"/>
                </a:solidFill>
                <a:effectLst/>
              </a:rPr>
              <a: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The project will involve researching healthcare needs, designing the system, developing core features, testing for usability, and deploying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 Estimated Timeline</a:t>
            </a:r>
            <a:r>
              <a:rPr kumimoji="0" lang="en-US" altLang="en-US" sz="2200" b="0" i="0" u="none" strike="noStrike" cap="none" normalizeH="0" baseline="0" dirty="0">
                <a:ln>
                  <a:noFill/>
                </a:ln>
                <a:solidFill>
                  <a:schemeClr val="tx1"/>
                </a:solidFill>
                <a:effectLst/>
              </a:rPr>
              <a:t>:</a:t>
            </a:r>
          </a:p>
          <a:p>
            <a:pPr algn="l">
              <a:lnSpc>
                <a:spcPct val="90000"/>
              </a:lnSpc>
              <a:buFont typeface="Arial" panose="020B0604020202020204" pitchFamily="34" charset="0"/>
              <a:buChar char="•"/>
            </a:pPr>
            <a:r>
              <a:rPr lang="en-US" sz="1800" b="1" dirty="0"/>
              <a:t>Week 1-2</a:t>
            </a:r>
            <a:r>
              <a:rPr lang="en-US" sz="1800" dirty="0"/>
              <a:t>: Finalize design and </a:t>
            </a:r>
            <a:r>
              <a:rPr lang="en-US" sz="1800" b="1" dirty="0"/>
              <a:t>Requirements</a:t>
            </a:r>
            <a:r>
              <a:rPr lang="en-US" sz="1800" dirty="0"/>
              <a:t> section; update the report.</a:t>
            </a:r>
          </a:p>
          <a:p>
            <a:pPr algn="l">
              <a:lnSpc>
                <a:spcPct val="90000"/>
              </a:lnSpc>
              <a:buFont typeface="Arial" panose="020B0604020202020204" pitchFamily="34" charset="0"/>
              <a:buChar char="•"/>
            </a:pPr>
            <a:r>
              <a:rPr lang="en-US" sz="1800" b="1" dirty="0"/>
              <a:t>Week 3-4</a:t>
            </a:r>
            <a:r>
              <a:rPr lang="en-US" sz="1800" dirty="0"/>
              <a:t>: Begin development (core features); write </a:t>
            </a:r>
            <a:r>
              <a:rPr lang="en-US" sz="1800" b="1" dirty="0"/>
              <a:t>Methodology</a:t>
            </a:r>
            <a:r>
              <a:rPr lang="en-US" sz="1800" dirty="0"/>
              <a:t> and draft </a:t>
            </a:r>
            <a:r>
              <a:rPr lang="en-US" sz="1800" b="1" dirty="0"/>
              <a:t>Design</a:t>
            </a:r>
            <a:r>
              <a:rPr lang="en-US" sz="1800" dirty="0"/>
              <a:t> section.</a:t>
            </a:r>
          </a:p>
          <a:p>
            <a:pPr algn="l">
              <a:lnSpc>
                <a:spcPct val="90000"/>
              </a:lnSpc>
              <a:buFont typeface="Arial" panose="020B0604020202020204" pitchFamily="34" charset="0"/>
              <a:buChar char="•"/>
            </a:pPr>
            <a:r>
              <a:rPr lang="en-US" sz="1800" b="1" dirty="0"/>
              <a:t>Week 5-6</a:t>
            </a:r>
            <a:r>
              <a:rPr lang="en-US" sz="1800" dirty="0"/>
              <a:t>: Integrate front-end and back-end; complete </a:t>
            </a:r>
            <a:r>
              <a:rPr lang="en-US" sz="1800" b="1" dirty="0"/>
              <a:t>Design</a:t>
            </a:r>
            <a:r>
              <a:rPr lang="en-US" sz="1800" dirty="0"/>
              <a:t> section.</a:t>
            </a:r>
          </a:p>
          <a:p>
            <a:pPr algn="l">
              <a:lnSpc>
                <a:spcPct val="90000"/>
              </a:lnSpc>
              <a:buFont typeface="Arial" panose="020B0604020202020204" pitchFamily="34" charset="0"/>
              <a:buChar char="•"/>
            </a:pPr>
            <a:r>
              <a:rPr lang="en-US" sz="1800" b="1" dirty="0"/>
              <a:t>Week 7-9</a:t>
            </a:r>
            <a:r>
              <a:rPr lang="en-US" sz="1800" dirty="0"/>
              <a:t>: Test the platform; write </a:t>
            </a:r>
            <a:r>
              <a:rPr lang="en-US" sz="1800" b="1" dirty="0"/>
              <a:t>Implementation</a:t>
            </a:r>
            <a:r>
              <a:rPr lang="en-US" sz="1800" dirty="0"/>
              <a:t> and testing results.</a:t>
            </a:r>
          </a:p>
          <a:p>
            <a:pPr algn="l">
              <a:lnSpc>
                <a:spcPct val="90000"/>
              </a:lnSpc>
              <a:buFont typeface="Arial" panose="020B0604020202020204" pitchFamily="34" charset="0"/>
              <a:buChar char="•"/>
            </a:pPr>
            <a:r>
              <a:rPr lang="en-US" sz="1800" b="1" dirty="0"/>
              <a:t>Week 10-11</a:t>
            </a:r>
            <a:r>
              <a:rPr lang="en-US" sz="1800" dirty="0"/>
              <a:t>: Refine platform; draft </a:t>
            </a:r>
            <a:r>
              <a:rPr lang="en-US" sz="1800" b="1" dirty="0"/>
              <a:t>Evaluation</a:t>
            </a:r>
            <a:r>
              <a:rPr lang="en-US" sz="1800" dirty="0"/>
              <a:t> and </a:t>
            </a:r>
            <a:r>
              <a:rPr lang="en-US" sz="1800" b="1" dirty="0"/>
              <a:t>Conclusion</a:t>
            </a:r>
            <a:r>
              <a:rPr lang="en-US" sz="1800" dirty="0"/>
              <a:t> sections.</a:t>
            </a:r>
          </a:p>
          <a:p>
            <a:pPr algn="l">
              <a:lnSpc>
                <a:spcPct val="90000"/>
              </a:lnSpc>
              <a:buFont typeface="Arial" panose="020B0604020202020204" pitchFamily="34" charset="0"/>
              <a:buChar char="•"/>
            </a:pPr>
            <a:r>
              <a:rPr lang="en-US" sz="1800" b="1" dirty="0"/>
              <a:t>Week 12</a:t>
            </a:r>
            <a:r>
              <a:rPr lang="en-US" sz="1800" dirty="0"/>
              <a:t>: Verify with the supervisor and finalize the report.</a:t>
            </a:r>
          </a:p>
          <a:p>
            <a:pPr algn="l">
              <a:lnSpc>
                <a:spcPct val="90000"/>
              </a:lnSpc>
              <a:buFont typeface="Arial" panose="020B0604020202020204" pitchFamily="34" charset="0"/>
              <a:buChar char="•"/>
            </a:pPr>
            <a:r>
              <a:rPr lang="en-US" sz="1800" b="1" dirty="0"/>
              <a:t>Week 13</a:t>
            </a:r>
            <a:r>
              <a:rPr lang="en-US" sz="1800" dirty="0"/>
              <a:t>: Submit the project and report.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Tools and Resources</a:t>
            </a:r>
            <a:r>
              <a:rPr kumimoji="0" lang="en-US" altLang="en-US" sz="2200" b="0" i="0" u="none" strike="noStrike" cap="none" normalizeH="0" baseline="0" dirty="0">
                <a:ln>
                  <a:noFill/>
                </a:ln>
                <a:solidFill>
                  <a:schemeClr val="tx1"/>
                </a:solidFill>
                <a:effectLst/>
              </a:rPr>
              <a: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Tools like Figma for design, React.js for front-end, Node.js for back-end, and Trello for tracking will be used to ensure smooth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Risk Management</a:t>
            </a:r>
            <a:r>
              <a:rPr kumimoji="0" lang="en-US" altLang="en-US" sz="2200" b="0" i="0" u="none" strike="noStrike" cap="none" normalizeH="0" baseline="0" dirty="0">
                <a:ln>
                  <a:noFill/>
                </a:ln>
                <a:solidFill>
                  <a:schemeClr val="tx1"/>
                </a:solidFill>
                <a:effectLst/>
              </a:rPr>
              <a:t>:</a:t>
            </a: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Security measures, Gantt charts for tracking progress, and early usability testing will reduce risks and improve outcomes.</a:t>
            </a:r>
          </a:p>
          <a:p>
            <a:pPr algn="l"/>
            <a:endParaRPr lang="en-GB" sz="2000" b="1" i="1" dirty="0"/>
          </a:p>
          <a:p>
            <a:pPr algn="l"/>
            <a:r>
              <a:rPr lang="en-GB" sz="3000" b="1" dirty="0"/>
              <a:t>References:</a:t>
            </a:r>
          </a:p>
          <a:p>
            <a:pPr algn="l"/>
            <a:endParaRPr lang="en-GB" sz="3000" b="1" dirty="0"/>
          </a:p>
          <a:p>
            <a:pPr algn="l"/>
            <a:endParaRPr lang="en-GB" sz="3000" b="1" dirty="0"/>
          </a:p>
          <a:p>
            <a:pPr algn="l"/>
            <a:br>
              <a:rPr lang="en-GB" sz="2000" dirty="0"/>
            </a:br>
            <a:endParaRPr lang="en-GB" sz="2000" dirty="0"/>
          </a:p>
        </p:txBody>
      </p:sp>
      <p:sp>
        <p:nvSpPr>
          <p:cNvPr id="18" name="TextBox 17">
            <a:extLst>
              <a:ext uri="{FF2B5EF4-FFF2-40B4-BE49-F238E27FC236}">
                <a16:creationId xmlns:a16="http://schemas.microsoft.com/office/drawing/2014/main" id="{DD959A7F-481B-445A-916A-EF4B2889A0EC}"/>
              </a:ext>
            </a:extLst>
          </p:cNvPr>
          <p:cNvSpPr txBox="1"/>
          <p:nvPr/>
        </p:nvSpPr>
        <p:spPr>
          <a:xfrm>
            <a:off x="11352005" y="5638320"/>
            <a:ext cx="2273058" cy="523220"/>
          </a:xfrm>
          <a:prstGeom prst="rect">
            <a:avLst/>
          </a:prstGeom>
          <a:noFill/>
        </p:spPr>
        <p:txBody>
          <a:bodyPr wrap="none" rtlCol="0">
            <a:spAutoFit/>
          </a:bodyPr>
          <a:lstStyle/>
          <a:p>
            <a:r>
              <a:rPr lang="en-GB" sz="2800" dirty="0"/>
              <a:t>State </a:t>
            </a:r>
            <a:r>
              <a:rPr lang="en-GB" sz="2800" i="1" dirty="0"/>
              <a:t>Diagram</a:t>
            </a:r>
          </a:p>
        </p:txBody>
      </p:sp>
      <p:sp>
        <p:nvSpPr>
          <p:cNvPr id="20" name="TextBox 19">
            <a:extLst>
              <a:ext uri="{FF2B5EF4-FFF2-40B4-BE49-F238E27FC236}">
                <a16:creationId xmlns:a16="http://schemas.microsoft.com/office/drawing/2014/main" id="{A37BCC0A-B949-46BF-AC34-F686755B7BD5}"/>
              </a:ext>
            </a:extLst>
          </p:cNvPr>
          <p:cNvSpPr txBox="1"/>
          <p:nvPr/>
        </p:nvSpPr>
        <p:spPr>
          <a:xfrm>
            <a:off x="10920413" y="11504258"/>
            <a:ext cx="3958776" cy="523220"/>
          </a:xfrm>
          <a:prstGeom prst="rect">
            <a:avLst/>
          </a:prstGeom>
          <a:noFill/>
        </p:spPr>
        <p:txBody>
          <a:bodyPr wrap="none" rtlCol="0">
            <a:spAutoFit/>
          </a:bodyPr>
          <a:lstStyle/>
          <a:p>
            <a:r>
              <a:rPr lang="en-GB" sz="2800" i="1" dirty="0"/>
              <a:t>Implementation artefacts </a:t>
            </a:r>
          </a:p>
        </p:txBody>
      </p:sp>
      <p:sp>
        <p:nvSpPr>
          <p:cNvPr id="25" name="Title 1">
            <a:extLst>
              <a:ext uri="{FF2B5EF4-FFF2-40B4-BE49-F238E27FC236}">
                <a16:creationId xmlns:a16="http://schemas.microsoft.com/office/drawing/2014/main" id="{4B98C32D-D680-4B70-8F50-5A366E938BB5}"/>
              </a:ext>
            </a:extLst>
          </p:cNvPr>
          <p:cNvSpPr txBox="1">
            <a:spLocks/>
          </p:cNvSpPr>
          <p:nvPr/>
        </p:nvSpPr>
        <p:spPr>
          <a:xfrm>
            <a:off x="11157764" y="26808706"/>
            <a:ext cx="8823076" cy="3343744"/>
          </a:xfrm>
          <a:prstGeom prst="rect">
            <a:avLst/>
          </a:prstGeom>
        </p:spPr>
        <p:txBody>
          <a:bodyPr vert="horz" lIns="91440" tIns="45720" rIns="91440" bIns="45720" rtlCol="0" anchor="t">
            <a:normAutofit fontScale="5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marL="0" marR="0" lvl="0" indent="0" algn="l" defTabSz="914400" rtl="0" eaLnBrk="0" fontAlgn="base" latinLnBrk="0" hangingPunct="0">
              <a:lnSpc>
                <a:spcPct val="100000"/>
              </a:lnSpc>
              <a:spcBef>
                <a:spcPct val="0"/>
              </a:spcBef>
              <a:spcAft>
                <a:spcPct val="0"/>
              </a:spcAft>
              <a:buClrTx/>
              <a:buSzTx/>
              <a:tabLst/>
            </a:pPr>
            <a:br>
              <a:rPr lang="en-GB" sz="3800" dirty="0"/>
            </a:br>
            <a:r>
              <a:rPr kumimoji="0" lang="en-US" altLang="en-US" sz="3800" b="1" i="0" u="none" strike="noStrike" cap="none" normalizeH="0" baseline="0" dirty="0">
                <a:ln>
                  <a:noFill/>
                </a:ln>
                <a:solidFill>
                  <a:schemeClr val="tx1"/>
                </a:solidFill>
                <a:effectLst/>
              </a:rPr>
              <a:t>BMJ Open (2018)</a:t>
            </a:r>
            <a:r>
              <a:rPr kumimoji="0" lang="en-US" altLang="en-US" sz="3800" b="0" i="0" u="none" strike="noStrike" cap="none" normalizeH="0" baseline="0" dirty="0">
                <a:ln>
                  <a:noFill/>
                </a:ln>
                <a:solidFill>
                  <a:schemeClr val="tx1"/>
                </a:solidFill>
                <a:effectLst/>
              </a:rPr>
              <a:t> 'Medication adherence in chronic diseases: Rates and factors.' </a:t>
            </a:r>
            <a:r>
              <a:rPr kumimoji="0" lang="en-US" altLang="en-US" sz="3800" b="0" i="1" u="none" strike="noStrike" cap="none" normalizeH="0" baseline="0" dirty="0">
                <a:ln>
                  <a:noFill/>
                </a:ln>
                <a:solidFill>
                  <a:schemeClr val="tx1"/>
                </a:solidFill>
                <a:effectLst/>
              </a:rPr>
              <a:t>BMJ Open</a:t>
            </a:r>
            <a:r>
              <a:rPr kumimoji="0" lang="en-US" altLang="en-US" sz="3800" b="0" i="0" u="none" strike="noStrike" cap="none" normalizeH="0" baseline="0" dirty="0">
                <a:ln>
                  <a:noFill/>
                </a:ln>
                <a:solidFill>
                  <a:schemeClr val="tx1"/>
                </a:solidFill>
                <a:effectLst/>
              </a:rPr>
              <a:t>, 8(1), e016982. Available from: </a:t>
            </a:r>
            <a:r>
              <a:rPr kumimoji="0" lang="en-US" altLang="en-US" sz="3800" b="0" i="0" u="none" strike="noStrike" cap="none" normalizeH="0" baseline="0" dirty="0">
                <a:ln>
                  <a:noFill/>
                </a:ln>
                <a:solidFill>
                  <a:schemeClr val="tx1"/>
                </a:solidFill>
                <a:effectLst/>
                <a:hlinkClick r:id="rId2"/>
              </a:rPr>
              <a:t>https://bmjopen.bmj.com/content/8/1/e016982</a:t>
            </a:r>
            <a:r>
              <a:rPr kumimoji="0" lang="en-US" altLang="en-US" sz="3800" b="0" i="0" u="none" strike="noStrike" cap="none" normalizeH="0" baseline="0" dirty="0">
                <a:ln>
                  <a:noFill/>
                </a:ln>
                <a:solidFill>
                  <a:schemeClr val="tx1"/>
                </a:solidFill>
                <a:effectLst/>
              </a:rPr>
              <a:t> [Accessed 10 January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800" b="1" i="0" u="none" strike="noStrike" cap="none" normalizeH="0" baseline="0" dirty="0" err="1">
                <a:ln>
                  <a:noFill/>
                </a:ln>
                <a:solidFill>
                  <a:schemeClr val="tx1"/>
                </a:solidFill>
                <a:effectLst/>
              </a:rPr>
              <a:t>Nieuwlaat</a:t>
            </a:r>
            <a:r>
              <a:rPr kumimoji="0" lang="en-US" altLang="en-US" sz="3800" b="1" i="0" u="none" strike="noStrike" cap="none" normalizeH="0" baseline="0" dirty="0">
                <a:ln>
                  <a:noFill/>
                </a:ln>
                <a:solidFill>
                  <a:schemeClr val="tx1"/>
                </a:solidFill>
                <a:effectLst/>
              </a:rPr>
              <a:t>, R., </a:t>
            </a:r>
            <a:r>
              <a:rPr kumimoji="0" lang="en-US" altLang="en-US" sz="3800" b="1" i="0" u="none" strike="noStrike" cap="none" normalizeH="0" baseline="0" dirty="0" err="1">
                <a:ln>
                  <a:noFill/>
                </a:ln>
                <a:solidFill>
                  <a:schemeClr val="tx1"/>
                </a:solidFill>
                <a:effectLst/>
              </a:rPr>
              <a:t>Wilczynski</a:t>
            </a:r>
            <a:r>
              <a:rPr kumimoji="0" lang="en-US" altLang="en-US" sz="3800" b="1" i="0" u="none" strike="noStrike" cap="none" normalizeH="0" baseline="0" dirty="0">
                <a:ln>
                  <a:noFill/>
                </a:ln>
                <a:solidFill>
                  <a:schemeClr val="tx1"/>
                </a:solidFill>
                <a:effectLst/>
              </a:rPr>
              <a:t>, N., Navarro, T., Hobson, N., Jeffery, R., </a:t>
            </a:r>
            <a:r>
              <a:rPr kumimoji="0" lang="en-US" altLang="en-US" sz="3800" b="1" i="0" u="none" strike="noStrike" cap="none" normalizeH="0" baseline="0" dirty="0" err="1">
                <a:ln>
                  <a:noFill/>
                </a:ln>
                <a:solidFill>
                  <a:schemeClr val="tx1"/>
                </a:solidFill>
                <a:effectLst/>
              </a:rPr>
              <a:t>Keepanasseril</a:t>
            </a:r>
            <a:r>
              <a:rPr kumimoji="0" lang="en-US" altLang="en-US" sz="3800" b="1" i="0" u="none" strike="noStrike" cap="none" normalizeH="0" baseline="0" dirty="0">
                <a:ln>
                  <a:noFill/>
                </a:ln>
                <a:solidFill>
                  <a:schemeClr val="tx1"/>
                </a:solidFill>
                <a:effectLst/>
              </a:rPr>
              <a:t>, A., </a:t>
            </a:r>
            <a:r>
              <a:rPr kumimoji="0" lang="en-US" altLang="en-US" sz="3800" b="1" i="0" u="none" strike="noStrike" cap="none" normalizeH="0" baseline="0" dirty="0" err="1">
                <a:ln>
                  <a:noFill/>
                </a:ln>
                <a:solidFill>
                  <a:schemeClr val="tx1"/>
                </a:solidFill>
                <a:effectLst/>
              </a:rPr>
              <a:t>Agoritsas</a:t>
            </a:r>
            <a:r>
              <a:rPr kumimoji="0" lang="en-US" altLang="en-US" sz="3800" b="1" i="0" u="none" strike="noStrike" cap="none" normalizeH="0" baseline="0" dirty="0">
                <a:ln>
                  <a:noFill/>
                </a:ln>
                <a:solidFill>
                  <a:schemeClr val="tx1"/>
                </a:solidFill>
                <a:effectLst/>
              </a:rPr>
              <a:t>, T., Mistry, N., Iorio, A. and Jack, S. (2014)</a:t>
            </a:r>
            <a:r>
              <a:rPr kumimoji="0" lang="en-US" altLang="en-US" sz="3800" b="0" i="0" u="none" strike="noStrike" cap="none" normalizeH="0" baseline="0" dirty="0">
                <a:ln>
                  <a:noFill/>
                </a:ln>
                <a:solidFill>
                  <a:schemeClr val="tx1"/>
                </a:solidFill>
                <a:effectLst/>
              </a:rPr>
              <a:t> 'Interventions for enhancing medication adherence.' </a:t>
            </a:r>
            <a:r>
              <a:rPr kumimoji="0" lang="en-US" altLang="en-US" sz="3800" b="0" i="1" u="none" strike="noStrike" cap="none" normalizeH="0" baseline="0" dirty="0">
                <a:ln>
                  <a:noFill/>
                </a:ln>
                <a:solidFill>
                  <a:schemeClr val="tx1"/>
                </a:solidFill>
                <a:effectLst/>
              </a:rPr>
              <a:t>Cochrane Database of Systematic Reviews</a:t>
            </a:r>
            <a:r>
              <a:rPr kumimoji="0" lang="en-US" altLang="en-US" sz="3800" b="0" i="0" u="none" strike="noStrike" cap="none" normalizeH="0" baseline="0" dirty="0">
                <a:ln>
                  <a:noFill/>
                </a:ln>
                <a:solidFill>
                  <a:schemeClr val="tx1"/>
                </a:solidFill>
                <a:effectLst/>
              </a:rPr>
              <a:t>, (11). Available from: https://doi.org/10.1002/14651858.CD000011.pub4 [Accessed 10 January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800" b="1" i="0" u="none" strike="noStrike" cap="none" normalizeH="0" baseline="0" dirty="0">
                <a:ln>
                  <a:noFill/>
                </a:ln>
                <a:solidFill>
                  <a:schemeClr val="tx1"/>
                </a:solidFill>
                <a:effectLst/>
              </a:rPr>
              <a:t>NHS England (2023)</a:t>
            </a:r>
            <a:r>
              <a:rPr kumimoji="0" lang="en-US" altLang="en-US" sz="3800" b="0" i="0" u="none" strike="noStrike" cap="none" normalizeH="0" baseline="0" dirty="0">
                <a:ln>
                  <a:noFill/>
                </a:ln>
                <a:solidFill>
                  <a:schemeClr val="tx1"/>
                </a:solidFill>
                <a:effectLst/>
              </a:rPr>
              <a:t> 'Digital transformation.' </a:t>
            </a:r>
            <a:r>
              <a:rPr kumimoji="0" lang="en-US" altLang="en-US" sz="3800" b="0" i="1" u="none" strike="noStrike" cap="none" normalizeH="0" baseline="0" dirty="0">
                <a:ln>
                  <a:noFill/>
                </a:ln>
                <a:solidFill>
                  <a:schemeClr val="tx1"/>
                </a:solidFill>
                <a:effectLst/>
              </a:rPr>
              <a:t>NHS England</a:t>
            </a:r>
            <a:r>
              <a:rPr kumimoji="0" lang="en-US" altLang="en-US" sz="3800" b="0" i="0" u="none" strike="noStrike" cap="none" normalizeH="0" baseline="0" dirty="0">
                <a:ln>
                  <a:noFill/>
                </a:ln>
                <a:solidFill>
                  <a:schemeClr val="tx1"/>
                </a:solidFill>
                <a:effectLst/>
              </a:rPr>
              <a:t>. Available from: </a:t>
            </a:r>
            <a:r>
              <a:rPr kumimoji="0" lang="en-US" altLang="en-US" sz="3800" b="0" i="0" u="none" strike="noStrike" cap="none" normalizeH="0" baseline="0" dirty="0">
                <a:ln>
                  <a:noFill/>
                </a:ln>
                <a:solidFill>
                  <a:schemeClr val="tx1"/>
                </a:solidFill>
                <a:effectLst/>
                <a:hlinkClick r:id="rId3"/>
              </a:rPr>
              <a:t>https://www.england.nhs.uk/digitaltechnology/</a:t>
            </a:r>
            <a:r>
              <a:rPr kumimoji="0" lang="en-US" altLang="en-US" sz="3800" b="0" i="0" u="none" strike="noStrike" cap="none" normalizeH="0" baseline="0" dirty="0">
                <a:ln>
                  <a:noFill/>
                </a:ln>
                <a:solidFill>
                  <a:schemeClr val="tx1"/>
                </a:solidFill>
                <a:effectLst/>
              </a:rPr>
              <a:t> [Accessed 10 January 2025]</a:t>
            </a:r>
          </a:p>
          <a:p>
            <a:pPr algn="l"/>
            <a:endParaRPr lang="en-GB" sz="3000" dirty="0"/>
          </a:p>
          <a:p>
            <a:pPr algn="l"/>
            <a:endParaRPr lang="en-GB" sz="3000" dirty="0"/>
          </a:p>
          <a:p>
            <a:pPr algn="l"/>
            <a:endParaRPr lang="en-GB" sz="3000" dirty="0"/>
          </a:p>
        </p:txBody>
      </p:sp>
      <p:sp>
        <p:nvSpPr>
          <p:cNvPr id="23" name="TextBox 22">
            <a:extLst>
              <a:ext uri="{FF2B5EF4-FFF2-40B4-BE49-F238E27FC236}">
                <a16:creationId xmlns:a16="http://schemas.microsoft.com/office/drawing/2014/main" id="{B0C41B35-B206-4E9B-9E1F-DC01F87130B8}"/>
              </a:ext>
            </a:extLst>
          </p:cNvPr>
          <p:cNvSpPr txBox="1"/>
          <p:nvPr/>
        </p:nvSpPr>
        <p:spPr>
          <a:xfrm>
            <a:off x="6221124" y="0"/>
            <a:ext cx="10516918" cy="923330"/>
          </a:xfrm>
          <a:prstGeom prst="rect">
            <a:avLst/>
          </a:prstGeom>
          <a:noFill/>
        </p:spPr>
        <p:txBody>
          <a:bodyPr wrap="none" rtlCol="0">
            <a:spAutoFit/>
          </a:bodyPr>
          <a:lstStyle/>
          <a:p>
            <a:r>
              <a:rPr lang="en-GB" sz="5400" dirty="0"/>
              <a:t>UFCFXK-30-3: Digital Systems Project</a:t>
            </a:r>
          </a:p>
        </p:txBody>
      </p:sp>
      <p:pic>
        <p:nvPicPr>
          <p:cNvPr id="1030" name="Picture 6" descr="Welcome to UWE Bristol - University of the West of England ...">
            <a:extLst>
              <a:ext uri="{FF2B5EF4-FFF2-40B4-BE49-F238E27FC236}">
                <a16:creationId xmlns:a16="http://schemas.microsoft.com/office/drawing/2014/main" id="{7370A0CC-BEFB-44C1-BB15-37EED0775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57" y="0"/>
            <a:ext cx="5816411" cy="290820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98A242B0-F7AF-4989-B9D6-963A97EC9DCA}"/>
              </a:ext>
            </a:extLst>
          </p:cNvPr>
          <p:cNvSpPr txBox="1"/>
          <p:nvPr/>
        </p:nvSpPr>
        <p:spPr>
          <a:xfrm>
            <a:off x="6025835" y="2085550"/>
            <a:ext cx="13747931" cy="1292662"/>
          </a:xfrm>
          <a:prstGeom prst="rect">
            <a:avLst/>
          </a:prstGeom>
          <a:noFill/>
        </p:spPr>
        <p:txBody>
          <a:bodyPr wrap="none" rtlCol="0">
            <a:spAutoFit/>
          </a:bodyPr>
          <a:lstStyle/>
          <a:p>
            <a:r>
              <a:rPr lang="en-GB" sz="4000" dirty="0"/>
              <a:t>Student name: Seif Mansour</a:t>
            </a:r>
          </a:p>
          <a:p>
            <a:r>
              <a:rPr lang="en-GB" sz="3800" dirty="0"/>
              <a:t>Project Title:  Real-time integrated healthcare management platform</a:t>
            </a:r>
          </a:p>
        </p:txBody>
      </p:sp>
      <p:sp>
        <p:nvSpPr>
          <p:cNvPr id="30" name="Title 1">
            <a:extLst>
              <a:ext uri="{FF2B5EF4-FFF2-40B4-BE49-F238E27FC236}">
                <a16:creationId xmlns:a16="http://schemas.microsoft.com/office/drawing/2014/main" id="{194C326C-A49D-4051-84F8-AC2C60493B11}"/>
              </a:ext>
            </a:extLst>
          </p:cNvPr>
          <p:cNvSpPr txBox="1">
            <a:spLocks/>
          </p:cNvSpPr>
          <p:nvPr/>
        </p:nvSpPr>
        <p:spPr>
          <a:xfrm>
            <a:off x="835327" y="5066080"/>
            <a:ext cx="8801432" cy="4018670"/>
          </a:xfrm>
          <a:prstGeom prst="rect">
            <a:avLst/>
          </a:prstGeom>
        </p:spPr>
        <p:txBody>
          <a:bodyPr vert="horz" lIns="91440" tIns="45720" rIns="91440" bIns="45720" rtlCol="0" anchor="t">
            <a:normAutofit/>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GB" sz="3000" b="1" dirty="0"/>
              <a:t>Abstract:</a:t>
            </a:r>
            <a:endParaRPr lang="en-GB" sz="10000" b="1" dirty="0"/>
          </a:p>
          <a:p>
            <a:pPr algn="l"/>
            <a:endParaRPr lang="en-GB" sz="2400" dirty="0"/>
          </a:p>
          <a:p>
            <a:pPr algn="l"/>
            <a:r>
              <a:rPr lang="en-US" sz="2400" dirty="0"/>
              <a:t>This project proposes a comprehensive web-based healthcare management platform to address challenges like medication non-adherence, fragmented systems, and poor user engagement. The platform integrates medication tracking, appointment scheduling, real-time communication, and secure data sharing into a user-friendly, centralized system. By leveraging modern technologies, it aims to empower patients, enhance healthcare provider collaboration, and improve overall healthcare outcomes.</a:t>
            </a:r>
          </a:p>
        </p:txBody>
      </p:sp>
      <p:sp>
        <p:nvSpPr>
          <p:cNvPr id="19" name="Title 1">
            <a:extLst>
              <a:ext uri="{FF2B5EF4-FFF2-40B4-BE49-F238E27FC236}">
                <a16:creationId xmlns:a16="http://schemas.microsoft.com/office/drawing/2014/main" id="{317A47AE-5C5B-40E6-94CD-71DD02CAA8C3}"/>
              </a:ext>
            </a:extLst>
          </p:cNvPr>
          <p:cNvSpPr txBox="1">
            <a:spLocks/>
          </p:cNvSpPr>
          <p:nvPr/>
        </p:nvSpPr>
        <p:spPr>
          <a:xfrm>
            <a:off x="17371835" y="2284492"/>
            <a:ext cx="3950320" cy="747536"/>
          </a:xfrm>
          <a:prstGeom prst="rect">
            <a:avLst/>
          </a:prstGeom>
        </p:spPr>
        <p:txBody>
          <a:bodyPr vert="horz" lIns="91440" tIns="45720" rIns="91440" bIns="45720" rtlCol="0" anchor="t">
            <a:normAutofit lnSpcReduction="1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r>
              <a:rPr lang="en-GB" sz="2400" dirty="0"/>
              <a:t>Video</a:t>
            </a:r>
          </a:p>
          <a:p>
            <a:r>
              <a:rPr lang="en-GB" sz="2400" dirty="0"/>
              <a:t> QR Code</a:t>
            </a:r>
          </a:p>
        </p:txBody>
      </p:sp>
      <p:sp>
        <p:nvSpPr>
          <p:cNvPr id="21" name="TextBox 20">
            <a:extLst>
              <a:ext uri="{FF2B5EF4-FFF2-40B4-BE49-F238E27FC236}">
                <a16:creationId xmlns:a16="http://schemas.microsoft.com/office/drawing/2014/main" id="{8BA1A87C-0B83-4900-9AF3-6D14A0817580}"/>
              </a:ext>
            </a:extLst>
          </p:cNvPr>
          <p:cNvSpPr txBox="1"/>
          <p:nvPr/>
        </p:nvSpPr>
        <p:spPr>
          <a:xfrm>
            <a:off x="11157764" y="17605877"/>
            <a:ext cx="1279581" cy="553998"/>
          </a:xfrm>
          <a:prstGeom prst="rect">
            <a:avLst/>
          </a:prstGeom>
          <a:noFill/>
        </p:spPr>
        <p:txBody>
          <a:bodyPr wrap="none" rtlCol="0">
            <a:spAutoFit/>
          </a:bodyPr>
          <a:lstStyle/>
          <a:p>
            <a:r>
              <a:rPr lang="en-GB" sz="3000" i="1" dirty="0"/>
              <a:t>Testing</a:t>
            </a:r>
          </a:p>
        </p:txBody>
      </p:sp>
      <p:sp>
        <p:nvSpPr>
          <p:cNvPr id="22" name="Title 1">
            <a:extLst>
              <a:ext uri="{FF2B5EF4-FFF2-40B4-BE49-F238E27FC236}">
                <a16:creationId xmlns:a16="http://schemas.microsoft.com/office/drawing/2014/main" id="{4D3D7BA1-7F0E-413D-A287-700C0A5FD274}"/>
              </a:ext>
            </a:extLst>
          </p:cNvPr>
          <p:cNvSpPr txBox="1">
            <a:spLocks/>
          </p:cNvSpPr>
          <p:nvPr/>
        </p:nvSpPr>
        <p:spPr>
          <a:xfrm>
            <a:off x="11157764" y="18340939"/>
            <a:ext cx="8442263" cy="2232604"/>
          </a:xfrm>
          <a:prstGeom prst="rect">
            <a:avLst/>
          </a:prstGeom>
        </p:spPr>
        <p:txBody>
          <a:bodyPr vert="horz" lIns="91440" tIns="45720" rIns="91440" bIns="45720" rtlCol="0" anchor="t">
            <a:normAutofit fontScale="25000" lnSpcReduction="20000"/>
          </a:bodyPr>
          <a:lstStyle>
            <a:lvl1pPr algn="ctr" defTabSz="2138324" rtl="0" eaLnBrk="1" latinLnBrk="0" hangingPunct="1">
              <a:lnSpc>
                <a:spcPct val="90000"/>
              </a:lnSpc>
              <a:spcBef>
                <a:spcPct val="0"/>
              </a:spcBef>
              <a:buNone/>
              <a:defRPr sz="14031" kern="1200">
                <a:solidFill>
                  <a:schemeClr val="tx1"/>
                </a:solidFill>
                <a:latin typeface="+mj-lt"/>
                <a:ea typeface="+mj-ea"/>
                <a:cs typeface="+mj-cs"/>
              </a:defRPr>
            </a:lvl1pPr>
          </a:lstStyle>
          <a:p>
            <a:pPr algn="l"/>
            <a:r>
              <a:rPr lang="en-US" sz="10000" dirty="0"/>
              <a:t>The testing phase will focus on ensuring the platform's functionality, usability, and security. Functional tests will verify that all features, such as medication tracking and appointment scheduling, work as intended. Usability testing will involve user feedback to improve the interface and experience. Security testing will validate data encryption and compliance with privacy standards. Automated tools like Selenium and Postman could be used for efficiency</a:t>
            </a:r>
            <a:r>
              <a:rPr lang="en-US" sz="800" dirty="0"/>
              <a:t>.</a:t>
            </a:r>
            <a:endParaRPr lang="en-GB" sz="2400" dirty="0"/>
          </a:p>
        </p:txBody>
      </p:sp>
      <p:pic>
        <p:nvPicPr>
          <p:cNvPr id="5" name="Picture 4">
            <a:extLst>
              <a:ext uri="{FF2B5EF4-FFF2-40B4-BE49-F238E27FC236}">
                <a16:creationId xmlns:a16="http://schemas.microsoft.com/office/drawing/2014/main" id="{C00FE30A-42C4-2C53-7DBE-37BB260604D4}"/>
              </a:ext>
            </a:extLst>
          </p:cNvPr>
          <p:cNvPicPr>
            <a:picLocks noChangeAspect="1"/>
          </p:cNvPicPr>
          <p:nvPr/>
        </p:nvPicPr>
        <p:blipFill>
          <a:blip r:embed="rId5"/>
          <a:stretch>
            <a:fillRect/>
          </a:stretch>
        </p:blipFill>
        <p:spPr>
          <a:xfrm>
            <a:off x="10815071" y="12085637"/>
            <a:ext cx="9508462" cy="4030438"/>
          </a:xfrm>
          <a:prstGeom prst="rect">
            <a:avLst/>
          </a:prstGeom>
        </p:spPr>
      </p:pic>
      <p:pic>
        <p:nvPicPr>
          <p:cNvPr id="9" name="Picture 8" descr="A diagram of a login sign-up&#10;&#10;Description automatically generated">
            <a:extLst>
              <a:ext uri="{FF2B5EF4-FFF2-40B4-BE49-F238E27FC236}">
                <a16:creationId xmlns:a16="http://schemas.microsoft.com/office/drawing/2014/main" id="{EAA47E62-9A4C-C486-0F12-812766FD367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20413" y="6393273"/>
            <a:ext cx="7560628" cy="4644754"/>
          </a:xfrm>
          <a:prstGeom prst="rect">
            <a:avLst/>
          </a:prstGeom>
        </p:spPr>
      </p:pic>
      <p:sp>
        <p:nvSpPr>
          <p:cNvPr id="17" name="TextBox 16">
            <a:extLst>
              <a:ext uri="{FF2B5EF4-FFF2-40B4-BE49-F238E27FC236}">
                <a16:creationId xmlns:a16="http://schemas.microsoft.com/office/drawing/2014/main" id="{F6D8B997-F7A1-1ED9-39B4-1AEAED5B6BD3}"/>
              </a:ext>
            </a:extLst>
          </p:cNvPr>
          <p:cNvSpPr txBox="1"/>
          <p:nvPr/>
        </p:nvSpPr>
        <p:spPr>
          <a:xfrm>
            <a:off x="10868780" y="16193947"/>
            <a:ext cx="8823076" cy="1107996"/>
          </a:xfrm>
          <a:prstGeom prst="rect">
            <a:avLst/>
          </a:prstGeom>
          <a:noFill/>
        </p:spPr>
        <p:txBody>
          <a:bodyPr wrap="square" rtlCol="0">
            <a:spAutoFit/>
          </a:bodyPr>
          <a:lstStyle/>
          <a:p>
            <a:r>
              <a:rPr lang="en-US" sz="2200" dirty="0"/>
              <a:t>This is my initial simple UI for the healthcare management user’s dashboard with features like medication tracking, appointment scheduling, data sharing, and chat support.</a:t>
            </a:r>
          </a:p>
        </p:txBody>
      </p:sp>
      <p:sp>
        <p:nvSpPr>
          <p:cNvPr id="28" name="TextBox 27">
            <a:extLst>
              <a:ext uri="{FF2B5EF4-FFF2-40B4-BE49-F238E27FC236}">
                <a16:creationId xmlns:a16="http://schemas.microsoft.com/office/drawing/2014/main" id="{5E3DAC35-7C93-261A-B20B-5F443DC4E113}"/>
              </a:ext>
            </a:extLst>
          </p:cNvPr>
          <p:cNvSpPr txBox="1"/>
          <p:nvPr/>
        </p:nvSpPr>
        <p:spPr>
          <a:xfrm>
            <a:off x="11157764" y="20669957"/>
            <a:ext cx="4422429" cy="553998"/>
          </a:xfrm>
          <a:prstGeom prst="rect">
            <a:avLst/>
          </a:prstGeom>
          <a:noFill/>
        </p:spPr>
        <p:txBody>
          <a:bodyPr wrap="none" rtlCol="0">
            <a:spAutoFit/>
          </a:bodyPr>
          <a:lstStyle/>
          <a:p>
            <a:r>
              <a:rPr lang="en-GB" sz="3000" i="1" dirty="0"/>
              <a:t>Planning and Management</a:t>
            </a:r>
          </a:p>
        </p:txBody>
      </p:sp>
      <p:pic>
        <p:nvPicPr>
          <p:cNvPr id="37" name="Picture 36" descr="A qr code on a white background&#10;&#10;Description automatically generated">
            <a:extLst>
              <a:ext uri="{FF2B5EF4-FFF2-40B4-BE49-F238E27FC236}">
                <a16:creationId xmlns:a16="http://schemas.microsoft.com/office/drawing/2014/main" id="{9FA266E8-CA32-4635-EF55-038E01B6FF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380724" y="341683"/>
            <a:ext cx="1942809" cy="1942809"/>
          </a:xfrm>
          <a:prstGeom prst="rect">
            <a:avLst/>
          </a:prstGeom>
        </p:spPr>
      </p:pic>
    </p:spTree>
    <p:extLst>
      <p:ext uri="{BB962C8B-B14F-4D97-AF65-F5344CB8AC3E}">
        <p14:creationId xmlns:p14="http://schemas.microsoft.com/office/powerpoint/2010/main" val="31936977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1664</TotalTime>
  <Words>1013</Words>
  <Application>Microsoft Office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Research:  Healthcare systems face critical challenges, including fragmented functionality, poor usability, and limited real-time communication capabilities. Non-adherence to medications affects over 50% of chronic patients, leading to worsened health outcomes and increased healthcare costs (BMJ Open, 2018). Current tools, such as mobile apps for medication reminders and patient education programs, often fail due to limited integration with healthcare systems, complex interfaces, and lack of real-time interaction (Nieuwlaat et al., 2014). Patients also face challenges in accessing personalized care tailored to their unique health needs. Many existing platforms fail to incorporate features that adapt to individual user preferences, such as customizable dashboards or tailored health tips, which can significantly enhance user engagement and treatment adherence. This lack of personalization results in reduced user satisfaction and limits the effectiveness of digital health tools (NHS England, 2023). This project aims to close these gaps by developing a comprehensive, integrated system. The proposed solution will empower patients, enhance provider-patient collaboration, and streamline healthcare management through personalized and user-centric design.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Amak;lsdjas;ldkjsad #asdlkajsdlkajsd asdkajsd asdlaksjd;lkajsd salkdjaslkjd salkdjalksjd kljsadkljaslkjd</dc:title>
  <dc:creator>Theo Spyridopoulos</dc:creator>
  <cp:lastModifiedBy>ahmed amr</cp:lastModifiedBy>
  <cp:revision>66</cp:revision>
  <dcterms:created xsi:type="dcterms:W3CDTF">2017-09-13T12:36:56Z</dcterms:created>
  <dcterms:modified xsi:type="dcterms:W3CDTF">2025-01-25T08:15:18Z</dcterms:modified>
</cp:coreProperties>
</file>