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entation.xml" ContentType="application/vnd.openxmlformats-officedocument.presentationml.presentation.main+xml"/>
  <Override PartName="/ppt/diagrams/data1.xml" ContentType="application/vnd.openxmlformats-officedocument.drawingml.diagramData+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handoutMasterIdLst>
    <p:handoutMasterId r:id="rId24"/>
  </p:handoutMasterIdLst>
  <p:sldIdLst>
    <p:sldId id="261" r:id="rId2"/>
    <p:sldId id="257" r:id="rId3"/>
    <p:sldId id="387" r:id="rId4"/>
    <p:sldId id="372" r:id="rId5"/>
    <p:sldId id="388" r:id="rId6"/>
    <p:sldId id="373" r:id="rId7"/>
    <p:sldId id="390" r:id="rId8"/>
    <p:sldId id="391" r:id="rId9"/>
    <p:sldId id="392" r:id="rId10"/>
    <p:sldId id="393" r:id="rId11"/>
    <p:sldId id="394" r:id="rId12"/>
    <p:sldId id="395" r:id="rId13"/>
    <p:sldId id="396" r:id="rId14"/>
    <p:sldId id="397" r:id="rId15"/>
    <p:sldId id="398" r:id="rId16"/>
    <p:sldId id="399" r:id="rId17"/>
    <p:sldId id="382" r:id="rId18"/>
    <p:sldId id="383" r:id="rId19"/>
    <p:sldId id="384" r:id="rId20"/>
    <p:sldId id="385" r:id="rId21"/>
    <p:sldId id="291" r:id="rId22"/>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1304" autoAdjust="0"/>
  </p:normalViewPr>
  <p:slideViewPr>
    <p:cSldViewPr snapToGrid="0">
      <p:cViewPr varScale="1">
        <p:scale>
          <a:sx n="104" d="100"/>
          <a:sy n="104" d="100"/>
        </p:scale>
        <p:origin x="864" y="132"/>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0" d="100"/>
          <a:sy n="90" d="100"/>
        </p:scale>
        <p:origin x="37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F07F19-1F50-4B42-A7A0-278DF9D25BB1}" type="doc">
      <dgm:prSet loTypeId="urn:microsoft.com/office/officeart/2005/8/layout/default" loCatId="list" qsTypeId="urn:microsoft.com/office/officeart/2005/8/quickstyle/simple1" qsCatId="simple" csTypeId="urn:microsoft.com/office/officeart/2005/8/colors/colorful1" csCatId="colorful" phldr="1"/>
      <dgm:spPr/>
      <dgm:t>
        <a:bodyPr rtlCol="0"/>
        <a:lstStyle/>
        <a:p>
          <a:pPr rtl="0"/>
          <a:endParaRPr lang="en-US"/>
        </a:p>
      </dgm:t>
    </dgm:pt>
    <dgm:pt modelId="{2EE95FC5-CD6B-4A50-9262-DC414E16C3EA}">
      <dgm:prSet custT="1"/>
      <dgm:spPr>
        <a:solidFill>
          <a:schemeClr val="bg1"/>
        </a:solidFill>
        <a:ln>
          <a:solidFill>
            <a:schemeClr val="bg2">
              <a:lumMod val="75000"/>
            </a:schemeClr>
          </a:solidFill>
        </a:ln>
      </dgm:spPr>
      <dgm:t>
        <a:bodyPr lIns="72000" rIns="72000" rtlCol="0"/>
        <a:lstStyle/>
        <a:p>
          <a:pPr rtl="0"/>
          <a:r>
            <a:rPr lang="pl-PL" sz="2100" b="1" noProof="0" dirty="0">
              <a:solidFill>
                <a:schemeClr val="accent1">
                  <a:lumMod val="75000"/>
                </a:schemeClr>
              </a:solidFill>
              <a:latin typeface="Garamond" panose="02020404030301010803" pitchFamily="18" charset="0"/>
            </a:rPr>
            <a:t>Lekcja 1</a:t>
          </a:r>
        </a:p>
        <a:p>
          <a:pPr rtl="0"/>
          <a:r>
            <a:rPr lang="pl-PL" sz="1600" noProof="0" dirty="0">
              <a:solidFill>
                <a:schemeClr val="bg2">
                  <a:lumMod val="50000"/>
                </a:schemeClr>
              </a:solidFill>
            </a:rPr>
            <a:t>Wprowadzenie do platformy Spring oraz Spring </a:t>
          </a:r>
          <a:r>
            <a:rPr lang="pl-PL" sz="1600" noProof="0" dirty="0" err="1">
              <a:solidFill>
                <a:schemeClr val="bg2">
                  <a:lumMod val="50000"/>
                </a:schemeClr>
              </a:solidFill>
            </a:rPr>
            <a:t>Core</a:t>
          </a:r>
          <a:endParaRPr lang="pl-PL" sz="1600" noProof="0" dirty="0">
            <a:solidFill>
              <a:schemeClr val="bg2">
                <a:lumMod val="50000"/>
              </a:schemeClr>
            </a:solidFill>
          </a:endParaRPr>
        </a:p>
      </dgm:t>
    </dgm:pt>
    <dgm:pt modelId="{75374347-884B-4721-8CFF-DF080F5B1C79}" type="parTrans" cxnId="{B3F19EC2-A372-4EC3-BFE0-C62FFDFE3DF6}">
      <dgm:prSet/>
      <dgm:spPr/>
      <dgm:t>
        <a:bodyPr rtlCol="0"/>
        <a:lstStyle/>
        <a:p>
          <a:pPr rtl="0"/>
          <a:endParaRPr lang="pl-PL" noProof="0" dirty="0"/>
        </a:p>
      </dgm:t>
    </dgm:pt>
    <dgm:pt modelId="{C99EBBB1-E916-471C-83C9-ABE85B42AC26}" type="sibTrans" cxnId="{B3F19EC2-A372-4EC3-BFE0-C62FFDFE3DF6}">
      <dgm:prSet phldrT="1" phldr="0"/>
      <dgm:spPr/>
      <dgm:t>
        <a:bodyPr rtlCol="0"/>
        <a:lstStyle/>
        <a:p>
          <a:pPr rtl="0"/>
          <a:endParaRPr lang="pl-PL" noProof="0" dirty="0"/>
        </a:p>
      </dgm:t>
    </dgm:pt>
    <dgm:pt modelId="{F05611F0-8256-4954-B6CB-ED6B4F2DD397}">
      <dgm:prSet custT="1"/>
      <dgm:spPr>
        <a:solidFill>
          <a:schemeClr val="bg1"/>
        </a:solidFill>
        <a:ln>
          <a:solidFill>
            <a:schemeClr val="bg2">
              <a:lumMod val="75000"/>
            </a:schemeClr>
          </a:solidFill>
        </a:ln>
      </dgm:spPr>
      <dgm:t>
        <a:bodyPr lIns="72000" rIns="72000" rtlCol="0"/>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pitchFamily="18" charset="0"/>
              <a:ea typeface="+mn-ea"/>
              <a:cs typeface="+mn-cs"/>
            </a:rPr>
            <a:t>Lekcja 2</a:t>
          </a:r>
        </a:p>
        <a:p>
          <a:pPr marL="0" lvl="0" algn="ctr" defTabSz="1022350" rtl="0">
            <a:lnSpc>
              <a:spcPct val="90000"/>
            </a:lnSpc>
            <a:spcBef>
              <a:spcPct val="0"/>
            </a:spcBef>
            <a:spcAft>
              <a:spcPct val="35000"/>
            </a:spcAft>
            <a:buNone/>
          </a:pPr>
          <a:r>
            <a:rPr lang="pl-PL" sz="1600" kern="1200" noProof="0" dirty="0">
              <a:solidFill>
                <a:schemeClr val="bg2">
                  <a:lumMod val="50000"/>
                </a:schemeClr>
              </a:solidFill>
            </a:rPr>
            <a:t>Wprowadzenie do Spring </a:t>
          </a:r>
          <a:r>
            <a:rPr lang="pl-PL" sz="1600" kern="1200" noProof="0" dirty="0" err="1">
              <a:solidFill>
                <a:schemeClr val="bg2">
                  <a:lumMod val="50000"/>
                </a:schemeClr>
              </a:solidFill>
            </a:rPr>
            <a:t>boot</a:t>
          </a:r>
          <a:r>
            <a:rPr lang="pl-PL" sz="1600" kern="1200" noProof="0" dirty="0">
              <a:solidFill>
                <a:schemeClr val="bg2">
                  <a:lumMod val="50000"/>
                </a:schemeClr>
              </a:solidFill>
            </a:rPr>
            <a:t>, wstrzykiwanie zależności, pliki konfiguracyjne</a:t>
          </a:r>
        </a:p>
      </dgm:t>
    </dgm:pt>
    <dgm:pt modelId="{CD7328D6-9FAE-4506-9BDB-E06A571EC1D4}" type="parTrans" cxnId="{914FACD2-336A-4471-9E99-312B3F8EAB04}">
      <dgm:prSet/>
      <dgm:spPr/>
      <dgm:t>
        <a:bodyPr rtlCol="0"/>
        <a:lstStyle/>
        <a:p>
          <a:pPr rtl="0"/>
          <a:endParaRPr lang="pl-PL" noProof="0" dirty="0"/>
        </a:p>
      </dgm:t>
    </dgm:pt>
    <dgm:pt modelId="{6BD5265A-8333-420D-BDB2-65F10B3EBD76}" type="sibTrans" cxnId="{914FACD2-336A-4471-9E99-312B3F8EAB04}">
      <dgm:prSet phldrT="2" phldr="0"/>
      <dgm:spPr/>
      <dgm:t>
        <a:bodyPr rtlCol="0"/>
        <a:lstStyle/>
        <a:p>
          <a:pPr rtl="0"/>
          <a:endParaRPr lang="pl-PL" noProof="0" dirty="0"/>
        </a:p>
      </dgm:t>
    </dgm:pt>
    <dgm:pt modelId="{22625139-F93A-4F3F-A7AA-4923A01AEDF3}">
      <dgm:prSet custT="1"/>
      <dgm:spPr>
        <a:solidFill>
          <a:schemeClr val="bg1"/>
        </a:solidFill>
        <a:ln>
          <a:solidFill>
            <a:schemeClr val="bg2">
              <a:lumMod val="75000"/>
            </a:schemeClr>
          </a:solidFill>
        </a:ln>
      </dgm:spPr>
      <dgm:t>
        <a:bodyPr lIns="72000" rIns="72000" rtlCol="0"/>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3</a:t>
          </a:r>
        </a:p>
        <a:p>
          <a:pPr marL="0" lvl="0" algn="ctr" defTabSz="1022350" rtl="0">
            <a:lnSpc>
              <a:spcPct val="90000"/>
            </a:lnSpc>
            <a:spcBef>
              <a:spcPct val="0"/>
            </a:spcBef>
            <a:spcAft>
              <a:spcPct val="35000"/>
            </a:spcAft>
            <a:buNone/>
          </a:pPr>
          <a:r>
            <a:rPr lang="pl-PL" sz="1600" kern="1200" noProof="0" dirty="0">
              <a:solidFill>
                <a:schemeClr val="bg2">
                  <a:lumMod val="50000"/>
                </a:schemeClr>
              </a:solidFill>
            </a:rPr>
            <a:t>Wykorzystanie Spring Web, protokół HTTP, wyjątki w aplikacji REST</a:t>
          </a:r>
        </a:p>
      </dgm:t>
    </dgm:pt>
    <dgm:pt modelId="{F549A0EB-6BE9-4749-8336-B02A279AE302}" type="parTrans" cxnId="{FC7721F0-429B-4CE7-BE98-C2F3C41FE9C7}">
      <dgm:prSet/>
      <dgm:spPr/>
      <dgm:t>
        <a:bodyPr rtlCol="0"/>
        <a:lstStyle/>
        <a:p>
          <a:pPr rtl="0"/>
          <a:endParaRPr lang="pl-PL" noProof="0" dirty="0"/>
        </a:p>
      </dgm:t>
    </dgm:pt>
    <dgm:pt modelId="{A8E2FA08-4DD4-4654-A85D-9A99162D6201}" type="sibTrans" cxnId="{FC7721F0-429B-4CE7-BE98-C2F3C41FE9C7}">
      <dgm:prSet phldrT="3" phldr="0"/>
      <dgm:spPr/>
      <dgm:t>
        <a:bodyPr rtlCol="0"/>
        <a:lstStyle/>
        <a:p>
          <a:pPr rtl="0"/>
          <a:endParaRPr lang="pl-PL" noProof="0" dirty="0"/>
        </a:p>
      </dgm:t>
    </dgm:pt>
    <dgm:pt modelId="{140952D0-0E1D-4F48-9F16-53581487CFA0}">
      <dgm:prSet custT="1"/>
      <dgm:spPr>
        <a:solidFill>
          <a:schemeClr val="bg1"/>
        </a:solidFill>
        <a:ln>
          <a:solidFill>
            <a:schemeClr val="bg2">
              <a:lumMod val="75000"/>
            </a:schemeClr>
          </a:solidFill>
        </a:ln>
      </dgm:spPr>
      <dgm:t>
        <a:bodyPr lIns="72000" rIns="72000" rtlCol="0"/>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4</a:t>
          </a:r>
        </a:p>
        <a:p>
          <a:pPr marL="0" lvl="0" algn="ctr" defTabSz="1022350" rtl="0">
            <a:lnSpc>
              <a:spcPct val="90000"/>
            </a:lnSpc>
            <a:spcBef>
              <a:spcPct val="0"/>
            </a:spcBef>
            <a:spcAft>
              <a:spcPct val="35000"/>
            </a:spcAft>
            <a:buNone/>
          </a:pPr>
          <a:r>
            <a:rPr lang="pl-PL" sz="1600" kern="1200" noProof="0" dirty="0">
              <a:solidFill>
                <a:schemeClr val="bg2">
                  <a:lumMod val="50000"/>
                </a:schemeClr>
              </a:solidFill>
            </a:rPr>
            <a:t>Wykorzystanie bazy danych w aplikacji REST, wyjaśnienie pojęć JDBC, CRUD, ORM, JPA</a:t>
          </a:r>
        </a:p>
      </dgm:t>
    </dgm:pt>
    <dgm:pt modelId="{790C446F-6917-41E7-BE01-7AFE2676D505}" type="parTrans" cxnId="{B07163E8-ADEC-492A-8F07-7E5786AB23AE}">
      <dgm:prSet/>
      <dgm:spPr/>
      <dgm:t>
        <a:bodyPr rtlCol="0"/>
        <a:lstStyle/>
        <a:p>
          <a:pPr rtl="0"/>
          <a:endParaRPr lang="pl-PL" noProof="0" dirty="0"/>
        </a:p>
      </dgm:t>
    </dgm:pt>
    <dgm:pt modelId="{2804F27C-9BA9-4D07-AB02-74BE7DFA2C0E}" type="sibTrans" cxnId="{B07163E8-ADEC-492A-8F07-7E5786AB23AE}">
      <dgm:prSet phldrT="4" phldr="0"/>
      <dgm:spPr/>
      <dgm:t>
        <a:bodyPr rtlCol="0"/>
        <a:lstStyle/>
        <a:p>
          <a:pPr rtl="0"/>
          <a:endParaRPr lang="pl-PL" noProof="0" dirty="0"/>
        </a:p>
      </dgm:t>
    </dgm:pt>
    <dgm:pt modelId="{C2F8C7F7-44C4-414A-BCCD-56E91DD0A777}">
      <dgm:prSet custT="1"/>
      <dgm:spPr>
        <a:solidFill>
          <a:schemeClr val="bg1"/>
        </a:solidFill>
        <a:ln>
          <a:solidFill>
            <a:schemeClr val="bg2">
              <a:lumMod val="75000"/>
            </a:schemeClr>
          </a:solidFill>
        </a:ln>
      </dgm:spPr>
      <dgm:t>
        <a:bodyPr lIns="72000" rIns="72000" rtlCol="0"/>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5</a:t>
          </a:r>
        </a:p>
        <a:p>
          <a:pPr marL="0" lvl="0" algn="ctr" defTabSz="1022350" rtl="0">
            <a:lnSpc>
              <a:spcPct val="90000"/>
            </a:lnSpc>
            <a:spcBef>
              <a:spcPct val="0"/>
            </a:spcBef>
            <a:spcAft>
              <a:spcPct val="35000"/>
            </a:spcAft>
            <a:buNone/>
          </a:pPr>
          <a:r>
            <a:rPr lang="pl-PL" sz="1600" kern="1200" noProof="0" dirty="0">
              <a:solidFill>
                <a:schemeClr val="bg2">
                  <a:lumMod val="50000"/>
                </a:schemeClr>
              </a:solidFill>
            </a:rPr>
            <a:t>Kontynuacja baz danych w projekcie, paginacja</a:t>
          </a:r>
        </a:p>
      </dgm:t>
    </dgm:pt>
    <dgm:pt modelId="{E6C6DF88-9436-40D7-BA84-18FE896A6151}" type="parTrans" cxnId="{14D43B81-F92D-4CD8-9D1E-78CBF092C750}">
      <dgm:prSet/>
      <dgm:spPr/>
      <dgm:t>
        <a:bodyPr rtlCol="0"/>
        <a:lstStyle/>
        <a:p>
          <a:pPr rtl="0"/>
          <a:endParaRPr lang="pl-PL" noProof="0" dirty="0"/>
        </a:p>
      </dgm:t>
    </dgm:pt>
    <dgm:pt modelId="{4E39967D-43EF-4F15-814A-2F491D900D43}" type="sibTrans" cxnId="{14D43B81-F92D-4CD8-9D1E-78CBF092C750}">
      <dgm:prSet phldrT="5" phldr="0"/>
      <dgm:spPr/>
      <dgm:t>
        <a:bodyPr rtlCol="0"/>
        <a:lstStyle/>
        <a:p>
          <a:pPr rtl="0"/>
          <a:endParaRPr lang="pl-PL" noProof="0" dirty="0"/>
        </a:p>
      </dgm:t>
    </dgm:pt>
    <dgm:pt modelId="{BF1274BB-4A53-4C5A-B923-D2010DC742EE}">
      <dgm:prSet custT="1"/>
      <dgm:spPr>
        <a:solidFill>
          <a:schemeClr val="bg1"/>
        </a:solidFill>
        <a:ln>
          <a:solidFill>
            <a:schemeClr val="bg2">
              <a:lumMod val="75000"/>
            </a:schemeClr>
          </a:solidFill>
        </a:ln>
      </dgm:spPr>
      <dgm:t>
        <a:bodyPr lIns="72000" rIns="72000" rtlCol="0"/>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8</a:t>
          </a:r>
        </a:p>
        <a:p>
          <a:pPr marL="0" lvl="0" indent="0" algn="ctr" defTabSz="933450" rtl="0">
            <a:lnSpc>
              <a:spcPct val="90000"/>
            </a:lnSpc>
            <a:spcBef>
              <a:spcPct val="0"/>
            </a:spcBef>
            <a:spcAft>
              <a:spcPct val="35000"/>
            </a:spcAft>
            <a:buNone/>
          </a:pPr>
          <a:r>
            <a:rPr lang="pl-PL" sz="1600" kern="1200" noProof="0" dirty="0">
              <a:solidFill>
                <a:schemeClr val="bg2">
                  <a:lumMod val="50000"/>
                </a:schemeClr>
              </a:solidFill>
            </a:rPr>
            <a:t>Bezpieczeństwo w aplikacjach Spring</a:t>
          </a:r>
        </a:p>
      </dgm:t>
    </dgm:pt>
    <dgm:pt modelId="{E7852433-69D6-43CF-A272-705A7DF9811D}" type="parTrans" cxnId="{730CE964-B0E5-4C00-8B7D-B1CDB2C0A1E2}">
      <dgm:prSet/>
      <dgm:spPr/>
      <dgm:t>
        <a:bodyPr/>
        <a:lstStyle/>
        <a:p>
          <a:endParaRPr lang="pl-PL"/>
        </a:p>
      </dgm:t>
    </dgm:pt>
    <dgm:pt modelId="{5AE802AA-A4D7-4CA5-A964-E7EB91751F02}" type="sibTrans" cxnId="{730CE964-B0E5-4C00-8B7D-B1CDB2C0A1E2}">
      <dgm:prSet/>
      <dgm:spPr/>
      <dgm:t>
        <a:bodyPr/>
        <a:lstStyle/>
        <a:p>
          <a:endParaRPr lang="pl-PL"/>
        </a:p>
      </dgm:t>
    </dgm:pt>
    <dgm:pt modelId="{BBB42DA9-BD2B-420F-8F96-3CF9B9572091}">
      <dgm:prSet custT="1"/>
      <dgm:spPr>
        <a:solidFill>
          <a:schemeClr val="bg1"/>
        </a:solidFill>
        <a:ln>
          <a:solidFill>
            <a:schemeClr val="bg2">
              <a:lumMod val="75000"/>
            </a:schemeClr>
          </a:solidFill>
        </a:ln>
      </dgm:spPr>
      <dgm:t>
        <a:bodyPr lIns="72000" rIns="72000" rtlCol="0"/>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6</a:t>
          </a:r>
        </a:p>
        <a:p>
          <a:pPr marL="0" lvl="0" indent="0" algn="ctr" defTabSz="933450" rtl="0">
            <a:lnSpc>
              <a:spcPct val="90000"/>
            </a:lnSpc>
            <a:spcBef>
              <a:spcPct val="0"/>
            </a:spcBef>
            <a:spcAft>
              <a:spcPct val="35000"/>
            </a:spcAft>
            <a:buNone/>
          </a:pPr>
          <a:r>
            <a:rPr lang="pl-PL" sz="1600" kern="1200" noProof="0" dirty="0">
              <a:solidFill>
                <a:schemeClr val="bg2">
                  <a:lumMod val="50000"/>
                </a:schemeClr>
              </a:solidFill>
            </a:rPr>
            <a:t>Wprowadzenie do architektury </a:t>
          </a:r>
          <a:r>
            <a:rPr lang="pl-PL" sz="1600" kern="1200" noProof="0" dirty="0" err="1">
              <a:solidFill>
                <a:schemeClr val="bg2">
                  <a:lumMod val="50000"/>
                </a:schemeClr>
              </a:solidFill>
            </a:rPr>
            <a:t>mikroserwisowej</a:t>
          </a:r>
          <a:endParaRPr lang="pl-PL" sz="1600" kern="1200" noProof="0" dirty="0">
            <a:solidFill>
              <a:schemeClr val="bg2">
                <a:lumMod val="50000"/>
              </a:schemeClr>
            </a:solidFill>
          </a:endParaRPr>
        </a:p>
      </dgm:t>
    </dgm:pt>
    <dgm:pt modelId="{66D5947B-AF31-470A-B562-600021509499}" type="parTrans" cxnId="{2EF545C4-FF9A-4222-8AD6-BA3F1983304A}">
      <dgm:prSet/>
      <dgm:spPr/>
      <dgm:t>
        <a:bodyPr/>
        <a:lstStyle/>
        <a:p>
          <a:endParaRPr lang="pl-PL"/>
        </a:p>
      </dgm:t>
    </dgm:pt>
    <dgm:pt modelId="{762DC71E-0AA5-43F5-B80A-47109B4674E8}" type="sibTrans" cxnId="{2EF545C4-FF9A-4222-8AD6-BA3F1983304A}">
      <dgm:prSet/>
      <dgm:spPr/>
      <dgm:t>
        <a:bodyPr/>
        <a:lstStyle/>
        <a:p>
          <a:endParaRPr lang="pl-PL"/>
        </a:p>
      </dgm:t>
    </dgm:pt>
    <dgm:pt modelId="{731B22A5-05CF-4068-ABDE-42C92E8D17D1}">
      <dgm:prSet custT="1"/>
      <dgm:spPr>
        <a:solidFill>
          <a:schemeClr val="bg1"/>
        </a:solidFill>
        <a:ln>
          <a:solidFill>
            <a:schemeClr val="bg2">
              <a:lumMod val="75000"/>
            </a:schemeClr>
          </a:solidFill>
        </a:ln>
      </dgm:spPr>
      <dgm:t>
        <a:bodyPr lIns="72000" rIns="72000" rtlCol="0"/>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7</a:t>
          </a:r>
        </a:p>
        <a:p>
          <a:pPr marL="0" lvl="0" indent="0" algn="ctr" defTabSz="933450" rtl="0">
            <a:lnSpc>
              <a:spcPct val="90000"/>
            </a:lnSpc>
            <a:spcBef>
              <a:spcPct val="0"/>
            </a:spcBef>
            <a:spcAft>
              <a:spcPct val="35000"/>
            </a:spcAft>
            <a:buNone/>
          </a:pPr>
          <a:r>
            <a:rPr lang="pl-PL" sz="1600" kern="1200" noProof="0" dirty="0">
              <a:solidFill>
                <a:schemeClr val="bg2">
                  <a:lumMod val="50000"/>
                </a:schemeClr>
              </a:solidFill>
            </a:rPr>
            <a:t>Kontynuacja architektury </a:t>
          </a:r>
          <a:r>
            <a:rPr lang="pl-PL" sz="1600" kern="1200" noProof="0" dirty="0" err="1">
              <a:solidFill>
                <a:schemeClr val="bg2">
                  <a:lumMod val="50000"/>
                </a:schemeClr>
              </a:solidFill>
            </a:rPr>
            <a:t>mikroserwisowej</a:t>
          </a:r>
          <a:endParaRPr lang="pl-PL" sz="1600" kern="1200" noProof="0" dirty="0">
            <a:solidFill>
              <a:schemeClr val="bg2">
                <a:lumMod val="50000"/>
              </a:schemeClr>
            </a:solidFill>
          </a:endParaRPr>
        </a:p>
      </dgm:t>
    </dgm:pt>
    <dgm:pt modelId="{53783DFF-AF94-4FF7-A621-6623A91041A0}" type="parTrans" cxnId="{23974213-D443-446F-B7C9-DA8358773A6E}">
      <dgm:prSet/>
      <dgm:spPr/>
      <dgm:t>
        <a:bodyPr/>
        <a:lstStyle/>
        <a:p>
          <a:endParaRPr lang="pl-PL"/>
        </a:p>
      </dgm:t>
    </dgm:pt>
    <dgm:pt modelId="{CBE214A1-7BAE-42DB-A6D4-49905AB5CA50}" type="sibTrans" cxnId="{23974213-D443-446F-B7C9-DA8358773A6E}">
      <dgm:prSet/>
      <dgm:spPr/>
      <dgm:t>
        <a:bodyPr/>
        <a:lstStyle/>
        <a:p>
          <a:endParaRPr lang="pl-PL"/>
        </a:p>
      </dgm:t>
    </dgm:pt>
    <dgm:pt modelId="{40FE0EB9-B287-43F6-ABB4-527CB1B94B4A}" type="pres">
      <dgm:prSet presAssocID="{D0F07F19-1F50-4B42-A7A0-278DF9D25BB1}" presName="diagram" presStyleCnt="0">
        <dgm:presLayoutVars>
          <dgm:dir/>
          <dgm:resizeHandles val="exact"/>
        </dgm:presLayoutVars>
      </dgm:prSet>
      <dgm:spPr/>
    </dgm:pt>
    <dgm:pt modelId="{8B70BCB8-2CA8-4281-8C3E-9646AA407DE2}" type="pres">
      <dgm:prSet presAssocID="{2EE95FC5-CD6B-4A50-9262-DC414E16C3EA}" presName="node" presStyleLbl="node1" presStyleIdx="0" presStyleCnt="8" custScaleX="115064" custScaleY="112619" custLinFactNeighborX="976">
        <dgm:presLayoutVars>
          <dgm:bulletEnabled val="1"/>
        </dgm:presLayoutVars>
      </dgm:prSet>
      <dgm:spPr/>
    </dgm:pt>
    <dgm:pt modelId="{E02BC8AD-DDC2-43A7-BB43-F6F8D8BD6340}" type="pres">
      <dgm:prSet presAssocID="{C99EBBB1-E916-471C-83C9-ABE85B42AC26}" presName="sibTrans" presStyleCnt="0"/>
      <dgm:spPr/>
    </dgm:pt>
    <dgm:pt modelId="{B86E23A3-742D-4587-88CF-2D56A8442149}" type="pres">
      <dgm:prSet presAssocID="{F05611F0-8256-4954-B6CB-ED6B4F2DD397}" presName="node" presStyleLbl="node1" presStyleIdx="1" presStyleCnt="8" custScaleX="115064" custScaleY="114779" custLinFactNeighborX="976">
        <dgm:presLayoutVars>
          <dgm:bulletEnabled val="1"/>
        </dgm:presLayoutVars>
      </dgm:prSet>
      <dgm:spPr/>
    </dgm:pt>
    <dgm:pt modelId="{87C885F5-93E2-4D86-AAEA-8BD12E68F9BB}" type="pres">
      <dgm:prSet presAssocID="{6BD5265A-8333-420D-BDB2-65F10B3EBD76}" presName="sibTrans" presStyleCnt="0"/>
      <dgm:spPr/>
    </dgm:pt>
    <dgm:pt modelId="{D64973A5-4E87-44F1-B369-B0D5E0C2A462}" type="pres">
      <dgm:prSet presAssocID="{22625139-F93A-4F3F-A7AA-4923A01AEDF3}" presName="node" presStyleLbl="node1" presStyleIdx="2" presStyleCnt="8" custScaleX="115064" custScaleY="114779" custLinFactNeighborX="976">
        <dgm:presLayoutVars>
          <dgm:bulletEnabled val="1"/>
        </dgm:presLayoutVars>
      </dgm:prSet>
      <dgm:spPr/>
    </dgm:pt>
    <dgm:pt modelId="{A8EBA167-82EB-4D7C-98F7-2AB66BCE8A90}" type="pres">
      <dgm:prSet presAssocID="{A8E2FA08-4DD4-4654-A85D-9A99162D6201}" presName="sibTrans" presStyleCnt="0"/>
      <dgm:spPr/>
    </dgm:pt>
    <dgm:pt modelId="{18405FE4-7B27-4C69-B6FE-12C8B84249EF}" type="pres">
      <dgm:prSet presAssocID="{140952D0-0E1D-4F48-9F16-53581487CFA0}" presName="node" presStyleLbl="node1" presStyleIdx="3" presStyleCnt="8" custScaleX="115064" custScaleY="116938" custLinFactNeighborX="976">
        <dgm:presLayoutVars>
          <dgm:bulletEnabled val="1"/>
        </dgm:presLayoutVars>
      </dgm:prSet>
      <dgm:spPr/>
    </dgm:pt>
    <dgm:pt modelId="{4F5C547E-E40F-424A-82FA-BB8EDB1515B0}" type="pres">
      <dgm:prSet presAssocID="{2804F27C-9BA9-4D07-AB02-74BE7DFA2C0E}" presName="sibTrans" presStyleCnt="0"/>
      <dgm:spPr/>
    </dgm:pt>
    <dgm:pt modelId="{435C0E89-FD70-4DD9-A771-832DBFC9ACBC}" type="pres">
      <dgm:prSet presAssocID="{C2F8C7F7-44C4-414A-BCCD-56E91DD0A777}" presName="node" presStyleLbl="node1" presStyleIdx="4" presStyleCnt="8" custScaleX="115064" custScaleY="116568" custLinFactNeighborX="976">
        <dgm:presLayoutVars>
          <dgm:bulletEnabled val="1"/>
        </dgm:presLayoutVars>
      </dgm:prSet>
      <dgm:spPr/>
    </dgm:pt>
    <dgm:pt modelId="{1A25EE86-B494-4778-9D88-D93AA80B85AC}" type="pres">
      <dgm:prSet presAssocID="{4E39967D-43EF-4F15-814A-2F491D900D43}" presName="sibTrans" presStyleCnt="0"/>
      <dgm:spPr/>
    </dgm:pt>
    <dgm:pt modelId="{FDCFCDD0-B418-45EF-A0B1-2307B084B02A}" type="pres">
      <dgm:prSet presAssocID="{BBB42DA9-BD2B-420F-8F96-3CF9B9572091}" presName="node" presStyleLbl="node1" presStyleIdx="5" presStyleCnt="8" custScaleY="118728">
        <dgm:presLayoutVars>
          <dgm:bulletEnabled val="1"/>
        </dgm:presLayoutVars>
      </dgm:prSet>
      <dgm:spPr/>
    </dgm:pt>
    <dgm:pt modelId="{81B88F4C-E1DC-4F68-8E8F-4C27BDE52E58}" type="pres">
      <dgm:prSet presAssocID="{762DC71E-0AA5-43F5-B80A-47109B4674E8}" presName="sibTrans" presStyleCnt="0"/>
      <dgm:spPr/>
    </dgm:pt>
    <dgm:pt modelId="{A1A6B74E-2E69-4810-8C70-F216A4E0090D}" type="pres">
      <dgm:prSet presAssocID="{731B22A5-05CF-4068-ABDE-42C92E8D17D1}" presName="node" presStyleLbl="node1" presStyleIdx="6" presStyleCnt="8" custScaleY="120888">
        <dgm:presLayoutVars>
          <dgm:bulletEnabled val="1"/>
        </dgm:presLayoutVars>
      </dgm:prSet>
      <dgm:spPr/>
    </dgm:pt>
    <dgm:pt modelId="{91174AE4-FF39-434F-AC67-6D84716D8F56}" type="pres">
      <dgm:prSet presAssocID="{CBE214A1-7BAE-42DB-A6D4-49905AB5CA50}" presName="sibTrans" presStyleCnt="0"/>
      <dgm:spPr/>
    </dgm:pt>
    <dgm:pt modelId="{C0D88985-E99D-4CF8-A44F-8C9DEA675937}" type="pres">
      <dgm:prSet presAssocID="{BF1274BB-4A53-4C5A-B923-D2010DC742EE}" presName="node" presStyleLbl="node1" presStyleIdx="7" presStyleCnt="8" custScaleY="118728">
        <dgm:presLayoutVars>
          <dgm:bulletEnabled val="1"/>
        </dgm:presLayoutVars>
      </dgm:prSet>
      <dgm:spPr/>
    </dgm:pt>
  </dgm:ptLst>
  <dgm:cxnLst>
    <dgm:cxn modelId="{23974213-D443-446F-B7C9-DA8358773A6E}" srcId="{D0F07F19-1F50-4B42-A7A0-278DF9D25BB1}" destId="{731B22A5-05CF-4068-ABDE-42C92E8D17D1}" srcOrd="6" destOrd="0" parTransId="{53783DFF-AF94-4FF7-A621-6623A91041A0}" sibTransId="{CBE214A1-7BAE-42DB-A6D4-49905AB5CA50}"/>
    <dgm:cxn modelId="{0DE07321-DBF8-4809-A4BA-1D1FFBE3638D}" type="presOf" srcId="{BF1274BB-4A53-4C5A-B923-D2010DC742EE}" destId="{C0D88985-E99D-4CF8-A44F-8C9DEA675937}" srcOrd="0" destOrd="0" presId="urn:microsoft.com/office/officeart/2005/8/layout/default"/>
    <dgm:cxn modelId="{C3C9D92A-4F8E-4228-8DF6-5BC8FFC105E0}" type="presOf" srcId="{2EE95FC5-CD6B-4A50-9262-DC414E16C3EA}" destId="{8B70BCB8-2CA8-4281-8C3E-9646AA407DE2}" srcOrd="0" destOrd="0" presId="urn:microsoft.com/office/officeart/2005/8/layout/default"/>
    <dgm:cxn modelId="{E9B19438-D9F1-42E9-B97B-ECEA234AED50}" type="presOf" srcId="{F05611F0-8256-4954-B6CB-ED6B4F2DD397}" destId="{B86E23A3-742D-4587-88CF-2D56A8442149}" srcOrd="0" destOrd="0" presId="urn:microsoft.com/office/officeart/2005/8/layout/default"/>
    <dgm:cxn modelId="{D6CBE33F-90E3-4C8D-B80F-821ED7205D90}" type="presOf" srcId="{140952D0-0E1D-4F48-9F16-53581487CFA0}" destId="{18405FE4-7B27-4C69-B6FE-12C8B84249EF}" srcOrd="0" destOrd="0" presId="urn:microsoft.com/office/officeart/2005/8/layout/default"/>
    <dgm:cxn modelId="{730CE964-B0E5-4C00-8B7D-B1CDB2C0A1E2}" srcId="{D0F07F19-1F50-4B42-A7A0-278DF9D25BB1}" destId="{BF1274BB-4A53-4C5A-B923-D2010DC742EE}" srcOrd="7" destOrd="0" parTransId="{E7852433-69D6-43CF-A272-705A7DF9811D}" sibTransId="{5AE802AA-A4D7-4CA5-A964-E7EB91751F02}"/>
    <dgm:cxn modelId="{14D43B81-F92D-4CD8-9D1E-78CBF092C750}" srcId="{D0F07F19-1F50-4B42-A7A0-278DF9D25BB1}" destId="{C2F8C7F7-44C4-414A-BCCD-56E91DD0A777}" srcOrd="4" destOrd="0" parTransId="{E6C6DF88-9436-40D7-BA84-18FE896A6151}" sibTransId="{4E39967D-43EF-4F15-814A-2F491D900D43}"/>
    <dgm:cxn modelId="{63FFA787-EFDA-4280-AC6E-5CD448F87DBE}" type="presOf" srcId="{731B22A5-05CF-4068-ABDE-42C92E8D17D1}" destId="{A1A6B74E-2E69-4810-8C70-F216A4E0090D}" srcOrd="0" destOrd="0" presId="urn:microsoft.com/office/officeart/2005/8/layout/default"/>
    <dgm:cxn modelId="{8081B58D-E225-49CE-B0A9-4059CA11A8BE}" type="presOf" srcId="{BBB42DA9-BD2B-420F-8F96-3CF9B9572091}" destId="{FDCFCDD0-B418-45EF-A0B1-2307B084B02A}" srcOrd="0" destOrd="0" presId="urn:microsoft.com/office/officeart/2005/8/layout/default"/>
    <dgm:cxn modelId="{B3F19EC2-A372-4EC3-BFE0-C62FFDFE3DF6}" srcId="{D0F07F19-1F50-4B42-A7A0-278DF9D25BB1}" destId="{2EE95FC5-CD6B-4A50-9262-DC414E16C3EA}" srcOrd="0" destOrd="0" parTransId="{75374347-884B-4721-8CFF-DF080F5B1C79}" sibTransId="{C99EBBB1-E916-471C-83C9-ABE85B42AC26}"/>
    <dgm:cxn modelId="{2EF545C4-FF9A-4222-8AD6-BA3F1983304A}" srcId="{D0F07F19-1F50-4B42-A7A0-278DF9D25BB1}" destId="{BBB42DA9-BD2B-420F-8F96-3CF9B9572091}" srcOrd="5" destOrd="0" parTransId="{66D5947B-AF31-470A-B562-600021509499}" sibTransId="{762DC71E-0AA5-43F5-B80A-47109B4674E8}"/>
    <dgm:cxn modelId="{914FACD2-336A-4471-9E99-312B3F8EAB04}" srcId="{D0F07F19-1F50-4B42-A7A0-278DF9D25BB1}" destId="{F05611F0-8256-4954-B6CB-ED6B4F2DD397}" srcOrd="1" destOrd="0" parTransId="{CD7328D6-9FAE-4506-9BDB-E06A571EC1D4}" sibTransId="{6BD5265A-8333-420D-BDB2-65F10B3EBD76}"/>
    <dgm:cxn modelId="{6F765DD9-BF93-49A8-A6EA-AB13464D24B0}" type="presOf" srcId="{C2F8C7F7-44C4-414A-BCCD-56E91DD0A777}" destId="{435C0E89-FD70-4DD9-A771-832DBFC9ACBC}" srcOrd="0" destOrd="0" presId="urn:microsoft.com/office/officeart/2005/8/layout/default"/>
    <dgm:cxn modelId="{6D195AE4-39B4-45CF-9D82-CF1593D393F6}" type="presOf" srcId="{22625139-F93A-4F3F-A7AA-4923A01AEDF3}" destId="{D64973A5-4E87-44F1-B369-B0D5E0C2A462}" srcOrd="0" destOrd="0" presId="urn:microsoft.com/office/officeart/2005/8/layout/default"/>
    <dgm:cxn modelId="{38B196E4-A718-4E5E-8B33-DFB2B77FDE42}" type="presOf" srcId="{D0F07F19-1F50-4B42-A7A0-278DF9D25BB1}" destId="{40FE0EB9-B287-43F6-ABB4-527CB1B94B4A}" srcOrd="0" destOrd="0" presId="urn:microsoft.com/office/officeart/2005/8/layout/default"/>
    <dgm:cxn modelId="{B07163E8-ADEC-492A-8F07-7E5786AB23AE}" srcId="{D0F07F19-1F50-4B42-A7A0-278DF9D25BB1}" destId="{140952D0-0E1D-4F48-9F16-53581487CFA0}" srcOrd="3" destOrd="0" parTransId="{790C446F-6917-41E7-BE01-7AFE2676D505}" sibTransId="{2804F27C-9BA9-4D07-AB02-74BE7DFA2C0E}"/>
    <dgm:cxn modelId="{FC7721F0-429B-4CE7-BE98-C2F3C41FE9C7}" srcId="{D0F07F19-1F50-4B42-A7A0-278DF9D25BB1}" destId="{22625139-F93A-4F3F-A7AA-4923A01AEDF3}" srcOrd="2" destOrd="0" parTransId="{F549A0EB-6BE9-4749-8336-B02A279AE302}" sibTransId="{A8E2FA08-4DD4-4654-A85D-9A99162D6201}"/>
    <dgm:cxn modelId="{D17F6962-6CF2-4448-8F2E-27A7CB5CAB16}" type="presParOf" srcId="{40FE0EB9-B287-43F6-ABB4-527CB1B94B4A}" destId="{8B70BCB8-2CA8-4281-8C3E-9646AA407DE2}" srcOrd="0" destOrd="0" presId="urn:microsoft.com/office/officeart/2005/8/layout/default"/>
    <dgm:cxn modelId="{6873F57A-5B91-48FC-9B1A-61BEA27CBE90}" type="presParOf" srcId="{40FE0EB9-B287-43F6-ABB4-527CB1B94B4A}" destId="{E02BC8AD-DDC2-43A7-BB43-F6F8D8BD6340}" srcOrd="1" destOrd="0" presId="urn:microsoft.com/office/officeart/2005/8/layout/default"/>
    <dgm:cxn modelId="{FC4588CA-0BEE-4DE6-9726-93F413184C3C}" type="presParOf" srcId="{40FE0EB9-B287-43F6-ABB4-527CB1B94B4A}" destId="{B86E23A3-742D-4587-88CF-2D56A8442149}" srcOrd="2" destOrd="0" presId="urn:microsoft.com/office/officeart/2005/8/layout/default"/>
    <dgm:cxn modelId="{4178A0A8-8F80-4691-AE60-A912EF83DE0A}" type="presParOf" srcId="{40FE0EB9-B287-43F6-ABB4-527CB1B94B4A}" destId="{87C885F5-93E2-4D86-AAEA-8BD12E68F9BB}" srcOrd="3" destOrd="0" presId="urn:microsoft.com/office/officeart/2005/8/layout/default"/>
    <dgm:cxn modelId="{48A25CA2-D3C2-4FFF-9454-ED9B5A503F99}" type="presParOf" srcId="{40FE0EB9-B287-43F6-ABB4-527CB1B94B4A}" destId="{D64973A5-4E87-44F1-B369-B0D5E0C2A462}" srcOrd="4" destOrd="0" presId="urn:microsoft.com/office/officeart/2005/8/layout/default"/>
    <dgm:cxn modelId="{CC1DEFB1-6415-405C-B19F-8F58824BC103}" type="presParOf" srcId="{40FE0EB9-B287-43F6-ABB4-527CB1B94B4A}" destId="{A8EBA167-82EB-4D7C-98F7-2AB66BCE8A90}" srcOrd="5" destOrd="0" presId="urn:microsoft.com/office/officeart/2005/8/layout/default"/>
    <dgm:cxn modelId="{EF92A80F-281E-414F-A2E2-B426E7254CC3}" type="presParOf" srcId="{40FE0EB9-B287-43F6-ABB4-527CB1B94B4A}" destId="{18405FE4-7B27-4C69-B6FE-12C8B84249EF}" srcOrd="6" destOrd="0" presId="urn:microsoft.com/office/officeart/2005/8/layout/default"/>
    <dgm:cxn modelId="{92AFC3EA-4297-4063-94E0-C5A1BE863E54}" type="presParOf" srcId="{40FE0EB9-B287-43F6-ABB4-527CB1B94B4A}" destId="{4F5C547E-E40F-424A-82FA-BB8EDB1515B0}" srcOrd="7" destOrd="0" presId="urn:microsoft.com/office/officeart/2005/8/layout/default"/>
    <dgm:cxn modelId="{CBB0F55F-5C58-443F-989A-EC667A9C4731}" type="presParOf" srcId="{40FE0EB9-B287-43F6-ABB4-527CB1B94B4A}" destId="{435C0E89-FD70-4DD9-A771-832DBFC9ACBC}" srcOrd="8" destOrd="0" presId="urn:microsoft.com/office/officeart/2005/8/layout/default"/>
    <dgm:cxn modelId="{36FABF68-C018-4933-A68C-880ABFA0CCAB}" type="presParOf" srcId="{40FE0EB9-B287-43F6-ABB4-527CB1B94B4A}" destId="{1A25EE86-B494-4778-9D88-D93AA80B85AC}" srcOrd="9" destOrd="0" presId="urn:microsoft.com/office/officeart/2005/8/layout/default"/>
    <dgm:cxn modelId="{FBB7402E-5083-4DE2-A656-288F201C0DE0}" type="presParOf" srcId="{40FE0EB9-B287-43F6-ABB4-527CB1B94B4A}" destId="{FDCFCDD0-B418-45EF-A0B1-2307B084B02A}" srcOrd="10" destOrd="0" presId="urn:microsoft.com/office/officeart/2005/8/layout/default"/>
    <dgm:cxn modelId="{A9F9A087-ABFD-41F4-8240-29D376B62F75}" type="presParOf" srcId="{40FE0EB9-B287-43F6-ABB4-527CB1B94B4A}" destId="{81B88F4C-E1DC-4F68-8E8F-4C27BDE52E58}" srcOrd="11" destOrd="0" presId="urn:microsoft.com/office/officeart/2005/8/layout/default"/>
    <dgm:cxn modelId="{792D988B-BF27-4762-98EC-D157B54C7254}" type="presParOf" srcId="{40FE0EB9-B287-43F6-ABB4-527CB1B94B4A}" destId="{A1A6B74E-2E69-4810-8C70-F216A4E0090D}" srcOrd="12" destOrd="0" presId="urn:microsoft.com/office/officeart/2005/8/layout/default"/>
    <dgm:cxn modelId="{980397D3-F546-4492-B9BA-E2F50DD87B55}" type="presParOf" srcId="{40FE0EB9-B287-43F6-ABB4-527CB1B94B4A}" destId="{91174AE4-FF39-434F-AC67-6D84716D8F56}" srcOrd="13" destOrd="0" presId="urn:microsoft.com/office/officeart/2005/8/layout/default"/>
    <dgm:cxn modelId="{7005E39F-ECDA-463A-B226-9BD5C9E60BFB}" type="presParOf" srcId="{40FE0EB9-B287-43F6-ABB4-527CB1B94B4A}" destId="{C0D88985-E99D-4CF8-A44F-8C9DEA675937}"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0BCB8-2CA8-4281-8C3E-9646AA407DE2}">
      <dsp:nvSpPr>
        <dsp:cNvPr id="0" name=""/>
        <dsp:cNvSpPr/>
      </dsp:nvSpPr>
      <dsp:spPr>
        <a:xfrm>
          <a:off x="24641" y="110293"/>
          <a:ext cx="2537326" cy="1490046"/>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pitchFamily="18" charset="0"/>
            </a:rPr>
            <a:t>Lekcja 1</a:t>
          </a:r>
        </a:p>
        <a:p>
          <a:pPr marL="0" lvl="0" indent="0" algn="ctr" defTabSz="933450" rtl="0">
            <a:lnSpc>
              <a:spcPct val="90000"/>
            </a:lnSpc>
            <a:spcBef>
              <a:spcPct val="0"/>
            </a:spcBef>
            <a:spcAft>
              <a:spcPct val="35000"/>
            </a:spcAft>
            <a:buNone/>
          </a:pPr>
          <a:r>
            <a:rPr lang="pl-PL" sz="1600" kern="1200" noProof="0" dirty="0">
              <a:solidFill>
                <a:schemeClr val="bg2">
                  <a:lumMod val="50000"/>
                </a:schemeClr>
              </a:solidFill>
            </a:rPr>
            <a:t>Wprowadzenie do platformy Spring oraz Spring </a:t>
          </a:r>
          <a:r>
            <a:rPr lang="pl-PL" sz="1600" kern="1200" noProof="0" dirty="0" err="1">
              <a:solidFill>
                <a:schemeClr val="bg2">
                  <a:lumMod val="50000"/>
                </a:schemeClr>
              </a:solidFill>
            </a:rPr>
            <a:t>Core</a:t>
          </a:r>
          <a:endParaRPr lang="pl-PL" sz="1600" kern="1200" noProof="0" dirty="0">
            <a:solidFill>
              <a:schemeClr val="bg2">
                <a:lumMod val="50000"/>
              </a:schemeClr>
            </a:solidFill>
          </a:endParaRPr>
        </a:p>
      </dsp:txBody>
      <dsp:txXfrm>
        <a:off x="24641" y="110293"/>
        <a:ext cx="2537326" cy="1490046"/>
      </dsp:txXfrm>
    </dsp:sp>
    <dsp:sp modelId="{B86E23A3-742D-4587-88CF-2D56A8442149}">
      <dsp:nvSpPr>
        <dsp:cNvPr id="0" name=""/>
        <dsp:cNvSpPr/>
      </dsp:nvSpPr>
      <dsp:spPr>
        <a:xfrm>
          <a:off x="2782482" y="96004"/>
          <a:ext cx="2537326" cy="1518625"/>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pitchFamily="18" charset="0"/>
              <a:ea typeface="+mn-ea"/>
              <a:cs typeface="+mn-cs"/>
            </a:rPr>
            <a:t>Lekcja 2</a:t>
          </a:r>
        </a:p>
        <a:p>
          <a:pPr marL="0" lvl="0" algn="ctr" defTabSz="1022350" rtl="0">
            <a:lnSpc>
              <a:spcPct val="90000"/>
            </a:lnSpc>
            <a:spcBef>
              <a:spcPct val="0"/>
            </a:spcBef>
            <a:spcAft>
              <a:spcPct val="35000"/>
            </a:spcAft>
            <a:buNone/>
          </a:pPr>
          <a:r>
            <a:rPr lang="pl-PL" sz="1600" kern="1200" noProof="0" dirty="0">
              <a:solidFill>
                <a:schemeClr val="bg2">
                  <a:lumMod val="50000"/>
                </a:schemeClr>
              </a:solidFill>
            </a:rPr>
            <a:t>Wprowadzenie do Spring </a:t>
          </a:r>
          <a:r>
            <a:rPr lang="pl-PL" sz="1600" kern="1200" noProof="0" dirty="0" err="1">
              <a:solidFill>
                <a:schemeClr val="bg2">
                  <a:lumMod val="50000"/>
                </a:schemeClr>
              </a:solidFill>
            </a:rPr>
            <a:t>boot</a:t>
          </a:r>
          <a:r>
            <a:rPr lang="pl-PL" sz="1600" kern="1200" noProof="0" dirty="0">
              <a:solidFill>
                <a:schemeClr val="bg2">
                  <a:lumMod val="50000"/>
                </a:schemeClr>
              </a:solidFill>
            </a:rPr>
            <a:t>, wstrzykiwanie zależności, pliki konfiguracyjne</a:t>
          </a:r>
        </a:p>
      </dsp:txBody>
      <dsp:txXfrm>
        <a:off x="2782482" y="96004"/>
        <a:ext cx="2537326" cy="1518625"/>
      </dsp:txXfrm>
    </dsp:sp>
    <dsp:sp modelId="{D64973A5-4E87-44F1-B369-B0D5E0C2A462}">
      <dsp:nvSpPr>
        <dsp:cNvPr id="0" name=""/>
        <dsp:cNvSpPr/>
      </dsp:nvSpPr>
      <dsp:spPr>
        <a:xfrm>
          <a:off x="5540323" y="96004"/>
          <a:ext cx="2537326" cy="1518625"/>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3</a:t>
          </a:r>
        </a:p>
        <a:p>
          <a:pPr marL="0" lvl="0" algn="ctr" defTabSz="1022350" rtl="0">
            <a:lnSpc>
              <a:spcPct val="90000"/>
            </a:lnSpc>
            <a:spcBef>
              <a:spcPct val="0"/>
            </a:spcBef>
            <a:spcAft>
              <a:spcPct val="35000"/>
            </a:spcAft>
            <a:buNone/>
          </a:pPr>
          <a:r>
            <a:rPr lang="pl-PL" sz="1600" kern="1200" noProof="0" dirty="0">
              <a:solidFill>
                <a:schemeClr val="bg2">
                  <a:lumMod val="50000"/>
                </a:schemeClr>
              </a:solidFill>
            </a:rPr>
            <a:t>Wykorzystanie Spring Web, protokół HTTP, wyjątki w aplikacji REST</a:t>
          </a:r>
        </a:p>
      </dsp:txBody>
      <dsp:txXfrm>
        <a:off x="5540323" y="96004"/>
        <a:ext cx="2537326" cy="1518625"/>
      </dsp:txXfrm>
    </dsp:sp>
    <dsp:sp modelId="{18405FE4-7B27-4C69-B6FE-12C8B84249EF}">
      <dsp:nvSpPr>
        <dsp:cNvPr id="0" name=""/>
        <dsp:cNvSpPr/>
      </dsp:nvSpPr>
      <dsp:spPr>
        <a:xfrm>
          <a:off x="8279761" y="81721"/>
          <a:ext cx="2537326" cy="1547190"/>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4</a:t>
          </a:r>
        </a:p>
        <a:p>
          <a:pPr marL="0" lvl="0" algn="ctr" defTabSz="1022350" rtl="0">
            <a:lnSpc>
              <a:spcPct val="90000"/>
            </a:lnSpc>
            <a:spcBef>
              <a:spcPct val="0"/>
            </a:spcBef>
            <a:spcAft>
              <a:spcPct val="35000"/>
            </a:spcAft>
            <a:buNone/>
          </a:pPr>
          <a:r>
            <a:rPr lang="pl-PL" sz="1600" kern="1200" noProof="0" dirty="0">
              <a:solidFill>
                <a:schemeClr val="bg2">
                  <a:lumMod val="50000"/>
                </a:schemeClr>
              </a:solidFill>
            </a:rPr>
            <a:t>Wykorzystanie bazy danych w aplikacji REST, wyjaśnienie pojęć JDBC, CRUD, ORM, JPA</a:t>
          </a:r>
        </a:p>
      </dsp:txBody>
      <dsp:txXfrm>
        <a:off x="8279761" y="81721"/>
        <a:ext cx="2537326" cy="1547190"/>
      </dsp:txXfrm>
    </dsp:sp>
    <dsp:sp modelId="{435C0E89-FD70-4DD9-A771-832DBFC9ACBC}">
      <dsp:nvSpPr>
        <dsp:cNvPr id="0" name=""/>
        <dsp:cNvSpPr/>
      </dsp:nvSpPr>
      <dsp:spPr>
        <a:xfrm>
          <a:off x="522915" y="1878004"/>
          <a:ext cx="2537326" cy="1542295"/>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5</a:t>
          </a:r>
        </a:p>
        <a:p>
          <a:pPr marL="0" lvl="0" algn="ctr" defTabSz="1022350" rtl="0">
            <a:lnSpc>
              <a:spcPct val="90000"/>
            </a:lnSpc>
            <a:spcBef>
              <a:spcPct val="0"/>
            </a:spcBef>
            <a:spcAft>
              <a:spcPct val="35000"/>
            </a:spcAft>
            <a:buNone/>
          </a:pPr>
          <a:r>
            <a:rPr lang="pl-PL" sz="1600" kern="1200" noProof="0" dirty="0">
              <a:solidFill>
                <a:schemeClr val="bg2">
                  <a:lumMod val="50000"/>
                </a:schemeClr>
              </a:solidFill>
            </a:rPr>
            <a:t>Kontynuacja baz danych w projekcie, paginacja</a:t>
          </a:r>
        </a:p>
      </dsp:txBody>
      <dsp:txXfrm>
        <a:off x="522915" y="1878004"/>
        <a:ext cx="2537326" cy="1542295"/>
      </dsp:txXfrm>
    </dsp:sp>
    <dsp:sp modelId="{FDCFCDD0-B418-45EF-A0B1-2307B084B02A}">
      <dsp:nvSpPr>
        <dsp:cNvPr id="0" name=""/>
        <dsp:cNvSpPr/>
      </dsp:nvSpPr>
      <dsp:spPr>
        <a:xfrm>
          <a:off x="3259234" y="1863715"/>
          <a:ext cx="2205143" cy="1570873"/>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6</a:t>
          </a:r>
        </a:p>
        <a:p>
          <a:pPr marL="0" lvl="0" indent="0" algn="ctr" defTabSz="933450" rtl="0">
            <a:lnSpc>
              <a:spcPct val="90000"/>
            </a:lnSpc>
            <a:spcBef>
              <a:spcPct val="0"/>
            </a:spcBef>
            <a:spcAft>
              <a:spcPct val="35000"/>
            </a:spcAft>
            <a:buNone/>
          </a:pPr>
          <a:r>
            <a:rPr lang="pl-PL" sz="1600" kern="1200" noProof="0" dirty="0">
              <a:solidFill>
                <a:schemeClr val="bg2">
                  <a:lumMod val="50000"/>
                </a:schemeClr>
              </a:solidFill>
            </a:rPr>
            <a:t>Wprowadzenie do architektury </a:t>
          </a:r>
          <a:r>
            <a:rPr lang="pl-PL" sz="1600" kern="1200" noProof="0" dirty="0" err="1">
              <a:solidFill>
                <a:schemeClr val="bg2">
                  <a:lumMod val="50000"/>
                </a:schemeClr>
              </a:solidFill>
            </a:rPr>
            <a:t>mikroserwisowej</a:t>
          </a:r>
          <a:endParaRPr lang="pl-PL" sz="1600" kern="1200" noProof="0" dirty="0">
            <a:solidFill>
              <a:schemeClr val="bg2">
                <a:lumMod val="50000"/>
              </a:schemeClr>
            </a:solidFill>
          </a:endParaRPr>
        </a:p>
      </dsp:txBody>
      <dsp:txXfrm>
        <a:off x="3259234" y="1863715"/>
        <a:ext cx="2205143" cy="1570873"/>
      </dsp:txXfrm>
    </dsp:sp>
    <dsp:sp modelId="{A1A6B74E-2E69-4810-8C70-F216A4E0090D}">
      <dsp:nvSpPr>
        <dsp:cNvPr id="0" name=""/>
        <dsp:cNvSpPr/>
      </dsp:nvSpPr>
      <dsp:spPr>
        <a:xfrm>
          <a:off x="5684892" y="1849426"/>
          <a:ext cx="2205143" cy="1599452"/>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7</a:t>
          </a:r>
        </a:p>
        <a:p>
          <a:pPr marL="0" lvl="0" indent="0" algn="ctr" defTabSz="933450" rtl="0">
            <a:lnSpc>
              <a:spcPct val="90000"/>
            </a:lnSpc>
            <a:spcBef>
              <a:spcPct val="0"/>
            </a:spcBef>
            <a:spcAft>
              <a:spcPct val="35000"/>
            </a:spcAft>
            <a:buNone/>
          </a:pPr>
          <a:r>
            <a:rPr lang="pl-PL" sz="1600" kern="1200" noProof="0" dirty="0">
              <a:solidFill>
                <a:schemeClr val="bg2">
                  <a:lumMod val="50000"/>
                </a:schemeClr>
              </a:solidFill>
            </a:rPr>
            <a:t>Kontynuacja architektury </a:t>
          </a:r>
          <a:r>
            <a:rPr lang="pl-PL" sz="1600" kern="1200" noProof="0" dirty="0" err="1">
              <a:solidFill>
                <a:schemeClr val="bg2">
                  <a:lumMod val="50000"/>
                </a:schemeClr>
              </a:solidFill>
            </a:rPr>
            <a:t>mikroserwisowej</a:t>
          </a:r>
          <a:endParaRPr lang="pl-PL" sz="1600" kern="1200" noProof="0" dirty="0">
            <a:solidFill>
              <a:schemeClr val="bg2">
                <a:lumMod val="50000"/>
              </a:schemeClr>
            </a:solidFill>
          </a:endParaRPr>
        </a:p>
      </dsp:txBody>
      <dsp:txXfrm>
        <a:off x="5684892" y="1849426"/>
        <a:ext cx="2205143" cy="1599452"/>
      </dsp:txXfrm>
    </dsp:sp>
    <dsp:sp modelId="{C0D88985-E99D-4CF8-A44F-8C9DEA675937}">
      <dsp:nvSpPr>
        <dsp:cNvPr id="0" name=""/>
        <dsp:cNvSpPr/>
      </dsp:nvSpPr>
      <dsp:spPr>
        <a:xfrm>
          <a:off x="8110550" y="1863715"/>
          <a:ext cx="2205143" cy="1570873"/>
        </a:xfrm>
        <a:prstGeom prst="rect">
          <a:avLst/>
        </a:prstGeom>
        <a:solidFill>
          <a:schemeClr val="bg1"/>
        </a:solidFill>
        <a:ln w="12700" cap="flat" cmpd="sng" algn="ctr">
          <a:solidFill>
            <a:schemeClr val="bg2">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0" tIns="80010" rIns="72000" bIns="80010" numCol="1" spcCol="1270" rtlCol="0" anchor="ctr" anchorCtr="0">
          <a:noAutofit/>
        </a:bodyPr>
        <a:lstStyle/>
        <a:p>
          <a:pPr marL="0" lvl="0" indent="0" algn="ctr" defTabSz="933450" rtl="0">
            <a:lnSpc>
              <a:spcPct val="90000"/>
            </a:lnSpc>
            <a:spcBef>
              <a:spcPct val="0"/>
            </a:spcBef>
            <a:spcAft>
              <a:spcPct val="35000"/>
            </a:spcAft>
            <a:buNone/>
          </a:pPr>
          <a:r>
            <a:rPr lang="pl-PL" sz="2100" b="1" kern="1200" noProof="0" dirty="0">
              <a:solidFill>
                <a:schemeClr val="accent1">
                  <a:lumMod val="75000"/>
                </a:schemeClr>
              </a:solidFill>
              <a:latin typeface="Garamond" panose="02020404030301010803"/>
              <a:ea typeface="+mn-ea"/>
              <a:cs typeface="+mn-cs"/>
            </a:rPr>
            <a:t>Lekcja 8</a:t>
          </a:r>
        </a:p>
        <a:p>
          <a:pPr marL="0" lvl="0" indent="0" algn="ctr" defTabSz="933450" rtl="0">
            <a:lnSpc>
              <a:spcPct val="90000"/>
            </a:lnSpc>
            <a:spcBef>
              <a:spcPct val="0"/>
            </a:spcBef>
            <a:spcAft>
              <a:spcPct val="35000"/>
            </a:spcAft>
            <a:buNone/>
          </a:pPr>
          <a:r>
            <a:rPr lang="pl-PL" sz="1600" kern="1200" noProof="0" dirty="0">
              <a:solidFill>
                <a:schemeClr val="bg2">
                  <a:lumMod val="50000"/>
                </a:schemeClr>
              </a:solidFill>
            </a:rPr>
            <a:t>Bezpieczeństwo w aplikacjach Spring</a:t>
          </a:r>
        </a:p>
      </dsp:txBody>
      <dsp:txXfrm>
        <a:off x="8110550" y="1863715"/>
        <a:ext cx="2205143" cy="15708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1F6B162-B019-4558-B36F-3F7010E42FDF}" type="datetime1">
              <a:rPr lang="pl-PL" smtClean="0"/>
              <a:t>2023-05-26</a:t>
            </a:fld>
            <a:endParaRPr lang="pl-PL"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pl-PL" smtClean="0"/>
              <a:t>‹#›</a:t>
            </a:fld>
            <a:endParaRPr lang="pl-PL"/>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pl-PL" noProof="0"/>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FD5293-0EA9-4B42-A238-C80836CA7D9E}" type="datetime1">
              <a:rPr lang="pl-PL" smtClean="0"/>
              <a:pPr/>
              <a:t>2023-05-26</a:t>
            </a:fld>
            <a:endParaRPr lang="pl-PL" dirty="0"/>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pl-PL" noProof="0"/>
          </a:p>
        </p:txBody>
      </p:sp>
      <p:sp>
        <p:nvSpPr>
          <p:cNvPr id="5" name="Notatki — symbol zastępczy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pl-PL" noProof="0" dirty="0"/>
              <a:t>Edytuj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pl-PL" noProof="0"/>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2869989-EB00-4EE7-BCB5-25BDC5BB29F8}" type="slidenum">
              <a:rPr lang="pl-PL" noProof="0" smtClean="0"/>
              <a:t>‹#›</a:t>
            </a:fld>
            <a:endParaRPr lang="pl-PL" noProof="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pPr rtl="0"/>
            <a:fld id="{82869989-EB00-4EE7-BCB5-25BDC5BB29F8}" type="slidenum">
              <a:rPr lang="pl-PL" smtClean="0"/>
              <a:t>1</a:t>
            </a:fld>
            <a:endParaRPr lang="pl-PL"/>
          </a:p>
        </p:txBody>
      </p:sp>
    </p:spTree>
    <p:extLst>
      <p:ext uri="{BB962C8B-B14F-4D97-AF65-F5344CB8AC3E}">
        <p14:creationId xmlns:p14="http://schemas.microsoft.com/office/powerpoint/2010/main" val="159402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10</a:t>
            </a:fld>
            <a:endParaRPr lang="pl-PL" noProof="0"/>
          </a:p>
        </p:txBody>
      </p:sp>
    </p:spTree>
    <p:extLst>
      <p:ext uri="{BB962C8B-B14F-4D97-AF65-F5344CB8AC3E}">
        <p14:creationId xmlns:p14="http://schemas.microsoft.com/office/powerpoint/2010/main" val="241101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11</a:t>
            </a:fld>
            <a:endParaRPr lang="pl-PL" noProof="0"/>
          </a:p>
        </p:txBody>
      </p:sp>
    </p:spTree>
    <p:extLst>
      <p:ext uri="{BB962C8B-B14F-4D97-AF65-F5344CB8AC3E}">
        <p14:creationId xmlns:p14="http://schemas.microsoft.com/office/powerpoint/2010/main" val="6789135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12</a:t>
            </a:fld>
            <a:endParaRPr lang="pl-PL" noProof="0"/>
          </a:p>
        </p:txBody>
      </p:sp>
    </p:spTree>
    <p:extLst>
      <p:ext uri="{BB962C8B-B14F-4D97-AF65-F5344CB8AC3E}">
        <p14:creationId xmlns:p14="http://schemas.microsoft.com/office/powerpoint/2010/main" val="1023838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13</a:t>
            </a:fld>
            <a:endParaRPr lang="pl-PL" noProof="0"/>
          </a:p>
        </p:txBody>
      </p:sp>
    </p:spTree>
    <p:extLst>
      <p:ext uri="{BB962C8B-B14F-4D97-AF65-F5344CB8AC3E}">
        <p14:creationId xmlns:p14="http://schemas.microsoft.com/office/powerpoint/2010/main" val="251162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14</a:t>
            </a:fld>
            <a:endParaRPr lang="pl-PL" noProof="0"/>
          </a:p>
        </p:txBody>
      </p:sp>
    </p:spTree>
    <p:extLst>
      <p:ext uri="{BB962C8B-B14F-4D97-AF65-F5344CB8AC3E}">
        <p14:creationId xmlns:p14="http://schemas.microsoft.com/office/powerpoint/2010/main" val="688203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15</a:t>
            </a:fld>
            <a:endParaRPr lang="pl-PL" noProof="0"/>
          </a:p>
        </p:txBody>
      </p:sp>
    </p:spTree>
    <p:extLst>
      <p:ext uri="{BB962C8B-B14F-4D97-AF65-F5344CB8AC3E}">
        <p14:creationId xmlns:p14="http://schemas.microsoft.com/office/powerpoint/2010/main" val="2121639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16</a:t>
            </a:fld>
            <a:endParaRPr lang="pl-PL" noProof="0"/>
          </a:p>
        </p:txBody>
      </p:sp>
    </p:spTree>
    <p:extLst>
      <p:ext uri="{BB962C8B-B14F-4D97-AF65-F5344CB8AC3E}">
        <p14:creationId xmlns:p14="http://schemas.microsoft.com/office/powerpoint/2010/main" val="2061596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17</a:t>
            </a:fld>
            <a:endParaRPr lang="pl-PL" noProof="0"/>
          </a:p>
        </p:txBody>
      </p:sp>
    </p:spTree>
    <p:extLst>
      <p:ext uri="{BB962C8B-B14F-4D97-AF65-F5344CB8AC3E}">
        <p14:creationId xmlns:p14="http://schemas.microsoft.com/office/powerpoint/2010/main" val="3504795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18</a:t>
            </a:fld>
            <a:endParaRPr lang="pl-PL" noProof="0"/>
          </a:p>
        </p:txBody>
      </p:sp>
    </p:spTree>
    <p:extLst>
      <p:ext uri="{BB962C8B-B14F-4D97-AF65-F5344CB8AC3E}">
        <p14:creationId xmlns:p14="http://schemas.microsoft.com/office/powerpoint/2010/main" val="197031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19</a:t>
            </a:fld>
            <a:endParaRPr lang="pl-PL" noProof="0"/>
          </a:p>
        </p:txBody>
      </p:sp>
    </p:spTree>
    <p:extLst>
      <p:ext uri="{BB962C8B-B14F-4D97-AF65-F5344CB8AC3E}">
        <p14:creationId xmlns:p14="http://schemas.microsoft.com/office/powerpoint/2010/main" val="4091704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raz slajdu — symbol zastępczy 1"/>
          <p:cNvSpPr>
            <a:spLocks noGrp="1" noRot="1" noChangeAspect="1"/>
          </p:cNvSpPr>
          <p:nvPr>
            <p:ph type="sldImg"/>
          </p:nvPr>
        </p:nvSpPr>
        <p:spPr/>
      </p:sp>
      <p:sp>
        <p:nvSpPr>
          <p:cNvPr id="3" name="Notatki — symbol zastępczy 2"/>
          <p:cNvSpPr>
            <a:spLocks noGrp="1"/>
          </p:cNvSpPr>
          <p:nvPr>
            <p:ph type="body" idx="1"/>
          </p:nvPr>
        </p:nvSpPr>
        <p:spPr/>
        <p:txBody>
          <a:bodyPr rtlCol="0"/>
          <a:lstStyle/>
          <a:p>
            <a:pPr rtl="0"/>
            <a:endParaRPr lang="pl-PL"/>
          </a:p>
        </p:txBody>
      </p:sp>
      <p:sp>
        <p:nvSpPr>
          <p:cNvPr id="4" name="Numer slajdu — symbol zastępczy 3"/>
          <p:cNvSpPr>
            <a:spLocks noGrp="1"/>
          </p:cNvSpPr>
          <p:nvPr>
            <p:ph type="sldNum" sz="quarter" idx="10"/>
          </p:nvPr>
        </p:nvSpPr>
        <p:spPr/>
        <p:txBody>
          <a:bodyPr rtlCol="0"/>
          <a:lstStyle/>
          <a:p>
            <a:pPr rtl="0"/>
            <a:fld id="{82869989-EB00-4EE7-BCB5-25BDC5BB29F8}" type="slidenum">
              <a:rPr lang="pl-PL" smtClean="0"/>
              <a:t>2</a:t>
            </a:fld>
            <a:endParaRPr lang="pl-PL"/>
          </a:p>
        </p:txBody>
      </p:sp>
    </p:spTree>
    <p:extLst>
      <p:ext uri="{BB962C8B-B14F-4D97-AF65-F5344CB8AC3E}">
        <p14:creationId xmlns:p14="http://schemas.microsoft.com/office/powerpoint/2010/main" val="198030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20</a:t>
            </a:fld>
            <a:endParaRPr lang="pl-PL" noProof="0"/>
          </a:p>
        </p:txBody>
      </p:sp>
    </p:spTree>
    <p:extLst>
      <p:ext uri="{BB962C8B-B14F-4D97-AF65-F5344CB8AC3E}">
        <p14:creationId xmlns:p14="http://schemas.microsoft.com/office/powerpoint/2010/main" val="3275614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10"/>
          </p:nvPr>
        </p:nvSpPr>
        <p:spPr/>
        <p:txBody>
          <a:bodyPr/>
          <a:lstStyle/>
          <a:p>
            <a:pPr rtl="0"/>
            <a:fld id="{82869989-EB00-4EE7-BCB5-25BDC5BB29F8}" type="slidenum">
              <a:rPr lang="pl-PL" smtClean="0"/>
              <a:t>21</a:t>
            </a:fld>
            <a:endParaRPr lang="pl-PL"/>
          </a:p>
        </p:txBody>
      </p:sp>
    </p:spTree>
    <p:extLst>
      <p:ext uri="{BB962C8B-B14F-4D97-AF65-F5344CB8AC3E}">
        <p14:creationId xmlns:p14="http://schemas.microsoft.com/office/powerpoint/2010/main" val="31552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3</a:t>
            </a:fld>
            <a:endParaRPr lang="pl-PL" noProof="0"/>
          </a:p>
        </p:txBody>
      </p:sp>
    </p:spTree>
    <p:extLst>
      <p:ext uri="{BB962C8B-B14F-4D97-AF65-F5344CB8AC3E}">
        <p14:creationId xmlns:p14="http://schemas.microsoft.com/office/powerpoint/2010/main" val="3176653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4</a:t>
            </a:fld>
            <a:endParaRPr lang="pl-PL" noProof="0"/>
          </a:p>
        </p:txBody>
      </p:sp>
    </p:spTree>
    <p:extLst>
      <p:ext uri="{BB962C8B-B14F-4D97-AF65-F5344CB8AC3E}">
        <p14:creationId xmlns:p14="http://schemas.microsoft.com/office/powerpoint/2010/main" val="590457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5</a:t>
            </a:fld>
            <a:endParaRPr lang="pl-PL" noProof="0"/>
          </a:p>
        </p:txBody>
      </p:sp>
    </p:spTree>
    <p:extLst>
      <p:ext uri="{BB962C8B-B14F-4D97-AF65-F5344CB8AC3E}">
        <p14:creationId xmlns:p14="http://schemas.microsoft.com/office/powerpoint/2010/main" val="361432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6</a:t>
            </a:fld>
            <a:endParaRPr lang="pl-PL" noProof="0"/>
          </a:p>
        </p:txBody>
      </p:sp>
    </p:spTree>
    <p:extLst>
      <p:ext uri="{BB962C8B-B14F-4D97-AF65-F5344CB8AC3E}">
        <p14:creationId xmlns:p14="http://schemas.microsoft.com/office/powerpoint/2010/main" val="1436301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7</a:t>
            </a:fld>
            <a:endParaRPr lang="pl-PL" noProof="0"/>
          </a:p>
        </p:txBody>
      </p:sp>
    </p:spTree>
    <p:extLst>
      <p:ext uri="{BB962C8B-B14F-4D97-AF65-F5344CB8AC3E}">
        <p14:creationId xmlns:p14="http://schemas.microsoft.com/office/powerpoint/2010/main" val="1509496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8</a:t>
            </a:fld>
            <a:endParaRPr lang="pl-PL" noProof="0"/>
          </a:p>
        </p:txBody>
      </p:sp>
    </p:spTree>
    <p:extLst>
      <p:ext uri="{BB962C8B-B14F-4D97-AF65-F5344CB8AC3E}">
        <p14:creationId xmlns:p14="http://schemas.microsoft.com/office/powerpoint/2010/main" val="235119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pPr rtl="0"/>
            <a:fld id="{82869989-EB00-4EE7-BCB5-25BDC5BB29F8}" type="slidenum">
              <a:rPr lang="pl-PL" noProof="0" smtClean="0"/>
              <a:t>9</a:t>
            </a:fld>
            <a:endParaRPr lang="pl-PL" noProof="0"/>
          </a:p>
        </p:txBody>
      </p:sp>
    </p:spTree>
    <p:extLst>
      <p:ext uri="{BB962C8B-B14F-4D97-AF65-F5344CB8AC3E}">
        <p14:creationId xmlns:p14="http://schemas.microsoft.com/office/powerpoint/2010/main" val="234465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grpSp>
        <p:nvGrpSpPr>
          <p:cNvPr id="5" name="Grupa 4"/>
          <p:cNvGrpSpPr/>
          <p:nvPr userDrawn="1"/>
        </p:nvGrpSpPr>
        <p:grpSpPr bwMode="hidden">
          <a:xfrm>
            <a:off x="-1" y="0"/>
            <a:ext cx="12192002" cy="6858000"/>
            <a:chOff x="-1" y="0"/>
            <a:chExt cx="12192002" cy="6858000"/>
          </a:xfrm>
        </p:grpSpPr>
        <p:cxnSp>
          <p:nvCxnSpPr>
            <p:cNvPr id="6" name="Łącznik prosty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Łącznik prosty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Łącznik prosty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Łącznik prosty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Łącznik prosty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Łącznik prosty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Łącznik prosty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upa 22"/>
            <p:cNvGrpSpPr/>
            <p:nvPr userDrawn="1"/>
          </p:nvGrpSpPr>
          <p:grpSpPr bwMode="hidden">
            <a:xfrm>
              <a:off x="-1" y="0"/>
              <a:ext cx="12192001" cy="6858000"/>
              <a:chOff x="-1" y="0"/>
              <a:chExt cx="12192001" cy="6858000"/>
            </a:xfrm>
          </p:grpSpPr>
          <p:cxnSp>
            <p:nvCxnSpPr>
              <p:cNvPr id="41" name="Łącznik prosty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Łącznik prosty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Łącznik prosty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Łącznik prosty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upa 45"/>
              <p:cNvGrpSpPr/>
              <p:nvPr/>
            </p:nvGrpSpPr>
            <p:grpSpPr bwMode="hidden">
              <a:xfrm>
                <a:off x="6327885" y="0"/>
                <a:ext cx="5864115" cy="5898673"/>
                <a:chOff x="6327885" y="0"/>
                <a:chExt cx="5864115" cy="5898673"/>
              </a:xfrm>
            </p:grpSpPr>
            <p:cxnSp>
              <p:nvCxnSpPr>
                <p:cNvPr id="52" name="Łącznik prosty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Łącznik prosty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Łącznik prosty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Łącznik prosty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Łącznik prosty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Łącznik prosty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Łącznik prosty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Łącznik prosty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Łącznik prosty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Łącznik prosty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upa 23"/>
            <p:cNvGrpSpPr/>
            <p:nvPr userDrawn="1"/>
          </p:nvGrpSpPr>
          <p:grpSpPr bwMode="hidden">
            <a:xfrm flipH="1">
              <a:off x="0" y="0"/>
              <a:ext cx="12192001" cy="6858000"/>
              <a:chOff x="-1" y="0"/>
              <a:chExt cx="12192001" cy="6858000"/>
            </a:xfrm>
          </p:grpSpPr>
          <p:cxnSp>
            <p:nvCxnSpPr>
              <p:cNvPr id="25" name="Łącznik prosty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Łącznik prosty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Łącznik prosty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Łącznik prosty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upa 29"/>
              <p:cNvGrpSpPr/>
              <p:nvPr/>
            </p:nvGrpSpPr>
            <p:grpSpPr bwMode="hidden">
              <a:xfrm>
                <a:off x="6327885" y="0"/>
                <a:ext cx="5864115" cy="5898673"/>
                <a:chOff x="6327885" y="0"/>
                <a:chExt cx="5864115" cy="5898673"/>
              </a:xfrm>
            </p:grpSpPr>
            <p:cxnSp>
              <p:nvCxnSpPr>
                <p:cNvPr id="36" name="Łącznik prosty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Łącznik prosty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Łącznik prosty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Łącznik prosty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Łącznik prosty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Łącznik prosty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Łącznik prosty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ytuł 1"/>
          <p:cNvSpPr>
            <a:spLocks noGrp="1"/>
          </p:cNvSpPr>
          <p:nvPr>
            <p:ph type="ctrTitle" hasCustomPrompt="1"/>
          </p:nvPr>
        </p:nvSpPr>
        <p:spPr>
          <a:xfrm>
            <a:off x="1293845" y="1909346"/>
            <a:ext cx="9604310" cy="3383280"/>
          </a:xfrm>
        </p:spPr>
        <p:txBody>
          <a:bodyPr rtlCol="0" anchor="b">
            <a:normAutofit/>
          </a:bodyPr>
          <a:lstStyle>
            <a:lvl1pPr algn="l">
              <a:lnSpc>
                <a:spcPct val="76000"/>
              </a:lnSpc>
              <a:defRPr sz="8000" cap="none" baseline="0">
                <a:solidFill>
                  <a:schemeClr val="tx1"/>
                </a:solidFill>
              </a:defRPr>
            </a:lvl1pPr>
          </a:lstStyle>
          <a:p>
            <a:pPr rtl="0"/>
            <a:r>
              <a:rPr lang="pl-PL" noProof="0"/>
              <a:t>Kliknij, aby edytować styl wzorca tytułu</a:t>
            </a:r>
          </a:p>
        </p:txBody>
      </p:sp>
      <p:sp>
        <p:nvSpPr>
          <p:cNvPr id="3" name="Podtytuł 2"/>
          <p:cNvSpPr>
            <a:spLocks noGrp="1"/>
          </p:cNvSpPr>
          <p:nvPr>
            <p:ph type="subTitle" idx="1"/>
          </p:nvPr>
        </p:nvSpPr>
        <p:spPr>
          <a:xfrm>
            <a:off x="1293845" y="5432564"/>
            <a:ext cx="9604310" cy="457200"/>
          </a:xfrm>
        </p:spPr>
        <p:txBody>
          <a:bodyPr rtlCol="0">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pl-PL" noProof="0"/>
              <a:t>Kliknij, aby edytować styl wzorca podtytułu</a:t>
            </a:r>
            <a:endParaRPr lang="pl-PL" noProof="0" dirty="0"/>
          </a:p>
        </p:txBody>
      </p:sp>
      <p:cxnSp>
        <p:nvCxnSpPr>
          <p:cNvPr id="58" name="Łącznik prosty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Tekst pionowy — symbol zastępczy 2"/>
          <p:cNvSpPr>
            <a:spLocks noGrp="1"/>
          </p:cNvSpPr>
          <p:nvPr>
            <p:ph type="body" orient="vert" idx="1"/>
          </p:nvPr>
        </p:nvSpPr>
        <p:spPr/>
        <p:txBody>
          <a:bodyPr vert="eaVert" rtlCol="0"/>
          <a:lstStyle>
            <a:lvl1pPr rtl="0">
              <a:defRPr/>
            </a:lvl1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a:t>Dodaj stopkę</a:t>
            </a:r>
          </a:p>
        </p:txBody>
      </p:sp>
      <p:sp>
        <p:nvSpPr>
          <p:cNvPr id="4" name="Data — symbol zastępczy 3"/>
          <p:cNvSpPr>
            <a:spLocks noGrp="1"/>
          </p:cNvSpPr>
          <p:nvPr>
            <p:ph type="dt" sz="half" idx="10"/>
          </p:nvPr>
        </p:nvSpPr>
        <p:spPr/>
        <p:txBody>
          <a:bodyPr rtlCol="0"/>
          <a:lstStyle>
            <a:lvl1pPr>
              <a:defRPr/>
            </a:lvl1pPr>
          </a:lstStyle>
          <a:p>
            <a:fld id="{70E306AB-97F8-4E2E-BF87-8C3481B5FBD8}" type="datetime1">
              <a:rPr lang="pl-PL" smtClean="0"/>
              <a:pPr/>
              <a:t>2023-05-26</a:t>
            </a:fld>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hasCustomPrompt="1"/>
          </p:nvPr>
        </p:nvSpPr>
        <p:spPr>
          <a:xfrm>
            <a:off x="9209314" y="489856"/>
            <a:ext cx="1687286" cy="5301343"/>
          </a:xfrm>
        </p:spPr>
        <p:txBody>
          <a:bodyPr vert="eaVert" rtlCol="0"/>
          <a:lstStyle/>
          <a:p>
            <a:pPr rtl="0"/>
            <a:r>
              <a:rPr lang="pl-PL" noProof="0"/>
              <a:t>Kliknij, aby edytować styl wzorca tytułu</a:t>
            </a:r>
          </a:p>
        </p:txBody>
      </p:sp>
      <p:sp>
        <p:nvSpPr>
          <p:cNvPr id="3" name="Tekst pionowy — symbol zastępczy 2"/>
          <p:cNvSpPr>
            <a:spLocks noGrp="1"/>
          </p:cNvSpPr>
          <p:nvPr>
            <p:ph type="body" orient="vert" idx="1"/>
          </p:nvPr>
        </p:nvSpPr>
        <p:spPr>
          <a:xfrm>
            <a:off x="1295399" y="489856"/>
            <a:ext cx="7587344" cy="5301343"/>
          </a:xfrm>
        </p:spPr>
        <p:txBody>
          <a:bodyPr vert="eaVert" rtlCol="0"/>
          <a:lstStyle>
            <a:lvl1pPr rtl="0">
              <a:defRPr/>
            </a:lvl1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a:t>Dodaj stopkę</a:t>
            </a:r>
          </a:p>
        </p:txBody>
      </p:sp>
      <p:sp>
        <p:nvSpPr>
          <p:cNvPr id="4" name="Data — symbol zastępczy 3"/>
          <p:cNvSpPr>
            <a:spLocks noGrp="1"/>
          </p:cNvSpPr>
          <p:nvPr>
            <p:ph type="dt" sz="half" idx="10"/>
          </p:nvPr>
        </p:nvSpPr>
        <p:spPr/>
        <p:txBody>
          <a:bodyPr rtlCol="0"/>
          <a:lstStyle>
            <a:lvl1pPr>
              <a:defRPr/>
            </a:lvl1pPr>
          </a:lstStyle>
          <a:p>
            <a:fld id="{54F57989-D074-470C-8B53-0A83600092FA}" type="datetime1">
              <a:rPr lang="pl-PL" smtClean="0"/>
              <a:pPr/>
              <a:t>2023-05-26</a:t>
            </a:fld>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Zawartość — symbol zastępczy 2"/>
          <p:cNvSpPr>
            <a:spLocks noGrp="1"/>
          </p:cNvSpPr>
          <p:nvPr>
            <p:ph idx="1"/>
          </p:nvPr>
        </p:nvSpPr>
        <p:spPr/>
        <p:txBody>
          <a:bodyPr rtlCol="0"/>
          <a:lstStyle>
            <a:lvl1pPr rtl="0">
              <a:defRPr/>
            </a:lvl1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Stopka — symbol zastępczy 4"/>
          <p:cNvSpPr>
            <a:spLocks noGrp="1"/>
          </p:cNvSpPr>
          <p:nvPr>
            <p:ph type="ftr" sz="quarter" idx="11"/>
          </p:nvPr>
        </p:nvSpPr>
        <p:spPr/>
        <p:txBody>
          <a:bodyPr rtlCol="0"/>
          <a:lstStyle/>
          <a:p>
            <a:pPr rtl="0"/>
            <a:r>
              <a:rPr lang="pl-PL" noProof="0"/>
              <a:t>Dodaj stopkę</a:t>
            </a:r>
          </a:p>
        </p:txBody>
      </p:sp>
      <p:sp>
        <p:nvSpPr>
          <p:cNvPr id="4" name="Data — symbol zastępczy 3"/>
          <p:cNvSpPr>
            <a:spLocks noGrp="1"/>
          </p:cNvSpPr>
          <p:nvPr>
            <p:ph type="dt" sz="half" idx="10"/>
          </p:nvPr>
        </p:nvSpPr>
        <p:spPr/>
        <p:txBody>
          <a:bodyPr rtlCol="0"/>
          <a:lstStyle>
            <a:lvl1pPr>
              <a:defRPr/>
            </a:lvl1pPr>
          </a:lstStyle>
          <a:p>
            <a:fld id="{513EF585-5FBB-4299-9362-D527BD2675CD}" type="datetime1">
              <a:rPr lang="pl-PL" smtClean="0"/>
              <a:pPr/>
              <a:t>2023-05-26</a:t>
            </a:fld>
            <a:endParaRPr lang="pl-PL" dirty="0"/>
          </a:p>
        </p:txBody>
      </p:sp>
      <p:sp>
        <p:nvSpPr>
          <p:cNvPr id="6" name="Numer slajdu — symbol zastępczy 5"/>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upa 6"/>
          <p:cNvGrpSpPr/>
          <p:nvPr userDrawn="1"/>
        </p:nvGrpSpPr>
        <p:grpSpPr bwMode="hidden">
          <a:xfrm>
            <a:off x="-1" y="0"/>
            <a:ext cx="12192002" cy="6858000"/>
            <a:chOff x="-1" y="0"/>
            <a:chExt cx="12192002" cy="6858000"/>
          </a:xfrm>
        </p:grpSpPr>
        <p:cxnSp>
          <p:nvCxnSpPr>
            <p:cNvPr id="8" name="Łącznik prosty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Łącznik prosty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Łącznik prosty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Łącznik prosty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Łącznik prosty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Łącznik prosty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Łącznik prosty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Łącznik prosty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upa 23"/>
            <p:cNvGrpSpPr/>
            <p:nvPr userDrawn="1"/>
          </p:nvGrpSpPr>
          <p:grpSpPr bwMode="hidden">
            <a:xfrm>
              <a:off x="-1" y="0"/>
              <a:ext cx="12192001" cy="6858000"/>
              <a:chOff x="-1" y="0"/>
              <a:chExt cx="12192001" cy="6858000"/>
            </a:xfrm>
          </p:grpSpPr>
          <p:cxnSp>
            <p:nvCxnSpPr>
              <p:cNvPr id="42" name="Łącznik prosty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Łącznik prosty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Łącznik prosty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upa 46"/>
              <p:cNvGrpSpPr/>
              <p:nvPr/>
            </p:nvGrpSpPr>
            <p:grpSpPr bwMode="hidden">
              <a:xfrm>
                <a:off x="6327885" y="0"/>
                <a:ext cx="5864115" cy="5898673"/>
                <a:chOff x="6327885" y="0"/>
                <a:chExt cx="5864115" cy="5898673"/>
              </a:xfrm>
            </p:grpSpPr>
            <p:cxnSp>
              <p:nvCxnSpPr>
                <p:cNvPr id="53" name="Łącznik prosty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Łącznik prosty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Łącznik prosty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Łącznik prosty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Łącznik prosty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Łącznik prosty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Łącznik prosty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Łącznik prosty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Łącznik prosty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Łącznik prosty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upa 24"/>
            <p:cNvGrpSpPr/>
            <p:nvPr userDrawn="1"/>
          </p:nvGrpSpPr>
          <p:grpSpPr bwMode="hidden">
            <a:xfrm flipH="1">
              <a:off x="0" y="0"/>
              <a:ext cx="12192001" cy="6858000"/>
              <a:chOff x="-1" y="0"/>
              <a:chExt cx="12192001" cy="6858000"/>
            </a:xfrm>
          </p:grpSpPr>
          <p:cxnSp>
            <p:nvCxnSpPr>
              <p:cNvPr id="26" name="Łącznik prosty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Łącznik prosty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Łącznik prosty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Łącznik prosty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upa 30"/>
              <p:cNvGrpSpPr/>
              <p:nvPr/>
            </p:nvGrpSpPr>
            <p:grpSpPr bwMode="hidden">
              <a:xfrm>
                <a:off x="6327885" y="0"/>
                <a:ext cx="5864115" cy="5898673"/>
                <a:chOff x="6327885" y="0"/>
                <a:chExt cx="5864115" cy="5898673"/>
              </a:xfrm>
            </p:grpSpPr>
            <p:cxnSp>
              <p:nvCxnSpPr>
                <p:cNvPr id="37" name="Łącznik prosty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Łącznik prosty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Łącznik prosty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Łącznik prosty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Łącznik prosty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Łącznik prosty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Łącznik prosty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ytuł 1"/>
          <p:cNvSpPr>
            <a:spLocks noGrp="1"/>
          </p:cNvSpPr>
          <p:nvPr>
            <p:ph type="title" hasCustomPrompt="1"/>
          </p:nvPr>
        </p:nvSpPr>
        <p:spPr>
          <a:xfrm>
            <a:off x="1295400" y="2541573"/>
            <a:ext cx="9601200" cy="2743200"/>
          </a:xfrm>
        </p:spPr>
        <p:txBody>
          <a:bodyPr rtlCol="0" anchor="b">
            <a:normAutofit/>
          </a:bodyPr>
          <a:lstStyle>
            <a:lvl1pPr>
              <a:lnSpc>
                <a:spcPct val="85000"/>
              </a:lnSpc>
              <a:defRPr sz="6000" cap="none" baseline="0">
                <a:solidFill>
                  <a:schemeClr val="tx1"/>
                </a:solidFill>
              </a:defRPr>
            </a:lvl1pPr>
          </a:lstStyle>
          <a:p>
            <a:pPr rtl="0"/>
            <a:r>
              <a:rPr lang="pl-PL" noProof="0"/>
              <a:t>Kliknij, aby edytować styl wzorca tytułu</a:t>
            </a:r>
          </a:p>
        </p:txBody>
      </p:sp>
      <p:sp>
        <p:nvSpPr>
          <p:cNvPr id="3" name="Tekst — symbol zastępczy 2"/>
          <p:cNvSpPr>
            <a:spLocks noGrp="1"/>
          </p:cNvSpPr>
          <p:nvPr>
            <p:ph type="body" idx="1"/>
          </p:nvPr>
        </p:nvSpPr>
        <p:spPr>
          <a:xfrm>
            <a:off x="1295400" y="5431536"/>
            <a:ext cx="9601200" cy="457200"/>
          </a:xfrm>
        </p:spPr>
        <p:txBody>
          <a:bodyPr rtlCol="0">
            <a:normAutofit/>
          </a:bodyPr>
          <a:lstStyle>
            <a:lvl1pPr marL="0" indent="0" rtl="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pl-PL" noProof="0"/>
              <a:t>Kliknij, aby edytować style wzorca tekstu</a:t>
            </a:r>
          </a:p>
        </p:txBody>
      </p:sp>
      <p:cxnSp>
        <p:nvCxnSpPr>
          <p:cNvPr id="58" name="Łącznik prosty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Zawartość — symbol zastępczy 2"/>
          <p:cNvSpPr>
            <a:spLocks noGrp="1"/>
          </p:cNvSpPr>
          <p:nvPr>
            <p:ph sz="half" idx="1"/>
          </p:nvPr>
        </p:nvSpPr>
        <p:spPr>
          <a:xfrm>
            <a:off x="1295400" y="1981199"/>
            <a:ext cx="4572000" cy="3810001"/>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Zawartość — symbol zastępczy 3"/>
          <p:cNvSpPr>
            <a:spLocks noGrp="1"/>
          </p:cNvSpPr>
          <p:nvPr>
            <p:ph sz="half" idx="2"/>
          </p:nvPr>
        </p:nvSpPr>
        <p:spPr>
          <a:xfrm>
            <a:off x="6324600" y="1981199"/>
            <a:ext cx="4572000" cy="3810001"/>
          </a:xfrm>
        </p:spPr>
        <p:txBody>
          <a:bodyPr rtlCol="0">
            <a:normAutofit/>
          </a:bodyPr>
          <a:lstStyle>
            <a:lvl1pPr rtl="0">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6" name="Stopka — symbol zastępczy 5"/>
          <p:cNvSpPr>
            <a:spLocks noGrp="1"/>
          </p:cNvSpPr>
          <p:nvPr>
            <p:ph type="ftr" sz="quarter" idx="11"/>
          </p:nvPr>
        </p:nvSpPr>
        <p:spPr/>
        <p:txBody>
          <a:bodyPr rtlCol="0"/>
          <a:lstStyle/>
          <a:p>
            <a:pPr rtl="0"/>
            <a:r>
              <a:rPr lang="pl-PL" noProof="0"/>
              <a:t>Dodaj stopkę</a:t>
            </a:r>
          </a:p>
        </p:txBody>
      </p:sp>
      <p:sp>
        <p:nvSpPr>
          <p:cNvPr id="5" name="Data — symbol zastępczy 4"/>
          <p:cNvSpPr>
            <a:spLocks noGrp="1"/>
          </p:cNvSpPr>
          <p:nvPr>
            <p:ph type="dt" sz="half" idx="10"/>
          </p:nvPr>
        </p:nvSpPr>
        <p:spPr/>
        <p:txBody>
          <a:bodyPr rtlCol="0"/>
          <a:lstStyle>
            <a:lvl1pPr>
              <a:defRPr/>
            </a:lvl1pPr>
          </a:lstStyle>
          <a:p>
            <a:fld id="{9D0E908B-D51D-4142-A5CB-EE5D4309B568}" type="datetime1">
              <a:rPr lang="pl-PL" smtClean="0"/>
              <a:pPr/>
              <a:t>2023-05-26</a:t>
            </a:fld>
            <a:endParaRPr lang="pl-PL" dirty="0"/>
          </a:p>
        </p:txBody>
      </p:sp>
      <p:sp>
        <p:nvSpPr>
          <p:cNvPr id="7" name="Numer slajdu — symbol zastępczy 6"/>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3" name="Tekst — symbol zastępczy 2"/>
          <p:cNvSpPr>
            <a:spLocks noGrp="1"/>
          </p:cNvSpPr>
          <p:nvPr>
            <p:ph type="body" idx="1"/>
          </p:nvPr>
        </p:nvSpPr>
        <p:spPr>
          <a:xfrm>
            <a:off x="1295400" y="1818322"/>
            <a:ext cx="4572000" cy="64135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4" name="Zawartość — symbol zastępczy 3"/>
          <p:cNvSpPr>
            <a:spLocks noGrp="1"/>
          </p:cNvSpPr>
          <p:nvPr>
            <p:ph sz="half" idx="2"/>
          </p:nvPr>
        </p:nvSpPr>
        <p:spPr>
          <a:xfrm>
            <a:off x="1295400" y="2503713"/>
            <a:ext cx="4572000" cy="3287487"/>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5" name="Tekst — symbol zastępczy 4"/>
          <p:cNvSpPr>
            <a:spLocks noGrp="1"/>
          </p:cNvSpPr>
          <p:nvPr>
            <p:ph type="body" sz="quarter" idx="3"/>
          </p:nvPr>
        </p:nvSpPr>
        <p:spPr>
          <a:xfrm>
            <a:off x="6324600" y="1818322"/>
            <a:ext cx="4572000" cy="641350"/>
          </a:xfrm>
        </p:spPr>
        <p:txBody>
          <a:bodyPr rtlCol="0" anchor="ctr">
            <a:normAutofit/>
          </a:bodyPr>
          <a:lstStyle>
            <a:lvl1pPr marL="0" indent="0" rtl="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noProof="0"/>
              <a:t>Kliknij, aby edytować style wzorca tekstu</a:t>
            </a:r>
          </a:p>
        </p:txBody>
      </p:sp>
      <p:sp>
        <p:nvSpPr>
          <p:cNvPr id="6" name="Zawartość — symbol zastępczy 5"/>
          <p:cNvSpPr>
            <a:spLocks noGrp="1"/>
          </p:cNvSpPr>
          <p:nvPr>
            <p:ph sz="quarter" idx="4"/>
          </p:nvPr>
        </p:nvSpPr>
        <p:spPr>
          <a:xfrm>
            <a:off x="6324600" y="2503713"/>
            <a:ext cx="4572000" cy="3287487"/>
          </a:xfrm>
        </p:spPr>
        <p:txBody>
          <a:bodyPr rtlCol="0">
            <a:normAutofit/>
          </a:bodyPr>
          <a:lstStyle>
            <a:lvl1pPr rtl="0">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8" name="Stopka — symbol zastępczy 7"/>
          <p:cNvSpPr>
            <a:spLocks noGrp="1"/>
          </p:cNvSpPr>
          <p:nvPr>
            <p:ph type="ftr" sz="quarter" idx="11"/>
          </p:nvPr>
        </p:nvSpPr>
        <p:spPr/>
        <p:txBody>
          <a:bodyPr rtlCol="0"/>
          <a:lstStyle/>
          <a:p>
            <a:pPr rtl="0"/>
            <a:r>
              <a:rPr lang="pl-PL" noProof="0"/>
              <a:t>Dodaj stopkę</a:t>
            </a:r>
          </a:p>
        </p:txBody>
      </p:sp>
      <p:sp>
        <p:nvSpPr>
          <p:cNvPr id="7" name="Data — symbol zastępczy 6"/>
          <p:cNvSpPr>
            <a:spLocks noGrp="1"/>
          </p:cNvSpPr>
          <p:nvPr>
            <p:ph type="dt" sz="half" idx="10"/>
          </p:nvPr>
        </p:nvSpPr>
        <p:spPr/>
        <p:txBody>
          <a:bodyPr rtlCol="0"/>
          <a:lstStyle>
            <a:lvl1pPr>
              <a:defRPr/>
            </a:lvl1pPr>
          </a:lstStyle>
          <a:p>
            <a:fld id="{4CB382C9-380C-424E-AF82-A6E8CC1E028B}" type="datetime1">
              <a:rPr lang="pl-PL" smtClean="0"/>
              <a:pPr/>
              <a:t>2023-05-26</a:t>
            </a:fld>
            <a:endParaRPr lang="pl-PL" dirty="0"/>
          </a:p>
        </p:txBody>
      </p:sp>
      <p:sp>
        <p:nvSpPr>
          <p:cNvPr id="9" name="Numer slajdu — symbol zastępczy 8"/>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hasCustomPrompt="1"/>
          </p:nvPr>
        </p:nvSpPr>
        <p:spPr/>
        <p:txBody>
          <a:bodyPr rtlCol="0"/>
          <a:lstStyle/>
          <a:p>
            <a:pPr rtl="0"/>
            <a:r>
              <a:rPr lang="pl-PL" noProof="0"/>
              <a:t>Kliknij, aby edytować styl wzorca tytułu</a:t>
            </a:r>
          </a:p>
        </p:txBody>
      </p:sp>
      <p:sp>
        <p:nvSpPr>
          <p:cNvPr id="4" name="Stopka — symbol zastępczy 3"/>
          <p:cNvSpPr>
            <a:spLocks noGrp="1"/>
          </p:cNvSpPr>
          <p:nvPr>
            <p:ph type="ftr" sz="quarter" idx="11"/>
          </p:nvPr>
        </p:nvSpPr>
        <p:spPr/>
        <p:txBody>
          <a:bodyPr rtlCol="0"/>
          <a:lstStyle/>
          <a:p>
            <a:pPr rtl="0"/>
            <a:r>
              <a:rPr lang="pl-PL" noProof="0"/>
              <a:t>Dodaj stopkę</a:t>
            </a:r>
          </a:p>
        </p:txBody>
      </p:sp>
      <p:sp>
        <p:nvSpPr>
          <p:cNvPr id="3" name="Data — symbol zastępczy 2"/>
          <p:cNvSpPr>
            <a:spLocks noGrp="1"/>
          </p:cNvSpPr>
          <p:nvPr>
            <p:ph type="dt" sz="half" idx="10"/>
          </p:nvPr>
        </p:nvSpPr>
        <p:spPr/>
        <p:txBody>
          <a:bodyPr rtlCol="0"/>
          <a:lstStyle>
            <a:lvl1pPr>
              <a:defRPr/>
            </a:lvl1pPr>
          </a:lstStyle>
          <a:p>
            <a:fld id="{9B9CB9CC-4696-4285-BA6C-9DFABDF44C2A}" type="datetime1">
              <a:rPr lang="pl-PL" smtClean="0"/>
              <a:pPr/>
              <a:t>2023-05-26</a:t>
            </a:fld>
            <a:endParaRPr lang="pl-PL" dirty="0"/>
          </a:p>
        </p:txBody>
      </p:sp>
      <p:sp>
        <p:nvSpPr>
          <p:cNvPr id="5" name="Numer slajdu — symbol zastępczy 4"/>
          <p:cNvSpPr>
            <a:spLocks noGrp="1"/>
          </p:cNvSpPr>
          <p:nvPr>
            <p:ph type="sldNum" sz="quarter" idx="12"/>
          </p:nvPr>
        </p:nvSpPr>
        <p:spPr/>
        <p:txBody>
          <a:bodyPr rtlCol="0"/>
          <a:lstStyle/>
          <a:p>
            <a:pPr rtl="0"/>
            <a:fld id="{E31375A4-56A4-47D6-9801-1991572033F7}" type="slidenum">
              <a:rPr lang="pl-PL" noProof="0" smtClean="0"/>
              <a:t>‹#›</a:t>
            </a:fld>
            <a:endParaRPr lang="pl-PL" noProof="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grpSp>
        <p:nvGrpSpPr>
          <p:cNvPr id="161" name="Grupa 160"/>
          <p:cNvGrpSpPr/>
          <p:nvPr userDrawn="1"/>
        </p:nvGrpSpPr>
        <p:grpSpPr bwMode="hidden">
          <a:xfrm>
            <a:off x="-1" y="0"/>
            <a:ext cx="12192002" cy="6858000"/>
            <a:chOff x="-1" y="0"/>
            <a:chExt cx="12192002" cy="6858000"/>
          </a:xfrm>
        </p:grpSpPr>
        <p:cxnSp>
          <p:nvCxnSpPr>
            <p:cNvPr id="162" name="Łącznik prosty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Łącznik prosty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Łącznik prosty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Łącznik prosty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Łącznik prosty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Łącznik prosty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Łącznik prosty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Łącznik prosty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Łącznik prosty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Łącznik prosty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Łącznik prosty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Łącznik prosty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Łącznik prosty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Łącznik prosty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Łącznik prosty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Łącznik prosty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upa 177"/>
            <p:cNvGrpSpPr/>
            <p:nvPr userDrawn="1"/>
          </p:nvGrpSpPr>
          <p:grpSpPr bwMode="hidden">
            <a:xfrm>
              <a:off x="-1" y="0"/>
              <a:ext cx="12192001" cy="6858000"/>
              <a:chOff x="-1" y="0"/>
              <a:chExt cx="12192001" cy="6858000"/>
            </a:xfrm>
          </p:grpSpPr>
          <p:cxnSp>
            <p:nvCxnSpPr>
              <p:cNvPr id="196" name="Łącznik prosty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Łącznik prosty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Łącznik prosty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Łącznik prosty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upa 200"/>
              <p:cNvGrpSpPr/>
              <p:nvPr/>
            </p:nvGrpSpPr>
            <p:grpSpPr bwMode="hidden">
              <a:xfrm>
                <a:off x="6327885" y="0"/>
                <a:ext cx="5864115" cy="5898673"/>
                <a:chOff x="6327885" y="0"/>
                <a:chExt cx="5864115" cy="5898673"/>
              </a:xfrm>
            </p:grpSpPr>
            <p:cxnSp>
              <p:nvCxnSpPr>
                <p:cNvPr id="207" name="Łącznik prosty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Łącznik prosty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Łącznik prosty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Łącznik prosty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Łącznik prosty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Łącznik prosty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Łącznik prosty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Łącznik prosty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Łącznik prosty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Łącznik prosty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upa 178"/>
            <p:cNvGrpSpPr/>
            <p:nvPr userDrawn="1"/>
          </p:nvGrpSpPr>
          <p:grpSpPr bwMode="hidden">
            <a:xfrm flipH="1">
              <a:off x="0" y="0"/>
              <a:ext cx="12192001" cy="6858000"/>
              <a:chOff x="-1" y="0"/>
              <a:chExt cx="12192001" cy="6858000"/>
            </a:xfrm>
          </p:grpSpPr>
          <p:cxnSp>
            <p:nvCxnSpPr>
              <p:cNvPr id="180" name="Łącznik prosty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Łącznik prosty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Łącznik prosty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Łącznik prosty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Łącznik prosty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upa 184"/>
              <p:cNvGrpSpPr/>
              <p:nvPr/>
            </p:nvGrpSpPr>
            <p:grpSpPr bwMode="hidden">
              <a:xfrm>
                <a:off x="6327885" y="0"/>
                <a:ext cx="5864115" cy="5898673"/>
                <a:chOff x="6327885" y="0"/>
                <a:chExt cx="5864115" cy="5898673"/>
              </a:xfrm>
            </p:grpSpPr>
            <p:cxnSp>
              <p:nvCxnSpPr>
                <p:cNvPr id="191" name="Łącznik prosty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Łącznik prosty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Łącznik prosty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Łącznik prosty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Łącznik prosty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Łącznik prosty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Łącznik prosty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Łącznik prosty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Łącznik prosty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Łącznik prosty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Stopka — symbol zastępczy 212"/>
          <p:cNvSpPr>
            <a:spLocks noGrp="1"/>
          </p:cNvSpPr>
          <p:nvPr>
            <p:ph type="ftr" sz="quarter" idx="11"/>
          </p:nvPr>
        </p:nvSpPr>
        <p:spPr/>
        <p:txBody>
          <a:bodyPr rtlCol="0"/>
          <a:lstStyle/>
          <a:p>
            <a:pPr rtl="0"/>
            <a:r>
              <a:rPr lang="pl-PL" noProof="0"/>
              <a:t>Dodaj stopkę</a:t>
            </a:r>
          </a:p>
        </p:txBody>
      </p:sp>
      <p:sp>
        <p:nvSpPr>
          <p:cNvPr id="212" name="Data — symbol zastępczy 211"/>
          <p:cNvSpPr>
            <a:spLocks noGrp="1"/>
          </p:cNvSpPr>
          <p:nvPr>
            <p:ph type="dt" sz="half" idx="10"/>
          </p:nvPr>
        </p:nvSpPr>
        <p:spPr/>
        <p:txBody>
          <a:bodyPr rtlCol="0"/>
          <a:lstStyle>
            <a:lvl1pPr>
              <a:defRPr/>
            </a:lvl1pPr>
          </a:lstStyle>
          <a:p>
            <a:fld id="{DF0DF4F9-CFFF-4A1E-866B-3C5280452CB1}" type="datetime1">
              <a:rPr lang="pl-PL" smtClean="0"/>
              <a:pPr/>
              <a:t>2023-05-26</a:t>
            </a:fld>
            <a:endParaRPr lang="pl-PL" dirty="0"/>
          </a:p>
        </p:txBody>
      </p:sp>
      <p:sp>
        <p:nvSpPr>
          <p:cNvPr id="214" name="Numer slajdu — symbol zastępczy 213"/>
          <p:cNvSpPr>
            <a:spLocks noGrp="1"/>
          </p:cNvSpPr>
          <p:nvPr>
            <p:ph type="sldNum" sz="quarter" idx="12"/>
          </p:nvPr>
        </p:nvSpPr>
        <p:spPr/>
        <p:txBody>
          <a:bodyPr rtlCol="0"/>
          <a:lstStyle/>
          <a:p>
            <a:pPr rtl="0"/>
            <a:fld id="{E31375A4-56A4-47D6-9801-1991572033F7}" type="slidenum">
              <a:rPr lang="pl-PL" noProof="0" smtClean="0"/>
              <a:pPr/>
              <a:t>‹#›</a:t>
            </a:fld>
            <a:endParaRPr lang="pl-PL" noProof="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Zawartość z podpisem">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upa 8"/>
          <p:cNvGrpSpPr/>
          <p:nvPr userDrawn="1"/>
        </p:nvGrpSpPr>
        <p:grpSpPr bwMode="hidden">
          <a:xfrm>
            <a:off x="-1" y="0"/>
            <a:ext cx="12192002" cy="6858000"/>
            <a:chOff x="-1" y="0"/>
            <a:chExt cx="12192002" cy="6858000"/>
          </a:xfrm>
        </p:grpSpPr>
        <p:cxnSp>
          <p:nvCxnSpPr>
            <p:cNvPr id="10" name="Łącznik prosty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Łącznik prosty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Łącznik prosty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Łącznik prosty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Łącznik prosty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Łącznik prosty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Łącznik prosty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Łącznik prosty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upa 25"/>
            <p:cNvGrpSpPr/>
            <p:nvPr userDrawn="1"/>
          </p:nvGrpSpPr>
          <p:grpSpPr bwMode="hidden">
            <a:xfrm>
              <a:off x="-1" y="0"/>
              <a:ext cx="12192001" cy="6858000"/>
              <a:chOff x="-1" y="0"/>
              <a:chExt cx="12192001" cy="6858000"/>
            </a:xfrm>
          </p:grpSpPr>
          <p:cxnSp>
            <p:nvCxnSpPr>
              <p:cNvPr id="44" name="Łącznik prosty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Łącznik prosty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Łącznik prosty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Łącznik prosty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upa 48"/>
              <p:cNvGrpSpPr/>
              <p:nvPr/>
            </p:nvGrpSpPr>
            <p:grpSpPr bwMode="hidden">
              <a:xfrm>
                <a:off x="6327885" y="0"/>
                <a:ext cx="5864115" cy="5898673"/>
                <a:chOff x="6327885" y="0"/>
                <a:chExt cx="5864115" cy="5898673"/>
              </a:xfrm>
            </p:grpSpPr>
            <p:cxnSp>
              <p:nvCxnSpPr>
                <p:cNvPr id="55" name="Łącznik prosty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Łącznik prosty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Łącznik prosty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Łącznik prosty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Łącznik prosty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Łącznik prosty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Łącznik prosty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Łącznik prosty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Łącznik prosty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Łącznik prosty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upa 26"/>
            <p:cNvGrpSpPr/>
            <p:nvPr userDrawn="1"/>
          </p:nvGrpSpPr>
          <p:grpSpPr bwMode="hidden">
            <a:xfrm flipH="1">
              <a:off x="0" y="0"/>
              <a:ext cx="12192001" cy="6858000"/>
              <a:chOff x="-1" y="0"/>
              <a:chExt cx="12192001" cy="6858000"/>
            </a:xfrm>
          </p:grpSpPr>
          <p:cxnSp>
            <p:nvCxnSpPr>
              <p:cNvPr id="28" name="Łącznik prosty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Łącznik prosty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Łącznik prosty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Łącznik prosty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upa 32"/>
              <p:cNvGrpSpPr/>
              <p:nvPr/>
            </p:nvGrpSpPr>
            <p:grpSpPr bwMode="hidden">
              <a:xfrm>
                <a:off x="6327885" y="0"/>
                <a:ext cx="5864115" cy="5898673"/>
                <a:chOff x="6327885" y="0"/>
                <a:chExt cx="5864115" cy="5898673"/>
              </a:xfrm>
            </p:grpSpPr>
            <p:cxnSp>
              <p:nvCxnSpPr>
                <p:cNvPr id="39" name="Łącznik prosty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Łącznik prosty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Łącznik prosty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Łącznik prosty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Łącznik prosty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Łącznik prosty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Prostokąt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sp>
        <p:nvSpPr>
          <p:cNvPr id="2" name="Tytuł 1"/>
          <p:cNvSpPr>
            <a:spLocks noGrp="1"/>
          </p:cNvSpPr>
          <p:nvPr>
            <p:ph type="title" hasCustomPrompt="1"/>
          </p:nvPr>
        </p:nvSpPr>
        <p:spPr>
          <a:xfrm>
            <a:off x="7913152" y="571500"/>
            <a:ext cx="3657600" cy="2197100"/>
          </a:xfrm>
        </p:spPr>
        <p:txBody>
          <a:bodyPr rtlCol="0" anchor="b">
            <a:normAutofit/>
          </a:bodyPr>
          <a:lstStyle>
            <a:lvl1pPr>
              <a:defRPr sz="2600">
                <a:solidFill>
                  <a:schemeClr val="bg1"/>
                </a:solidFill>
              </a:defRPr>
            </a:lvl1pPr>
          </a:lstStyle>
          <a:p>
            <a:pPr rtl="0"/>
            <a:r>
              <a:rPr lang="pl-PL" noProof="0"/>
              <a:t>Kliknij, aby edytować styl wzorca tytułu</a:t>
            </a:r>
          </a:p>
        </p:txBody>
      </p:sp>
      <p:sp>
        <p:nvSpPr>
          <p:cNvPr id="3" name="Zawartość — symbol zastępczy 2"/>
          <p:cNvSpPr>
            <a:spLocks noGrp="1"/>
          </p:cNvSpPr>
          <p:nvPr>
            <p:ph idx="1"/>
          </p:nvPr>
        </p:nvSpPr>
        <p:spPr>
          <a:xfrm>
            <a:off x="543197" y="571500"/>
            <a:ext cx="6217920" cy="5715000"/>
          </a:xfrm>
        </p:spPr>
        <p:txBody>
          <a:bodyPr rtlCol="0">
            <a:normAutofit/>
          </a:bodyPr>
          <a:lstStyle>
            <a:lvl1pPr rtl="0">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pl-PL" noProof="0"/>
              <a:t>Kliknij, aby edytować style wzorca tekstu</a:t>
            </a:r>
          </a:p>
          <a:p>
            <a:pPr lvl="1" rtl="0"/>
            <a:r>
              <a:rPr lang="pl-PL" noProof="0"/>
              <a:t>Drugi poziom</a:t>
            </a:r>
          </a:p>
          <a:p>
            <a:pPr lvl="2" rtl="0"/>
            <a:r>
              <a:rPr lang="pl-PL" noProof="0"/>
              <a:t>Trzeci poziom</a:t>
            </a:r>
          </a:p>
          <a:p>
            <a:pPr lvl="3" rtl="0"/>
            <a:r>
              <a:rPr lang="pl-PL" noProof="0"/>
              <a:t>Czwarty poziom</a:t>
            </a:r>
          </a:p>
          <a:p>
            <a:pPr lvl="4" rtl="0"/>
            <a:r>
              <a:rPr lang="pl-PL" noProof="0"/>
              <a:t>Piąty poziom</a:t>
            </a:r>
            <a:endParaRPr lang="pl-PL" noProof="0" dirty="0"/>
          </a:p>
        </p:txBody>
      </p:sp>
      <p:sp>
        <p:nvSpPr>
          <p:cNvPr id="4" name="Tekst — symbol zastępczy 3"/>
          <p:cNvSpPr>
            <a:spLocks noGrp="1"/>
          </p:cNvSpPr>
          <p:nvPr>
            <p:ph type="body" sz="half" idx="2"/>
          </p:nvPr>
        </p:nvSpPr>
        <p:spPr>
          <a:xfrm>
            <a:off x="7913152" y="2995012"/>
            <a:ext cx="3657600" cy="2285950"/>
          </a:xfrm>
        </p:spPr>
        <p:txBody>
          <a:bodyPr rtlCol="0">
            <a:normAutofit/>
          </a:bodyPr>
          <a:lstStyle>
            <a:lvl1pPr marL="0" indent="0" rtl="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cxnSp>
        <p:nvCxnSpPr>
          <p:cNvPr id="60" name="Łącznik prosty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topka — symbol zastępczy 5"/>
          <p:cNvSpPr>
            <a:spLocks noGrp="1"/>
          </p:cNvSpPr>
          <p:nvPr>
            <p:ph type="ftr" sz="quarter" idx="11"/>
          </p:nvPr>
        </p:nvSpPr>
        <p:spPr/>
        <p:txBody>
          <a:bodyPr rtlCol="0"/>
          <a:lstStyle/>
          <a:p>
            <a:pPr rtl="0"/>
            <a:r>
              <a:rPr lang="pl-PL" noProof="0"/>
              <a:t>Dodaj stopkę</a:t>
            </a:r>
          </a:p>
        </p:txBody>
      </p:sp>
      <p:sp>
        <p:nvSpPr>
          <p:cNvPr id="5" name="Data — symbol zastępczy 4"/>
          <p:cNvSpPr>
            <a:spLocks noGrp="1"/>
          </p:cNvSpPr>
          <p:nvPr>
            <p:ph type="dt" sz="half" idx="10"/>
          </p:nvPr>
        </p:nvSpPr>
        <p:spPr/>
        <p:txBody>
          <a:bodyPr rtlCol="0"/>
          <a:lstStyle>
            <a:lvl1pPr>
              <a:defRPr>
                <a:solidFill>
                  <a:schemeClr val="bg1"/>
                </a:solidFill>
              </a:defRPr>
            </a:lvl1pPr>
          </a:lstStyle>
          <a:p>
            <a:fld id="{BCE2E449-FA09-4791-AF38-A83448FE51DA}" type="datetime1">
              <a:rPr lang="pl-PL" smtClean="0"/>
              <a:pPr/>
              <a:t>2023-05-26</a:t>
            </a:fld>
            <a:endParaRPr lang="pl-PL" dirty="0"/>
          </a:p>
        </p:txBody>
      </p:sp>
      <p:sp>
        <p:nvSpPr>
          <p:cNvPr id="8" name="Numer slajdu — symbol zastępczy 7"/>
          <p:cNvSpPr>
            <a:spLocks noGrp="1"/>
          </p:cNvSpPr>
          <p:nvPr>
            <p:ph type="sldNum" sz="quarter" idx="12"/>
          </p:nvPr>
        </p:nvSpPr>
        <p:spPr/>
        <p:txBody>
          <a:bodyPr rtlCol="0"/>
          <a:lstStyle>
            <a:lvl1pPr>
              <a:defRPr>
                <a:solidFill>
                  <a:schemeClr val="bg1"/>
                </a:solidFill>
              </a:defRPr>
            </a:lvl1pPr>
          </a:lstStyle>
          <a:p>
            <a:pPr rtl="0"/>
            <a:fld id="{E31375A4-56A4-47D6-9801-1991572033F7}" type="slidenum">
              <a:rPr lang="pl-PL" noProof="0" smtClean="0"/>
              <a:pPr/>
              <a:t>‹#›</a:t>
            </a:fld>
            <a:endParaRPr lang="pl-PL" noProof="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upa 7"/>
          <p:cNvGrpSpPr/>
          <p:nvPr/>
        </p:nvGrpSpPr>
        <p:grpSpPr bwMode="hidden">
          <a:xfrm>
            <a:off x="-1" y="0"/>
            <a:ext cx="12192002" cy="6858000"/>
            <a:chOff x="-1" y="0"/>
            <a:chExt cx="12192002" cy="6858000"/>
          </a:xfrm>
        </p:grpSpPr>
        <p:cxnSp>
          <p:nvCxnSpPr>
            <p:cNvPr id="9" name="Łącznik prosty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Łącznik prosty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Łącznik prosty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Łącznik prosty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Łącznik prosty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Łącznik prosty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Łącznik prosty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Łącznik prosty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Łącznik prosty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Łącznik prosty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Łącznik prosty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Łącznik prosty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Łącznik prosty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Łącznik prosty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Łącznik prosty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upa 24"/>
            <p:cNvGrpSpPr/>
            <p:nvPr/>
          </p:nvGrpSpPr>
          <p:grpSpPr bwMode="hidden">
            <a:xfrm>
              <a:off x="-1" y="0"/>
              <a:ext cx="12192001" cy="6858000"/>
              <a:chOff x="-1" y="0"/>
              <a:chExt cx="12192001" cy="6858000"/>
            </a:xfrm>
          </p:grpSpPr>
          <p:cxnSp>
            <p:nvCxnSpPr>
              <p:cNvPr id="43" name="Łącznik prosty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Łącznik prosty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Łącznik prosty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upa 47"/>
              <p:cNvGrpSpPr/>
              <p:nvPr/>
            </p:nvGrpSpPr>
            <p:grpSpPr bwMode="hidden">
              <a:xfrm>
                <a:off x="6327885" y="0"/>
                <a:ext cx="5864115" cy="5898673"/>
                <a:chOff x="6327885" y="0"/>
                <a:chExt cx="5864115" cy="5898673"/>
              </a:xfrm>
            </p:grpSpPr>
            <p:cxnSp>
              <p:nvCxnSpPr>
                <p:cNvPr id="54" name="Łącznik prosty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Łącznik prosty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Łącznik prosty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Łącznik prosty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Łącznik prosty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Łącznik prosty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Łącznik prosty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Łącznik prosty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Łącznik prosty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Łącznik prosty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upa 25"/>
            <p:cNvGrpSpPr/>
            <p:nvPr/>
          </p:nvGrpSpPr>
          <p:grpSpPr bwMode="hidden">
            <a:xfrm flipH="1">
              <a:off x="0" y="0"/>
              <a:ext cx="12192001" cy="6858000"/>
              <a:chOff x="-1" y="0"/>
              <a:chExt cx="12192001" cy="6858000"/>
            </a:xfrm>
          </p:grpSpPr>
          <p:cxnSp>
            <p:nvCxnSpPr>
              <p:cNvPr id="27" name="Łącznik prosty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Łącznik prosty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Łącznik prosty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Łącznik prosty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Łącznik prosty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upa 31"/>
              <p:cNvGrpSpPr/>
              <p:nvPr/>
            </p:nvGrpSpPr>
            <p:grpSpPr bwMode="hidden">
              <a:xfrm>
                <a:off x="6327885" y="0"/>
                <a:ext cx="5864115" cy="5898673"/>
                <a:chOff x="6327885" y="0"/>
                <a:chExt cx="5864115" cy="5898673"/>
              </a:xfrm>
            </p:grpSpPr>
            <p:cxnSp>
              <p:nvCxnSpPr>
                <p:cNvPr id="38" name="Łącznik prosty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Łącznik prosty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Łącznik prosty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Łącznik prosty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Łącznik prosty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Łącznik prosty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Łącznik prosty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Łącznik prosty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Łącznik prosty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Łącznik prosty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Prostokąt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pl-PL" noProof="0"/>
          </a:p>
        </p:txBody>
      </p:sp>
      <p:cxnSp>
        <p:nvCxnSpPr>
          <p:cNvPr id="59" name="Łącznik prosty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ytuł 1"/>
          <p:cNvSpPr>
            <a:spLocks noGrp="1"/>
          </p:cNvSpPr>
          <p:nvPr>
            <p:ph type="title" hasCustomPrompt="1"/>
          </p:nvPr>
        </p:nvSpPr>
        <p:spPr>
          <a:xfrm>
            <a:off x="7909560" y="576072"/>
            <a:ext cx="3657600" cy="2194560"/>
          </a:xfrm>
        </p:spPr>
        <p:txBody>
          <a:bodyPr rtlCol="0" anchor="b">
            <a:normAutofit/>
          </a:bodyPr>
          <a:lstStyle>
            <a:lvl1pPr>
              <a:defRPr sz="2600">
                <a:solidFill>
                  <a:schemeClr val="bg1"/>
                </a:solidFill>
              </a:defRPr>
            </a:lvl1pPr>
          </a:lstStyle>
          <a:p>
            <a:pPr rtl="0"/>
            <a:r>
              <a:rPr lang="pl-PL" noProof="0"/>
              <a:t>Kliknij, aby edytować styl wzorca tytułu</a:t>
            </a:r>
          </a:p>
        </p:txBody>
      </p:sp>
      <p:sp>
        <p:nvSpPr>
          <p:cNvPr id="3" name="Obraz — symbol zastępczy 2" descr="Pusty symbol zastępczy pozwalający dodać obraz. Kliknij symbol zastępczy i wybierz obraz, który chcesz dodać."/>
          <p:cNvSpPr>
            <a:spLocks noGrp="1"/>
          </p:cNvSpPr>
          <p:nvPr>
            <p:ph type="pic" idx="1"/>
          </p:nvPr>
        </p:nvSpPr>
        <p:spPr>
          <a:xfrm>
            <a:off x="4412" y="-159"/>
            <a:ext cx="7315200" cy="6858000"/>
          </a:xfrm>
        </p:spPr>
        <p:txBody>
          <a:bodyPr tIns="457200" rtlCol="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noProof="0"/>
              <a:t>Kliknij ikonę, aby dodać obraz</a:t>
            </a:r>
          </a:p>
        </p:txBody>
      </p:sp>
      <p:sp>
        <p:nvSpPr>
          <p:cNvPr id="4" name="Tekst — symbol zastępczy 3"/>
          <p:cNvSpPr>
            <a:spLocks noGrp="1"/>
          </p:cNvSpPr>
          <p:nvPr>
            <p:ph type="body" sz="half" idx="2"/>
          </p:nvPr>
        </p:nvSpPr>
        <p:spPr>
          <a:xfrm>
            <a:off x="7909560" y="2999232"/>
            <a:ext cx="3657600" cy="2286000"/>
          </a:xfrm>
        </p:spPr>
        <p:txBody>
          <a:bodyPr rtlCol="0"/>
          <a:lstStyle>
            <a:lvl1pPr marL="0" indent="0" rtl="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pl-PL" noProof="0"/>
              <a:t>Kliknij, aby edytować style wzorca tekstu</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upa 95"/>
          <p:cNvGrpSpPr/>
          <p:nvPr userDrawn="1"/>
        </p:nvGrpSpPr>
        <p:grpSpPr bwMode="hidden">
          <a:xfrm>
            <a:off x="-1" y="-195943"/>
            <a:ext cx="12192002" cy="6858000"/>
            <a:chOff x="-1" y="0"/>
            <a:chExt cx="12192002" cy="6858000"/>
          </a:xfrm>
        </p:grpSpPr>
        <p:cxnSp>
          <p:nvCxnSpPr>
            <p:cNvPr id="97" name="Łącznik prosty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Łącznik prosty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Łącznik prosty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Łącznik prosty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Łącznik prosty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Łącznik prosty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Łącznik prosty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Łącznik prosty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Łącznik prosty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Łącznik prosty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Łącznik prosty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Łącznik prosty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Łącznik prosty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Łącznik prosty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Łącznik prosty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Łącznik prosty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upa 112"/>
            <p:cNvGrpSpPr/>
            <p:nvPr userDrawn="1"/>
          </p:nvGrpSpPr>
          <p:grpSpPr bwMode="hidden">
            <a:xfrm>
              <a:off x="-1" y="0"/>
              <a:ext cx="12192001" cy="6858000"/>
              <a:chOff x="-1" y="0"/>
              <a:chExt cx="12192001" cy="6858000"/>
            </a:xfrm>
          </p:grpSpPr>
          <p:cxnSp>
            <p:nvCxnSpPr>
              <p:cNvPr id="131" name="Łącznik prosty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Łącznik prosty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Łącznik prosty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Łącznik prosty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Łącznik prosty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upa 135"/>
              <p:cNvGrpSpPr/>
              <p:nvPr/>
            </p:nvGrpSpPr>
            <p:grpSpPr bwMode="hidden">
              <a:xfrm>
                <a:off x="6327885" y="0"/>
                <a:ext cx="5864115" cy="5898673"/>
                <a:chOff x="6327885" y="0"/>
                <a:chExt cx="5864115" cy="5898673"/>
              </a:xfrm>
            </p:grpSpPr>
            <p:cxnSp>
              <p:nvCxnSpPr>
                <p:cNvPr id="142" name="Łącznik prosty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Łącznik prosty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Łącznik prosty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Łącznik prosty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Łącznik prosty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Łącznik prosty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Łącznik prosty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Łącznik prosty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Łącznik prosty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Łącznik prosty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upa 113"/>
            <p:cNvGrpSpPr/>
            <p:nvPr userDrawn="1"/>
          </p:nvGrpSpPr>
          <p:grpSpPr bwMode="hidden">
            <a:xfrm flipH="1">
              <a:off x="0" y="0"/>
              <a:ext cx="12192001" cy="6858000"/>
              <a:chOff x="-1" y="0"/>
              <a:chExt cx="12192001" cy="6858000"/>
            </a:xfrm>
          </p:grpSpPr>
          <p:cxnSp>
            <p:nvCxnSpPr>
              <p:cNvPr id="115" name="Łącznik prosty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Łącznik prosty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Łącznik prosty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Łącznik prosty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Łącznik prosty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upa 119"/>
              <p:cNvGrpSpPr/>
              <p:nvPr/>
            </p:nvGrpSpPr>
            <p:grpSpPr bwMode="hidden">
              <a:xfrm>
                <a:off x="6327885" y="0"/>
                <a:ext cx="5864115" cy="5898673"/>
                <a:chOff x="6327885" y="0"/>
                <a:chExt cx="5864115" cy="5898673"/>
              </a:xfrm>
            </p:grpSpPr>
            <p:cxnSp>
              <p:nvCxnSpPr>
                <p:cNvPr id="126" name="Łącznik prosty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Łącznik prosty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Łącznik prosty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Łącznik prosty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Łącznik prosty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Łącznik prosty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Łącznik prosty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Łącznik prosty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Łącznik prosty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Łącznik prosty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ytuł — symbol zastępczy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pPr rtl="0"/>
            <a:r>
              <a:rPr lang="pl-PL" noProof="0"/>
              <a:t>Kliknij, aby edytować styl wzorca tytułu</a:t>
            </a:r>
          </a:p>
        </p:txBody>
      </p:sp>
      <p:sp>
        <p:nvSpPr>
          <p:cNvPr id="3" name="Tekst — symbol zastępczy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rtl="0"/>
            <a:r>
              <a:rPr lang="pl-PL" noProof="0" dirty="0"/>
              <a:t>Edytuj style wzorca tekstu</a:t>
            </a:r>
          </a:p>
          <a:p>
            <a:pPr lvl="1" rtl="0"/>
            <a:r>
              <a:rPr lang="pl-PL" noProof="0" dirty="0"/>
              <a:t>Drugi poziom</a:t>
            </a:r>
          </a:p>
          <a:p>
            <a:pPr lvl="2" rtl="0"/>
            <a:r>
              <a:rPr lang="pl-PL" noProof="0" dirty="0"/>
              <a:t>Trzeci poziom</a:t>
            </a:r>
          </a:p>
          <a:p>
            <a:pPr lvl="3" rtl="0"/>
            <a:r>
              <a:rPr lang="pl-PL" noProof="0" dirty="0"/>
              <a:t>Czwarty poziom</a:t>
            </a:r>
          </a:p>
          <a:p>
            <a:pPr lvl="4" rtl="0"/>
            <a:r>
              <a:rPr lang="pl-PL" noProof="0" dirty="0"/>
              <a:t>Piąty poziom</a:t>
            </a:r>
          </a:p>
        </p:txBody>
      </p:sp>
      <p:cxnSp>
        <p:nvCxnSpPr>
          <p:cNvPr id="148" name="Łącznik prosty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topka — symbol zastępczy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pPr rtl="0"/>
            <a:r>
              <a:rPr lang="pl-PL" noProof="0"/>
              <a:t>Dodaj stopkę</a:t>
            </a:r>
          </a:p>
        </p:txBody>
      </p:sp>
      <p:sp>
        <p:nvSpPr>
          <p:cNvPr id="4" name="Data — symbol zastępczy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7465ED12-3D75-43E0-9D6D-9FB5D68B824D}" type="datetime1">
              <a:rPr lang="pl-PL" smtClean="0"/>
              <a:pPr/>
              <a:t>2023-05-26</a:t>
            </a:fld>
            <a:endParaRPr lang="pl-PL" dirty="0"/>
          </a:p>
        </p:txBody>
      </p:sp>
      <p:sp>
        <p:nvSpPr>
          <p:cNvPr id="6" name="Numer slajdu — symbol zastępczy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pPr rtl="0"/>
            <a:fld id="{E31375A4-56A4-47D6-9801-1991572033F7}" type="slidenum">
              <a:rPr lang="pl-PL" noProof="0" smtClean="0"/>
              <a:pPr/>
              <a:t>‹#›</a:t>
            </a:fld>
            <a:endParaRPr lang="pl-PL" noProof="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rtlCol="0"/>
          <a:lstStyle/>
          <a:p>
            <a:pPr rtl="0"/>
            <a:r>
              <a:rPr lang="pl-PL" dirty="0"/>
              <a:t>Java zaawansowana</a:t>
            </a:r>
          </a:p>
        </p:txBody>
      </p:sp>
      <p:sp>
        <p:nvSpPr>
          <p:cNvPr id="3" name="Podtytuł 2"/>
          <p:cNvSpPr>
            <a:spLocks noGrp="1"/>
          </p:cNvSpPr>
          <p:nvPr>
            <p:ph type="subTitle" idx="1"/>
          </p:nvPr>
        </p:nvSpPr>
        <p:spPr/>
        <p:txBody>
          <a:bodyPr rtlCol="0"/>
          <a:lstStyle/>
          <a:p>
            <a:pPr rtl="0"/>
            <a:r>
              <a:rPr lang="pl-PL" dirty="0"/>
              <a:t>Arkadiusz Stankiewicz</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a:t>Implementacja </a:t>
            </a:r>
            <a:r>
              <a:rPr lang="pl-PL" dirty="0" err="1"/>
              <a:t>mikroserwisów</a:t>
            </a:r>
            <a:r>
              <a:rPr lang="pl-PL" dirty="0"/>
              <a:t> w Javie</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Zarządzanie danymi i transakcjami</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fontScale="92500" lnSpcReduction="20000"/>
          </a:bodyPr>
          <a:lstStyle/>
          <a:p>
            <a:pPr marL="0" indent="0">
              <a:buNone/>
            </a:pPr>
            <a:r>
              <a:rPr lang="pl-PL" dirty="0"/>
              <a:t>Zarządzanie danymi i transakcjami w </a:t>
            </a:r>
            <a:r>
              <a:rPr lang="pl-PL" dirty="0" err="1"/>
              <a:t>mikroserwisach</a:t>
            </a:r>
            <a:r>
              <a:rPr lang="pl-PL" dirty="0"/>
              <a:t> w Spring </a:t>
            </a:r>
            <a:r>
              <a:rPr lang="pl-PL" dirty="0" err="1"/>
              <a:t>Boot</a:t>
            </a:r>
            <a:r>
              <a:rPr lang="pl-PL" dirty="0"/>
              <a:t> jest kluczowym aspektem, który ma na celu utrzymanie spójności danych oraz zapewnienie niezawodności i integralności operacji. Każdy </a:t>
            </a:r>
            <a:r>
              <a:rPr lang="pl-PL" dirty="0" err="1"/>
              <a:t>mikroserwis</a:t>
            </a:r>
            <a:r>
              <a:rPr lang="pl-PL" dirty="0"/>
              <a:t> powinien mieć swoją własną bazę danych, co pozwala na izolację danych między serwisami oraz niezależne zarządzanie nimi. </a:t>
            </a:r>
          </a:p>
          <a:p>
            <a:pPr marL="0" indent="0">
              <a:buNone/>
            </a:pPr>
            <a:r>
              <a:rPr lang="pl-PL" dirty="0"/>
              <a:t>Takie podejście niestety prowadzi nas do jednego z największych wyzwań w </a:t>
            </a:r>
            <a:r>
              <a:rPr lang="pl-PL" dirty="0" err="1"/>
              <a:t>mikroserwisach</a:t>
            </a:r>
            <a:r>
              <a:rPr lang="pl-PL" dirty="0"/>
              <a:t> - </a:t>
            </a:r>
            <a:r>
              <a:rPr lang="pl-PL" dirty="0" err="1"/>
              <a:t>Eventual</a:t>
            </a:r>
            <a:r>
              <a:rPr lang="pl-PL" dirty="0"/>
              <a:t> </a:t>
            </a:r>
            <a:r>
              <a:rPr lang="pl-PL" dirty="0" err="1"/>
              <a:t>consistency</a:t>
            </a:r>
            <a:r>
              <a:rPr lang="pl-PL" dirty="0"/>
              <a:t> </a:t>
            </a:r>
          </a:p>
          <a:p>
            <a:pPr marL="0" indent="0">
              <a:buNone/>
            </a:pPr>
            <a:r>
              <a:rPr lang="pl-PL" dirty="0" err="1"/>
              <a:t>Eventual</a:t>
            </a:r>
            <a:r>
              <a:rPr lang="pl-PL" dirty="0"/>
              <a:t> </a:t>
            </a:r>
            <a:r>
              <a:rPr lang="pl-PL" dirty="0" err="1"/>
              <a:t>consistency</a:t>
            </a:r>
            <a:r>
              <a:rPr lang="pl-PL" dirty="0"/>
              <a:t> (Ewentualna spójność) jest koncepcją związaną z zarządzaniem danymi w </a:t>
            </a:r>
            <a:r>
              <a:rPr lang="pl-PL" dirty="0" err="1"/>
              <a:t>mikroserwisach</a:t>
            </a:r>
            <a:r>
              <a:rPr lang="pl-PL" dirty="0"/>
              <a:t>. Oznacza to, że w systemie, w którym występuje wiele </a:t>
            </a:r>
            <a:r>
              <a:rPr lang="pl-PL" dirty="0" err="1"/>
              <a:t>mikroserwisów</a:t>
            </a:r>
            <a:r>
              <a:rPr lang="pl-PL" dirty="0"/>
              <a:t>, może istnieć okres czasu, w którym dane między serwisami nie są od razu spójne. Innymi słowy, różne części systemu mogą posiadać różne wersje danych w danym momencie.</a:t>
            </a:r>
          </a:p>
        </p:txBody>
      </p:sp>
    </p:spTree>
    <p:extLst>
      <p:ext uri="{BB962C8B-B14F-4D97-AF65-F5344CB8AC3E}">
        <p14:creationId xmlns:p14="http://schemas.microsoft.com/office/powerpoint/2010/main" val="1892063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a:t>Implementacja </a:t>
            </a:r>
            <a:r>
              <a:rPr lang="pl-PL" dirty="0" err="1"/>
              <a:t>mikroserwisów</a:t>
            </a:r>
            <a:r>
              <a:rPr lang="pl-PL" dirty="0"/>
              <a:t> w Javie</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Zarządzanie danymi i transakcjami</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fontScale="92500" lnSpcReduction="20000"/>
          </a:bodyPr>
          <a:lstStyle/>
          <a:p>
            <a:pPr marL="0" indent="0">
              <a:buNone/>
            </a:pPr>
            <a:r>
              <a:rPr lang="pl-PL" dirty="0"/>
              <a:t>Zarządzanie danymi i transakcjami w </a:t>
            </a:r>
            <a:r>
              <a:rPr lang="pl-PL" dirty="0" err="1"/>
              <a:t>mikroserwisach</a:t>
            </a:r>
            <a:r>
              <a:rPr lang="pl-PL" dirty="0"/>
              <a:t> w Spring </a:t>
            </a:r>
            <a:r>
              <a:rPr lang="pl-PL" dirty="0" err="1"/>
              <a:t>Boot</a:t>
            </a:r>
            <a:r>
              <a:rPr lang="pl-PL" dirty="0"/>
              <a:t> jest kluczowym aspektem, który ma na celu utrzymanie spójności danych oraz zapewnienie niezawodności i integralności operacji. Każdy </a:t>
            </a:r>
            <a:r>
              <a:rPr lang="pl-PL" dirty="0" err="1"/>
              <a:t>mikroserwis</a:t>
            </a:r>
            <a:r>
              <a:rPr lang="pl-PL" dirty="0"/>
              <a:t> powinien mieć swoją własną bazę danych, co pozwala na izolację danych między serwisami oraz niezależne zarządzanie nimi. </a:t>
            </a:r>
          </a:p>
          <a:p>
            <a:pPr marL="0" indent="0">
              <a:buNone/>
            </a:pPr>
            <a:r>
              <a:rPr lang="pl-PL" dirty="0"/>
              <a:t>Takie podejście niestety prowadzi nas do jednego z największych wyzwań w </a:t>
            </a:r>
            <a:r>
              <a:rPr lang="pl-PL" dirty="0" err="1"/>
              <a:t>mikroserwisach</a:t>
            </a:r>
            <a:r>
              <a:rPr lang="pl-PL" dirty="0"/>
              <a:t> - </a:t>
            </a:r>
            <a:r>
              <a:rPr lang="pl-PL" dirty="0" err="1"/>
              <a:t>Eventual</a:t>
            </a:r>
            <a:r>
              <a:rPr lang="pl-PL" dirty="0"/>
              <a:t> </a:t>
            </a:r>
            <a:r>
              <a:rPr lang="pl-PL" dirty="0" err="1"/>
              <a:t>consistency</a:t>
            </a:r>
            <a:r>
              <a:rPr lang="pl-PL" dirty="0"/>
              <a:t> </a:t>
            </a:r>
          </a:p>
          <a:p>
            <a:pPr marL="0" indent="0">
              <a:buNone/>
            </a:pPr>
            <a:r>
              <a:rPr lang="pl-PL" dirty="0" err="1"/>
              <a:t>Eventual</a:t>
            </a:r>
            <a:r>
              <a:rPr lang="pl-PL" dirty="0"/>
              <a:t> </a:t>
            </a:r>
            <a:r>
              <a:rPr lang="pl-PL" dirty="0" err="1"/>
              <a:t>consistency</a:t>
            </a:r>
            <a:r>
              <a:rPr lang="pl-PL" dirty="0"/>
              <a:t> (Ewentualna spójność) jest koncepcją związaną z zarządzaniem danymi w </a:t>
            </a:r>
            <a:r>
              <a:rPr lang="pl-PL" dirty="0" err="1"/>
              <a:t>mikroserwisach</a:t>
            </a:r>
            <a:r>
              <a:rPr lang="pl-PL" dirty="0"/>
              <a:t>. Oznacza to, że w systemie, w którym występuje wiele </a:t>
            </a:r>
            <a:r>
              <a:rPr lang="pl-PL" dirty="0" err="1"/>
              <a:t>mikroserwisów</a:t>
            </a:r>
            <a:r>
              <a:rPr lang="pl-PL" dirty="0"/>
              <a:t>, może istnieć okres czasu, w którym dane między serwisami nie są od razu spójne. Innymi słowy, różne części systemu mogą posiadać różne wersje danych w danym momencie.</a:t>
            </a:r>
          </a:p>
        </p:txBody>
      </p:sp>
    </p:spTree>
    <p:extLst>
      <p:ext uri="{BB962C8B-B14F-4D97-AF65-F5344CB8AC3E}">
        <p14:creationId xmlns:p14="http://schemas.microsoft.com/office/powerpoint/2010/main" val="14595939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a:t>Implementacja </a:t>
            </a:r>
            <a:r>
              <a:rPr lang="pl-PL" dirty="0" err="1"/>
              <a:t>mikroserwisów</a:t>
            </a:r>
            <a:r>
              <a:rPr lang="pl-PL" dirty="0"/>
              <a:t> w Javie</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Zarządzanie danymi i transakcjami</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lnSpcReduction="10000"/>
          </a:bodyPr>
          <a:lstStyle/>
          <a:p>
            <a:pPr marL="0" indent="0">
              <a:buNone/>
            </a:pPr>
            <a:r>
              <a:rPr lang="pl-PL" dirty="0"/>
              <a:t>Tak jak już wcześniej powiedzieliśmy, w </a:t>
            </a:r>
            <a:r>
              <a:rPr lang="pl-PL" dirty="0" err="1"/>
              <a:t>mikroserwisowej</a:t>
            </a:r>
            <a:r>
              <a:rPr lang="pl-PL" dirty="0"/>
              <a:t> architekturze, każdy serwis ma swoją własną bazę danych i jest odpowiedzialny za swoje dane. Takie podejście skutkuje tym, że w przypadku aktualizacji danych w jednym serwisie, inne serwisy nie są natychmiast informowane o tych zmianach. Istnieje opóźnienie w propagowaniu aktualizacji danych do innych serwisów. Co gorsza, czasem może nawet dojść do sytuacji w której nie uda się poinformować innych serwisów o aktualizacji danych.</a:t>
            </a:r>
          </a:p>
          <a:p>
            <a:pPr marL="0" indent="0">
              <a:buNone/>
            </a:pPr>
            <a:r>
              <a:rPr lang="pl-PL" dirty="0"/>
              <a:t>W praktyce, implementacja </a:t>
            </a:r>
            <a:r>
              <a:rPr lang="pl-PL" dirty="0" err="1"/>
              <a:t>eventual</a:t>
            </a:r>
            <a:r>
              <a:rPr lang="pl-PL" dirty="0"/>
              <a:t> </a:t>
            </a:r>
            <a:r>
              <a:rPr lang="pl-PL" dirty="0" err="1"/>
              <a:t>consistency</a:t>
            </a:r>
            <a:r>
              <a:rPr lang="pl-PL" dirty="0"/>
              <a:t> może polegać na wykorzystaniu mechanizmów takich jak asynchroniczne przesyłanie zdarzeń (event-</a:t>
            </a:r>
            <a:r>
              <a:rPr lang="pl-PL" dirty="0" err="1"/>
              <a:t>driven</a:t>
            </a:r>
            <a:r>
              <a:rPr lang="pl-PL" dirty="0"/>
              <a:t> </a:t>
            </a:r>
            <a:r>
              <a:rPr lang="pl-PL" dirty="0" err="1"/>
              <a:t>communication</a:t>
            </a:r>
            <a:r>
              <a:rPr lang="pl-PL" dirty="0"/>
              <a:t>). Dzięki temu, system stopniowo harmonizuje dane między serwisami, osiągając spójność.</a:t>
            </a:r>
          </a:p>
        </p:txBody>
      </p:sp>
    </p:spTree>
    <p:extLst>
      <p:ext uri="{BB962C8B-B14F-4D97-AF65-F5344CB8AC3E}">
        <p14:creationId xmlns:p14="http://schemas.microsoft.com/office/powerpoint/2010/main" val="26709267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7709" y="495607"/>
            <a:ext cx="9601200" cy="1142385"/>
          </a:xfrm>
        </p:spPr>
        <p:txBody>
          <a:bodyPr rtlCol="0">
            <a:normAutofit/>
          </a:bodyPr>
          <a:lstStyle/>
          <a:p>
            <a:pPr algn="ctr" rtl="0"/>
            <a:r>
              <a:rPr lang="pl-PL" dirty="0"/>
              <a:t>Implementacja </a:t>
            </a:r>
            <a:r>
              <a:rPr lang="pl-PL" dirty="0" err="1"/>
              <a:t>mikroserwisów</a:t>
            </a:r>
            <a:r>
              <a:rPr lang="pl-PL" dirty="0"/>
              <a:t> w Javie</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Monitorowanie i logowanie</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lnSpcReduction="10000"/>
          </a:bodyPr>
          <a:lstStyle/>
          <a:p>
            <a:pPr marL="0" indent="0">
              <a:buNone/>
            </a:pPr>
            <a:r>
              <a:rPr lang="pl-PL" dirty="0"/>
              <a:t>Monitorowanie polega na śledzeniu i zbieraniu danych dotyczących wydajności, dostępności i obciążenia poszczególnych serwisów. Dzięki temu można szybko reagować na ewentualne problemy i optymalizować działanie systemu. Narzędzia monitorujące umożliwiają analizę metryk, generowanie alertów i raportów, a także monitorowanie zależności między serwisami.</a:t>
            </a:r>
          </a:p>
          <a:p>
            <a:pPr marL="0" indent="0">
              <a:buNone/>
            </a:pPr>
            <a:r>
              <a:rPr lang="pl-PL" dirty="0"/>
              <a:t>Logowanie jest równie ważne, ponieważ pozwala na rejestrowanie ważnych zdarzeń i informacji w systemie. Każdy serwis powinien generować logi, które zawierają informacje na temat przetwarzanych żądań, błędów, zdarzeń systemowych itp. Logi są cennym źródłem informacji w przypadku analizy problemów, debugowania i audytu. W </a:t>
            </a:r>
            <a:r>
              <a:rPr lang="pl-PL" dirty="0" err="1"/>
              <a:t>mikroserwisowej</a:t>
            </a:r>
            <a:r>
              <a:rPr lang="pl-PL" dirty="0"/>
              <a:t> architekturze logi mogą być rozproszone, dlatego ważne jest ich gromadzenie i centralne zarządzanie.</a:t>
            </a:r>
          </a:p>
        </p:txBody>
      </p:sp>
    </p:spTree>
    <p:extLst>
      <p:ext uri="{BB962C8B-B14F-4D97-AF65-F5344CB8AC3E}">
        <p14:creationId xmlns:p14="http://schemas.microsoft.com/office/powerpoint/2010/main" val="356667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7709" y="495607"/>
            <a:ext cx="9601200" cy="1142385"/>
          </a:xfrm>
        </p:spPr>
        <p:txBody>
          <a:bodyPr rtlCol="0">
            <a:normAutofit/>
          </a:bodyPr>
          <a:lstStyle/>
          <a:p>
            <a:pPr algn="ctr" rtl="0"/>
            <a:r>
              <a:rPr lang="pl-PL" dirty="0"/>
              <a:t>Implementacja </a:t>
            </a:r>
            <a:r>
              <a:rPr lang="pl-PL" dirty="0" err="1"/>
              <a:t>mikroserwisów</a:t>
            </a:r>
            <a:r>
              <a:rPr lang="pl-PL" dirty="0"/>
              <a:t> w Javie</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Monitorowanie i logowanie</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a:bodyPr>
          <a:lstStyle/>
          <a:p>
            <a:pPr marL="0" indent="0">
              <a:buNone/>
            </a:pPr>
            <a:r>
              <a:rPr lang="pl-PL" dirty="0"/>
              <a:t>W celu monitorowania i logowania w </a:t>
            </a:r>
            <a:r>
              <a:rPr lang="pl-PL" dirty="0" err="1"/>
              <a:t>mikroserwisach</a:t>
            </a:r>
            <a:r>
              <a:rPr lang="pl-PL" dirty="0"/>
              <a:t>, można wykorzystać różne narzędzia i biblioteki, takie jak ELK </a:t>
            </a:r>
            <a:r>
              <a:rPr lang="pl-PL" dirty="0" err="1"/>
              <a:t>Stack</a:t>
            </a:r>
            <a:r>
              <a:rPr lang="pl-PL" dirty="0"/>
              <a:t> (</a:t>
            </a:r>
            <a:r>
              <a:rPr lang="pl-PL" dirty="0" err="1"/>
              <a:t>Elasticsearch</a:t>
            </a:r>
            <a:r>
              <a:rPr lang="pl-PL" dirty="0"/>
              <a:t>, </a:t>
            </a:r>
            <a:r>
              <a:rPr lang="pl-PL" dirty="0" err="1"/>
              <a:t>Logstash</a:t>
            </a:r>
            <a:r>
              <a:rPr lang="pl-PL" dirty="0"/>
              <a:t>, </a:t>
            </a:r>
            <a:r>
              <a:rPr lang="pl-PL" dirty="0" err="1"/>
              <a:t>Kibana</a:t>
            </a:r>
            <a:r>
              <a:rPr lang="pl-PL" dirty="0"/>
              <a:t>), </a:t>
            </a:r>
            <a:r>
              <a:rPr lang="pl-PL" dirty="0" err="1"/>
              <a:t>Prometheus</a:t>
            </a:r>
            <a:r>
              <a:rPr lang="pl-PL" dirty="0"/>
              <a:t>, </a:t>
            </a:r>
            <a:r>
              <a:rPr lang="pl-PL" dirty="0" err="1"/>
              <a:t>Grafana</a:t>
            </a:r>
            <a:r>
              <a:rPr lang="pl-PL" dirty="0"/>
              <a:t>, </a:t>
            </a:r>
            <a:r>
              <a:rPr lang="pl-PL" dirty="0" err="1"/>
              <a:t>Splunk</a:t>
            </a:r>
            <a:r>
              <a:rPr lang="pl-PL" dirty="0"/>
              <a:t> czy New </a:t>
            </a:r>
            <a:r>
              <a:rPr lang="pl-PL" dirty="0" err="1"/>
              <a:t>Relic</a:t>
            </a:r>
            <a:r>
              <a:rPr lang="pl-PL" dirty="0"/>
              <a:t>. Istotne jest odpowiednie skonfigurowanie tych narzędzi, aby zbierały i analizowały odpowiednie dane oraz generowały alerty w przypadku wystąpienia problemów.</a:t>
            </a:r>
          </a:p>
          <a:p>
            <a:pPr marL="0" indent="0">
              <a:buNone/>
            </a:pPr>
            <a:r>
              <a:rPr lang="pl-PL" dirty="0"/>
              <a:t>Dobrą praktyką jest również definiowanie wskaźników i metryk, które odzwierciedlają kluczowe aspekty działania systemu i pomagają w monitorowaniu. Przykładowe metryki mogą obejmować czas odpowiedzi, liczby żądań, obciążenie serwisu czy ilość błędów.</a:t>
            </a:r>
          </a:p>
        </p:txBody>
      </p:sp>
    </p:spTree>
    <p:extLst>
      <p:ext uri="{BB962C8B-B14F-4D97-AF65-F5344CB8AC3E}">
        <p14:creationId xmlns:p14="http://schemas.microsoft.com/office/powerpoint/2010/main" val="18344647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7709" y="495607"/>
            <a:ext cx="9601200" cy="1142385"/>
          </a:xfrm>
        </p:spPr>
        <p:txBody>
          <a:bodyPr rtlCol="0">
            <a:normAutofit/>
          </a:bodyPr>
          <a:lstStyle/>
          <a:p>
            <a:pPr algn="ctr" rtl="0"/>
            <a:r>
              <a:rPr lang="pl-PL" dirty="0"/>
              <a:t>Projektowanie </a:t>
            </a:r>
            <a:r>
              <a:rPr lang="pl-PL" dirty="0" err="1"/>
              <a:t>mikroserwisów</a:t>
            </a:r>
            <a:endParaRPr lang="pl-PL" dirty="0"/>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000" dirty="0"/>
              <a:t>Zasady projektowania i dobre praktyki</a:t>
            </a:r>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a:bodyPr>
          <a:lstStyle/>
          <a:p>
            <a:pPr marL="0" indent="0">
              <a:buNone/>
            </a:pPr>
            <a:r>
              <a:rPr lang="pl-PL" dirty="0"/>
              <a:t>Jednym z kluczowych zasad jest jednoznaczna odpowiedzialność (Single </a:t>
            </a:r>
            <a:r>
              <a:rPr lang="pl-PL" dirty="0" err="1"/>
              <a:t>Responsibility</a:t>
            </a:r>
            <a:r>
              <a:rPr lang="pl-PL" dirty="0"/>
              <a:t> </a:t>
            </a:r>
            <a:r>
              <a:rPr lang="pl-PL" dirty="0" err="1"/>
              <a:t>Principle</a:t>
            </a:r>
            <a:r>
              <a:rPr lang="pl-PL" dirty="0"/>
              <a:t>), który mówi, że każdy </a:t>
            </a:r>
            <a:r>
              <a:rPr lang="pl-PL" dirty="0" err="1"/>
              <a:t>mikroserwis</a:t>
            </a:r>
            <a:r>
              <a:rPr lang="pl-PL" dirty="0"/>
              <a:t> powinien mieć jedno jasno określone zadanie i odpowiedzialność. Dzięki temu łatwiej jest zarządzać kodem, testować go i wprowadzać zmiany.</a:t>
            </a:r>
          </a:p>
          <a:p>
            <a:pPr marL="0" indent="0">
              <a:buNone/>
            </a:pPr>
            <a:r>
              <a:rPr lang="pl-PL" dirty="0"/>
              <a:t>Kolejną istotną zasadą jest odwrócenie zależności (</a:t>
            </a:r>
            <a:r>
              <a:rPr lang="pl-PL" dirty="0" err="1"/>
              <a:t>Dependency</a:t>
            </a:r>
            <a:r>
              <a:rPr lang="pl-PL" dirty="0"/>
              <a:t> </a:t>
            </a:r>
            <a:r>
              <a:rPr lang="pl-PL" dirty="0" err="1"/>
              <a:t>Inversion</a:t>
            </a:r>
            <a:r>
              <a:rPr lang="pl-PL" dirty="0"/>
              <a:t> </a:t>
            </a:r>
            <a:r>
              <a:rPr lang="pl-PL" dirty="0" err="1"/>
              <a:t>Principle</a:t>
            </a:r>
            <a:r>
              <a:rPr lang="pl-PL" dirty="0"/>
              <a:t>), które zakłada, że </a:t>
            </a:r>
            <a:r>
              <a:rPr lang="pl-PL" dirty="0" err="1"/>
              <a:t>mikroserwisy</a:t>
            </a:r>
            <a:r>
              <a:rPr lang="pl-PL" dirty="0"/>
              <a:t> powinny komunikować się poprzez interfejsy, a nie na poziomie konkretnych implementacji. Dzięki temu można łatwo wymieniać serwisy i zmniejszać zależności między nimi.</a:t>
            </a:r>
          </a:p>
        </p:txBody>
      </p:sp>
    </p:spTree>
    <p:extLst>
      <p:ext uri="{BB962C8B-B14F-4D97-AF65-F5344CB8AC3E}">
        <p14:creationId xmlns:p14="http://schemas.microsoft.com/office/powerpoint/2010/main" val="1710576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7709" y="495607"/>
            <a:ext cx="9601200" cy="1142385"/>
          </a:xfrm>
        </p:spPr>
        <p:txBody>
          <a:bodyPr rtlCol="0">
            <a:normAutofit/>
          </a:bodyPr>
          <a:lstStyle/>
          <a:p>
            <a:pPr algn="ctr" rtl="0"/>
            <a:r>
              <a:rPr lang="pl-PL" dirty="0"/>
              <a:t>Projektowanie </a:t>
            </a:r>
            <a:r>
              <a:rPr lang="pl-PL" dirty="0" err="1"/>
              <a:t>mikroserwisów</a:t>
            </a:r>
            <a:endParaRPr lang="pl-PL" dirty="0"/>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000" dirty="0"/>
              <a:t>Zasady projektowania i dobre praktyki</a:t>
            </a:r>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656942"/>
          </a:xfrm>
        </p:spPr>
        <p:txBody>
          <a:bodyPr>
            <a:normAutofit/>
          </a:bodyPr>
          <a:lstStyle/>
          <a:p>
            <a:pPr marL="0" indent="0">
              <a:buNone/>
            </a:pPr>
            <a:r>
              <a:rPr lang="pl-PL" dirty="0"/>
              <a:t>Odporność na błędy (</a:t>
            </a:r>
            <a:r>
              <a:rPr lang="pl-PL" dirty="0" err="1"/>
              <a:t>Resilience</a:t>
            </a:r>
            <a:r>
              <a:rPr lang="pl-PL" dirty="0"/>
              <a:t>) to kolejna ważna zasada projektowania </a:t>
            </a:r>
            <a:r>
              <a:rPr lang="pl-PL" dirty="0" err="1"/>
              <a:t>mikroserwisów</a:t>
            </a:r>
            <a:r>
              <a:rPr lang="pl-PL" dirty="0"/>
              <a:t>. System powinien być odporny na awarie innych serwisów oraz na niepowodzenia w komunikacji między nimi. Wykorzystanie mechanizmów takich jak wzorce odzyskiwania błędów, buforowanie czy ograniczanie obciążenia może pomóc w utrzymaniu systemu działającego nawet w przypadku problemów.</a:t>
            </a:r>
          </a:p>
          <a:p>
            <a:pPr marL="0" indent="0">
              <a:buNone/>
            </a:pPr>
            <a:r>
              <a:rPr lang="pl-PL" dirty="0"/>
              <a:t>Automatyzacja i CI/CD (</a:t>
            </a:r>
            <a:r>
              <a:rPr lang="pl-PL" dirty="0" err="1"/>
              <a:t>Continuous</a:t>
            </a:r>
            <a:r>
              <a:rPr lang="pl-PL" dirty="0"/>
              <a:t> Integration/</a:t>
            </a:r>
            <a:r>
              <a:rPr lang="pl-PL" dirty="0" err="1"/>
              <a:t>Continuous</a:t>
            </a:r>
            <a:r>
              <a:rPr lang="pl-PL" dirty="0"/>
              <a:t> Deployment) również są kluczowe w projekcie </a:t>
            </a:r>
            <a:r>
              <a:rPr lang="pl-PL" dirty="0" err="1"/>
              <a:t>mikroserwisów</a:t>
            </a:r>
            <a:r>
              <a:rPr lang="pl-PL" dirty="0"/>
              <a:t>. Automatyzacja procesów wdrażania, testowania i dostarczania </a:t>
            </a:r>
            <a:r>
              <a:rPr lang="pl-PL" dirty="0" err="1"/>
              <a:t>mikroserwisów</a:t>
            </a:r>
            <a:r>
              <a:rPr lang="pl-PL" dirty="0"/>
              <a:t> pomaga w szybkim dostarczaniu zmian i minimalizowaniu ryzyka, szczególnie biorąc pod uwagę, że bardzo często firmy posiadają dziesiątki takich </a:t>
            </a:r>
            <a:r>
              <a:rPr lang="pl-PL" dirty="0" err="1"/>
              <a:t>mikroserwisów</a:t>
            </a:r>
            <a:r>
              <a:rPr lang="pl-PL" dirty="0"/>
              <a:t>. Wdrożenie bez automatyzacji byłoby niemalże niewykonalne</a:t>
            </a:r>
          </a:p>
        </p:txBody>
      </p:sp>
    </p:spTree>
    <p:extLst>
      <p:ext uri="{BB962C8B-B14F-4D97-AF65-F5344CB8AC3E}">
        <p14:creationId xmlns:p14="http://schemas.microsoft.com/office/powerpoint/2010/main" val="35882159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a:t>Komunikacja po REST API</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200" dirty="0"/>
              <a:t>Co potrzeba?</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a:bodyPr>
          <a:lstStyle/>
          <a:p>
            <a:pPr marL="0" indent="0">
              <a:buNone/>
            </a:pPr>
            <a:r>
              <a:rPr lang="pl-PL" dirty="0"/>
              <a:t>Przede wszystkim potrzebujemy serwisu który wykona zapytanie oraz serwisu który je odbierze. W naszym przypadku będą to </a:t>
            </a:r>
            <a:r>
              <a:rPr lang="pl-PL" dirty="0" err="1"/>
              <a:t>RentalService</a:t>
            </a:r>
            <a:r>
              <a:rPr lang="pl-PL" dirty="0"/>
              <a:t> oraz </a:t>
            </a:r>
            <a:r>
              <a:rPr lang="pl-PL" dirty="0" err="1"/>
              <a:t>MovieService</a:t>
            </a:r>
            <a:r>
              <a:rPr lang="pl-PL" dirty="0"/>
              <a:t>. Pierwszy będzie odpowiadał za wypożyczenie filmu, natomiast drugi będzie zarządzał bazą filmów. Obydwa muszą mieć wystawione API – </a:t>
            </a:r>
            <a:r>
              <a:rPr lang="pl-PL" dirty="0" err="1"/>
              <a:t>RentalService</a:t>
            </a:r>
            <a:r>
              <a:rPr lang="pl-PL" dirty="0"/>
              <a:t> dla klienta, a </a:t>
            </a:r>
            <a:r>
              <a:rPr lang="pl-PL" dirty="0" err="1"/>
              <a:t>MovieService</a:t>
            </a:r>
            <a:r>
              <a:rPr lang="pl-PL" dirty="0"/>
              <a:t> dla </a:t>
            </a:r>
            <a:r>
              <a:rPr lang="pl-PL" dirty="0" err="1"/>
              <a:t>RentalService</a:t>
            </a:r>
            <a:r>
              <a:rPr lang="pl-PL" dirty="0"/>
              <a:t>. Poza wystawieniem API, </a:t>
            </a:r>
            <a:r>
              <a:rPr lang="pl-PL" dirty="0" err="1"/>
              <a:t>Rental</a:t>
            </a:r>
            <a:r>
              <a:rPr lang="pl-PL" dirty="0"/>
              <a:t> potrzebuje też w jakiś sposób wykonywać żądania HTTP. Oczywiście </a:t>
            </a:r>
            <a:r>
              <a:rPr lang="pl-PL" dirty="0" err="1"/>
              <a:t>internet</a:t>
            </a:r>
            <a:r>
              <a:rPr lang="pl-PL" dirty="0"/>
              <a:t> jest pełen bibliotek do tego, my natomiast skorzystamy z tego co nam dostarcza Spring. Do niedawna jedną z popularniejszych klas był </a:t>
            </a:r>
            <a:r>
              <a:rPr lang="pl-PL" dirty="0" err="1"/>
              <a:t>RestTemplate</a:t>
            </a:r>
            <a:r>
              <a:rPr lang="pl-PL" dirty="0"/>
              <a:t>, natomiast od aktualnie jest od wypierany przez </a:t>
            </a:r>
            <a:r>
              <a:rPr lang="pl-PL" dirty="0" err="1"/>
              <a:t>WebClient</a:t>
            </a:r>
            <a:r>
              <a:rPr lang="pl-PL" dirty="0"/>
              <a:t>. </a:t>
            </a:r>
          </a:p>
          <a:p>
            <a:pPr marL="0" indent="0">
              <a:buNone/>
            </a:pPr>
            <a:r>
              <a:rPr lang="pl-PL" dirty="0"/>
              <a:t>My będziemy korzystali z </a:t>
            </a:r>
            <a:r>
              <a:rPr lang="pl-PL" dirty="0" err="1"/>
              <a:t>RestTemplate</a:t>
            </a:r>
            <a:r>
              <a:rPr lang="pl-PL" dirty="0"/>
              <a:t>.</a:t>
            </a:r>
          </a:p>
        </p:txBody>
      </p:sp>
    </p:spTree>
    <p:extLst>
      <p:ext uri="{BB962C8B-B14F-4D97-AF65-F5344CB8AC3E}">
        <p14:creationId xmlns:p14="http://schemas.microsoft.com/office/powerpoint/2010/main" val="20724835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a:t>Komunikacja po REST API</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200" dirty="0"/>
              <a:t>Dlaczego </a:t>
            </a:r>
            <a:r>
              <a:rPr lang="pl-PL" sz="3200" dirty="0" err="1"/>
              <a:t>RestTemplate</a:t>
            </a:r>
            <a:r>
              <a:rPr lang="pl-PL" sz="3200" dirty="0"/>
              <a:t>?</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619996"/>
          </a:xfrm>
        </p:spPr>
        <p:txBody>
          <a:bodyPr>
            <a:normAutofit/>
          </a:bodyPr>
          <a:lstStyle/>
          <a:p>
            <a:pPr marL="0" indent="0">
              <a:buNone/>
            </a:pPr>
            <a:r>
              <a:rPr lang="pl-PL" dirty="0" err="1"/>
              <a:t>RestTemplate</a:t>
            </a:r>
            <a:r>
              <a:rPr lang="pl-PL" dirty="0"/>
              <a:t> posiada dobrze zbudowane API, które pozwala nam bardzo niskim kosztem wykonywać zapytania. W ramach tego API mamy wbudowane metody</a:t>
            </a:r>
          </a:p>
          <a:p>
            <a:r>
              <a:rPr lang="pl-PL" sz="1600" dirty="0"/>
              <a:t>.</a:t>
            </a:r>
            <a:r>
              <a:rPr lang="pl-PL" sz="1600" dirty="0" err="1"/>
              <a:t>delete</a:t>
            </a:r>
            <a:endParaRPr lang="pl-PL" sz="1600" dirty="0"/>
          </a:p>
          <a:p>
            <a:r>
              <a:rPr lang="pl-PL" sz="1600" dirty="0"/>
              <a:t>.</a:t>
            </a:r>
            <a:r>
              <a:rPr lang="pl-PL" sz="1600" dirty="0" err="1"/>
              <a:t>put</a:t>
            </a:r>
            <a:endParaRPr lang="pl-PL" sz="1600" dirty="0"/>
          </a:p>
          <a:p>
            <a:r>
              <a:rPr lang="pl-PL" sz="1600" dirty="0"/>
              <a:t>.</a:t>
            </a:r>
            <a:r>
              <a:rPr lang="pl-PL" sz="1600" dirty="0" err="1"/>
              <a:t>getForEntity</a:t>
            </a:r>
            <a:endParaRPr lang="pl-PL" sz="1600" dirty="0"/>
          </a:p>
          <a:p>
            <a:r>
              <a:rPr lang="pl-PL" sz="1600" dirty="0"/>
              <a:t>.</a:t>
            </a:r>
            <a:r>
              <a:rPr lang="pl-PL" sz="1600" dirty="0" err="1"/>
              <a:t>postForEntity</a:t>
            </a:r>
            <a:endParaRPr lang="pl-PL" sz="1600" dirty="0"/>
          </a:p>
          <a:p>
            <a:pPr marL="0" indent="0">
              <a:buNone/>
            </a:pPr>
            <a:r>
              <a:rPr lang="pl-PL" dirty="0"/>
              <a:t>A jeżeli to nam nie wystarczy, to można skorzystać z .exchange(…), które pozwala na dostosowanie żądania pod nasze wymagania.</a:t>
            </a:r>
            <a:endParaRPr lang="pl-PL" sz="1600" dirty="0"/>
          </a:p>
        </p:txBody>
      </p:sp>
    </p:spTree>
    <p:extLst>
      <p:ext uri="{BB962C8B-B14F-4D97-AF65-F5344CB8AC3E}">
        <p14:creationId xmlns:p14="http://schemas.microsoft.com/office/powerpoint/2010/main" val="1139730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err="1"/>
              <a:t>RestTemplate</a:t>
            </a:r>
            <a:endParaRPr lang="pl-PL" dirty="0"/>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200" dirty="0"/>
              <a:t>Konfiguracja</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619996"/>
          </a:xfrm>
        </p:spPr>
        <p:txBody>
          <a:bodyPr>
            <a:normAutofit/>
          </a:bodyPr>
          <a:lstStyle/>
          <a:p>
            <a:pPr marL="0" indent="0">
              <a:buNone/>
            </a:pPr>
            <a:r>
              <a:rPr lang="pl-PL" dirty="0" err="1"/>
              <a:t>RestTemplate</a:t>
            </a:r>
            <a:r>
              <a:rPr lang="pl-PL" dirty="0"/>
              <a:t> ma to do siebie, że tak naprawdę można go wcale nie konfigurować. Zwykłe `</a:t>
            </a:r>
            <a:r>
              <a:rPr lang="pl-PL" u="sng" dirty="0" err="1"/>
              <a:t>RestTemplate</a:t>
            </a:r>
            <a:r>
              <a:rPr lang="pl-PL" u="sng" dirty="0"/>
              <a:t> </a:t>
            </a:r>
            <a:r>
              <a:rPr lang="pl-PL" u="sng" dirty="0" err="1"/>
              <a:t>restTemplate</a:t>
            </a:r>
            <a:r>
              <a:rPr lang="pl-PL" u="sng" dirty="0"/>
              <a:t> = </a:t>
            </a:r>
            <a:r>
              <a:rPr lang="pl-PL" u="sng" dirty="0" err="1"/>
              <a:t>new</a:t>
            </a:r>
            <a:r>
              <a:rPr lang="pl-PL" u="sng" dirty="0"/>
              <a:t> </a:t>
            </a:r>
            <a:r>
              <a:rPr lang="pl-PL" u="sng" dirty="0" err="1"/>
              <a:t>RestTemplate</a:t>
            </a:r>
            <a:r>
              <a:rPr lang="pl-PL" u="sng" dirty="0"/>
              <a:t>();` </a:t>
            </a:r>
            <a:r>
              <a:rPr lang="pl-PL" dirty="0"/>
              <a:t>już będzie nam działać. To natomiast nie oznacza, że jest to dobrze zrobione. </a:t>
            </a:r>
          </a:p>
          <a:p>
            <a:pPr marL="0" indent="0">
              <a:buNone/>
            </a:pPr>
            <a:r>
              <a:rPr lang="pl-PL" dirty="0"/>
              <a:t>Dzięki temu, że korzystamy ze </a:t>
            </a:r>
            <a:r>
              <a:rPr lang="pl-PL" dirty="0" err="1"/>
              <a:t>Springa</a:t>
            </a:r>
            <a:r>
              <a:rPr lang="pl-PL" dirty="0"/>
              <a:t>, możemy zrobić sobie </a:t>
            </a:r>
            <a:r>
              <a:rPr lang="pl-PL" dirty="0" err="1"/>
              <a:t>bean’a</a:t>
            </a:r>
            <a:r>
              <a:rPr lang="pl-PL" dirty="0"/>
              <a:t> z </a:t>
            </a:r>
            <a:r>
              <a:rPr lang="pl-PL" dirty="0" err="1"/>
              <a:t>RestTemplate’a</a:t>
            </a:r>
            <a:r>
              <a:rPr lang="pl-PL" dirty="0"/>
              <a:t>, w ramach którego będziemy mogli skonfigurować sobie obiekt tak jak chcemy i mieć potem jedną konfigurację, </a:t>
            </a:r>
            <a:br>
              <a:rPr lang="pl-PL" dirty="0"/>
            </a:br>
            <a:r>
              <a:rPr lang="pl-PL" dirty="0"/>
              <a:t>dla całej aplikacji. </a:t>
            </a:r>
            <a:endParaRPr lang="pl-PL" sz="1600" dirty="0"/>
          </a:p>
        </p:txBody>
      </p:sp>
    </p:spTree>
    <p:extLst>
      <p:ext uri="{BB962C8B-B14F-4D97-AF65-F5344CB8AC3E}">
        <p14:creationId xmlns:p14="http://schemas.microsoft.com/office/powerpoint/2010/main" val="877709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algn="ctr" rtl="0"/>
            <a:r>
              <a:rPr lang="pl-PL" dirty="0"/>
              <a:t>PLAN ZAJĘĆ</a:t>
            </a:r>
          </a:p>
        </p:txBody>
      </p:sp>
      <p:graphicFrame>
        <p:nvGraphicFramePr>
          <p:cNvPr id="8" name="Zawartość — symbol zastępczy 2" descr="Obiekt SmartArt">
            <a:extLst>
              <a:ext uri="{FF2B5EF4-FFF2-40B4-BE49-F238E27FC236}">
                <a16:creationId xmlns:a16="http://schemas.microsoft.com/office/drawing/2014/main" id="{E7224467-A3C3-4FCF-87C7-222E823941AB}"/>
              </a:ext>
            </a:extLst>
          </p:cNvPr>
          <p:cNvGraphicFramePr>
            <a:graphicFrameLocks/>
          </p:cNvGraphicFramePr>
          <p:nvPr>
            <p:extLst>
              <p:ext uri="{D42A27DB-BD31-4B8C-83A1-F6EECF244321}">
                <p14:modId xmlns:p14="http://schemas.microsoft.com/office/powerpoint/2010/main" val="3943536881"/>
              </p:ext>
            </p:extLst>
          </p:nvPr>
        </p:nvGraphicFramePr>
        <p:xfrm>
          <a:off x="685799" y="2037524"/>
          <a:ext cx="10817088"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err="1"/>
              <a:t>RestTemplate</a:t>
            </a:r>
            <a:endParaRPr lang="pl-PL" dirty="0"/>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200" dirty="0"/>
              <a:t>Konfiguracja</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619996"/>
          </a:xfrm>
        </p:spPr>
        <p:txBody>
          <a:bodyPr>
            <a:normAutofit/>
          </a:bodyPr>
          <a:lstStyle/>
          <a:p>
            <a:pPr marL="0" indent="0">
              <a:buNone/>
            </a:pPr>
            <a:r>
              <a:rPr lang="pl-PL" dirty="0" err="1"/>
              <a:t>RestTemplate</a:t>
            </a:r>
            <a:r>
              <a:rPr lang="pl-PL" dirty="0"/>
              <a:t> ma to do siebie, że tak naprawdę można go wcale nie konfigurować. Zwykłe `</a:t>
            </a:r>
            <a:r>
              <a:rPr lang="pl-PL" u="sng" dirty="0" err="1"/>
              <a:t>RestTemplate</a:t>
            </a:r>
            <a:r>
              <a:rPr lang="pl-PL" u="sng" dirty="0"/>
              <a:t> </a:t>
            </a:r>
            <a:r>
              <a:rPr lang="pl-PL" u="sng" dirty="0" err="1"/>
              <a:t>restTemplate</a:t>
            </a:r>
            <a:r>
              <a:rPr lang="pl-PL" u="sng" dirty="0"/>
              <a:t> = </a:t>
            </a:r>
            <a:r>
              <a:rPr lang="pl-PL" u="sng" dirty="0" err="1"/>
              <a:t>new</a:t>
            </a:r>
            <a:r>
              <a:rPr lang="pl-PL" u="sng" dirty="0"/>
              <a:t> </a:t>
            </a:r>
            <a:r>
              <a:rPr lang="pl-PL" u="sng" dirty="0" err="1"/>
              <a:t>RestTemplate</a:t>
            </a:r>
            <a:r>
              <a:rPr lang="pl-PL" u="sng" dirty="0"/>
              <a:t>();` </a:t>
            </a:r>
            <a:r>
              <a:rPr lang="pl-PL" dirty="0"/>
              <a:t>już będzie nam działać. To natomiast nie oznacza, że jest to dobrze zrobione. </a:t>
            </a:r>
          </a:p>
          <a:p>
            <a:pPr marL="0" indent="0">
              <a:buNone/>
            </a:pPr>
            <a:r>
              <a:rPr lang="pl-PL" dirty="0"/>
              <a:t>Dzięki temu, że korzystamy ze </a:t>
            </a:r>
            <a:r>
              <a:rPr lang="pl-PL" dirty="0" err="1"/>
              <a:t>Springa</a:t>
            </a:r>
            <a:r>
              <a:rPr lang="pl-PL" dirty="0"/>
              <a:t>, możemy zrobić sobie </a:t>
            </a:r>
            <a:r>
              <a:rPr lang="pl-PL" dirty="0" err="1"/>
              <a:t>bean’a</a:t>
            </a:r>
            <a:r>
              <a:rPr lang="pl-PL" dirty="0"/>
              <a:t> z </a:t>
            </a:r>
            <a:r>
              <a:rPr lang="pl-PL" dirty="0" err="1"/>
              <a:t>RestTemplate’a</a:t>
            </a:r>
            <a:r>
              <a:rPr lang="pl-PL" dirty="0"/>
              <a:t>, w ramach którego będziemy mogli skonfigurować sobie obiekt tak jak chcemy i mieć potem jedną konfigurację, </a:t>
            </a:r>
            <a:br>
              <a:rPr lang="pl-PL" dirty="0"/>
            </a:br>
            <a:r>
              <a:rPr lang="pl-PL" dirty="0"/>
              <a:t>dla całej aplikacji. </a:t>
            </a:r>
            <a:endParaRPr lang="pl-PL" sz="1600" dirty="0"/>
          </a:p>
          <a:p>
            <a:pPr marL="0" indent="0">
              <a:buNone/>
            </a:pPr>
            <a:r>
              <a:rPr lang="pl-PL" dirty="0"/>
              <a:t>W naszym przypadku dodatkowa konfiguracja</a:t>
            </a:r>
            <a:br>
              <a:rPr lang="pl-PL" dirty="0"/>
            </a:br>
            <a:r>
              <a:rPr lang="pl-PL" dirty="0"/>
              <a:t>nie jest potrzebna, ale beana i tak zrobimy.</a:t>
            </a:r>
          </a:p>
        </p:txBody>
      </p:sp>
      <p:pic>
        <p:nvPicPr>
          <p:cNvPr id="5" name="Obraz 4">
            <a:extLst>
              <a:ext uri="{FF2B5EF4-FFF2-40B4-BE49-F238E27FC236}">
                <a16:creationId xmlns:a16="http://schemas.microsoft.com/office/drawing/2014/main" id="{9F29AF32-91E2-40CC-805B-0BC4AA844AC1}"/>
              </a:ext>
            </a:extLst>
          </p:cNvPr>
          <p:cNvPicPr>
            <a:picLocks noChangeAspect="1"/>
          </p:cNvPicPr>
          <p:nvPr/>
        </p:nvPicPr>
        <p:blipFill>
          <a:blip r:embed="rId3"/>
          <a:stretch>
            <a:fillRect/>
          </a:stretch>
        </p:blipFill>
        <p:spPr>
          <a:xfrm>
            <a:off x="6705600" y="4189401"/>
            <a:ext cx="4191000" cy="1934308"/>
          </a:xfrm>
          <a:prstGeom prst="rect">
            <a:avLst/>
          </a:prstGeom>
        </p:spPr>
      </p:pic>
    </p:spTree>
    <p:extLst>
      <p:ext uri="{BB962C8B-B14F-4D97-AF65-F5344CB8AC3E}">
        <p14:creationId xmlns:p14="http://schemas.microsoft.com/office/powerpoint/2010/main" val="6171054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dirty="0"/>
              <a:t>Dziękuję</a:t>
            </a:r>
          </a:p>
        </p:txBody>
      </p:sp>
      <p:sp>
        <p:nvSpPr>
          <p:cNvPr id="3" name="Tekst — symbol zastępczy 2"/>
          <p:cNvSpPr>
            <a:spLocks noGrp="1"/>
          </p:cNvSpPr>
          <p:nvPr>
            <p:ph type="body" idx="1"/>
          </p:nvPr>
        </p:nvSpPr>
        <p:spPr/>
        <p:txBody>
          <a:bodyPr rtlCol="0"/>
          <a:lstStyle/>
          <a:p>
            <a:pPr rtl="0"/>
            <a:r>
              <a:rPr lang="pl-PL" dirty="0"/>
              <a:t>Arkadiusz Stankiewicz</a:t>
            </a:r>
          </a:p>
        </p:txBody>
      </p:sp>
    </p:spTree>
    <p:extLst>
      <p:ext uri="{BB962C8B-B14F-4D97-AF65-F5344CB8AC3E}">
        <p14:creationId xmlns:p14="http://schemas.microsoft.com/office/powerpoint/2010/main" val="1762373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err="1"/>
              <a:t>Mikroserwisy</a:t>
            </a:r>
            <a:r>
              <a:rPr lang="pl-PL" dirty="0"/>
              <a:t> i monolit</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200" dirty="0" err="1"/>
              <a:t>Mikroserwisy</a:t>
            </a:r>
            <a:r>
              <a:rPr lang="pl-PL" sz="3200" dirty="0"/>
              <a:t> - definicja</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lnSpcReduction="10000"/>
          </a:bodyPr>
          <a:lstStyle/>
          <a:p>
            <a:pPr marL="0" indent="0">
              <a:buNone/>
            </a:pPr>
            <a:r>
              <a:rPr lang="pl-PL" dirty="0"/>
              <a:t>Architektura </a:t>
            </a:r>
            <a:r>
              <a:rPr lang="pl-PL" dirty="0" err="1"/>
              <a:t>mikroserwisowa</a:t>
            </a:r>
            <a:r>
              <a:rPr lang="pl-PL" dirty="0"/>
              <a:t> jest to sposób pisania aplikacji poprzez wydzielenie z niej odrębnych usług i pisanie ich jako osobne aplikacje (projekty). Oznacza to, że decydując się na </a:t>
            </a:r>
            <a:r>
              <a:rPr lang="pl-PL" dirty="0" err="1"/>
              <a:t>mikroserwisy</a:t>
            </a:r>
            <a:r>
              <a:rPr lang="pl-PL" dirty="0"/>
              <a:t>, decydujemy się na budowę wielu odrębnych systemów. Są one połączone pomiędzy sobą za pośrednictwem </a:t>
            </a:r>
            <a:r>
              <a:rPr lang="pl-PL" dirty="0" err="1"/>
              <a:t>input-output</a:t>
            </a:r>
            <a:r>
              <a:rPr lang="pl-PL" dirty="0"/>
              <a:t> API. Nie wszystkie serwisy muszą być ze sobą połączone. Serwis A łączymy z B, B z C natomiast C wcale nie musi być podłączony do A. Zbiór takich </a:t>
            </a:r>
            <a:r>
              <a:rPr lang="pl-PL" dirty="0" err="1"/>
              <a:t>mikroserwisów</a:t>
            </a:r>
            <a:r>
              <a:rPr lang="pl-PL" dirty="0"/>
              <a:t> tworzy nam jeden, działający produkt. Zbiór tych odrębnych </a:t>
            </a:r>
            <a:r>
              <a:rPr lang="pl-PL" dirty="0" err="1"/>
              <a:t>mikroserwisów</a:t>
            </a:r>
            <a:r>
              <a:rPr lang="pl-PL" dirty="0"/>
              <a:t> tworzy jeden, działający produkt. Każdy z serwisów może być rozwijany, testowany, wdrażany i skalowany niezależnie od innych, co daje większą elastyczność i modularność całego systemu. Architektura </a:t>
            </a:r>
            <a:r>
              <a:rPr lang="pl-PL" dirty="0" err="1"/>
              <a:t>mikroserwisowa</a:t>
            </a:r>
            <a:r>
              <a:rPr lang="pl-PL" dirty="0"/>
              <a:t> umożliwia nam również niezależny wybór technologii dla każdego z serwisów, co pozwala zespołom deweloperskim na wykorzystanie narzędzi i technologii, które najlepiej pasują do specyficznych wymagań i umiejętności.  </a:t>
            </a:r>
          </a:p>
        </p:txBody>
      </p:sp>
    </p:spTree>
    <p:extLst>
      <p:ext uri="{BB962C8B-B14F-4D97-AF65-F5344CB8AC3E}">
        <p14:creationId xmlns:p14="http://schemas.microsoft.com/office/powerpoint/2010/main" val="612863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err="1"/>
              <a:t>Mikroserwisy</a:t>
            </a:r>
            <a:r>
              <a:rPr lang="pl-PL" dirty="0"/>
              <a:t> i monolit</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200" dirty="0"/>
              <a:t>Monolit - definicja</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lnSpcReduction="10000"/>
          </a:bodyPr>
          <a:lstStyle/>
          <a:p>
            <a:pPr marL="0" indent="0">
              <a:buNone/>
            </a:pPr>
            <a:r>
              <a:rPr lang="pl-PL" dirty="0"/>
              <a:t>System monolityczny to jedna aplikacja, która tworzy jeden produkt. W przeciwieństwie do architektury </a:t>
            </a:r>
            <a:r>
              <a:rPr lang="pl-PL" dirty="0" err="1"/>
              <a:t>mikroserwisowej</a:t>
            </a:r>
            <a:r>
              <a:rPr lang="pl-PL" dirty="0"/>
              <a:t>, w przypadku systemu monolitycznego cała logika biznesowa, interfejs użytkownika oraz warstwa danych są zawarte wewnątrz jednej aplikacji. Cała aplikacja jest budowana, wdrażana i skalowana jako całość. </a:t>
            </a:r>
          </a:p>
          <a:p>
            <a:pPr marL="0" indent="0">
              <a:buNone/>
            </a:pPr>
            <a:r>
              <a:rPr lang="pl-PL" dirty="0"/>
              <a:t>Warto podkreślić, że użycie monolitycznej architektury nie zawsze oznacza pracę nad starym systemem. Często jest to pierwszy wybór, gdy tworzy się nowy produkt. Ta metoda jest głównie spowodowana łatwością określania wymagań na początku projektu. W monolicie można skoncentrować się na rozwoju i budowie poszczególnych funkcji, nie dzieląc aplikacji na mniejsze części. Jest to szczególnie korzystne dla prostych lub małych projektów, gdzie rozproszenie i elastyczność nie są ważne.</a:t>
            </a:r>
          </a:p>
        </p:txBody>
      </p:sp>
    </p:spTree>
    <p:extLst>
      <p:ext uri="{BB962C8B-B14F-4D97-AF65-F5344CB8AC3E}">
        <p14:creationId xmlns:p14="http://schemas.microsoft.com/office/powerpoint/2010/main" val="936427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err="1"/>
              <a:t>Mikroserwisy</a:t>
            </a:r>
            <a:r>
              <a:rPr lang="pl-PL" dirty="0"/>
              <a:t> i monolit</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3200" dirty="0"/>
              <a:t>Zestawienie</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4680527" cy="4248069"/>
          </a:xfrm>
        </p:spPr>
        <p:txBody>
          <a:bodyPr>
            <a:normAutofit/>
          </a:bodyPr>
          <a:lstStyle/>
          <a:p>
            <a:pPr marL="0" indent="0">
              <a:buNone/>
            </a:pPr>
            <a:r>
              <a:rPr lang="pl-PL" dirty="0"/>
              <a:t>Architektura </a:t>
            </a:r>
            <a:r>
              <a:rPr lang="pl-PL" dirty="0" err="1"/>
              <a:t>mikroserwisowa</a:t>
            </a:r>
            <a:r>
              <a:rPr lang="pl-PL" dirty="0"/>
              <a:t>:</a:t>
            </a:r>
          </a:p>
          <a:p>
            <a:pPr>
              <a:buFont typeface="Arial" panose="020B0604020202020204" pitchFamily="34" charset="0"/>
              <a:buChar char="•"/>
            </a:pPr>
            <a:r>
              <a:rPr lang="pl-PL" sz="1800" dirty="0"/>
              <a:t>Wiele odrębnych serwisów tworzących jeden produkt / Podział systemu na autonomiczne usługi</a:t>
            </a:r>
          </a:p>
          <a:p>
            <a:pPr>
              <a:buFont typeface="Arial" panose="020B0604020202020204" pitchFamily="34" charset="0"/>
              <a:buChar char="•"/>
            </a:pPr>
            <a:r>
              <a:rPr lang="pl-PL" sz="1800" dirty="0"/>
              <a:t>Elastyczność i skalowalność w rozwijaniu i utrzymaniu poszczególnych usług</a:t>
            </a:r>
          </a:p>
          <a:p>
            <a:pPr>
              <a:buFont typeface="Arial" panose="020B0604020202020204" pitchFamily="34" charset="0"/>
              <a:buChar char="•"/>
            </a:pPr>
            <a:r>
              <a:rPr lang="pl-PL" sz="1800" dirty="0"/>
              <a:t>Niezależny wybór technologii dla każdego serwisu</a:t>
            </a:r>
          </a:p>
          <a:p>
            <a:pPr>
              <a:buFont typeface="Arial" panose="020B0604020202020204" pitchFamily="34" charset="0"/>
              <a:buChar char="•"/>
            </a:pPr>
            <a:r>
              <a:rPr lang="pl-PL" sz="1800" dirty="0"/>
              <a:t>Komunikacja między serwisami za pośrednictwem </a:t>
            </a:r>
            <a:r>
              <a:rPr lang="pl-PL" sz="1800" dirty="0" err="1"/>
              <a:t>input</a:t>
            </a:r>
            <a:r>
              <a:rPr lang="pl-PL" sz="1800" dirty="0"/>
              <a:t> – </a:t>
            </a:r>
            <a:r>
              <a:rPr lang="pl-PL" sz="1800" dirty="0" err="1"/>
              <a:t>output</a:t>
            </a:r>
            <a:r>
              <a:rPr lang="pl-PL" sz="1800" dirty="0"/>
              <a:t> API</a:t>
            </a:r>
          </a:p>
          <a:p>
            <a:pPr>
              <a:buFont typeface="Arial" panose="020B0604020202020204" pitchFamily="34" charset="0"/>
              <a:buChar char="•"/>
            </a:pPr>
            <a:r>
              <a:rPr lang="pl-PL" sz="1800" dirty="0"/>
              <a:t>Minimalizacja skutków awarii przez niezależność serwisów</a:t>
            </a:r>
          </a:p>
        </p:txBody>
      </p:sp>
      <p:sp>
        <p:nvSpPr>
          <p:cNvPr id="10" name="Symbol zastępczy zawartości 3">
            <a:extLst>
              <a:ext uri="{FF2B5EF4-FFF2-40B4-BE49-F238E27FC236}">
                <a16:creationId xmlns:a16="http://schemas.microsoft.com/office/drawing/2014/main" id="{4D9EC9F0-CBEF-4E59-A61B-CA6A52F3BBCD}"/>
              </a:ext>
            </a:extLst>
          </p:cNvPr>
          <p:cNvSpPr txBox="1">
            <a:spLocks/>
          </p:cNvSpPr>
          <p:nvPr/>
        </p:nvSpPr>
        <p:spPr>
          <a:xfrm>
            <a:off x="6216072" y="2459672"/>
            <a:ext cx="4680527" cy="402425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600" kern="1200">
                <a:solidFill>
                  <a:schemeClr val="tx1"/>
                </a:solidFill>
                <a:latin typeface="+mn-lt"/>
                <a:ea typeface="+mn-ea"/>
                <a:cs typeface="+mn-cs"/>
              </a:defRPr>
            </a:lvl9pPr>
          </a:lstStyle>
          <a:p>
            <a:pPr marL="0" indent="0">
              <a:buFont typeface="Arial" pitchFamily="34" charset="0"/>
              <a:buNone/>
            </a:pPr>
            <a:r>
              <a:rPr lang="pl-PL" dirty="0"/>
              <a:t>Monolityczne aplikacje:</a:t>
            </a:r>
          </a:p>
          <a:p>
            <a:pPr>
              <a:buFont typeface="Arial" panose="020B0604020202020204" pitchFamily="34" charset="0"/>
              <a:buChar char="•"/>
            </a:pPr>
            <a:r>
              <a:rPr lang="pl-PL" dirty="0"/>
              <a:t>Jedna aplikacja tworząca jeden produkt</a:t>
            </a:r>
          </a:p>
          <a:p>
            <a:pPr>
              <a:buFont typeface="Arial" panose="020B0604020202020204" pitchFamily="34" charset="0"/>
              <a:buChar char="•"/>
            </a:pPr>
            <a:r>
              <a:rPr lang="pl-PL" dirty="0"/>
              <a:t>Cała logika biznesowa, interfejs użytkownika i warstwa danych są zawarte wewnątrz aplikacji</a:t>
            </a:r>
          </a:p>
          <a:p>
            <a:pPr>
              <a:buFont typeface="Arial" panose="020B0604020202020204" pitchFamily="34" charset="0"/>
              <a:buChar char="•"/>
            </a:pPr>
            <a:r>
              <a:rPr lang="pl-PL" dirty="0"/>
              <a:t>Prosta i szybka w implementacji na początku projektu</a:t>
            </a:r>
          </a:p>
          <a:p>
            <a:pPr>
              <a:buFont typeface="Arial" panose="020B0604020202020204" pitchFamily="34" charset="0"/>
              <a:buChar char="•"/>
            </a:pPr>
            <a:r>
              <a:rPr lang="pl-PL" dirty="0"/>
              <a:t>Łatwo określić wymagania</a:t>
            </a:r>
          </a:p>
          <a:p>
            <a:pPr>
              <a:buFont typeface="Arial" panose="020B0604020202020204" pitchFamily="34" charset="0"/>
              <a:buChar char="•"/>
            </a:pPr>
            <a:r>
              <a:rPr lang="pl-PL" dirty="0"/>
              <a:t>Prostsze interakcje między modułami</a:t>
            </a:r>
          </a:p>
          <a:p>
            <a:pPr>
              <a:buFont typeface="Arial" panose="020B0604020202020204" pitchFamily="34" charset="0"/>
              <a:buChar char="•"/>
            </a:pPr>
            <a:r>
              <a:rPr lang="pl-PL" dirty="0"/>
              <a:t>Łatwiejsze testowanie i debugowanie</a:t>
            </a:r>
          </a:p>
        </p:txBody>
      </p:sp>
    </p:spTree>
    <p:extLst>
      <p:ext uri="{BB962C8B-B14F-4D97-AF65-F5344CB8AC3E}">
        <p14:creationId xmlns:p14="http://schemas.microsoft.com/office/powerpoint/2010/main" val="34537684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err="1"/>
              <a:t>Mikroserwisy</a:t>
            </a:r>
            <a:endParaRPr lang="pl-PL" dirty="0"/>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Podział na usługi i komunikacja między nimi</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a:bodyPr>
          <a:lstStyle/>
          <a:p>
            <a:pPr marL="0" indent="0">
              <a:buNone/>
            </a:pPr>
            <a:r>
              <a:rPr lang="pl-PL" dirty="0"/>
              <a:t>System jest podzielony na mniejsze, samodzielne usługi w architekturze </a:t>
            </a:r>
            <a:r>
              <a:rPr lang="pl-PL" dirty="0" err="1"/>
              <a:t>mikroserwisów</a:t>
            </a:r>
            <a:r>
              <a:rPr lang="pl-PL" dirty="0"/>
              <a:t>. Usługi te są odpowiedzialne za konkretne funkcje lub obszary biznesowe. Każda usługa ma swój własny interfejs, logikę biznesową i bazy danych, które odróżniają ją od innych. Podział na usługi pozwala na większą skalowalność, elastyczność i niezależność rozwoju.</a:t>
            </a:r>
          </a:p>
          <a:p>
            <a:pPr marL="0" indent="0">
              <a:buNone/>
            </a:pPr>
            <a:r>
              <a:rPr lang="pl-PL" dirty="0"/>
              <a:t>Komunikacja między usługami odbywa się za pomocą interfejsów programistycznych (API). API definiuje sposób wymiany danych i integracji między usługami. Wykorzystuje się różne protokoły komunikacyjne, takie jak REST, kolejki, eventy etc. Dzięki temu, usługi mogą komunikować się ze sobą w sposób zgodny i zrozumiały dla wszystkich.</a:t>
            </a:r>
          </a:p>
        </p:txBody>
      </p:sp>
    </p:spTree>
    <p:extLst>
      <p:ext uri="{BB962C8B-B14F-4D97-AF65-F5344CB8AC3E}">
        <p14:creationId xmlns:p14="http://schemas.microsoft.com/office/powerpoint/2010/main" val="22433849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err="1"/>
              <a:t>Mikroserwisy</a:t>
            </a:r>
            <a:endParaRPr lang="pl-PL" dirty="0"/>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Podział na usługi i komunikacja między nimi</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lnSpcReduction="10000"/>
          </a:bodyPr>
          <a:lstStyle/>
          <a:p>
            <a:pPr marL="0" indent="0">
              <a:buNone/>
            </a:pPr>
            <a:r>
              <a:rPr lang="pl-PL" dirty="0"/>
              <a:t>Kluczową zasadą architektury </a:t>
            </a:r>
            <a:r>
              <a:rPr lang="pl-PL" dirty="0" err="1"/>
              <a:t>mikroserwisów</a:t>
            </a:r>
            <a:r>
              <a:rPr lang="pl-PL" dirty="0"/>
              <a:t> jest odwrócenie zależności między usługami. Oznacza to, że usługi są projektowane w taki sposób, że nie wiedzą o istnieniu innych usług w systemie. Zamiast tego, komunikacja i integracja między usługami odbywają się przez zdefiniowane interfejsy, często w postaci API.</a:t>
            </a:r>
          </a:p>
          <a:p>
            <a:pPr marL="0" indent="0">
              <a:buNone/>
            </a:pPr>
            <a:r>
              <a:rPr lang="pl-PL" dirty="0"/>
              <a:t>Odpowiednie odwrócenie zależności ma wiele korzyści. Po pierwsze, usługi stają się niezależne od siebie. Każda usługa działa jako samodzielna jednostka, odpowiedzialna za swoje własne zadania i funkcjonalności. Nie musi znać wewnętrznej implementacji innych usług, co prowadzi do mniejszej zależności między nimi. To zwiększa modularność systemu, umożliwiając łatwą modyfikację, skalowanie lub zastępowanie pojedynczych usług bez wpływu na inne części systemu.</a:t>
            </a:r>
          </a:p>
        </p:txBody>
      </p:sp>
    </p:spTree>
    <p:extLst>
      <p:ext uri="{BB962C8B-B14F-4D97-AF65-F5344CB8AC3E}">
        <p14:creationId xmlns:p14="http://schemas.microsoft.com/office/powerpoint/2010/main" val="25056812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err="1"/>
              <a:t>Mikroserwisy</a:t>
            </a:r>
            <a:endParaRPr lang="pl-PL" dirty="0"/>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Skalowalność i niezawodność</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a:bodyPr>
          <a:lstStyle/>
          <a:p>
            <a:pPr marL="0" indent="0">
              <a:buNone/>
            </a:pPr>
            <a:r>
              <a:rPr lang="pl-PL" dirty="0"/>
              <a:t>Skalowalność i niezawodność są kluczowymi cechami architektury </a:t>
            </a:r>
            <a:r>
              <a:rPr lang="pl-PL" dirty="0" err="1"/>
              <a:t>mikroserwisów</a:t>
            </a:r>
            <a:r>
              <a:rPr lang="pl-PL" dirty="0"/>
              <a:t>. Skalowalność oznacza, że dla poszczególnych usług możemy łatwo przydzielić dodatkowe moce obliczeniowe, które umożliwią efektywniejsze wykorzystanie systemu. Natomiast niezawodność polega na tym, że awaria jednej usługi nie powoduje zatrzymania całego systemu, dzięki czemu inne usługi mogą nadal działać, minimalizując skutki niesprawności. Dzięki temu </a:t>
            </a:r>
            <a:r>
              <a:rPr lang="pl-PL" dirty="0" err="1"/>
              <a:t>mikroserwisy</a:t>
            </a:r>
            <a:r>
              <a:rPr lang="pl-PL" dirty="0"/>
              <a:t> są bardziej odporne na błędy i zapewniają stabilne działanie systemu nawet w obliczu awarii części komponentów.</a:t>
            </a:r>
          </a:p>
        </p:txBody>
      </p:sp>
    </p:spTree>
    <p:extLst>
      <p:ext uri="{BB962C8B-B14F-4D97-AF65-F5344CB8AC3E}">
        <p14:creationId xmlns:p14="http://schemas.microsoft.com/office/powerpoint/2010/main" val="15199107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1">
            <a:extLst>
              <a:ext uri="{FF2B5EF4-FFF2-40B4-BE49-F238E27FC236}">
                <a16:creationId xmlns:a16="http://schemas.microsoft.com/office/drawing/2014/main" id="{5A5EF542-8840-4D4A-A256-F7415128B717}"/>
              </a:ext>
            </a:extLst>
          </p:cNvPr>
          <p:cNvSpPr>
            <a:spLocks noGrp="1"/>
          </p:cNvSpPr>
          <p:nvPr>
            <p:ph type="title"/>
          </p:nvPr>
        </p:nvSpPr>
        <p:spPr>
          <a:xfrm>
            <a:off x="1295400" y="503853"/>
            <a:ext cx="9601200" cy="1142385"/>
          </a:xfrm>
        </p:spPr>
        <p:txBody>
          <a:bodyPr rtlCol="0">
            <a:normAutofit/>
          </a:bodyPr>
          <a:lstStyle/>
          <a:p>
            <a:pPr algn="ctr" rtl="0"/>
            <a:r>
              <a:rPr lang="pl-PL" dirty="0"/>
              <a:t>Implementacja </a:t>
            </a:r>
            <a:r>
              <a:rPr lang="pl-PL" dirty="0" err="1"/>
              <a:t>mikroserwisów</a:t>
            </a:r>
            <a:r>
              <a:rPr lang="pl-PL" dirty="0"/>
              <a:t> w Javie</a:t>
            </a:r>
          </a:p>
        </p:txBody>
      </p:sp>
      <p:sp>
        <p:nvSpPr>
          <p:cNvPr id="8" name="Tekst — symbol zastępczy 2">
            <a:extLst>
              <a:ext uri="{FF2B5EF4-FFF2-40B4-BE49-F238E27FC236}">
                <a16:creationId xmlns:a16="http://schemas.microsoft.com/office/drawing/2014/main" id="{9923F667-5430-46A4-A6CD-2823407D4229}"/>
              </a:ext>
            </a:extLst>
          </p:cNvPr>
          <p:cNvSpPr>
            <a:spLocks noGrp="1"/>
          </p:cNvSpPr>
          <p:nvPr>
            <p:ph type="body" idx="1"/>
          </p:nvPr>
        </p:nvSpPr>
        <p:spPr>
          <a:xfrm>
            <a:off x="1295400" y="1818322"/>
            <a:ext cx="9601200" cy="641350"/>
          </a:xfrm>
        </p:spPr>
        <p:txBody>
          <a:bodyPr rtlCol="0">
            <a:normAutofit/>
          </a:bodyPr>
          <a:lstStyle/>
          <a:p>
            <a:pPr algn="ctr" rtl="0"/>
            <a:r>
              <a:rPr lang="pl-PL" sz="2800" dirty="0"/>
              <a:t>Wybór </a:t>
            </a:r>
            <a:r>
              <a:rPr lang="pl-PL" sz="2800" dirty="0" err="1"/>
              <a:t>frameworka</a:t>
            </a:r>
            <a:endParaRPr lang="pl-PL" sz="3000" dirty="0"/>
          </a:p>
        </p:txBody>
      </p:sp>
      <p:sp>
        <p:nvSpPr>
          <p:cNvPr id="6" name="Symbol zastępczy zawartości 3">
            <a:extLst>
              <a:ext uri="{FF2B5EF4-FFF2-40B4-BE49-F238E27FC236}">
                <a16:creationId xmlns:a16="http://schemas.microsoft.com/office/drawing/2014/main" id="{DE9234DC-8456-46C5-8A6E-D67983D1FF0C}"/>
              </a:ext>
            </a:extLst>
          </p:cNvPr>
          <p:cNvSpPr>
            <a:spLocks noGrp="1"/>
          </p:cNvSpPr>
          <p:nvPr>
            <p:ph sz="half" idx="2"/>
          </p:nvPr>
        </p:nvSpPr>
        <p:spPr>
          <a:xfrm>
            <a:off x="1295400" y="2503713"/>
            <a:ext cx="9601200" cy="3287487"/>
          </a:xfrm>
        </p:spPr>
        <p:txBody>
          <a:bodyPr>
            <a:normAutofit/>
          </a:bodyPr>
          <a:lstStyle/>
          <a:p>
            <a:pPr marL="0" indent="0">
              <a:buNone/>
            </a:pPr>
            <a:r>
              <a:rPr lang="pl-PL" dirty="0"/>
              <a:t>Spring </a:t>
            </a:r>
            <a:r>
              <a:rPr lang="pl-PL" dirty="0" err="1"/>
              <a:t>boot</a:t>
            </a:r>
            <a:r>
              <a:rPr lang="pl-PL" dirty="0"/>
              <a:t> – jego już dobrze znamy </a:t>
            </a:r>
          </a:p>
          <a:p>
            <a:pPr marL="0" indent="0">
              <a:buNone/>
            </a:pPr>
            <a:r>
              <a:rPr lang="pl-PL" dirty="0" err="1"/>
              <a:t>Micronaut</a:t>
            </a:r>
            <a:r>
              <a:rPr lang="pl-PL" dirty="0"/>
              <a:t> – nowoczesny </a:t>
            </a:r>
            <a:r>
              <a:rPr lang="pl-PL" dirty="0" err="1"/>
              <a:t>framework</a:t>
            </a:r>
            <a:r>
              <a:rPr lang="pl-PL" dirty="0"/>
              <a:t>, który oferuje podobne funkcje do Spring </a:t>
            </a:r>
            <a:r>
              <a:rPr lang="pl-PL" dirty="0" err="1"/>
              <a:t>Boot</a:t>
            </a:r>
            <a:r>
              <a:rPr lang="pl-PL" dirty="0"/>
              <a:t>, ale z mniejszym narzutem pamięciowym i szybszym czasem uruchamiania. Jest oparty na wzorcach </a:t>
            </a:r>
            <a:r>
              <a:rPr lang="pl-PL" dirty="0" err="1"/>
              <a:t>Dependency</a:t>
            </a:r>
            <a:r>
              <a:rPr lang="pl-PL" dirty="0"/>
              <a:t> </a:t>
            </a:r>
            <a:r>
              <a:rPr lang="pl-PL" dirty="0" err="1"/>
              <a:t>Injection</a:t>
            </a:r>
            <a:r>
              <a:rPr lang="pl-PL" dirty="0"/>
              <a:t> (DI) i </a:t>
            </a:r>
            <a:r>
              <a:rPr lang="pl-PL" dirty="0" err="1"/>
              <a:t>Inversion</a:t>
            </a:r>
            <a:r>
              <a:rPr lang="pl-PL" dirty="0"/>
              <a:t> of Control (</a:t>
            </a:r>
            <a:r>
              <a:rPr lang="pl-PL" dirty="0" err="1"/>
              <a:t>IoC</a:t>
            </a:r>
            <a:r>
              <a:rPr lang="pl-PL" dirty="0"/>
              <a:t>), co ułatwia testowanie i zarządzanie zależnościami.</a:t>
            </a:r>
          </a:p>
          <a:p>
            <a:pPr marL="0" indent="0">
              <a:buNone/>
            </a:pPr>
            <a:r>
              <a:rPr lang="pl-PL" dirty="0" err="1"/>
              <a:t>Quarkus</a:t>
            </a:r>
            <a:r>
              <a:rPr lang="pl-PL" dirty="0"/>
              <a:t> – </a:t>
            </a:r>
            <a:r>
              <a:rPr lang="pl-PL" dirty="0" err="1"/>
              <a:t>framework</a:t>
            </a:r>
            <a:r>
              <a:rPr lang="pl-PL" dirty="0"/>
              <a:t> stworzony z myślą o optymalizacji wydajności i zużycia zasobów. Wykorzystuje innowacyjne technologie, takie jak </a:t>
            </a:r>
            <a:r>
              <a:rPr lang="pl-PL" dirty="0" err="1"/>
              <a:t>GraalVM</a:t>
            </a:r>
            <a:r>
              <a:rPr lang="pl-PL" dirty="0"/>
              <a:t> i </a:t>
            </a:r>
            <a:r>
              <a:rPr lang="pl-PL" dirty="0" err="1"/>
              <a:t>Reactive</a:t>
            </a:r>
            <a:r>
              <a:rPr lang="pl-PL" dirty="0"/>
              <a:t> </a:t>
            </a:r>
            <a:r>
              <a:rPr lang="pl-PL" dirty="0" err="1"/>
              <a:t>Streams</a:t>
            </a:r>
            <a:r>
              <a:rPr lang="pl-PL" dirty="0"/>
              <a:t>, aby zapewnić niski narzut pamięciowy i szybkie uruchamianie aplikacji. </a:t>
            </a:r>
            <a:r>
              <a:rPr lang="pl-PL" dirty="0" err="1"/>
              <a:t>Quarkus</a:t>
            </a:r>
            <a:r>
              <a:rPr lang="pl-PL" dirty="0"/>
              <a:t> doskonale sprawdza się w chmurze i środowiskach </a:t>
            </a:r>
            <a:r>
              <a:rPr lang="pl-PL" dirty="0" err="1"/>
              <a:t>serverless</a:t>
            </a:r>
            <a:r>
              <a:rPr lang="pl-PL" dirty="0"/>
              <a:t>.</a:t>
            </a:r>
          </a:p>
        </p:txBody>
      </p:sp>
    </p:spTree>
    <p:extLst>
      <p:ext uri="{BB962C8B-B14F-4D97-AF65-F5344CB8AC3E}">
        <p14:creationId xmlns:p14="http://schemas.microsoft.com/office/powerpoint/2010/main" val="96148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iatka rombowa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39_TF03031015.potx" id="{4D65A8BD-EAED-42A8-90ED-46FBFF649AA9}" vid="{E9D162E4-C55D-4008-B6CB-85664728A95C}"/>
    </a:ext>
  </a:extLst>
</a:theme>
</file>

<file path=ppt/theme/theme2.xml><?xml version="1.0" encoding="utf-8"?>
<a:theme xmlns:a="http://schemas.openxmlformats.org/drawingml/2006/main" name="Motyw pakietu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B06A678AFD2494183C2C4512AF23240" ma:contentTypeVersion="4" ma:contentTypeDescription="Create a new document." ma:contentTypeScope="" ma:versionID="776e9369d49948467a03ce39cb400426">
  <xsd:schema xmlns:xsd="http://www.w3.org/2001/XMLSchema" xmlns:xs="http://www.w3.org/2001/XMLSchema" xmlns:p="http://schemas.microsoft.com/office/2006/metadata/properties" xmlns:ns2="88956952-14c3-441f-879b-466ed1d3c7d4" targetNamespace="http://schemas.microsoft.com/office/2006/metadata/properties" ma:root="true" ma:fieldsID="8f0338105bb69caf68d3c736ac499911" ns2:_="">
    <xsd:import namespace="88956952-14c3-441f-879b-466ed1d3c7d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956952-14c3-441f-879b-466ed1d3c7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ECA0B82-D0E1-43EA-91BB-626962F62350}"/>
</file>

<file path=customXml/itemProps2.xml><?xml version="1.0" encoding="utf-8"?>
<ds:datastoreItem xmlns:ds="http://schemas.openxmlformats.org/officeDocument/2006/customXml" ds:itemID="{F0C55F87-9172-4CF7-B642-2AF992A2DE72}"/>
</file>

<file path=customXml/itemProps3.xml><?xml version="1.0" encoding="utf-8"?>
<ds:datastoreItem xmlns:ds="http://schemas.openxmlformats.org/officeDocument/2006/customXml" ds:itemID="{EADD5BBC-AF91-4C7D-9461-8EBC026A1BF2}"/>
</file>

<file path=docProps/app.xml><?xml version="1.0" encoding="utf-8"?>
<Properties xmlns="http://schemas.openxmlformats.org/officeDocument/2006/extended-properties" xmlns:vt="http://schemas.openxmlformats.org/officeDocument/2006/docPropsVTypes">
  <Template>Prezentacja biznesowa z siatką rombową (panoramiczna)</Template>
  <TotalTime>3968</TotalTime>
  <Words>2063</Words>
  <Application>Microsoft Office PowerPoint</Application>
  <PresentationFormat>Panoramiczny</PresentationFormat>
  <Paragraphs>131</Paragraphs>
  <Slides>21</Slides>
  <Notes>21</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21</vt:i4>
      </vt:variant>
    </vt:vector>
  </HeadingPairs>
  <TitlesOfParts>
    <vt:vector size="24" baseType="lpstr">
      <vt:lpstr>Arial</vt:lpstr>
      <vt:lpstr>Garamond</vt:lpstr>
      <vt:lpstr>Siatka rombowa 16x9</vt:lpstr>
      <vt:lpstr>Java zaawansowana</vt:lpstr>
      <vt:lpstr>PLAN ZAJĘĆ</vt:lpstr>
      <vt:lpstr>Mikroserwisy i monolit</vt:lpstr>
      <vt:lpstr>Mikroserwisy i monolit</vt:lpstr>
      <vt:lpstr>Mikroserwisy i monolit</vt:lpstr>
      <vt:lpstr>Mikroserwisy</vt:lpstr>
      <vt:lpstr>Mikroserwisy</vt:lpstr>
      <vt:lpstr>Mikroserwisy</vt:lpstr>
      <vt:lpstr>Implementacja mikroserwisów w Javie</vt:lpstr>
      <vt:lpstr>Implementacja mikroserwisów w Javie</vt:lpstr>
      <vt:lpstr>Implementacja mikroserwisów w Javie</vt:lpstr>
      <vt:lpstr>Implementacja mikroserwisów w Javie</vt:lpstr>
      <vt:lpstr>Implementacja mikroserwisów w Javie</vt:lpstr>
      <vt:lpstr>Implementacja mikroserwisów w Javie</vt:lpstr>
      <vt:lpstr>Projektowanie mikroserwisów</vt:lpstr>
      <vt:lpstr>Projektowanie mikroserwisów</vt:lpstr>
      <vt:lpstr>Komunikacja po REST API</vt:lpstr>
      <vt:lpstr>Komunikacja po REST API</vt:lpstr>
      <vt:lpstr>RestTemplate</vt:lpstr>
      <vt:lpstr>RestTemplate</vt:lpstr>
      <vt:lpstr>Dziękuję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zaawansowana</dc:title>
  <dc:creator>Arkadiusz Stankiewicz</dc:creator>
  <cp:lastModifiedBy>Arkadiusz Stankiewicz</cp:lastModifiedBy>
  <cp:revision>108</cp:revision>
  <dcterms:created xsi:type="dcterms:W3CDTF">2021-03-10T13:48:34Z</dcterms:created>
  <dcterms:modified xsi:type="dcterms:W3CDTF">2023-05-26T21:13:34Z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0x010100EB06A678AFD2494183C2C4512AF23240</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