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4" r:id="rId3"/>
    <p:sldId id="363" r:id="rId4"/>
    <p:sldId id="335" r:id="rId5"/>
    <p:sldId id="364" r:id="rId6"/>
    <p:sldId id="336" r:id="rId7"/>
    <p:sldId id="337" r:id="rId8"/>
    <p:sldId id="359" r:id="rId9"/>
    <p:sldId id="338" r:id="rId10"/>
    <p:sldId id="360" r:id="rId11"/>
    <p:sldId id="361" r:id="rId12"/>
    <p:sldId id="340" r:id="rId13"/>
    <p:sldId id="342" r:id="rId14"/>
    <p:sldId id="341" r:id="rId15"/>
    <p:sldId id="362" r:id="rId16"/>
    <p:sldId id="365" r:id="rId17"/>
    <p:sldId id="344" r:id="rId18"/>
    <p:sldId id="349" r:id="rId19"/>
    <p:sldId id="351" r:id="rId20"/>
    <p:sldId id="358" r:id="rId21"/>
    <p:sldId id="346" r:id="rId22"/>
    <p:sldId id="347" r:id="rId23"/>
    <p:sldId id="357" r:id="rId24"/>
    <p:sldId id="348" r:id="rId25"/>
    <p:sldId id="352" r:id="rId26"/>
    <p:sldId id="353" r:id="rId27"/>
    <p:sldId id="355" r:id="rId28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651" autoAdjust="0"/>
  </p:normalViewPr>
  <p:slideViewPr>
    <p:cSldViewPr>
      <p:cViewPr varScale="1">
        <p:scale>
          <a:sx n="99" d="100"/>
          <a:sy n="99" d="100"/>
        </p:scale>
        <p:origin x="2070" y="8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3030" y="-11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pPr>
              <a:defRPr/>
            </a:pPr>
            <a:fld id="{EA15B9AD-EE27-4228-9FE7-7C26B1EAB879}" type="datetimeFigureOut">
              <a:rPr lang="zh-TW" altLang="en-US"/>
              <a:pPr>
                <a:defRPr/>
              </a:pPr>
              <a:t>2023/10/16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pPr>
              <a:defRPr/>
            </a:pPr>
            <a:fld id="{F739DB94-6EF7-46C8-970B-E8CE184ECF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596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689771"/>
            <a:ext cx="5438748" cy="444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42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379542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2FB91B0B-A15E-4610-B3A8-6B6CDC15FE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4800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91B0B-A15E-4610-B3A8-6B6CDC15FEF6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44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CASE1:</a:t>
            </a:r>
            <a:r>
              <a:rPr lang="zh-TW" altLang="en-US" dirty="0"/>
              <a:t> </a:t>
            </a:r>
            <a:r>
              <a:rPr lang="en-US" altLang="zh-TW" dirty="0"/>
              <a:t>{ id, ( }</a:t>
            </a:r>
          </a:p>
          <a:p>
            <a:r>
              <a:rPr lang="en-US" altLang="zh-TW" dirty="0"/>
              <a:t>CASE2: { id, v, ( 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B91B0B-A15E-4610-B3A8-6B6CDC15FEF6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09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Follow</a:t>
            </a:r>
            <a:r>
              <a:rPr lang="en-US" altLang="zh-TW" baseline="0" dirty="0"/>
              <a:t> E = $+First( ) ), Follow E’ = Follow E, Follow T = First E’-</a:t>
            </a:r>
            <a:r>
              <a:rPr lang="el-GR" altLang="zh-TW" sz="1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sz="1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+Follow</a:t>
            </a:r>
            <a:r>
              <a:rPr lang="en-US" altLang="zh-TW" sz="1200" baseline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E, Follow T’ = Follow T, Follow F = First T’-</a:t>
            </a:r>
            <a:r>
              <a:rPr lang="el-GR" altLang="zh-TW" sz="1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sz="1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+Follow T</a:t>
            </a:r>
            <a:endParaRPr lang="en-US" altLang="zh-TW" sz="1200" baseline="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endParaRPr lang="en-US" altLang="zh-TW" sz="1200" baseline="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91B0B-A15E-4610-B3A8-6B6CDC15FEF6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7623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B91B0B-A15E-4610-B3A8-6B6CDC15FEF6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783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FIRST(TE’)=FIRST(T)</a:t>
            </a:r>
          </a:p>
          <a:p>
            <a:r>
              <a:rPr lang="en-US" altLang="zh-TW" dirty="0"/>
              <a:t>If each entry has only</a:t>
            </a:r>
            <a:r>
              <a:rPr lang="en-US" altLang="zh-TW" baseline="0" dirty="0"/>
              <a:t> one production, no backtrack occur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91B0B-A15E-4610-B3A8-6B6CDC15FEF6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5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2014 Fall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946A93-D9CB-4808-A8AB-A54009D6F6A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2014 Fall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83DEE-C62F-4783-B4CC-D87C82D2690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2014 Fall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0B17-35AB-4737-909F-256D569012B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2014 Fall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2014 Fall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7C6B2-DC27-4105-A560-DCFEC97C817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2014 Fall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BA971-9A50-4F63-ACC4-0877F218723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2014 Fall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ED471-B4DC-4C16-8BA8-5A5CB519D87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2014 Fall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B21BB-01AB-44ED-B753-CE7FF29A586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2014 Fall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394BE-19A7-4D34-A926-8D0D74516FA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2014 Fall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05BD8-DAD0-497E-AA1D-DE86BA32A14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2014 Fall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1E471-8324-4E46-8B08-DBC30B619DC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2014 Fall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5 Syntax Analysis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49FC20F-728C-47AD-8BC3-D035AC98390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68762"/>
            <a:ext cx="7772400" cy="1829761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Introduction to Compilers</a:t>
            </a:r>
            <a:br>
              <a:rPr lang="en-US" altLang="zh-TW" dirty="0"/>
            </a:br>
            <a:r>
              <a:rPr lang="en-US" altLang="zh-TW" dirty="0"/>
              <a:t>- 6 Syntax Analysis P2</a:t>
            </a:r>
            <a:br>
              <a:rPr lang="en-US" altLang="zh-TW" dirty="0"/>
            </a:br>
            <a:r>
              <a:rPr lang="en-US" altLang="zh-TW" dirty="0"/>
              <a:t>Top Down Parsing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zh-TW" sz="2800" dirty="0">
                <a:solidFill>
                  <a:srgbClr val="663300"/>
                </a:solidFill>
              </a:rPr>
              <a:t>Textbook </a:t>
            </a:r>
            <a:r>
              <a:rPr lang="en-US" altLang="zh-TW" sz="2800">
                <a:solidFill>
                  <a:srgbClr val="663300"/>
                </a:solidFill>
              </a:rPr>
              <a:t>Chapter 4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/>
              <a:t>CASE1:                               CASE2:</a:t>
            </a:r>
          </a:p>
          <a:p>
            <a:pPr>
              <a:buNone/>
            </a:pPr>
            <a:r>
              <a:rPr lang="en-US" altLang="zh-TW" i="1" dirty="0"/>
              <a:t>E </a:t>
            </a:r>
            <a:r>
              <a:rPr lang="en-US" altLang="zh-TW" dirty="0"/>
              <a:t>→ </a:t>
            </a: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E</a:t>
            </a:r>
            <a:r>
              <a:rPr lang="en-US" altLang="zh-TW" dirty="0"/>
              <a:t>)                             </a:t>
            </a:r>
            <a:r>
              <a:rPr lang="en-US" altLang="zh-TW" i="1" dirty="0"/>
              <a:t>E </a:t>
            </a:r>
            <a:r>
              <a:rPr lang="en-US" altLang="zh-TW" dirty="0"/>
              <a:t>→ </a:t>
            </a:r>
            <a:r>
              <a:rPr lang="en-US" altLang="zh-TW" i="1" dirty="0"/>
              <a:t>FG</a:t>
            </a:r>
            <a:r>
              <a:rPr lang="en-US" altLang="zh-TW" dirty="0"/>
              <a:t>(</a:t>
            </a:r>
            <a:r>
              <a:rPr lang="en-US" altLang="zh-TW" i="1" dirty="0"/>
              <a:t>E</a:t>
            </a:r>
            <a:r>
              <a:rPr lang="en-US" altLang="zh-TW" dirty="0"/>
              <a:t>)</a:t>
            </a:r>
          </a:p>
          <a:p>
            <a:pPr>
              <a:buNone/>
            </a:pPr>
            <a:r>
              <a:rPr lang="en-US" altLang="zh-TW" i="1" dirty="0"/>
              <a:t>F </a:t>
            </a:r>
            <a:r>
              <a:rPr lang="en-US" altLang="zh-TW" dirty="0"/>
              <a:t>→ </a:t>
            </a:r>
            <a:r>
              <a:rPr lang="en-US" altLang="zh-TW" i="1" dirty="0"/>
              <a:t>id</a:t>
            </a:r>
            <a:r>
              <a:rPr lang="en-US" altLang="zh-TW" dirty="0"/>
              <a:t>|</a:t>
            </a:r>
            <a:r>
              <a:rPr lang="el-GR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                </a:t>
            </a:r>
            <a:r>
              <a:rPr lang="en-US" altLang="zh-TW" i="1" dirty="0"/>
              <a:t>F </a:t>
            </a:r>
            <a:r>
              <a:rPr lang="en-US" altLang="zh-TW" dirty="0"/>
              <a:t>→ </a:t>
            </a:r>
            <a:r>
              <a:rPr lang="en-US" altLang="zh-TW" i="1" dirty="0"/>
              <a:t>id</a:t>
            </a:r>
            <a:r>
              <a:rPr lang="en-US" altLang="zh-TW" dirty="0"/>
              <a:t>|</a:t>
            </a:r>
            <a:r>
              <a:rPr lang="el-GR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    </a:t>
            </a:r>
          </a:p>
          <a:p>
            <a:pPr>
              <a:buNone/>
            </a:pPr>
            <a:r>
              <a:rPr lang="en-US" altLang="zh-TW" dirty="0"/>
              <a:t>                                            </a:t>
            </a:r>
            <a:r>
              <a:rPr lang="en-US" altLang="zh-TW" i="1" dirty="0"/>
              <a:t>G </a:t>
            </a:r>
            <a:r>
              <a:rPr lang="en-US" altLang="zh-TW" dirty="0"/>
              <a:t>→ </a:t>
            </a:r>
            <a:r>
              <a:rPr lang="en-US" altLang="zh-TW" i="1" dirty="0"/>
              <a:t>v</a:t>
            </a:r>
            <a:r>
              <a:rPr lang="en-US" altLang="zh-TW" dirty="0"/>
              <a:t>|</a:t>
            </a:r>
            <a:r>
              <a:rPr lang="el-GR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FIRST(</a:t>
            </a:r>
            <a:r>
              <a:rPr lang="en-US" altLang="zh-TW" i="1" dirty="0"/>
              <a:t>E</a:t>
            </a:r>
            <a:r>
              <a:rPr lang="en-US" altLang="zh-TW" dirty="0"/>
              <a:t>)?  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FIRST() of a string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itchFamily="2" charset="2"/>
              </a:rPr>
              <a:t>FIRST set of a string </a:t>
            </a:r>
            <a:r>
              <a:rPr lang="el-GR" altLang="zh-TW" i="1" dirty="0">
                <a:sym typeface="Wingdings" pitchFamily="2" charset="2"/>
              </a:rPr>
              <a:t>α </a:t>
            </a:r>
            <a:r>
              <a:rPr lang="en-US" altLang="zh-TW" dirty="0">
                <a:sym typeface="Wingdings" pitchFamily="2" charset="2"/>
              </a:rPr>
              <a:t>=</a:t>
            </a:r>
            <a:r>
              <a:rPr lang="en-US" altLang="zh-TW" i="1" dirty="0"/>
              <a:t>Y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Y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…</a:t>
            </a:r>
            <a:r>
              <a:rPr lang="en-US" altLang="zh-TW" i="1" dirty="0" err="1"/>
              <a:t>Y</a:t>
            </a:r>
            <a:r>
              <a:rPr lang="en-US" altLang="zh-TW" i="1" baseline="-25000" dirty="0" err="1"/>
              <a:t>k</a:t>
            </a:r>
            <a:endParaRPr lang="en-US" altLang="zh-TW" i="1" dirty="0"/>
          </a:p>
          <a:p>
            <a:r>
              <a:rPr lang="en-US" altLang="zh-TW" i="1" dirty="0"/>
              <a:t>FIRST</a:t>
            </a:r>
            <a:r>
              <a:rPr lang="en-US" altLang="zh-TW" dirty="0"/>
              <a:t>(</a:t>
            </a:r>
            <a:r>
              <a:rPr lang="el-GR" altLang="zh-TW" i="1" dirty="0">
                <a:sym typeface="Wingdings" pitchFamily="2" charset="2"/>
              </a:rPr>
              <a:t>α</a:t>
            </a:r>
            <a:r>
              <a:rPr lang="en-US" altLang="zh-TW" dirty="0"/>
              <a:t>)?</a:t>
            </a:r>
          </a:p>
          <a:p>
            <a:pPr>
              <a:buNone/>
            </a:pPr>
            <a:r>
              <a:rPr lang="en-US" altLang="zh-TW" sz="2800" dirty="0"/>
              <a:t>	1) add </a:t>
            </a:r>
            <a:r>
              <a:rPr lang="en-US" altLang="zh-TW" sz="2800" i="1" dirty="0"/>
              <a:t>a</a:t>
            </a:r>
            <a:r>
              <a:rPr lang="en-US" altLang="zh-TW" sz="2800" dirty="0"/>
              <a:t> to FIRST(</a:t>
            </a:r>
            <a:r>
              <a:rPr lang="el-GR" altLang="zh-TW" sz="2800" i="1" dirty="0">
                <a:sym typeface="Wingdings" pitchFamily="2" charset="2"/>
              </a:rPr>
              <a:t>α</a:t>
            </a:r>
            <a:r>
              <a:rPr lang="en-US" altLang="zh-TW" sz="2800" dirty="0"/>
              <a:t>) if</a:t>
            </a:r>
            <a:r>
              <a:rPr lang="en-US" altLang="zh-TW" sz="2800" i="1" dirty="0"/>
              <a:t> a </a:t>
            </a:r>
            <a:r>
              <a:rPr lang="en-US" altLang="zh-TW" sz="2800" dirty="0"/>
              <a:t>is in FIRST(</a:t>
            </a:r>
            <a:r>
              <a:rPr lang="en-US" altLang="zh-TW" sz="2800" i="1" dirty="0"/>
              <a:t>Y</a:t>
            </a:r>
            <a:r>
              <a:rPr lang="en-US" altLang="zh-TW" sz="2800" i="1" baseline="-25000" dirty="0"/>
              <a:t>1</a:t>
            </a:r>
            <a:r>
              <a:rPr lang="en-US" altLang="zh-TW" sz="2800" dirty="0"/>
              <a:t>)</a:t>
            </a:r>
            <a:r>
              <a:rPr lang="en-US" altLang="zh-TW" sz="2800" i="1" dirty="0"/>
              <a:t> </a:t>
            </a:r>
          </a:p>
          <a:p>
            <a:pPr>
              <a:buNone/>
            </a:pPr>
            <a:r>
              <a:rPr lang="en-US" altLang="zh-TW" sz="2800" i="1" dirty="0"/>
              <a:t>	</a:t>
            </a:r>
            <a:r>
              <a:rPr lang="en-US" altLang="zh-TW" sz="2800" dirty="0"/>
              <a:t>2)</a:t>
            </a:r>
            <a:r>
              <a:rPr lang="en-US" altLang="zh-TW" sz="2800" i="1" dirty="0"/>
              <a:t> </a:t>
            </a:r>
            <a:r>
              <a:rPr lang="en-US" altLang="zh-TW" sz="2800" dirty="0"/>
              <a:t>add </a:t>
            </a:r>
            <a:r>
              <a:rPr lang="en-US" altLang="zh-TW" sz="2800" i="1" dirty="0"/>
              <a:t>a</a:t>
            </a:r>
            <a:r>
              <a:rPr lang="en-US" altLang="zh-TW" sz="2800" dirty="0"/>
              <a:t> to FIRST(</a:t>
            </a:r>
            <a:r>
              <a:rPr lang="el-GR" altLang="zh-TW" sz="2800" i="1" dirty="0">
                <a:sym typeface="Wingdings" pitchFamily="2" charset="2"/>
              </a:rPr>
              <a:t>α</a:t>
            </a:r>
            <a:r>
              <a:rPr lang="en-US" altLang="zh-TW" sz="2800" dirty="0"/>
              <a:t>) if for some 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, </a:t>
            </a:r>
            <a:r>
              <a:rPr lang="en-US" altLang="zh-TW" sz="2800" i="1" dirty="0"/>
              <a:t>a</a:t>
            </a:r>
            <a:r>
              <a:rPr lang="en-US" altLang="zh-TW" sz="2800" dirty="0"/>
              <a:t> is in FIRST(</a:t>
            </a:r>
            <a:r>
              <a:rPr lang="en-US" altLang="zh-TW" sz="2800" i="1" dirty="0"/>
              <a:t>Y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), and </a:t>
            </a:r>
            <a:r>
              <a:rPr lang="el-GR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800" dirty="0"/>
              <a:t>is in all of FIRST(</a:t>
            </a:r>
            <a:r>
              <a:rPr lang="en-US" altLang="zh-TW" sz="2800" i="1" dirty="0"/>
              <a:t>Y</a:t>
            </a:r>
            <a:r>
              <a:rPr lang="en-US" altLang="zh-TW" sz="2800" i="1" baseline="-25000" dirty="0"/>
              <a:t>1</a:t>
            </a:r>
            <a:r>
              <a:rPr lang="en-US" altLang="zh-TW" sz="2800" dirty="0"/>
              <a:t>), …, FIRST(</a:t>
            </a:r>
            <a:r>
              <a:rPr lang="en-US" altLang="zh-TW" sz="2800" i="1" dirty="0"/>
              <a:t>Y</a:t>
            </a:r>
            <a:r>
              <a:rPr lang="en-US" altLang="zh-TW" sz="2800" i="1" baseline="-25000" dirty="0"/>
              <a:t>i-1</a:t>
            </a:r>
            <a:r>
              <a:rPr lang="en-US" altLang="zh-TW" sz="2800" dirty="0"/>
              <a:t>); that is, </a:t>
            </a:r>
            <a:r>
              <a:rPr lang="en-US" altLang="zh-TW" sz="2800" i="1" dirty="0"/>
              <a:t>Y</a:t>
            </a:r>
            <a:r>
              <a:rPr lang="en-US" altLang="zh-TW" sz="2800" i="1" baseline="-25000" dirty="0"/>
              <a:t>1</a:t>
            </a:r>
            <a:r>
              <a:rPr lang="en-US" altLang="zh-TW" sz="2800" i="1" dirty="0"/>
              <a:t>…Y</a:t>
            </a:r>
            <a:r>
              <a:rPr lang="en-US" altLang="zh-TW" sz="2800" i="1" baseline="-25000" dirty="0"/>
              <a:t>i-1</a:t>
            </a:r>
            <a:r>
              <a:rPr lang="en-GB" altLang="zh-TW" sz="2800" dirty="0">
                <a:latin typeface="Times New Roman" pitchFamily="18" charset="0"/>
                <a:sym typeface="Symbol" pitchFamily="18" charset="2"/>
              </a:rPr>
              <a:t> </a:t>
            </a:r>
            <a:r>
              <a:rPr lang="el-GR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ε</a:t>
            </a:r>
            <a:endParaRPr lang="en-US" altLang="zh-TW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None/>
            </a:pPr>
            <a:r>
              <a:rPr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2800" dirty="0">
                <a:ea typeface="新細明體" pitchFamily="18" charset="-120"/>
                <a:cs typeface="Times New Roman" pitchFamily="18" charset="0"/>
              </a:rPr>
              <a:t>3) If </a:t>
            </a:r>
            <a:r>
              <a:rPr lang="el-GR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 </a:t>
            </a:r>
            <a:r>
              <a:rPr lang="en-US" altLang="zh-TW" sz="2800" dirty="0">
                <a:ea typeface="新細明體" pitchFamily="18" charset="-120"/>
                <a:cs typeface="Times New Roman" pitchFamily="18" charset="0"/>
              </a:rPr>
              <a:t>is in </a:t>
            </a:r>
            <a:r>
              <a:rPr lang="en-US" altLang="zh-TW" sz="2800" dirty="0"/>
              <a:t>FIRST(</a:t>
            </a:r>
            <a:r>
              <a:rPr lang="en-US" altLang="zh-TW" sz="2800" i="1" dirty="0" err="1">
                <a:ea typeface="新細明體" pitchFamily="18" charset="-120"/>
                <a:cs typeface="Times New Roman" pitchFamily="18" charset="0"/>
              </a:rPr>
              <a:t>Y</a:t>
            </a:r>
            <a:r>
              <a:rPr lang="en-US" altLang="zh-TW" sz="2800" i="1" baseline="-25000" dirty="0" err="1">
                <a:ea typeface="新細明體" pitchFamily="18" charset="-120"/>
                <a:cs typeface="Times New Roman" pitchFamily="18" charset="0"/>
              </a:rPr>
              <a:t>j</a:t>
            </a:r>
            <a:r>
              <a:rPr lang="en-US" altLang="zh-TW" sz="2800" dirty="0">
                <a:ea typeface="新細明體" pitchFamily="18" charset="-120"/>
                <a:cs typeface="Times New Roman" pitchFamily="18" charset="0"/>
              </a:rPr>
              <a:t>) for </a:t>
            </a:r>
            <a:r>
              <a:rPr lang="en-US" altLang="zh-TW" sz="2800" i="1" dirty="0">
                <a:ea typeface="新細明體" pitchFamily="18" charset="-120"/>
                <a:cs typeface="Times New Roman" pitchFamily="18" charset="0"/>
              </a:rPr>
              <a:t>all j</a:t>
            </a:r>
            <a:r>
              <a:rPr lang="en-US" altLang="zh-TW" sz="2800" dirty="0">
                <a:ea typeface="新細明體" pitchFamily="18" charset="-120"/>
                <a:cs typeface="Times New Roman" pitchFamily="18" charset="0"/>
              </a:rPr>
              <a:t> = 1, 2, …, </a:t>
            </a:r>
            <a:r>
              <a:rPr lang="en-US" altLang="zh-TW" sz="2800" i="1" dirty="0">
                <a:ea typeface="新細明體" pitchFamily="18" charset="-120"/>
                <a:cs typeface="Times New Roman" pitchFamily="18" charset="0"/>
              </a:rPr>
              <a:t>k</a:t>
            </a:r>
            <a:r>
              <a:rPr lang="en-US" altLang="zh-TW" sz="2800" dirty="0">
                <a:ea typeface="新細明體" pitchFamily="18" charset="-120"/>
                <a:cs typeface="Times New Roman" pitchFamily="18" charset="0"/>
              </a:rPr>
              <a:t>, then add </a:t>
            </a:r>
            <a:r>
              <a:rPr lang="el-GR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 </a:t>
            </a:r>
            <a:r>
              <a:rPr lang="en-US" altLang="zh-TW" sz="2800" dirty="0">
                <a:ea typeface="新細明體" pitchFamily="18" charset="-120"/>
                <a:cs typeface="Times New Roman" pitchFamily="18" charset="0"/>
              </a:rPr>
              <a:t>to </a:t>
            </a:r>
            <a:r>
              <a:rPr lang="en-US" altLang="zh-TW" sz="2800" dirty="0"/>
              <a:t>FIRST(</a:t>
            </a:r>
            <a:r>
              <a:rPr lang="el-GR" altLang="zh-TW" sz="2800" i="1" dirty="0">
                <a:sym typeface="Wingdings" pitchFamily="2" charset="2"/>
              </a:rPr>
              <a:t>α</a:t>
            </a:r>
            <a:r>
              <a:rPr lang="en-US" altLang="zh-TW" sz="2800" dirty="0"/>
              <a:t>)</a:t>
            </a:r>
            <a:endParaRPr lang="zh-TW" altLang="en-US" sz="2800" dirty="0"/>
          </a:p>
          <a:p>
            <a:pPr lvl="1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FOLLOW()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FOLLOW(</a:t>
            </a:r>
            <a:r>
              <a:rPr lang="en-US" altLang="zh-TW" i="1" dirty="0">
                <a:sym typeface="Wingdings" pitchFamily="2" charset="2"/>
              </a:rPr>
              <a:t>A</a:t>
            </a:r>
            <a:r>
              <a:rPr lang="en-US" altLang="zh-TW" dirty="0"/>
              <a:t>), where </a:t>
            </a:r>
            <a:r>
              <a:rPr lang="en-US" altLang="zh-TW" i="1" dirty="0">
                <a:sym typeface="Wingdings" pitchFamily="2" charset="2"/>
              </a:rPr>
              <a:t>A</a:t>
            </a:r>
            <a:r>
              <a:rPr lang="en-US" altLang="zh-TW" dirty="0">
                <a:sym typeface="Wingdings" pitchFamily="2" charset="2"/>
              </a:rPr>
              <a:t> is an </a:t>
            </a:r>
            <a:r>
              <a:rPr lang="en-US" altLang="zh-TW" dirty="0" err="1">
                <a:sym typeface="Wingdings" pitchFamily="2" charset="2"/>
              </a:rPr>
              <a:t>nonterminal</a:t>
            </a:r>
            <a:endParaRPr lang="en-US" altLang="zh-TW" dirty="0">
              <a:sym typeface="Wingdings" pitchFamily="2" charset="2"/>
            </a:endParaRPr>
          </a:p>
          <a:p>
            <a:pPr lvl="1"/>
            <a:r>
              <a:rPr lang="en-US" altLang="zh-TW" dirty="0">
                <a:sym typeface="Wingdings" pitchFamily="2" charset="2"/>
              </a:rPr>
              <a:t>The set of </a:t>
            </a:r>
            <a:r>
              <a:rPr lang="en-US" altLang="zh-TW" dirty="0">
                <a:solidFill>
                  <a:srgbClr val="0000FF"/>
                </a:solidFill>
                <a:sym typeface="Wingdings" pitchFamily="2" charset="2"/>
              </a:rPr>
              <a:t>terminals</a:t>
            </a:r>
            <a:r>
              <a:rPr lang="en-US" altLang="zh-TW" dirty="0">
                <a:sym typeface="Wingdings" pitchFamily="2" charset="2"/>
              </a:rPr>
              <a:t> </a:t>
            </a:r>
            <a:r>
              <a:rPr lang="en-US" altLang="zh-TW" i="1" dirty="0">
                <a:sym typeface="Wingdings" pitchFamily="2" charset="2"/>
              </a:rPr>
              <a:t>a</a:t>
            </a:r>
            <a:r>
              <a:rPr lang="en-US" altLang="zh-TW" dirty="0">
                <a:sym typeface="Wingdings" pitchFamily="2" charset="2"/>
              </a:rPr>
              <a:t> that appear immediately to the right of </a:t>
            </a:r>
            <a:r>
              <a:rPr lang="en-US" altLang="zh-TW" i="1" dirty="0">
                <a:sym typeface="Wingdings" pitchFamily="2" charset="2"/>
              </a:rPr>
              <a:t>A</a:t>
            </a:r>
            <a:endParaRPr lang="en-US" altLang="zh-TW" dirty="0">
              <a:sym typeface="Wingdings" pitchFamily="2" charset="2"/>
            </a:endParaRPr>
          </a:p>
          <a:p>
            <a:pPr lvl="1"/>
            <a:r>
              <a:rPr lang="en-US" altLang="zh-TW" i="1" dirty="0">
                <a:sym typeface="Wingdings" pitchFamily="2" charset="2"/>
              </a:rPr>
              <a:t>a </a:t>
            </a:r>
            <a:r>
              <a:rPr lang="en-US" altLang="zh-TW" dirty="0">
                <a:sym typeface="Wingdings" pitchFamily="2" charset="2"/>
              </a:rPr>
              <a:t>is in </a:t>
            </a:r>
            <a:r>
              <a:rPr lang="en-US" altLang="zh-TW" dirty="0"/>
              <a:t>FOLLOW(</a:t>
            </a:r>
            <a:r>
              <a:rPr lang="en-US" altLang="zh-TW" i="1" dirty="0">
                <a:sym typeface="Wingdings" pitchFamily="2" charset="2"/>
              </a:rPr>
              <a:t>A</a:t>
            </a:r>
            <a:r>
              <a:rPr lang="en-US" altLang="zh-TW" dirty="0"/>
              <a:t>), </a:t>
            </a:r>
            <a:r>
              <a:rPr lang="en-US" altLang="zh-TW" dirty="0" err="1"/>
              <a:t>iff</a:t>
            </a:r>
            <a:r>
              <a:rPr lang="en-US" altLang="zh-TW" dirty="0"/>
              <a:t> S</a:t>
            </a:r>
            <a:r>
              <a:rPr lang="en-GB" altLang="zh-TW" dirty="0">
                <a:latin typeface="Times New Roman" pitchFamily="18" charset="0"/>
                <a:sym typeface="Symbol" pitchFamily="18" charset="2"/>
              </a:rPr>
              <a:t>  </a:t>
            </a:r>
            <a:r>
              <a:rPr lang="el-GR" altLang="zh-TW" i="1" dirty="0">
                <a:sym typeface="Wingdings" pitchFamily="2" charset="2"/>
              </a:rPr>
              <a:t>α</a:t>
            </a:r>
            <a:r>
              <a:rPr lang="en-US" altLang="zh-TW" dirty="0" err="1">
                <a:ea typeface="微軟正黑體" pitchFamily="34" charset="-120"/>
                <a:sym typeface="Symbol" pitchFamily="18" charset="2"/>
              </a:rPr>
              <a:t>A</a:t>
            </a:r>
            <a:r>
              <a:rPr lang="en-US" altLang="zh-TW" i="1" dirty="0" err="1">
                <a:ea typeface="微軟正黑體" pitchFamily="34" charset="-120"/>
                <a:sym typeface="Symbol" pitchFamily="18" charset="2"/>
              </a:rPr>
              <a:t>a</a:t>
            </a:r>
            <a:r>
              <a:rPr lang="el-GR" altLang="zh-TW" i="1" dirty="0">
                <a:cs typeface="Arial" pitchFamily="34" charset="0"/>
                <a:sym typeface="Wingdings" pitchFamily="2" charset="2"/>
              </a:rPr>
              <a:t>β</a:t>
            </a:r>
            <a:endParaRPr lang="en-US" altLang="zh-TW" i="1" dirty="0">
              <a:cs typeface="Arial" pitchFamily="34" charset="0"/>
              <a:sym typeface="Wingdings" pitchFamily="2" charset="2"/>
            </a:endParaRPr>
          </a:p>
          <a:p>
            <a:pPr lvl="1"/>
            <a:r>
              <a:rPr lang="en-US" altLang="zh-TW" b="1" dirty="0"/>
              <a:t>If </a:t>
            </a:r>
            <a:r>
              <a:rPr lang="en-US" altLang="zh-TW" b="1" i="1" dirty="0"/>
              <a:t>A </a:t>
            </a:r>
            <a:r>
              <a:rPr lang="en-US" altLang="zh-TW" b="1" dirty="0"/>
              <a:t>can be the rightmost symbol in some sentential form, then </a:t>
            </a:r>
            <a:r>
              <a:rPr lang="en-US" altLang="zh-TW" b="1" dirty="0">
                <a:solidFill>
                  <a:srgbClr val="0000FF"/>
                </a:solidFill>
                <a:sym typeface="Wingdings" pitchFamily="2" charset="2"/>
              </a:rPr>
              <a:t>$ </a:t>
            </a:r>
            <a:r>
              <a:rPr lang="en-US" altLang="zh-TW" b="1" dirty="0">
                <a:sym typeface="Wingdings" pitchFamily="2" charset="2"/>
              </a:rPr>
              <a:t>is in FOLLOW(</a:t>
            </a:r>
            <a:r>
              <a:rPr lang="en-US" altLang="zh-TW" b="1" i="1" dirty="0">
                <a:sym typeface="Wingdings" pitchFamily="2" charset="2"/>
              </a:rPr>
              <a:t>A</a:t>
            </a:r>
            <a:r>
              <a:rPr lang="en-US" altLang="zh-TW" b="1" dirty="0">
                <a:sym typeface="Wingdings" pitchFamily="2" charset="2"/>
              </a:rPr>
              <a:t>)</a:t>
            </a:r>
          </a:p>
        </p:txBody>
      </p:sp>
      <p:sp>
        <p:nvSpPr>
          <p:cNvPr id="7" name="Text Box 8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49007" y="3069209"/>
            <a:ext cx="49244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/>
            <a:r>
              <a:rPr kumimoji="0" lang="zh-TW" altLang="en-US" sz="2400" dirty="0">
                <a:ea typeface="微軟正黑體" pitchFamily="34" charset="-120"/>
              </a:rPr>
              <a:t>＊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FOLLOW(</a:t>
            </a:r>
            <a:r>
              <a:rPr lang="en-US" altLang="zh-TW" i="1" dirty="0">
                <a:sym typeface="Wingdings" pitchFamily="2" charset="2"/>
              </a:rPr>
              <a:t>A</a:t>
            </a:r>
            <a:r>
              <a:rPr lang="en-US" altLang="zh-TW" dirty="0"/>
              <a:t>) computation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T compute FOLLOW(</a:t>
            </a:r>
            <a:r>
              <a:rPr lang="en-US" altLang="zh-TW" i="1" dirty="0"/>
              <a:t>A</a:t>
            </a:r>
            <a:r>
              <a:rPr lang="en-US" altLang="zh-TW" dirty="0"/>
              <a:t>) for all </a:t>
            </a:r>
            <a:r>
              <a:rPr lang="en-US" altLang="zh-TW" dirty="0" err="1"/>
              <a:t>nonterminals</a:t>
            </a:r>
            <a:r>
              <a:rPr lang="zh-TW" altLang="en-US" dirty="0"/>
              <a:t> </a:t>
            </a:r>
            <a:r>
              <a:rPr lang="en-US" altLang="zh-TW" i="1" dirty="0"/>
              <a:t>A</a:t>
            </a:r>
            <a:r>
              <a:rPr lang="en-US" altLang="zh-TW" dirty="0"/>
              <a:t>, apply the following rules until nothing can be added to any FOLLOW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Place $ in FOLLOW(S), where S is the start symbol, and $ is the input </a:t>
            </a:r>
            <a:r>
              <a:rPr lang="en-US" altLang="zh-TW" dirty="0" err="1"/>
              <a:t>endmarker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if </a:t>
            </a:r>
            <a:r>
              <a:rPr lang="en-US" altLang="zh-TW" i="1" dirty="0">
                <a:sym typeface="Wingdings" pitchFamily="2" charset="2"/>
              </a:rPr>
              <a:t>A→</a:t>
            </a:r>
            <a:r>
              <a:rPr lang="el-GR" altLang="zh-TW" i="1" dirty="0">
                <a:sym typeface="Wingdings" pitchFamily="2" charset="2"/>
              </a:rPr>
              <a:t>α</a:t>
            </a:r>
            <a:r>
              <a:rPr lang="en-US" altLang="zh-TW" i="1" dirty="0">
                <a:sym typeface="Wingdings" pitchFamily="2" charset="2"/>
              </a:rPr>
              <a:t>B</a:t>
            </a:r>
            <a:r>
              <a:rPr lang="el-GR" altLang="zh-TW" i="1" dirty="0">
                <a:sym typeface="Wingdings" pitchFamily="2" charset="2"/>
              </a:rPr>
              <a:t>β</a:t>
            </a:r>
            <a:r>
              <a:rPr lang="en-US" altLang="zh-TW" dirty="0">
                <a:sym typeface="Wingdings" pitchFamily="2" charset="2"/>
              </a:rPr>
              <a:t>, add FIRST(</a:t>
            </a:r>
            <a:r>
              <a:rPr lang="el-GR" altLang="zh-TW" i="1" dirty="0">
                <a:sym typeface="Wingdings" pitchFamily="2" charset="2"/>
              </a:rPr>
              <a:t>β</a:t>
            </a:r>
            <a:r>
              <a:rPr lang="en-US" altLang="zh-TW" dirty="0">
                <a:sym typeface="Wingdings" pitchFamily="2" charset="2"/>
              </a:rPr>
              <a:t>)</a:t>
            </a:r>
            <a:r>
              <a:rPr lang="en-US" altLang="zh-TW" dirty="0">
                <a:solidFill>
                  <a:srgbClr val="0000FF"/>
                </a:solidFill>
                <a:sym typeface="Wingdings" pitchFamily="2" charset="2"/>
              </a:rPr>
              <a:t>-{</a:t>
            </a:r>
            <a:r>
              <a:rPr lang="el-GR" altLang="zh-TW" dirty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dirty="0">
                <a:solidFill>
                  <a:srgbClr val="0000FF"/>
                </a:solidFill>
                <a:sym typeface="Wingdings" pitchFamily="2" charset="2"/>
              </a:rPr>
              <a:t>}</a:t>
            </a:r>
            <a:r>
              <a:rPr lang="en-US" altLang="zh-TW" dirty="0">
                <a:sym typeface="Wingdings" pitchFamily="2" charset="2"/>
              </a:rPr>
              <a:t> to FOLLOW(</a:t>
            </a:r>
            <a:r>
              <a:rPr lang="en-US" altLang="zh-TW" i="1" dirty="0">
                <a:sym typeface="Wingdings" pitchFamily="2" charset="2"/>
              </a:rPr>
              <a:t>B</a:t>
            </a:r>
            <a:r>
              <a:rPr lang="en-US" altLang="zh-TW" dirty="0">
                <a:sym typeface="Wingdings" pitchFamily="2" charset="2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sym typeface="Wingdings" pitchFamily="2" charset="2"/>
              </a:rPr>
              <a:t>if </a:t>
            </a:r>
            <a:r>
              <a:rPr lang="en-US" altLang="zh-TW" i="1" dirty="0">
                <a:sym typeface="Wingdings" pitchFamily="2" charset="2"/>
              </a:rPr>
              <a:t>A→</a:t>
            </a:r>
            <a:r>
              <a:rPr lang="el-GR" altLang="zh-TW" i="1" dirty="0">
                <a:sym typeface="Wingdings" pitchFamily="2" charset="2"/>
              </a:rPr>
              <a:t>α</a:t>
            </a:r>
            <a:r>
              <a:rPr lang="en-US" altLang="zh-TW" i="1" dirty="0">
                <a:sym typeface="Wingdings" pitchFamily="2" charset="2"/>
              </a:rPr>
              <a:t>B</a:t>
            </a:r>
            <a:r>
              <a:rPr lang="en-US" altLang="zh-TW" dirty="0">
                <a:sym typeface="Wingdings" pitchFamily="2" charset="2"/>
              </a:rPr>
              <a:t>, add FOLLOW(A) to FOLLOW(</a:t>
            </a:r>
            <a:r>
              <a:rPr lang="en-US" altLang="zh-TW" i="1">
                <a:sym typeface="Wingdings" pitchFamily="2" charset="2"/>
              </a:rPr>
              <a:t>B</a:t>
            </a:r>
            <a:r>
              <a:rPr lang="en-US" altLang="zh-TW">
                <a:sym typeface="Wingdings" pitchFamily="2" charset="2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/>
              <a:t>if </a:t>
            </a:r>
            <a:r>
              <a:rPr lang="en-US" altLang="zh-TW" i="1" dirty="0">
                <a:sym typeface="Wingdings" pitchFamily="2" charset="2"/>
              </a:rPr>
              <a:t>A→</a:t>
            </a:r>
            <a:r>
              <a:rPr lang="el-GR" altLang="zh-TW" i="1" dirty="0">
                <a:sym typeface="Wingdings" pitchFamily="2" charset="2"/>
              </a:rPr>
              <a:t>α</a:t>
            </a:r>
            <a:r>
              <a:rPr lang="en-US" altLang="zh-TW" i="1" dirty="0">
                <a:sym typeface="Wingdings" pitchFamily="2" charset="2"/>
              </a:rPr>
              <a:t>B</a:t>
            </a:r>
            <a:r>
              <a:rPr lang="el-GR" altLang="zh-TW" i="1" dirty="0">
                <a:sym typeface="Wingdings" pitchFamily="2" charset="2"/>
              </a:rPr>
              <a:t>β</a:t>
            </a:r>
            <a:r>
              <a:rPr lang="en-US" altLang="zh-TW" i="1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and </a:t>
            </a:r>
            <a:r>
              <a:rPr lang="el-GR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latin typeface="+mj-lt"/>
                <a:ea typeface="新細明體" pitchFamily="18" charset="-120"/>
                <a:cs typeface="Times New Roman" pitchFamily="18" charset="0"/>
              </a:rPr>
              <a:t>is in </a:t>
            </a:r>
            <a:r>
              <a:rPr lang="en-US" altLang="zh-TW" dirty="0">
                <a:sym typeface="Wingdings" pitchFamily="2" charset="2"/>
              </a:rPr>
              <a:t>FIRST(</a:t>
            </a:r>
            <a:r>
              <a:rPr lang="el-GR" altLang="zh-TW" i="1" dirty="0">
                <a:sym typeface="Wingdings" pitchFamily="2" charset="2"/>
              </a:rPr>
              <a:t>β</a:t>
            </a:r>
            <a:r>
              <a:rPr lang="en-US" altLang="zh-TW" dirty="0">
                <a:sym typeface="Wingdings" pitchFamily="2" charset="2"/>
              </a:rPr>
              <a:t>), add FOLLOW(A) to FOLLOW(</a:t>
            </a:r>
            <a:r>
              <a:rPr lang="en-US" altLang="zh-TW" i="1" dirty="0">
                <a:sym typeface="Wingdings" pitchFamily="2" charset="2"/>
              </a:rPr>
              <a:t>B</a:t>
            </a:r>
            <a:r>
              <a:rPr lang="en-US" altLang="zh-TW" dirty="0">
                <a:sym typeface="Wingdings" pitchFamily="2" charset="2"/>
              </a:rPr>
              <a:t>)</a:t>
            </a:r>
          </a:p>
          <a:p>
            <a:pPr>
              <a:buNone/>
            </a:pPr>
            <a:endParaRPr lang="en-US" altLang="zh-TW" dirty="0">
              <a:sym typeface="Wingdings" pitchFamily="2" charset="2"/>
            </a:endParaRPr>
          </a:p>
          <a:p>
            <a:pPr>
              <a:buNone/>
            </a:pPr>
            <a:r>
              <a:rPr lang="el-GR" altLang="zh-TW" i="1" dirty="0">
                <a:solidFill>
                  <a:srgbClr val="FF0000"/>
                </a:solidFill>
                <a:sym typeface="Wingdings" pitchFamily="2" charset="2"/>
              </a:rPr>
              <a:t>α</a:t>
            </a:r>
            <a:r>
              <a:rPr lang="en-US" altLang="zh-TW" i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and </a:t>
            </a:r>
            <a:r>
              <a:rPr lang="el-GR" altLang="zh-TW" i="1" dirty="0">
                <a:solidFill>
                  <a:srgbClr val="FF0000"/>
                </a:solidFill>
                <a:sym typeface="Wingdings" pitchFamily="2" charset="2"/>
              </a:rPr>
              <a:t>β</a:t>
            </a:r>
            <a:r>
              <a:rPr lang="en-US" altLang="zh-TW" i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are strings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28596" y="1643050"/>
            <a:ext cx="8258204" cy="4714908"/>
          </a:xfrm>
        </p:spPr>
        <p:txBody>
          <a:bodyPr/>
          <a:lstStyle/>
          <a:p>
            <a:pPr lvl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TW" sz="2800" i="1" dirty="0"/>
              <a:t>E </a:t>
            </a:r>
            <a:r>
              <a:rPr lang="en-US" altLang="zh-TW" sz="2800" dirty="0"/>
              <a:t>→ </a:t>
            </a:r>
            <a:r>
              <a:rPr lang="en-US" altLang="zh-TW" sz="2800" i="1" dirty="0"/>
              <a:t>TE’	  </a:t>
            </a:r>
            <a:r>
              <a:rPr lang="en-US" altLang="zh-TW" sz="2800" dirty="0"/>
              <a:t>FIRST(</a:t>
            </a:r>
            <a:r>
              <a:rPr lang="en-US" altLang="zh-TW" sz="2800" i="1" dirty="0"/>
              <a:t>F</a:t>
            </a:r>
            <a:r>
              <a:rPr lang="en-US" altLang="zh-TW" sz="2800" dirty="0"/>
              <a:t>)={</a:t>
            </a:r>
            <a:r>
              <a:rPr lang="en-US" altLang="zh-TW" sz="2800" i="1" dirty="0"/>
              <a:t>(</a:t>
            </a:r>
            <a:r>
              <a:rPr lang="en-US" altLang="zh-TW" sz="2800" dirty="0"/>
              <a:t>, </a:t>
            </a:r>
            <a:r>
              <a:rPr lang="en-US" altLang="zh-TW" sz="2800" i="1" dirty="0"/>
              <a:t>id</a:t>
            </a:r>
            <a:r>
              <a:rPr lang="en-US" altLang="zh-TW" sz="2800" dirty="0"/>
              <a:t>}       FOLLOW(</a:t>
            </a:r>
            <a:r>
              <a:rPr lang="en-US" altLang="zh-TW" sz="2800" i="1" dirty="0"/>
              <a:t>E</a:t>
            </a:r>
            <a:r>
              <a:rPr lang="en-US" altLang="zh-TW" sz="2800" dirty="0"/>
              <a:t>)={$, )}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zh-TW" sz="2800" i="1" dirty="0"/>
              <a:t>E’</a:t>
            </a:r>
            <a:r>
              <a:rPr lang="en-US" altLang="zh-TW" sz="2800" dirty="0"/>
              <a:t> → +</a:t>
            </a:r>
            <a:r>
              <a:rPr lang="en-US" altLang="zh-TW" sz="2800" i="1" dirty="0"/>
              <a:t>TE’</a:t>
            </a:r>
            <a:r>
              <a:rPr lang="en-US" altLang="zh-TW" sz="2800" dirty="0"/>
              <a:t>|</a:t>
            </a:r>
            <a:r>
              <a:rPr lang="el-GR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ε</a:t>
            </a:r>
            <a:r>
              <a:rPr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2800" dirty="0"/>
              <a:t>FIRST(</a:t>
            </a:r>
            <a:r>
              <a:rPr lang="en-US" altLang="zh-TW" sz="2800" i="1" dirty="0"/>
              <a:t>T’</a:t>
            </a:r>
            <a:r>
              <a:rPr lang="en-US" altLang="zh-TW" sz="2800" dirty="0"/>
              <a:t>)={*, </a:t>
            </a:r>
            <a:r>
              <a:rPr lang="el-GR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sz="2800" dirty="0"/>
              <a:t>}      FOLLOW(</a:t>
            </a:r>
            <a:r>
              <a:rPr lang="en-US" altLang="zh-TW" sz="2800" i="1" dirty="0"/>
              <a:t>E’</a:t>
            </a:r>
            <a:r>
              <a:rPr lang="en-US" altLang="zh-TW" sz="2800" dirty="0"/>
              <a:t>)={$, )}</a:t>
            </a:r>
            <a:endParaRPr lang="en-US" altLang="zh-TW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800" i="1" dirty="0"/>
              <a:t>T </a:t>
            </a:r>
            <a:r>
              <a:rPr lang="en-US" altLang="zh-TW" sz="2800" dirty="0"/>
              <a:t>→ </a:t>
            </a:r>
            <a:r>
              <a:rPr lang="en-US" altLang="zh-TW" sz="2800" i="1" dirty="0"/>
              <a:t>FT’	   </a:t>
            </a:r>
            <a:r>
              <a:rPr lang="en-US" altLang="zh-TW" sz="2800" dirty="0"/>
              <a:t>FIRST(</a:t>
            </a:r>
            <a:r>
              <a:rPr lang="en-US" altLang="zh-TW" sz="2800" i="1" dirty="0"/>
              <a:t>T</a:t>
            </a:r>
            <a:r>
              <a:rPr lang="en-US" altLang="zh-TW" sz="2800" dirty="0"/>
              <a:t>)={</a:t>
            </a:r>
            <a:r>
              <a:rPr lang="en-US" altLang="zh-TW" sz="2800" i="1" dirty="0"/>
              <a:t>(</a:t>
            </a:r>
            <a:r>
              <a:rPr lang="en-US" altLang="zh-TW" sz="2800" dirty="0"/>
              <a:t>, </a:t>
            </a:r>
            <a:r>
              <a:rPr lang="en-US" altLang="zh-TW" sz="2800" i="1" dirty="0"/>
              <a:t>id</a:t>
            </a:r>
            <a:r>
              <a:rPr lang="en-US" altLang="zh-TW" sz="2800" dirty="0"/>
              <a:t>}      FOLLOW(</a:t>
            </a:r>
            <a:r>
              <a:rPr lang="en-US" altLang="zh-TW" sz="2800" i="1" dirty="0"/>
              <a:t>T</a:t>
            </a:r>
            <a:r>
              <a:rPr lang="en-US" altLang="zh-TW" sz="2800" dirty="0"/>
              <a:t>)={+, $, )}</a:t>
            </a:r>
            <a:endParaRPr lang="en-US" altLang="zh-TW" sz="2800" i="1" dirty="0"/>
          </a:p>
          <a:p>
            <a:pPr lvl="0">
              <a:lnSpc>
                <a:spcPct val="90000"/>
              </a:lnSpc>
              <a:buNone/>
            </a:pPr>
            <a:r>
              <a:rPr lang="en-US" altLang="zh-TW" sz="2800" i="1" dirty="0"/>
              <a:t>T’ </a:t>
            </a:r>
            <a:r>
              <a:rPr lang="en-US" altLang="zh-TW" sz="2800" dirty="0"/>
              <a:t>→ *</a:t>
            </a:r>
            <a:r>
              <a:rPr lang="en-US" altLang="zh-TW" sz="2800" i="1" dirty="0"/>
              <a:t>FT’ </a:t>
            </a:r>
            <a:r>
              <a:rPr lang="en-US" altLang="zh-TW" sz="2800" dirty="0"/>
              <a:t>| </a:t>
            </a:r>
            <a:r>
              <a:rPr lang="el-GR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800" dirty="0"/>
              <a:t>FIRST(</a:t>
            </a:r>
            <a:r>
              <a:rPr lang="en-US" altLang="zh-TW" sz="2800" i="1" dirty="0"/>
              <a:t>E’</a:t>
            </a:r>
            <a:r>
              <a:rPr lang="en-US" altLang="zh-TW" sz="2800" dirty="0"/>
              <a:t>)={+, </a:t>
            </a:r>
            <a:r>
              <a:rPr lang="el-GR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sz="2800" dirty="0"/>
              <a:t>}      FOLLOW(</a:t>
            </a:r>
            <a:r>
              <a:rPr lang="en-US" altLang="zh-TW" sz="2800" i="1" dirty="0"/>
              <a:t>T’</a:t>
            </a:r>
            <a:r>
              <a:rPr lang="en-US" altLang="zh-TW" sz="2800" dirty="0"/>
              <a:t>)={+, $, )}</a:t>
            </a:r>
          </a:p>
          <a:p>
            <a:pPr lvl="0">
              <a:lnSpc>
                <a:spcPct val="90000"/>
              </a:lnSpc>
              <a:buNone/>
              <a:defRPr/>
            </a:pPr>
            <a:r>
              <a:rPr lang="en-US" altLang="zh-TW" sz="2800" i="1" dirty="0"/>
              <a:t>F </a:t>
            </a:r>
            <a:r>
              <a:rPr lang="en-US" altLang="zh-TW" sz="2800" dirty="0"/>
              <a:t>→ (</a:t>
            </a:r>
            <a:r>
              <a:rPr lang="en-US" altLang="zh-TW" sz="2800" i="1" dirty="0"/>
              <a:t>E</a:t>
            </a:r>
            <a:r>
              <a:rPr lang="en-US" altLang="zh-TW" sz="2800" dirty="0"/>
              <a:t>) | </a:t>
            </a:r>
            <a:r>
              <a:rPr lang="en-US" altLang="zh-TW" sz="2800" i="1" dirty="0"/>
              <a:t>id     </a:t>
            </a:r>
            <a:r>
              <a:rPr lang="en-US" altLang="zh-TW" sz="2800" dirty="0"/>
              <a:t>FIRST(</a:t>
            </a:r>
            <a:r>
              <a:rPr lang="en-US" altLang="zh-TW" sz="2800" i="1" dirty="0"/>
              <a:t>E</a:t>
            </a:r>
            <a:r>
              <a:rPr lang="en-US" altLang="zh-TW" sz="2800" dirty="0"/>
              <a:t>)={</a:t>
            </a:r>
            <a:r>
              <a:rPr lang="en-US" altLang="zh-TW" sz="2800" i="1" dirty="0"/>
              <a:t>(</a:t>
            </a:r>
            <a:r>
              <a:rPr lang="en-US" altLang="zh-TW" sz="2800" dirty="0"/>
              <a:t>, </a:t>
            </a:r>
            <a:r>
              <a:rPr lang="en-US" altLang="zh-TW" sz="2800" i="1" dirty="0"/>
              <a:t>id</a:t>
            </a:r>
            <a:r>
              <a:rPr lang="en-US" altLang="zh-TW" sz="2800" dirty="0"/>
              <a:t>}       FOLLOW(</a:t>
            </a:r>
            <a:r>
              <a:rPr lang="en-US" altLang="zh-TW" sz="2800" i="1" dirty="0"/>
              <a:t>F</a:t>
            </a:r>
            <a:r>
              <a:rPr lang="en-US" altLang="zh-TW" sz="2800" dirty="0"/>
              <a:t>)={</a:t>
            </a:r>
            <a:r>
              <a:rPr lang="en-US" altLang="zh-TW" sz="2800" i="1" dirty="0"/>
              <a:t>*</a:t>
            </a:r>
            <a:r>
              <a:rPr lang="en-US" altLang="zh-TW" sz="2800" dirty="0"/>
              <a:t>, +, $, )}</a:t>
            </a:r>
            <a:endParaRPr lang="en-US" altLang="zh-TW" sz="2800" i="1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Example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i="1" dirty="0"/>
              <a:t>E </a:t>
            </a:r>
            <a:r>
              <a:rPr lang="en-US" altLang="zh-TW" dirty="0"/>
              <a:t>→ </a:t>
            </a:r>
            <a:r>
              <a:rPr lang="en-US" altLang="zh-TW" i="1" dirty="0"/>
              <a:t>FG</a:t>
            </a:r>
            <a:r>
              <a:rPr lang="en-US" altLang="zh-TW" dirty="0"/>
              <a:t>(</a:t>
            </a:r>
            <a:r>
              <a:rPr lang="en-US" altLang="zh-TW" i="1" dirty="0"/>
              <a:t>E</a:t>
            </a:r>
            <a:r>
              <a:rPr lang="en-US" altLang="zh-TW" dirty="0"/>
              <a:t>)</a:t>
            </a:r>
          </a:p>
          <a:p>
            <a:pPr>
              <a:buNone/>
            </a:pPr>
            <a:r>
              <a:rPr lang="en-US" altLang="zh-TW" i="1" dirty="0"/>
              <a:t>F </a:t>
            </a:r>
            <a:r>
              <a:rPr lang="en-US" altLang="zh-TW" dirty="0"/>
              <a:t>→ </a:t>
            </a:r>
            <a:r>
              <a:rPr lang="en-US" altLang="zh-TW" i="1" dirty="0"/>
              <a:t>id</a:t>
            </a:r>
            <a:r>
              <a:rPr lang="en-US" altLang="zh-TW" dirty="0"/>
              <a:t>|</a:t>
            </a:r>
            <a:r>
              <a:rPr lang="el-GR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    </a:t>
            </a:r>
          </a:p>
          <a:p>
            <a:pPr>
              <a:buNone/>
            </a:pPr>
            <a:r>
              <a:rPr lang="en-US" altLang="zh-TW" i="1" dirty="0"/>
              <a:t>G </a:t>
            </a:r>
            <a:r>
              <a:rPr lang="en-US" altLang="zh-TW" dirty="0"/>
              <a:t>→ </a:t>
            </a:r>
            <a:r>
              <a:rPr lang="en-US" altLang="zh-TW" i="1" dirty="0"/>
              <a:t>v</a:t>
            </a:r>
            <a:r>
              <a:rPr lang="en-US" altLang="zh-TW" dirty="0"/>
              <a:t>|</a:t>
            </a:r>
            <a:r>
              <a:rPr lang="el-GR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Is ( in the FOLLOW(</a:t>
            </a:r>
            <a:r>
              <a:rPr lang="en-US" altLang="zh-TW" i="1" dirty="0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)?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Yes, FIRST(</a:t>
            </a:r>
            <a:r>
              <a:rPr lang="en-US" altLang="zh-TW" i="1" dirty="0">
                <a:solidFill>
                  <a:srgbClr val="FF0000"/>
                </a:solidFill>
              </a:rPr>
              <a:t>G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i="1" dirty="0">
                <a:solidFill>
                  <a:srgbClr val="FF0000"/>
                </a:solidFill>
              </a:rPr>
              <a:t>E</a:t>
            </a:r>
            <a:r>
              <a:rPr lang="en-US" altLang="zh-TW" dirty="0">
                <a:solidFill>
                  <a:srgbClr val="FF0000"/>
                </a:solidFill>
              </a:rPr>
              <a:t>)) includes (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9142A-A285-4C36-BB49-5196EC6D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FIRST(A)</a:t>
            </a:r>
            <a:r>
              <a:rPr lang="zh-TW" altLang="en-US" dirty="0"/>
              <a:t> </a:t>
            </a:r>
            <a:r>
              <a:rPr lang="en-US" altLang="zh-TW" dirty="0"/>
              <a:t>and FOLLOW(A)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E2E4D36-CEF8-469D-8C6D-A9B5DBCAA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337" y="2729706"/>
            <a:ext cx="4505325" cy="2266950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429E3F-32E0-4E76-9A6E-06185E16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A35C8F-8BF7-47DF-910A-DDBA6C79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406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Construction of Parsing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800" dirty="0"/>
              <a:t>For each production </a:t>
            </a:r>
            <a:r>
              <a:rPr lang="en-US" altLang="zh-TW" sz="2800" i="1" dirty="0"/>
              <a:t>A </a:t>
            </a:r>
            <a:r>
              <a:rPr lang="en-US" altLang="zh-TW" sz="2800" dirty="0"/>
              <a:t>→ </a:t>
            </a:r>
            <a:r>
              <a:rPr lang="el-GR" altLang="zh-TW" sz="2800" dirty="0"/>
              <a:t>α</a:t>
            </a:r>
            <a:r>
              <a:rPr lang="en-US" altLang="zh-TW" sz="2800" dirty="0"/>
              <a:t>, do the following steps</a:t>
            </a:r>
          </a:p>
          <a:p>
            <a:pPr lvl="1">
              <a:buNone/>
            </a:pPr>
            <a:r>
              <a:rPr lang="en-US" altLang="zh-TW" sz="2400" dirty="0"/>
              <a:t>1.</a:t>
            </a:r>
            <a:r>
              <a:rPr lang="en-US" altLang="zh-TW" dirty="0"/>
              <a:t> </a:t>
            </a:r>
            <a:r>
              <a:rPr lang="en-US" altLang="zh-TW" sz="2400" dirty="0"/>
              <a:t>For each terminal </a:t>
            </a:r>
            <a:r>
              <a:rPr lang="en-US" altLang="zh-TW" sz="2400" i="1" dirty="0"/>
              <a:t>a </a:t>
            </a:r>
            <a:r>
              <a:rPr lang="en-US" altLang="zh-TW" sz="2400" dirty="0"/>
              <a:t>in FIRST(</a:t>
            </a:r>
            <a:r>
              <a:rPr lang="el-GR" altLang="zh-TW" sz="2400" dirty="0">
                <a:solidFill>
                  <a:srgbClr val="0000FF"/>
                </a:solidFill>
              </a:rPr>
              <a:t>α</a:t>
            </a:r>
            <a:r>
              <a:rPr lang="en-US" altLang="zh-TW" sz="2400" dirty="0"/>
              <a:t>), add </a:t>
            </a:r>
            <a:r>
              <a:rPr lang="en-US" altLang="zh-TW" sz="2400" i="1" dirty="0"/>
              <a:t>A </a:t>
            </a:r>
            <a:r>
              <a:rPr lang="en-US" altLang="zh-TW" sz="2400" dirty="0"/>
              <a:t>→ </a:t>
            </a:r>
            <a:r>
              <a:rPr lang="el-GR" altLang="zh-TW" sz="2400" dirty="0"/>
              <a:t>α</a:t>
            </a:r>
            <a:r>
              <a:rPr lang="en-US" altLang="zh-TW" sz="2400" dirty="0"/>
              <a:t> to M[</a:t>
            </a:r>
            <a:r>
              <a:rPr lang="en-US" altLang="zh-TW" sz="2400" i="1" dirty="0"/>
              <a:t>A</a:t>
            </a:r>
            <a:r>
              <a:rPr lang="en-US" altLang="zh-TW" sz="2400" dirty="0"/>
              <a:t>, </a:t>
            </a:r>
            <a:r>
              <a:rPr lang="en-US" altLang="zh-TW" sz="2400" i="1" dirty="0"/>
              <a:t>a</a:t>
            </a:r>
            <a:r>
              <a:rPr lang="en-US" altLang="zh-TW" sz="2400" dirty="0"/>
              <a:t>]</a:t>
            </a:r>
          </a:p>
          <a:p>
            <a:pPr lvl="1">
              <a:buNone/>
            </a:pPr>
            <a:r>
              <a:rPr lang="en-US" altLang="zh-TW" sz="2400" dirty="0"/>
              <a:t>2. If </a:t>
            </a:r>
            <a:r>
              <a:rPr lang="el-G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400" dirty="0">
                <a:latin typeface="+mj-lt"/>
                <a:ea typeface="新細明體" pitchFamily="18" charset="-120"/>
                <a:cs typeface="Times New Roman" pitchFamily="18" charset="0"/>
              </a:rPr>
              <a:t>is in FIRST(</a:t>
            </a:r>
            <a:r>
              <a:rPr lang="el-GR" altLang="zh-TW" sz="2400" dirty="0"/>
              <a:t>α</a:t>
            </a:r>
            <a:r>
              <a:rPr lang="en-US" altLang="zh-TW" sz="2400" dirty="0">
                <a:latin typeface="+mj-lt"/>
                <a:ea typeface="新細明體" pitchFamily="18" charset="-120"/>
                <a:cs typeface="Times New Roman" pitchFamily="18" charset="0"/>
              </a:rPr>
              <a:t>), then </a:t>
            </a:r>
            <a:r>
              <a:rPr lang="en-US" altLang="zh-TW" sz="2400" dirty="0"/>
              <a:t>for each terminal </a:t>
            </a:r>
            <a:r>
              <a:rPr lang="en-US" altLang="zh-TW" sz="2400" i="1" dirty="0"/>
              <a:t>b</a:t>
            </a:r>
            <a:r>
              <a:rPr lang="en-US" altLang="zh-TW" sz="2400" dirty="0"/>
              <a:t> in FOLLOW(</a:t>
            </a:r>
            <a:r>
              <a:rPr lang="en-US" altLang="zh-TW" sz="2400" i="1" dirty="0"/>
              <a:t>A</a:t>
            </a:r>
            <a:r>
              <a:rPr lang="en-US" altLang="zh-TW" sz="2400" dirty="0"/>
              <a:t>), </a:t>
            </a: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add </a:t>
            </a:r>
            <a:r>
              <a:rPr lang="en-US" altLang="zh-TW" sz="2400" i="1" dirty="0"/>
              <a:t>A </a:t>
            </a:r>
            <a:r>
              <a:rPr lang="en-US" altLang="zh-TW" sz="2400" dirty="0"/>
              <a:t>→ </a:t>
            </a:r>
            <a:r>
              <a:rPr lang="el-GR" altLang="zh-TW" sz="2400" dirty="0"/>
              <a:t>α</a:t>
            </a:r>
            <a:r>
              <a:rPr lang="en-US" altLang="zh-TW" sz="2400" dirty="0"/>
              <a:t> to M[</a:t>
            </a:r>
            <a:r>
              <a:rPr lang="en-US" altLang="zh-TW" sz="2400" i="1" dirty="0"/>
              <a:t>A</a:t>
            </a:r>
            <a:r>
              <a:rPr lang="en-US" altLang="zh-TW" sz="2400" dirty="0"/>
              <a:t>, </a:t>
            </a:r>
            <a:r>
              <a:rPr lang="en-US" altLang="zh-TW" sz="2400" i="1" dirty="0"/>
              <a:t>b</a:t>
            </a:r>
            <a:r>
              <a:rPr lang="en-US" altLang="zh-TW" sz="2400" dirty="0"/>
              <a:t>] </a:t>
            </a:r>
          </a:p>
          <a:p>
            <a:pPr lvl="1">
              <a:buNone/>
            </a:pPr>
            <a:r>
              <a:rPr lang="en-US" altLang="zh-TW" sz="2400" dirty="0"/>
              <a:t>3. If </a:t>
            </a:r>
            <a:r>
              <a:rPr lang="el-G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is in FIRST(</a:t>
            </a:r>
            <a:r>
              <a:rPr lang="el-GR" altLang="zh-TW" sz="2400" dirty="0"/>
              <a:t>α</a:t>
            </a: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) and $ is in FOLLOW(</a:t>
            </a:r>
            <a:r>
              <a:rPr lang="en-US" altLang="zh-TW" sz="2400" i="1" dirty="0">
                <a:ea typeface="新細明體" pitchFamily="18" charset="-120"/>
                <a:cs typeface="Times New Roman" pitchFamily="18" charset="0"/>
              </a:rPr>
              <a:t>A</a:t>
            </a: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), add </a:t>
            </a:r>
            <a:r>
              <a:rPr lang="en-US" altLang="zh-TW" sz="2400" i="1" dirty="0"/>
              <a:t>A </a:t>
            </a:r>
            <a:r>
              <a:rPr lang="en-US" altLang="zh-TW" sz="2400" dirty="0"/>
              <a:t>→ </a:t>
            </a:r>
            <a:r>
              <a:rPr lang="el-GR" altLang="zh-TW" sz="2400" dirty="0"/>
              <a:t>α</a:t>
            </a:r>
            <a:r>
              <a:rPr lang="en-US" altLang="zh-TW" sz="2400" dirty="0"/>
              <a:t> to M[A, $] </a:t>
            </a:r>
          </a:p>
          <a:p>
            <a:pPr>
              <a:buNone/>
            </a:pPr>
            <a:r>
              <a:rPr lang="en-US" altLang="zh-TW" sz="2400" dirty="0"/>
              <a:t>Make each undefined entry to error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331931"/>
            <a:ext cx="7972452" cy="4597401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TW" sz="2000" i="1" dirty="0"/>
              <a:t>E </a:t>
            </a:r>
            <a:r>
              <a:rPr lang="en-US" altLang="zh-TW" sz="2000" dirty="0"/>
              <a:t>→ </a:t>
            </a:r>
            <a:r>
              <a:rPr lang="en-US" altLang="zh-TW" sz="2000" i="1" dirty="0"/>
              <a:t>TE’	  	</a:t>
            </a:r>
            <a:r>
              <a:rPr lang="en-US" altLang="zh-TW" sz="2000" dirty="0"/>
              <a:t>FIRST(</a:t>
            </a:r>
            <a:r>
              <a:rPr lang="en-US" altLang="zh-TW" sz="2000" i="1" dirty="0"/>
              <a:t>F</a:t>
            </a:r>
            <a:r>
              <a:rPr lang="en-US" altLang="zh-TW" sz="2000" dirty="0"/>
              <a:t>)={</a:t>
            </a:r>
            <a:r>
              <a:rPr lang="en-US" altLang="zh-TW" sz="2000" i="1" dirty="0"/>
              <a:t>(</a:t>
            </a:r>
            <a:r>
              <a:rPr lang="en-US" altLang="zh-TW" sz="2000" dirty="0"/>
              <a:t>, </a:t>
            </a:r>
            <a:r>
              <a:rPr lang="en-US" altLang="zh-TW" sz="2000" i="1" dirty="0"/>
              <a:t>id</a:t>
            </a:r>
            <a:r>
              <a:rPr lang="en-US" altLang="zh-TW" sz="2000" dirty="0"/>
              <a:t>}       	FOLLOW(</a:t>
            </a:r>
            <a:r>
              <a:rPr lang="en-US" altLang="zh-TW" sz="2000" i="1" dirty="0"/>
              <a:t>E</a:t>
            </a:r>
            <a:r>
              <a:rPr lang="en-US" altLang="zh-TW" sz="2000" dirty="0"/>
              <a:t>)={$, )}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zh-TW" sz="2000" i="1" dirty="0"/>
              <a:t>E’</a:t>
            </a:r>
            <a:r>
              <a:rPr lang="en-US" altLang="zh-TW" sz="2000" dirty="0"/>
              <a:t> → +</a:t>
            </a:r>
            <a:r>
              <a:rPr lang="en-US" altLang="zh-TW" sz="2000" i="1" dirty="0"/>
              <a:t>TE’</a:t>
            </a:r>
            <a:r>
              <a:rPr lang="en-US" altLang="zh-TW" sz="2000" dirty="0"/>
              <a:t>|</a:t>
            </a:r>
            <a:r>
              <a:rPr lang="el-GR" altLang="zh-TW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ε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	</a:t>
            </a:r>
            <a:r>
              <a:rPr lang="en-US" altLang="zh-TW" sz="2000" dirty="0"/>
              <a:t>FIRST(</a:t>
            </a:r>
            <a:r>
              <a:rPr lang="en-US" altLang="zh-TW" sz="2000" i="1" dirty="0"/>
              <a:t>T’</a:t>
            </a:r>
            <a:r>
              <a:rPr lang="en-US" altLang="zh-TW" sz="2000" dirty="0"/>
              <a:t>)={*, </a:t>
            </a:r>
            <a:r>
              <a:rPr lang="el-GR" altLang="zh-TW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sz="2000" dirty="0"/>
              <a:t>}      	FOLLOW(</a:t>
            </a:r>
            <a:r>
              <a:rPr lang="en-US" altLang="zh-TW" sz="2000" i="1" dirty="0"/>
              <a:t>E’</a:t>
            </a:r>
            <a:r>
              <a:rPr lang="en-US" altLang="zh-TW" sz="2000" dirty="0"/>
              <a:t>)={$, )}</a:t>
            </a:r>
            <a:endParaRPr lang="en-US" altLang="zh-TW" sz="20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000" i="1" dirty="0"/>
              <a:t>T </a:t>
            </a:r>
            <a:r>
              <a:rPr lang="en-US" altLang="zh-TW" sz="2000" dirty="0"/>
              <a:t>→ </a:t>
            </a:r>
            <a:r>
              <a:rPr lang="en-US" altLang="zh-TW" sz="2000" i="1" dirty="0"/>
              <a:t>FT’	  	</a:t>
            </a:r>
            <a:r>
              <a:rPr lang="en-US" altLang="zh-TW" sz="2000" dirty="0"/>
              <a:t>FIRST(</a:t>
            </a:r>
            <a:r>
              <a:rPr lang="en-US" altLang="zh-TW" sz="2000" i="1" dirty="0"/>
              <a:t>T</a:t>
            </a:r>
            <a:r>
              <a:rPr lang="en-US" altLang="zh-TW" sz="2000" dirty="0"/>
              <a:t>)={</a:t>
            </a:r>
            <a:r>
              <a:rPr lang="en-US" altLang="zh-TW" sz="2000" i="1" dirty="0"/>
              <a:t>(</a:t>
            </a:r>
            <a:r>
              <a:rPr lang="en-US" altLang="zh-TW" sz="2000" dirty="0"/>
              <a:t>, </a:t>
            </a:r>
            <a:r>
              <a:rPr lang="en-US" altLang="zh-TW" sz="2000" i="1" dirty="0"/>
              <a:t>id</a:t>
            </a:r>
            <a:r>
              <a:rPr lang="en-US" altLang="zh-TW" sz="2000" dirty="0"/>
              <a:t>}      	FOLLOW(</a:t>
            </a:r>
            <a:r>
              <a:rPr lang="en-US" altLang="zh-TW" sz="2000" i="1" dirty="0"/>
              <a:t>T</a:t>
            </a:r>
            <a:r>
              <a:rPr lang="en-US" altLang="zh-TW" sz="2000" dirty="0"/>
              <a:t>)={+, $, )}</a:t>
            </a:r>
            <a:endParaRPr lang="en-US" altLang="zh-TW" sz="2000" i="1" dirty="0"/>
          </a:p>
          <a:p>
            <a:pPr lvl="0">
              <a:lnSpc>
                <a:spcPct val="90000"/>
              </a:lnSpc>
              <a:buNone/>
            </a:pPr>
            <a:r>
              <a:rPr lang="en-US" altLang="zh-TW" sz="2000" i="1" dirty="0"/>
              <a:t>T’ </a:t>
            </a:r>
            <a:r>
              <a:rPr lang="en-US" altLang="zh-TW" sz="2000" dirty="0"/>
              <a:t>→ *</a:t>
            </a:r>
            <a:r>
              <a:rPr lang="en-US" altLang="zh-TW" sz="2000" i="1" dirty="0"/>
              <a:t>FT’ </a:t>
            </a:r>
            <a:r>
              <a:rPr lang="en-US" altLang="zh-TW" sz="2000" dirty="0"/>
              <a:t>| </a:t>
            </a:r>
            <a:r>
              <a:rPr lang="el-GR" altLang="zh-TW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	</a:t>
            </a:r>
            <a:r>
              <a:rPr lang="en-US" altLang="zh-TW" sz="2000" dirty="0"/>
              <a:t>FIRST(</a:t>
            </a:r>
            <a:r>
              <a:rPr lang="en-US" altLang="zh-TW" sz="2000" i="1" dirty="0"/>
              <a:t>E’</a:t>
            </a:r>
            <a:r>
              <a:rPr lang="en-US" altLang="zh-TW" sz="2000" dirty="0"/>
              <a:t>)={+, </a:t>
            </a:r>
            <a:r>
              <a:rPr lang="el-GR" altLang="zh-TW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sz="2000" dirty="0"/>
              <a:t>}      	FOLLOW(</a:t>
            </a:r>
            <a:r>
              <a:rPr lang="en-US" altLang="zh-TW" sz="2000" i="1" dirty="0"/>
              <a:t>T’</a:t>
            </a:r>
            <a:r>
              <a:rPr lang="en-US" altLang="zh-TW" sz="2000" dirty="0"/>
              <a:t>)={+, $, )}</a:t>
            </a:r>
          </a:p>
          <a:p>
            <a:pPr lvl="0">
              <a:lnSpc>
                <a:spcPct val="90000"/>
              </a:lnSpc>
              <a:buNone/>
              <a:defRPr/>
            </a:pPr>
            <a:r>
              <a:rPr lang="en-US" altLang="zh-TW" sz="2000" i="1" dirty="0"/>
              <a:t>F </a:t>
            </a:r>
            <a:r>
              <a:rPr lang="en-US" altLang="zh-TW" sz="2000" dirty="0"/>
              <a:t>→ (</a:t>
            </a:r>
            <a:r>
              <a:rPr lang="en-US" altLang="zh-TW" sz="2000" i="1" dirty="0"/>
              <a:t>E</a:t>
            </a:r>
            <a:r>
              <a:rPr lang="en-US" altLang="zh-TW" sz="2000" dirty="0"/>
              <a:t>) | </a:t>
            </a:r>
            <a:r>
              <a:rPr lang="en-US" altLang="zh-TW" sz="2000" i="1" dirty="0"/>
              <a:t>id     	</a:t>
            </a:r>
            <a:r>
              <a:rPr lang="en-US" altLang="zh-TW" sz="2000" dirty="0"/>
              <a:t>FIRST(</a:t>
            </a:r>
            <a:r>
              <a:rPr lang="en-US" altLang="zh-TW" sz="2000" i="1" dirty="0"/>
              <a:t>E</a:t>
            </a:r>
            <a:r>
              <a:rPr lang="en-US" altLang="zh-TW" sz="2000" dirty="0"/>
              <a:t>)={</a:t>
            </a:r>
            <a:r>
              <a:rPr lang="en-US" altLang="zh-TW" sz="2000" i="1" dirty="0"/>
              <a:t>(</a:t>
            </a:r>
            <a:r>
              <a:rPr lang="en-US" altLang="zh-TW" sz="2000" dirty="0"/>
              <a:t>, </a:t>
            </a:r>
            <a:r>
              <a:rPr lang="en-US" altLang="zh-TW" sz="2000" i="1" dirty="0"/>
              <a:t>id</a:t>
            </a:r>
            <a:r>
              <a:rPr lang="en-US" altLang="zh-TW" sz="2000" dirty="0"/>
              <a:t>}       	FOLLOW(</a:t>
            </a:r>
            <a:r>
              <a:rPr lang="en-US" altLang="zh-TW" sz="2000" i="1" dirty="0"/>
              <a:t>F</a:t>
            </a:r>
            <a:r>
              <a:rPr lang="en-US" altLang="zh-TW" sz="2000" dirty="0"/>
              <a:t>)={</a:t>
            </a:r>
            <a:r>
              <a:rPr lang="en-US" altLang="zh-TW" sz="2000" i="1" dirty="0"/>
              <a:t>*</a:t>
            </a:r>
            <a:r>
              <a:rPr lang="en-US" altLang="zh-TW" sz="2000" dirty="0"/>
              <a:t>, +, $, )}</a:t>
            </a:r>
            <a:endParaRPr lang="zh-TW" alt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786" y="3143248"/>
          <a:ext cx="735811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i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i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i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i="1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i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i="1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1" dirty="0"/>
                        <a:t>E </a:t>
                      </a:r>
                      <a:r>
                        <a:rPr lang="en-US" altLang="zh-TW" sz="2000" dirty="0"/>
                        <a:t>→ </a:t>
                      </a:r>
                      <a:r>
                        <a:rPr lang="en-US" altLang="zh-TW" sz="2000" i="1" dirty="0"/>
                        <a:t>TE’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1" dirty="0"/>
                        <a:t>E </a:t>
                      </a:r>
                      <a:r>
                        <a:rPr lang="en-US" altLang="zh-TW" sz="2000" dirty="0"/>
                        <a:t>→ </a:t>
                      </a:r>
                      <a:r>
                        <a:rPr lang="en-US" altLang="zh-TW" sz="2000" i="1" dirty="0"/>
                        <a:t>TE’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i="1" dirty="0">
                          <a:solidFill>
                            <a:schemeClr val="tx1"/>
                          </a:solidFill>
                        </a:rPr>
                        <a:t>E’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1" dirty="0"/>
                        <a:t>E’</a:t>
                      </a:r>
                      <a:r>
                        <a:rPr lang="en-US" altLang="zh-TW" sz="2000" dirty="0"/>
                        <a:t> → +</a:t>
                      </a:r>
                      <a:r>
                        <a:rPr lang="en-US" altLang="zh-TW" sz="2000" i="1" dirty="0"/>
                        <a:t>TE’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1" dirty="0"/>
                        <a:t>E’</a:t>
                      </a:r>
                      <a:r>
                        <a:rPr lang="en-US" altLang="zh-TW" sz="2000" dirty="0"/>
                        <a:t> → </a:t>
                      </a:r>
                      <a:r>
                        <a:rPr lang="el-GR" altLang="zh-TW" sz="2000" dirty="0"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ε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1" dirty="0"/>
                        <a:t>E’</a:t>
                      </a:r>
                      <a:r>
                        <a:rPr lang="en-US" altLang="zh-TW" sz="2000" dirty="0"/>
                        <a:t> → </a:t>
                      </a:r>
                      <a:r>
                        <a:rPr lang="el-GR" altLang="zh-TW" sz="2000" dirty="0"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ε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1" dirty="0"/>
                        <a:t>T </a:t>
                      </a:r>
                      <a:r>
                        <a:rPr lang="en-US" altLang="zh-TW" sz="2000" dirty="0"/>
                        <a:t>→ </a:t>
                      </a:r>
                      <a:r>
                        <a:rPr lang="en-US" altLang="zh-TW" sz="2000" i="1" dirty="0"/>
                        <a:t>FT’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1" dirty="0"/>
                        <a:t>T </a:t>
                      </a:r>
                      <a:r>
                        <a:rPr lang="en-US" altLang="zh-TW" sz="2000" dirty="0"/>
                        <a:t>→ </a:t>
                      </a:r>
                      <a:r>
                        <a:rPr lang="en-US" altLang="zh-TW" sz="2000" i="1" dirty="0"/>
                        <a:t>FT’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i="1" dirty="0">
                          <a:solidFill>
                            <a:schemeClr val="tx1"/>
                          </a:solidFill>
                        </a:rPr>
                        <a:t>T’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1" dirty="0"/>
                        <a:t>T’</a:t>
                      </a:r>
                      <a:r>
                        <a:rPr lang="en-US" altLang="zh-TW" sz="2000" dirty="0"/>
                        <a:t> → </a:t>
                      </a:r>
                      <a:r>
                        <a:rPr lang="el-GR" altLang="zh-TW" sz="2000" dirty="0"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ε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1" dirty="0"/>
                        <a:t>T’ </a:t>
                      </a:r>
                      <a:r>
                        <a:rPr lang="en-US" altLang="zh-TW" sz="2000" dirty="0"/>
                        <a:t>→ *</a:t>
                      </a:r>
                      <a:r>
                        <a:rPr lang="en-US" altLang="zh-TW" sz="2000" i="1" dirty="0"/>
                        <a:t>FT’ 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1" dirty="0"/>
                        <a:t>T’</a:t>
                      </a:r>
                      <a:r>
                        <a:rPr lang="en-US" altLang="zh-TW" sz="2000" dirty="0"/>
                        <a:t> → </a:t>
                      </a:r>
                      <a:r>
                        <a:rPr lang="el-GR" altLang="zh-TW" sz="2000" dirty="0"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ε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1" dirty="0"/>
                        <a:t>T’</a:t>
                      </a:r>
                      <a:r>
                        <a:rPr lang="en-US" altLang="zh-TW" sz="2000" dirty="0"/>
                        <a:t> → </a:t>
                      </a:r>
                      <a:r>
                        <a:rPr lang="el-GR" altLang="zh-TW" sz="2000" dirty="0"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ε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1" dirty="0"/>
                        <a:t>F </a:t>
                      </a:r>
                      <a:r>
                        <a:rPr lang="en-US" altLang="zh-TW" sz="2000" dirty="0"/>
                        <a:t>→ </a:t>
                      </a:r>
                      <a:r>
                        <a:rPr lang="en-US" altLang="zh-TW" sz="2000" i="1" dirty="0"/>
                        <a:t>id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1" dirty="0"/>
                        <a:t>F </a:t>
                      </a:r>
                      <a:r>
                        <a:rPr lang="en-US" altLang="zh-TW" sz="2000" dirty="0"/>
                        <a:t>→ (</a:t>
                      </a:r>
                      <a:r>
                        <a:rPr lang="en-US" altLang="zh-TW" sz="2000" i="1" dirty="0"/>
                        <a:t>E</a:t>
                      </a:r>
                      <a:r>
                        <a:rPr lang="en-US" altLang="zh-TW" sz="2000" dirty="0"/>
                        <a:t>) 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1473" y="5639710"/>
            <a:ext cx="8143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So, predictive parsing = recursive-descent parsing + a parsing table.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If each entry in the parsing table has </a:t>
            </a:r>
            <a:r>
              <a:rPr lang="en-US" altLang="zh-TW" b="1" dirty="0">
                <a:solidFill>
                  <a:srgbClr val="0000FF"/>
                </a:solidFill>
              </a:rPr>
              <a:t>only one production</a:t>
            </a:r>
            <a:r>
              <a:rPr lang="en-US" altLang="zh-TW" dirty="0">
                <a:solidFill>
                  <a:srgbClr val="0000FF"/>
                </a:solidFill>
              </a:rPr>
              <a:t>, no backtracks occur.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 of an Ambiguous Grammar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2400" i="1" dirty="0" err="1"/>
              <a:t>S</a:t>
            </a:r>
            <a:r>
              <a:rPr lang="en-US" altLang="zh-TW" sz="2400" dirty="0" err="1"/>
              <a:t>→</a:t>
            </a:r>
            <a:r>
              <a:rPr lang="en-US" altLang="zh-TW" sz="2400" i="1" dirty="0" err="1"/>
              <a:t>iEtSS</a:t>
            </a:r>
            <a:r>
              <a:rPr lang="en-US" altLang="zh-TW" sz="2400" i="1" dirty="0"/>
              <a:t>’</a:t>
            </a:r>
            <a:r>
              <a:rPr lang="en-US" altLang="zh-TW" sz="2400" dirty="0"/>
              <a:t>|</a:t>
            </a:r>
            <a:r>
              <a:rPr lang="en-US" altLang="zh-TW" sz="2400" i="1" dirty="0"/>
              <a:t>a</a:t>
            </a:r>
            <a:r>
              <a:rPr lang="zh-TW" altLang="en-US" sz="2400" i="1" dirty="0"/>
              <a:t>                    </a:t>
            </a:r>
            <a:r>
              <a:rPr lang="en-US" altLang="zh-TW" sz="2400" dirty="0"/>
              <a:t>FIRST(</a:t>
            </a:r>
            <a:r>
              <a:rPr lang="en-US" altLang="zh-TW" sz="2400" i="1" dirty="0"/>
              <a:t>S</a:t>
            </a:r>
            <a:r>
              <a:rPr lang="en-US" altLang="zh-TW" sz="2400" dirty="0"/>
              <a:t>)={</a:t>
            </a:r>
            <a:r>
              <a:rPr lang="en-US" altLang="zh-TW" sz="2400" i="1" dirty="0" err="1"/>
              <a:t>i</a:t>
            </a:r>
            <a:r>
              <a:rPr lang="en-US" altLang="zh-TW" sz="2400" i="1" dirty="0"/>
              <a:t>, a</a:t>
            </a:r>
            <a:r>
              <a:rPr lang="en-US" altLang="zh-TW" sz="2400" dirty="0"/>
              <a:t>}</a:t>
            </a:r>
            <a:r>
              <a:rPr lang="zh-TW" altLang="en-US" sz="2400" dirty="0"/>
              <a:t>                   </a:t>
            </a:r>
            <a:r>
              <a:rPr lang="en-US" altLang="zh-TW" sz="2400" dirty="0"/>
              <a:t>FOLLOW(</a:t>
            </a:r>
            <a:r>
              <a:rPr lang="en-US" altLang="zh-TW" sz="2400" i="1" dirty="0"/>
              <a:t>S</a:t>
            </a:r>
            <a:r>
              <a:rPr lang="en-US" altLang="zh-TW" sz="2400" dirty="0"/>
              <a:t>)={</a:t>
            </a:r>
            <a:r>
              <a:rPr lang="en-US" altLang="zh-TW" sz="2400" i="1" dirty="0"/>
              <a:t>$</a:t>
            </a:r>
            <a:r>
              <a:rPr lang="en-US" altLang="zh-TW" sz="2400" dirty="0"/>
              <a:t>, </a:t>
            </a:r>
            <a:r>
              <a:rPr lang="en-US" altLang="zh-TW" sz="2400" i="1" dirty="0"/>
              <a:t>e</a:t>
            </a:r>
            <a:r>
              <a:rPr lang="en-US" altLang="zh-TW" sz="2400" dirty="0"/>
              <a:t>}</a:t>
            </a:r>
            <a:endParaRPr lang="en-US" altLang="zh-TW" sz="2400" i="1" dirty="0"/>
          </a:p>
          <a:p>
            <a:pPr>
              <a:buNone/>
            </a:pPr>
            <a:r>
              <a:rPr lang="en-US" altLang="zh-TW" sz="2400" i="1" dirty="0"/>
              <a:t>S’</a:t>
            </a:r>
            <a:r>
              <a:rPr lang="en-US" altLang="zh-TW" sz="2400" dirty="0"/>
              <a:t>→</a:t>
            </a:r>
            <a:r>
              <a:rPr lang="en-US" altLang="zh-TW" sz="2400" i="1" dirty="0" err="1"/>
              <a:t>eS</a:t>
            </a:r>
            <a:r>
              <a:rPr lang="en-US" altLang="zh-TW" sz="2400" dirty="0"/>
              <a:t>|</a:t>
            </a:r>
            <a:r>
              <a:rPr lang="el-GR" altLang="zh-TW" sz="2400" dirty="0">
                <a:latin typeface="Times New Roman" pitchFamily="18" charset="0"/>
                <a:cs typeface="Times New Roman" pitchFamily="18" charset="0"/>
              </a:rPr>
              <a:t> ε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TW" sz="2400" dirty="0"/>
              <a:t>FIRST(</a:t>
            </a:r>
            <a:r>
              <a:rPr lang="en-US" altLang="zh-TW" sz="2400" i="1" dirty="0"/>
              <a:t>S’</a:t>
            </a:r>
            <a:r>
              <a:rPr lang="en-US" altLang="zh-TW" sz="2400" dirty="0"/>
              <a:t>)={</a:t>
            </a:r>
            <a:r>
              <a:rPr lang="en-US" altLang="zh-TW" sz="2400" i="1" dirty="0"/>
              <a:t>e</a:t>
            </a:r>
            <a:r>
              <a:rPr lang="en-US" altLang="zh-TW" sz="2400" dirty="0"/>
              <a:t>, </a:t>
            </a:r>
            <a:r>
              <a:rPr lang="el-GR" altLang="zh-TW" sz="2400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TW" sz="2400" dirty="0"/>
              <a:t>}	</a:t>
            </a:r>
            <a:r>
              <a:rPr lang="zh-TW" altLang="en-US" sz="2400" dirty="0"/>
              <a:t>                 </a:t>
            </a:r>
            <a:r>
              <a:rPr lang="en-US" altLang="zh-TW" sz="2400" dirty="0"/>
              <a:t>FOLLOW(</a:t>
            </a:r>
            <a:r>
              <a:rPr lang="en-US" altLang="zh-TW" sz="2400" i="1" dirty="0"/>
              <a:t>S’</a:t>
            </a:r>
            <a:r>
              <a:rPr lang="en-US" altLang="zh-TW" sz="2400" dirty="0"/>
              <a:t>)={</a:t>
            </a:r>
            <a:r>
              <a:rPr lang="en-US" altLang="zh-TW" sz="2400" i="1" dirty="0"/>
              <a:t>$</a:t>
            </a:r>
            <a:r>
              <a:rPr lang="en-US" altLang="zh-TW" sz="2400" dirty="0"/>
              <a:t>, </a:t>
            </a:r>
            <a:r>
              <a:rPr lang="en-US" altLang="zh-TW" sz="2400" i="1" dirty="0"/>
              <a:t>e</a:t>
            </a:r>
            <a:r>
              <a:rPr lang="en-US" altLang="zh-TW" sz="2400" dirty="0"/>
              <a:t>}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sz="2400" i="1" dirty="0" err="1">
                <a:cs typeface="Times New Roman" pitchFamily="18" charset="0"/>
              </a:rPr>
              <a:t>E</a:t>
            </a:r>
            <a:r>
              <a:rPr lang="en-US" altLang="zh-TW" sz="2400" dirty="0" err="1"/>
              <a:t>→</a:t>
            </a:r>
            <a:r>
              <a:rPr lang="en-US" altLang="zh-TW" sz="2400" i="1" dirty="0" err="1"/>
              <a:t>b</a:t>
            </a:r>
            <a:r>
              <a:rPr lang="zh-TW" altLang="en-US" sz="2400" i="1" dirty="0"/>
              <a:t>                      </a:t>
            </a:r>
            <a:r>
              <a:rPr lang="en-US" altLang="zh-TW" sz="2400" dirty="0"/>
              <a:t>	FIRST(</a:t>
            </a:r>
            <a:r>
              <a:rPr lang="en-US" altLang="zh-TW" sz="2400" i="1" dirty="0"/>
              <a:t>E</a:t>
            </a:r>
            <a:r>
              <a:rPr lang="en-US" altLang="zh-TW" sz="2400" dirty="0"/>
              <a:t>)={</a:t>
            </a:r>
            <a:r>
              <a:rPr lang="en-US" altLang="zh-TW" sz="2400" i="1" dirty="0"/>
              <a:t>b</a:t>
            </a:r>
            <a:r>
              <a:rPr lang="en-US" altLang="zh-TW" sz="2400" dirty="0"/>
              <a:t>}		</a:t>
            </a:r>
            <a:r>
              <a:rPr lang="zh-TW" altLang="en-US" sz="2400" dirty="0"/>
              <a:t>    </a:t>
            </a:r>
            <a:r>
              <a:rPr lang="en-US" altLang="zh-TW" sz="2400" dirty="0"/>
              <a:t>FOLLOW(</a:t>
            </a:r>
            <a:r>
              <a:rPr lang="en-US" altLang="zh-TW" sz="2400" i="1" dirty="0"/>
              <a:t>E</a:t>
            </a:r>
            <a:r>
              <a:rPr lang="en-US" altLang="zh-TW" sz="2400" dirty="0"/>
              <a:t>)={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400" dirty="0"/>
              <a:t>}</a:t>
            </a:r>
          </a:p>
          <a:p>
            <a:pPr>
              <a:buNone/>
            </a:pPr>
            <a:endParaRPr lang="en-US" altLang="zh-TW" sz="2400" i="1" dirty="0"/>
          </a:p>
          <a:p>
            <a:pPr>
              <a:buNone/>
            </a:pPr>
            <a:endParaRPr lang="en-US" altLang="zh-TW" sz="2400" i="1" dirty="0">
              <a:latin typeface="+mj-lt"/>
            </a:endParaRPr>
          </a:p>
          <a:p>
            <a:pPr>
              <a:buNone/>
            </a:pPr>
            <a:endParaRPr lang="en-US" altLang="zh-TW" sz="2400" dirty="0"/>
          </a:p>
          <a:p>
            <a:pPr>
              <a:buNone/>
            </a:pPr>
            <a:endParaRPr lang="zh-TW" altLang="en-US" dirty="0">
              <a:latin typeface="+mj-lt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59C836-0B20-47DB-A952-375691EBB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6412"/>
            <a:ext cx="8410575" cy="247650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957BF5B2-152F-4332-802C-3F2035BA9D02}"/>
              </a:ext>
            </a:extLst>
          </p:cNvPr>
          <p:cNvSpPr/>
          <p:nvPr/>
        </p:nvSpPr>
        <p:spPr>
          <a:xfrm>
            <a:off x="3995936" y="4653136"/>
            <a:ext cx="1277665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Top-Down Parsing (Sec. 4.4)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Constructs a parse tree starting from the </a:t>
            </a:r>
            <a:r>
              <a:rPr lang="en-US" altLang="zh-TW" sz="2800" dirty="0">
                <a:solidFill>
                  <a:srgbClr val="0000FF"/>
                </a:solidFill>
              </a:rPr>
              <a:t>root</a:t>
            </a:r>
            <a:r>
              <a:rPr lang="en-US" altLang="zh-TW" sz="2800" dirty="0"/>
              <a:t> and creates the nodes of the parse tree in </a:t>
            </a:r>
            <a:r>
              <a:rPr lang="en-US" altLang="zh-TW" sz="2800" dirty="0">
                <a:solidFill>
                  <a:srgbClr val="0000FF"/>
                </a:solidFill>
              </a:rPr>
              <a:t>preorder (depth-first)</a:t>
            </a:r>
          </a:p>
          <a:p>
            <a:r>
              <a:rPr lang="en-US" altLang="zh-TW" sz="2800" dirty="0"/>
              <a:t>Finds a </a:t>
            </a:r>
            <a:r>
              <a:rPr lang="en-US" altLang="zh-TW" sz="2800" dirty="0">
                <a:solidFill>
                  <a:srgbClr val="0000FF"/>
                </a:solidFill>
              </a:rPr>
              <a:t>leftmost</a:t>
            </a:r>
            <a:r>
              <a:rPr lang="en-US" altLang="zh-TW" sz="2800" dirty="0"/>
              <a:t> derivation for an input string</a:t>
            </a:r>
          </a:p>
          <a:p>
            <a:r>
              <a:rPr lang="en-US" altLang="zh-TW" sz="2800" dirty="0"/>
              <a:t>Two top-down parsing methods</a:t>
            </a:r>
          </a:p>
          <a:p>
            <a:pPr lvl="1"/>
            <a:r>
              <a:rPr lang="en-US" altLang="zh-TW" sz="2400" dirty="0"/>
              <a:t>Recursive-descent parsing</a:t>
            </a:r>
          </a:p>
          <a:p>
            <a:pPr lvl="1"/>
            <a:r>
              <a:rPr lang="en-US" altLang="zh-TW" sz="2400" b="1" dirty="0"/>
              <a:t>Predictive parsing</a:t>
            </a:r>
          </a:p>
          <a:p>
            <a:pPr lvl="2"/>
            <a:r>
              <a:rPr lang="en-US" altLang="zh-TW" sz="2000" dirty="0"/>
              <a:t>Recursive</a:t>
            </a:r>
          </a:p>
          <a:p>
            <a:pPr lvl="2"/>
            <a:r>
              <a:rPr lang="en-US" altLang="zh-TW" sz="2000" dirty="0" err="1"/>
              <a:t>Nonrecursive</a:t>
            </a:r>
            <a:endParaRPr lang="en-US" altLang="zh-TW" sz="2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 of FIRST() and FOLLOW()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None/>
            </a:pPr>
            <a:r>
              <a:rPr lang="en-US" altLang="zh-TW" i="1" dirty="0">
                <a:sym typeface="Wingdings" pitchFamily="2" charset="2"/>
              </a:rPr>
              <a:t>A→</a:t>
            </a:r>
            <a:r>
              <a:rPr lang="el-GR" altLang="zh-TW" i="1" dirty="0">
                <a:sym typeface="Wingdings" pitchFamily="2" charset="2"/>
              </a:rPr>
              <a:t> α</a:t>
            </a:r>
            <a:r>
              <a:rPr lang="en-US" altLang="zh-TW" baseline="-25000" dirty="0">
                <a:sym typeface="Wingdings" pitchFamily="2" charset="2"/>
              </a:rPr>
              <a:t>1</a:t>
            </a:r>
            <a:r>
              <a:rPr lang="en-US" altLang="zh-TW" dirty="0">
                <a:ea typeface="微軟正黑體" pitchFamily="34" charset="-120"/>
                <a:sym typeface="Symbol" pitchFamily="18" charset="2"/>
              </a:rPr>
              <a:t>|</a:t>
            </a:r>
            <a:r>
              <a:rPr lang="el-GR" altLang="zh-TW" i="1" dirty="0">
                <a:sym typeface="Wingdings" pitchFamily="2" charset="2"/>
              </a:rPr>
              <a:t>α</a:t>
            </a:r>
            <a:r>
              <a:rPr lang="en-US" altLang="zh-TW" baseline="-25000" dirty="0">
                <a:sym typeface="Wingdings" pitchFamily="2" charset="2"/>
              </a:rPr>
              <a:t>2</a:t>
            </a:r>
            <a:r>
              <a:rPr lang="en-US" altLang="zh-TW" dirty="0">
                <a:ea typeface="微軟正黑體" pitchFamily="34" charset="-120"/>
                <a:sym typeface="Symbol" pitchFamily="18" charset="2"/>
              </a:rPr>
              <a:t>|</a:t>
            </a:r>
            <a:r>
              <a:rPr lang="en-US" altLang="zh-TW" i="1" dirty="0">
                <a:sym typeface="Wingdings" pitchFamily="2" charset="2"/>
              </a:rPr>
              <a:t>…</a:t>
            </a:r>
            <a:r>
              <a:rPr lang="en-US" altLang="zh-TW" dirty="0">
                <a:ea typeface="微軟正黑體" pitchFamily="34" charset="-120"/>
                <a:sym typeface="Symbol" pitchFamily="18" charset="2"/>
              </a:rPr>
              <a:t>|</a:t>
            </a:r>
            <a:r>
              <a:rPr lang="el-GR" altLang="zh-TW" i="1" dirty="0">
                <a:sym typeface="Wingdings" pitchFamily="2" charset="2"/>
              </a:rPr>
              <a:t>α</a:t>
            </a:r>
            <a:r>
              <a:rPr lang="en-US" altLang="zh-TW" baseline="-25000" dirty="0">
                <a:sym typeface="Wingdings" pitchFamily="2" charset="2"/>
              </a:rPr>
              <a:t>k</a:t>
            </a:r>
            <a:endParaRPr lang="en-US" altLang="zh-TW" i="1" dirty="0"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altLang="zh-TW" sz="2800" dirty="0"/>
              <a:t>Suppose the </a:t>
            </a:r>
            <a:r>
              <a:rPr lang="en-US" altLang="zh-TW" sz="2800" dirty="0">
                <a:cs typeface="Arial" pitchFamily="34" charset="0"/>
                <a:sym typeface="Wingdings" pitchFamily="2" charset="2"/>
              </a:rPr>
              <a:t>next input symbol is </a:t>
            </a:r>
            <a:r>
              <a:rPr lang="en-US" altLang="zh-TW" sz="2800" i="1" dirty="0">
                <a:cs typeface="Arial" pitchFamily="34" charset="0"/>
                <a:sym typeface="Wingdings" pitchFamily="2" charset="2"/>
              </a:rPr>
              <a:t>a</a:t>
            </a:r>
          </a:p>
          <a:p>
            <a:endParaRPr lang="en-US" altLang="zh-TW" sz="2800" dirty="0"/>
          </a:p>
          <a:p>
            <a:r>
              <a:rPr lang="en-US" altLang="zh-TW" sz="2800" dirty="0"/>
              <a:t>If </a:t>
            </a:r>
            <a:r>
              <a:rPr lang="en-US" altLang="zh-TW" sz="2800" i="1" dirty="0">
                <a:cs typeface="Arial" pitchFamily="34" charset="0"/>
                <a:sym typeface="Wingdings" pitchFamily="2" charset="2"/>
              </a:rPr>
              <a:t>a</a:t>
            </a:r>
            <a:r>
              <a:rPr lang="en-US" altLang="zh-TW" sz="2800" dirty="0">
                <a:cs typeface="Arial" pitchFamily="34" charset="0"/>
                <a:sym typeface="Wingdings" pitchFamily="2" charset="2"/>
              </a:rPr>
              <a:t> is in FIRST(</a:t>
            </a:r>
            <a:r>
              <a:rPr lang="el-GR" altLang="zh-TW" sz="2800" i="1" dirty="0">
                <a:sym typeface="Wingdings" pitchFamily="2" charset="2"/>
              </a:rPr>
              <a:t>α</a:t>
            </a:r>
            <a:r>
              <a:rPr lang="en-US" altLang="zh-TW" sz="2800" i="1" baseline="-25000" dirty="0">
                <a:sym typeface="Wingdings" pitchFamily="2" charset="2"/>
              </a:rPr>
              <a:t>i</a:t>
            </a:r>
            <a:r>
              <a:rPr lang="en-US" altLang="zh-TW" sz="2800" dirty="0">
                <a:cs typeface="Arial" pitchFamily="34" charset="0"/>
                <a:sym typeface="Wingdings" pitchFamily="2" charset="2"/>
              </a:rPr>
              <a:t>) for only one </a:t>
            </a:r>
            <a:r>
              <a:rPr lang="en-US" altLang="zh-TW" sz="2800" i="1" dirty="0" err="1">
                <a:cs typeface="Arial" pitchFamily="34" charset="0"/>
                <a:sym typeface="Wingdings" pitchFamily="2" charset="2"/>
              </a:rPr>
              <a:t>i</a:t>
            </a:r>
            <a:r>
              <a:rPr lang="en-US" altLang="zh-TW" sz="2800" dirty="0">
                <a:cs typeface="Arial" pitchFamily="34" charset="0"/>
                <a:sym typeface="Wingdings" pitchFamily="2" charset="2"/>
              </a:rPr>
              <a:t>, then choose </a:t>
            </a:r>
            <a:r>
              <a:rPr lang="en-US" altLang="zh-TW" sz="2800" i="1" dirty="0">
                <a:sym typeface="Wingdings" pitchFamily="2" charset="2"/>
              </a:rPr>
              <a:t>A→</a:t>
            </a:r>
            <a:r>
              <a:rPr lang="el-GR" altLang="zh-TW" sz="2800" i="1" dirty="0">
                <a:sym typeface="Wingdings" pitchFamily="2" charset="2"/>
              </a:rPr>
              <a:t> α</a:t>
            </a:r>
            <a:r>
              <a:rPr lang="en-US" altLang="zh-TW" sz="2800" i="1" baseline="-25000" dirty="0" err="1">
                <a:sym typeface="Wingdings" pitchFamily="2" charset="2"/>
              </a:rPr>
              <a:t>i</a:t>
            </a:r>
            <a:r>
              <a:rPr lang="en-US" altLang="zh-TW" sz="2800" dirty="0">
                <a:cs typeface="Arial" pitchFamily="34" charset="0"/>
                <a:sym typeface="Wingdings" pitchFamily="2" charset="2"/>
              </a:rPr>
              <a:t> for derivation</a:t>
            </a:r>
          </a:p>
          <a:p>
            <a:r>
              <a:rPr lang="en-US" altLang="zh-TW" sz="2800" dirty="0">
                <a:cs typeface="Arial" pitchFamily="34" charset="0"/>
                <a:sym typeface="Wingdings" pitchFamily="2" charset="2"/>
              </a:rPr>
              <a:t>If </a:t>
            </a:r>
            <a:r>
              <a:rPr lang="en-US" altLang="zh-TW" sz="2800" i="1" dirty="0">
                <a:cs typeface="Arial" pitchFamily="34" charset="0"/>
                <a:sym typeface="Wingdings" pitchFamily="2" charset="2"/>
              </a:rPr>
              <a:t>a</a:t>
            </a:r>
            <a:r>
              <a:rPr lang="en-US" altLang="zh-TW" sz="2800" dirty="0">
                <a:cs typeface="Arial" pitchFamily="34" charset="0"/>
                <a:sym typeface="Wingdings" pitchFamily="2" charset="2"/>
              </a:rPr>
              <a:t> is in FIRST(</a:t>
            </a:r>
            <a:r>
              <a:rPr lang="el-GR" altLang="zh-TW" sz="2800" i="1" dirty="0">
                <a:sym typeface="Wingdings" pitchFamily="2" charset="2"/>
              </a:rPr>
              <a:t>α</a:t>
            </a:r>
            <a:r>
              <a:rPr lang="en-US" altLang="zh-TW" sz="2800" i="1" baseline="-25000" dirty="0" err="1">
                <a:sym typeface="Wingdings" pitchFamily="2" charset="2"/>
              </a:rPr>
              <a:t>i</a:t>
            </a:r>
            <a:r>
              <a:rPr lang="en-US" altLang="zh-TW" sz="2800" dirty="0">
                <a:cs typeface="Arial" pitchFamily="34" charset="0"/>
                <a:sym typeface="Wingdings" pitchFamily="2" charset="2"/>
              </a:rPr>
              <a:t>) for more than two </a:t>
            </a:r>
            <a:r>
              <a:rPr lang="en-US" altLang="zh-TW" sz="2800" i="1" dirty="0" err="1">
                <a:cs typeface="Arial" pitchFamily="34" charset="0"/>
                <a:sym typeface="Wingdings" pitchFamily="2" charset="2"/>
              </a:rPr>
              <a:t>i</a:t>
            </a:r>
            <a:r>
              <a:rPr lang="en-US" altLang="zh-TW" sz="2800" dirty="0">
                <a:cs typeface="Arial" pitchFamily="34" charset="0"/>
                <a:sym typeface="Wingdings" pitchFamily="2" charset="2"/>
              </a:rPr>
              <a:t>, then the grammar is not LL(1)</a:t>
            </a:r>
          </a:p>
          <a:p>
            <a:r>
              <a:rPr lang="en-US" altLang="zh-TW" sz="2800" dirty="0">
                <a:cs typeface="Arial" pitchFamily="34" charset="0"/>
                <a:sym typeface="Wingdings" pitchFamily="2" charset="2"/>
              </a:rPr>
              <a:t>If </a:t>
            </a:r>
            <a:r>
              <a:rPr lang="en-US" altLang="zh-TW" sz="2800" i="1" dirty="0">
                <a:cs typeface="Arial" pitchFamily="34" charset="0"/>
                <a:sym typeface="Wingdings" pitchFamily="2" charset="2"/>
              </a:rPr>
              <a:t>a</a:t>
            </a:r>
            <a:r>
              <a:rPr lang="en-US" altLang="zh-TW" sz="2800" dirty="0">
                <a:cs typeface="Arial" pitchFamily="34" charset="0"/>
                <a:sym typeface="Wingdings" pitchFamily="2" charset="2"/>
              </a:rPr>
              <a:t> is</a:t>
            </a:r>
            <a:r>
              <a:rPr lang="en-US" altLang="zh-TW" sz="2800" dirty="0">
                <a:solidFill>
                  <a:srgbClr val="0000FF"/>
                </a:solidFill>
                <a:cs typeface="Arial" pitchFamily="34" charset="0"/>
                <a:sym typeface="Wingdings" pitchFamily="2" charset="2"/>
              </a:rPr>
              <a:t> not </a:t>
            </a:r>
            <a:r>
              <a:rPr lang="en-US" altLang="zh-TW" sz="2800" dirty="0">
                <a:cs typeface="Arial" pitchFamily="34" charset="0"/>
                <a:sym typeface="Wingdings" pitchFamily="2" charset="2"/>
              </a:rPr>
              <a:t>in FIRST(</a:t>
            </a:r>
            <a:r>
              <a:rPr lang="el-GR" altLang="zh-TW" sz="2800" i="1" dirty="0">
                <a:sym typeface="Wingdings" pitchFamily="2" charset="2"/>
              </a:rPr>
              <a:t>α</a:t>
            </a:r>
            <a:r>
              <a:rPr lang="en-US" altLang="zh-TW" sz="2800" i="1" baseline="-25000" dirty="0" err="1">
                <a:sym typeface="Wingdings" pitchFamily="2" charset="2"/>
              </a:rPr>
              <a:t>i</a:t>
            </a:r>
            <a:r>
              <a:rPr lang="en-US" altLang="zh-TW" sz="2800" dirty="0">
                <a:cs typeface="Arial" pitchFamily="34" charset="0"/>
                <a:sym typeface="Wingdings" pitchFamily="2" charset="2"/>
              </a:rPr>
              <a:t>) for all </a:t>
            </a:r>
            <a:r>
              <a:rPr lang="en-US" altLang="zh-TW" sz="2800" i="1" dirty="0" err="1">
                <a:cs typeface="Arial" pitchFamily="34" charset="0"/>
                <a:sym typeface="Wingdings" pitchFamily="2" charset="2"/>
              </a:rPr>
              <a:t>i</a:t>
            </a:r>
            <a:r>
              <a:rPr lang="en-US" altLang="zh-TW" sz="2800" dirty="0">
                <a:cs typeface="Arial" pitchFamily="34" charset="0"/>
                <a:sym typeface="Wingdings" pitchFamily="2" charset="2"/>
              </a:rPr>
              <a:t>, then the grammar still can be LL(1)</a:t>
            </a:r>
          </a:p>
          <a:p>
            <a:pPr lvl="1"/>
            <a:r>
              <a:rPr lang="en-US" altLang="zh-TW" sz="2400" dirty="0">
                <a:cs typeface="Arial" pitchFamily="34" charset="0"/>
                <a:sym typeface="Wingdings" pitchFamily="2" charset="2"/>
              </a:rPr>
              <a:t>If there exists some </a:t>
            </a:r>
            <a:r>
              <a:rPr lang="en-US" altLang="zh-TW" sz="2400" i="1" dirty="0" err="1">
                <a:cs typeface="Arial" pitchFamily="34" charset="0"/>
                <a:sym typeface="Wingdings" pitchFamily="2" charset="2"/>
              </a:rPr>
              <a:t>i</a:t>
            </a:r>
            <a:r>
              <a:rPr lang="en-US" altLang="zh-TW" sz="2400" dirty="0">
                <a:cs typeface="Arial" pitchFamily="34" charset="0"/>
                <a:sym typeface="Wingdings" pitchFamily="2" charset="2"/>
              </a:rPr>
              <a:t> such that </a:t>
            </a:r>
            <a:r>
              <a:rPr lang="el-GR" altLang="zh-TW" sz="2400" i="1" dirty="0">
                <a:sym typeface="Wingdings" pitchFamily="2" charset="2"/>
              </a:rPr>
              <a:t>α</a:t>
            </a:r>
            <a:r>
              <a:rPr lang="en-US" altLang="zh-TW" sz="2400" i="1" baseline="-25000" dirty="0" err="1">
                <a:sym typeface="Wingdings" pitchFamily="2" charset="2"/>
              </a:rPr>
              <a:t>i</a:t>
            </a:r>
            <a:r>
              <a:rPr lang="en-GB" altLang="zh-TW" sz="2400" dirty="0">
                <a:latin typeface="Times New Roman" pitchFamily="18" charset="0"/>
                <a:sym typeface="Symbol" pitchFamily="18" charset="2"/>
              </a:rPr>
              <a:t>  </a:t>
            </a:r>
            <a:r>
              <a:rPr lang="el-G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400" dirty="0">
                <a:latin typeface="+mj-lt"/>
                <a:ea typeface="新細明體" pitchFamily="18" charset="-120"/>
                <a:cs typeface="Times New Roman" pitchFamily="18" charset="0"/>
              </a:rPr>
              <a:t>(i.e., </a:t>
            </a:r>
            <a:r>
              <a:rPr lang="en-US" altLang="zh-TW" sz="2400" i="1" dirty="0">
                <a:latin typeface="+mj-lt"/>
                <a:ea typeface="新細明體" pitchFamily="18" charset="-120"/>
                <a:cs typeface="Times New Roman" pitchFamily="18" charset="0"/>
              </a:rPr>
              <a:t>A</a:t>
            </a:r>
            <a:r>
              <a:rPr lang="en-GB" altLang="zh-TW" sz="2400" dirty="0">
                <a:latin typeface="Times New Roman" pitchFamily="18" charset="0"/>
                <a:sym typeface="Symbol" pitchFamily="18" charset="2"/>
              </a:rPr>
              <a:t>  </a:t>
            </a:r>
            <a:r>
              <a:rPr lang="el-GR" altLang="zh-TW" sz="2400" i="1" dirty="0">
                <a:sym typeface="Wingdings" pitchFamily="2" charset="2"/>
              </a:rPr>
              <a:t>α</a:t>
            </a:r>
            <a:r>
              <a:rPr lang="en-US" altLang="zh-TW" sz="2400" i="1" baseline="-25000" dirty="0" err="1">
                <a:sym typeface="Wingdings" pitchFamily="2" charset="2"/>
              </a:rPr>
              <a:t>i</a:t>
            </a:r>
            <a:r>
              <a:rPr lang="en-US" altLang="zh-TW" sz="2400" i="1" baseline="-25000" dirty="0">
                <a:sym typeface="Wingdings" pitchFamily="2" charset="2"/>
              </a:rPr>
              <a:t> </a:t>
            </a:r>
            <a:r>
              <a:rPr lang="en-GB" altLang="zh-TW" sz="2400" dirty="0">
                <a:latin typeface="Times New Roman" pitchFamily="18" charset="0"/>
                <a:sym typeface="Symbol" pitchFamily="18" charset="2"/>
              </a:rPr>
              <a:t> </a:t>
            </a:r>
            <a:r>
              <a:rPr lang="el-G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sz="2400" dirty="0">
                <a:latin typeface="+mj-lt"/>
                <a:ea typeface="新細明體" pitchFamily="18" charset="-120"/>
                <a:cs typeface="Times New Roman" pitchFamily="18" charset="0"/>
              </a:rPr>
              <a:t>) and </a:t>
            </a:r>
            <a:r>
              <a:rPr lang="en-US" altLang="zh-TW" sz="2400" i="1" dirty="0">
                <a:solidFill>
                  <a:srgbClr val="0000FF"/>
                </a:solidFill>
                <a:latin typeface="+mj-lt"/>
                <a:ea typeface="新細明體" pitchFamily="18" charset="-120"/>
                <a:cs typeface="Times New Roman" pitchFamily="18" charset="0"/>
              </a:rPr>
              <a:t>a </a:t>
            </a:r>
            <a:r>
              <a:rPr lang="en-US" altLang="zh-TW" sz="2400" dirty="0">
                <a:solidFill>
                  <a:srgbClr val="0000FF"/>
                </a:solidFill>
                <a:latin typeface="+mj-lt"/>
                <a:ea typeface="新細明體" pitchFamily="18" charset="-120"/>
                <a:cs typeface="Times New Roman" pitchFamily="18" charset="0"/>
              </a:rPr>
              <a:t>is in FOLLOW(</a:t>
            </a:r>
            <a:r>
              <a:rPr lang="en-US" altLang="zh-TW" sz="2400" i="1" dirty="0">
                <a:solidFill>
                  <a:srgbClr val="0000FF"/>
                </a:solidFill>
                <a:latin typeface="+mj-lt"/>
                <a:ea typeface="新細明體" pitchFamily="18" charset="-120"/>
                <a:cs typeface="Times New Roman" pitchFamily="18" charset="0"/>
              </a:rPr>
              <a:t>A</a:t>
            </a:r>
            <a:r>
              <a:rPr lang="en-US" altLang="zh-TW" sz="2400" dirty="0">
                <a:solidFill>
                  <a:srgbClr val="0000FF"/>
                </a:solidFill>
                <a:latin typeface="+mj-lt"/>
                <a:ea typeface="新細明體" pitchFamily="18" charset="-120"/>
                <a:cs typeface="Times New Roman" pitchFamily="18" charset="0"/>
              </a:rPr>
              <a:t>)</a:t>
            </a:r>
            <a:r>
              <a:rPr lang="en-US" altLang="zh-TW" sz="2400" dirty="0">
                <a:latin typeface="+mj-lt"/>
                <a:ea typeface="新細明體" pitchFamily="18" charset="-120"/>
                <a:cs typeface="Times New Roman" pitchFamily="18" charset="0"/>
              </a:rPr>
              <a:t>, then we choose the derivation </a:t>
            </a:r>
            <a:r>
              <a:rPr lang="en-US" altLang="zh-TW" sz="2400" i="1" dirty="0">
                <a:sym typeface="Wingdings" pitchFamily="2" charset="2"/>
              </a:rPr>
              <a:t>A→</a:t>
            </a:r>
            <a:r>
              <a:rPr lang="el-GR" altLang="zh-TW" sz="2400" i="1" dirty="0">
                <a:sym typeface="Wingdings" pitchFamily="2" charset="2"/>
              </a:rPr>
              <a:t> α</a:t>
            </a:r>
            <a:r>
              <a:rPr lang="en-US" altLang="zh-TW" sz="2400" i="1" baseline="-25000" dirty="0" err="1">
                <a:sym typeface="Wingdings" pitchFamily="2" charset="2"/>
              </a:rPr>
              <a:t>i</a:t>
            </a:r>
            <a:r>
              <a:rPr lang="en-US" altLang="zh-TW" sz="2400" dirty="0">
                <a:cs typeface="Arial" pitchFamily="34" charset="0"/>
                <a:sym typeface="Wingdings" pitchFamily="2" charset="2"/>
              </a:rPr>
              <a:t> </a:t>
            </a:r>
            <a:endParaRPr lang="zh-TW" altLang="en-US" sz="2400" dirty="0">
              <a:latin typeface="+mj-lt"/>
            </a:endParaRPr>
          </a:p>
        </p:txBody>
      </p:sp>
      <p:sp>
        <p:nvSpPr>
          <p:cNvPr id="7" name="Text Box 8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47146" y="5157193"/>
            <a:ext cx="49244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/>
            <a:r>
              <a:rPr kumimoji="0" lang="zh-TW" altLang="en-US" sz="2400" dirty="0">
                <a:ea typeface="微軟正黑體" pitchFamily="34" charset="-120"/>
              </a:rPr>
              <a:t>＊</a:t>
            </a:r>
          </a:p>
        </p:txBody>
      </p:sp>
      <p:sp>
        <p:nvSpPr>
          <p:cNvPr id="8" name="Text Box 8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91362" y="5157193"/>
            <a:ext cx="49244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/>
            <a:r>
              <a:rPr kumimoji="0" lang="zh-TW" altLang="en-US" sz="2400" dirty="0">
                <a:ea typeface="微軟正黑體" pitchFamily="34" charset="-120"/>
              </a:rPr>
              <a:t>＊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LL(1) grammars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LL(</a:t>
            </a:r>
            <a:r>
              <a:rPr lang="en-US" altLang="zh-TW" dirty="0">
                <a:solidFill>
                  <a:srgbClr val="0000FF"/>
                </a:solidFill>
              </a:rPr>
              <a:t>k</a:t>
            </a:r>
            <a:r>
              <a:rPr lang="en-US" altLang="zh-TW" dirty="0"/>
              <a:t>) grammars</a:t>
            </a:r>
          </a:p>
          <a:p>
            <a:pPr lvl="1"/>
            <a:r>
              <a:rPr lang="en-US" altLang="zh-TW" dirty="0"/>
              <a:t>The class of grammars for which we can construct predictive parsers by looking </a:t>
            </a:r>
            <a:r>
              <a:rPr lang="en-US" altLang="zh-TW" dirty="0">
                <a:solidFill>
                  <a:srgbClr val="0000FF"/>
                </a:solidFill>
              </a:rPr>
              <a:t>k</a:t>
            </a:r>
            <a:r>
              <a:rPr lang="en-US" altLang="zh-TW" dirty="0"/>
              <a:t> input symbols ahead</a:t>
            </a:r>
          </a:p>
          <a:p>
            <a:pPr lvl="1"/>
            <a:r>
              <a:rPr lang="en-US" altLang="zh-TW" dirty="0"/>
              <a:t>The first “L”: scan the input from left to right</a:t>
            </a:r>
          </a:p>
          <a:p>
            <a:pPr lvl="1"/>
            <a:r>
              <a:rPr lang="en-US" altLang="zh-TW" dirty="0"/>
              <a:t>The second “L”: leftmost derivation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Property of LL(1)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484030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No ambiguous or left-recursive can be LL(1)</a:t>
            </a:r>
          </a:p>
          <a:p>
            <a:r>
              <a:rPr lang="en-US" altLang="zh-TW" dirty="0"/>
              <a:t>A grammar </a:t>
            </a:r>
            <a:r>
              <a:rPr lang="en-US" altLang="zh-TW" i="1" dirty="0"/>
              <a:t>G</a:t>
            </a:r>
            <a:r>
              <a:rPr lang="en-US" altLang="zh-TW" dirty="0"/>
              <a:t> is LL(1) </a:t>
            </a:r>
            <a:r>
              <a:rPr lang="en-US" altLang="zh-TW" dirty="0" err="1"/>
              <a:t>iff</a:t>
            </a:r>
            <a:r>
              <a:rPr lang="en-US" altLang="zh-TW" dirty="0"/>
              <a:t> whenever </a:t>
            </a:r>
            <a:r>
              <a:rPr lang="en-US" altLang="zh-TW" i="1" dirty="0"/>
              <a:t>A</a:t>
            </a:r>
            <a:r>
              <a:rPr lang="en-US" altLang="zh-TW" dirty="0"/>
              <a:t> → </a:t>
            </a:r>
            <a:r>
              <a:rPr lang="en-US" altLang="zh-TW" i="1" dirty="0"/>
              <a:t>α</a:t>
            </a:r>
            <a:r>
              <a:rPr lang="en-US" altLang="zh-TW" dirty="0"/>
              <a:t> | </a:t>
            </a:r>
            <a:r>
              <a:rPr lang="en-US" altLang="zh-TW" i="1" dirty="0"/>
              <a:t>β</a:t>
            </a:r>
            <a:r>
              <a:rPr lang="en-US" altLang="zh-TW" dirty="0"/>
              <a:t> are two distinct productions of</a:t>
            </a:r>
            <a:r>
              <a:rPr lang="en-US" altLang="zh-TW" i="1" dirty="0"/>
              <a:t> G</a:t>
            </a:r>
            <a:endParaRPr lang="en-US" altLang="zh-TW" i="1" dirty="0">
              <a:sym typeface="Wingdings" pitchFamily="2" charset="2"/>
            </a:endParaRPr>
          </a:p>
          <a:p>
            <a:pPr lvl="1"/>
            <a:r>
              <a:rPr lang="en-US" altLang="zh-TW" dirty="0">
                <a:sym typeface="Wingdings" pitchFamily="2" charset="2"/>
              </a:rPr>
              <a:t>No terminal </a:t>
            </a:r>
            <a:r>
              <a:rPr lang="en-US" altLang="zh-TW" i="1" dirty="0">
                <a:sym typeface="Wingdings" pitchFamily="2" charset="2"/>
              </a:rPr>
              <a:t>a</a:t>
            </a:r>
            <a:r>
              <a:rPr lang="en-US" altLang="zh-TW" dirty="0">
                <a:sym typeface="Wingdings" pitchFamily="2" charset="2"/>
              </a:rPr>
              <a:t> so that both </a:t>
            </a:r>
            <a:r>
              <a:rPr lang="el-GR" altLang="zh-TW" dirty="0"/>
              <a:t>α</a:t>
            </a:r>
            <a:r>
              <a:rPr lang="el-GR" altLang="zh-TW" i="1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and</a:t>
            </a:r>
            <a:r>
              <a:rPr lang="en-US" altLang="zh-TW" i="1" dirty="0">
                <a:sym typeface="Wingdings" pitchFamily="2" charset="2"/>
              </a:rPr>
              <a:t> </a:t>
            </a:r>
            <a:r>
              <a:rPr lang="el-GR" altLang="zh-TW" i="1" dirty="0">
                <a:sym typeface="Wingdings" pitchFamily="2" charset="2"/>
              </a:rPr>
              <a:t>β</a:t>
            </a:r>
            <a:r>
              <a:rPr lang="en-US" altLang="zh-TW" i="1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derive strings beginning with </a:t>
            </a:r>
            <a:r>
              <a:rPr lang="en-US" altLang="zh-TW" i="1" dirty="0">
                <a:sym typeface="Wingdings" pitchFamily="2" charset="2"/>
              </a:rPr>
              <a:t>a</a:t>
            </a:r>
          </a:p>
          <a:p>
            <a:pPr lvl="2"/>
            <a:r>
              <a:rPr lang="en-US" altLang="zh-TW" dirty="0">
                <a:solidFill>
                  <a:srgbClr val="0000FF"/>
                </a:solidFill>
                <a:sym typeface="Wingdings" pitchFamily="2" charset="2"/>
              </a:rPr>
              <a:t>No terminal </a:t>
            </a:r>
            <a:r>
              <a:rPr lang="en-US" altLang="zh-TW" i="1" dirty="0">
                <a:solidFill>
                  <a:srgbClr val="0000FF"/>
                </a:solidFill>
                <a:sym typeface="Wingdings" pitchFamily="2" charset="2"/>
              </a:rPr>
              <a:t>a</a:t>
            </a:r>
            <a:r>
              <a:rPr lang="en-US" altLang="zh-TW" dirty="0">
                <a:solidFill>
                  <a:srgbClr val="0000FF"/>
                </a:solidFill>
                <a:sym typeface="Wingdings" pitchFamily="2" charset="2"/>
              </a:rPr>
              <a:t> in both FIRST(</a:t>
            </a:r>
            <a:r>
              <a:rPr lang="el-GR" altLang="zh-TW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altLang="zh-TW" dirty="0">
                <a:solidFill>
                  <a:srgbClr val="0000FF"/>
                </a:solidFill>
                <a:sym typeface="Wingdings" pitchFamily="2" charset="2"/>
              </a:rPr>
              <a:t>) and FIRST(</a:t>
            </a:r>
            <a:r>
              <a:rPr lang="el-GR" altLang="zh-TW" dirty="0">
                <a:solidFill>
                  <a:srgbClr val="0000FF"/>
                </a:solidFill>
                <a:sym typeface="Wingdings" pitchFamily="2" charset="2"/>
              </a:rPr>
              <a:t>β</a:t>
            </a:r>
            <a:r>
              <a:rPr lang="en-US" altLang="zh-TW" dirty="0">
                <a:solidFill>
                  <a:srgbClr val="0000FF"/>
                </a:solidFill>
                <a:sym typeface="Wingdings" pitchFamily="2" charset="2"/>
              </a:rPr>
              <a:t>)</a:t>
            </a:r>
          </a:p>
          <a:p>
            <a:pPr lvl="1"/>
            <a:r>
              <a:rPr lang="en-US" altLang="zh-TW" dirty="0">
                <a:sym typeface="Wingdings" pitchFamily="2" charset="2"/>
              </a:rPr>
              <a:t>At most one of </a:t>
            </a:r>
            <a:r>
              <a:rPr lang="el-GR" altLang="zh-TW" dirty="0"/>
              <a:t>α</a:t>
            </a:r>
            <a:r>
              <a:rPr lang="el-GR" altLang="zh-TW" i="1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and</a:t>
            </a:r>
            <a:r>
              <a:rPr lang="en-US" altLang="zh-TW" i="1" dirty="0">
                <a:sym typeface="Wingdings" pitchFamily="2" charset="2"/>
              </a:rPr>
              <a:t> </a:t>
            </a:r>
            <a:r>
              <a:rPr lang="el-GR" altLang="zh-TW" i="1" dirty="0">
                <a:sym typeface="Wingdings" pitchFamily="2" charset="2"/>
              </a:rPr>
              <a:t>β</a:t>
            </a:r>
            <a:r>
              <a:rPr lang="en-US" altLang="zh-TW" i="1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can derive the empty string</a:t>
            </a:r>
          </a:p>
          <a:p>
            <a:pPr lvl="2"/>
            <a:r>
              <a:rPr lang="en-US" altLang="zh-TW" dirty="0">
                <a:solidFill>
                  <a:srgbClr val="0000FF"/>
                </a:solidFill>
                <a:sym typeface="Wingdings" pitchFamily="2" charset="2"/>
              </a:rPr>
              <a:t>No </a:t>
            </a:r>
            <a:r>
              <a:rPr lang="el-GR" altLang="zh-TW" dirty="0">
                <a:solidFill>
                  <a:srgbClr val="0000FF"/>
                </a:solidFill>
                <a:sym typeface="Wingdings" pitchFamily="2" charset="2"/>
              </a:rPr>
              <a:t>ε</a:t>
            </a:r>
            <a:r>
              <a:rPr lang="en-US" altLang="zh-TW" dirty="0">
                <a:solidFill>
                  <a:srgbClr val="0000FF"/>
                </a:solidFill>
                <a:sym typeface="Wingdings" pitchFamily="2" charset="2"/>
              </a:rPr>
              <a:t> in both FIRST(</a:t>
            </a:r>
            <a:r>
              <a:rPr lang="el-GR" altLang="zh-TW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altLang="zh-TW" dirty="0">
                <a:solidFill>
                  <a:srgbClr val="0000FF"/>
                </a:solidFill>
                <a:sym typeface="Wingdings" pitchFamily="2" charset="2"/>
              </a:rPr>
              <a:t>) and FIRST(</a:t>
            </a:r>
            <a:r>
              <a:rPr lang="el-GR" altLang="zh-TW" dirty="0">
                <a:solidFill>
                  <a:srgbClr val="0000FF"/>
                </a:solidFill>
                <a:sym typeface="Wingdings" pitchFamily="2" charset="2"/>
              </a:rPr>
              <a:t>β</a:t>
            </a:r>
            <a:r>
              <a:rPr lang="en-US" altLang="zh-TW" dirty="0">
                <a:solidFill>
                  <a:srgbClr val="0000FF"/>
                </a:solidFill>
                <a:sym typeface="Wingdings" pitchFamily="2" charset="2"/>
              </a:rPr>
              <a:t>)</a:t>
            </a:r>
          </a:p>
          <a:p>
            <a:pPr lvl="1"/>
            <a:r>
              <a:rPr lang="en-US" altLang="zh-TW" dirty="0">
                <a:sym typeface="Wingdings" pitchFamily="2" charset="2"/>
              </a:rPr>
              <a:t>If </a:t>
            </a:r>
            <a:r>
              <a:rPr lang="el-GR" altLang="zh-TW" i="1" dirty="0">
                <a:sym typeface="Wingdings" pitchFamily="2" charset="2"/>
              </a:rPr>
              <a:t>β</a:t>
            </a:r>
            <a:r>
              <a:rPr lang="en-GB" altLang="zh-TW" dirty="0">
                <a:latin typeface="Times New Roman" pitchFamily="18" charset="0"/>
                <a:sym typeface="Symbol" pitchFamily="18" charset="2"/>
              </a:rPr>
              <a:t> </a:t>
            </a:r>
            <a:r>
              <a:rPr lang="el-GR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ε</a:t>
            </a:r>
            <a:r>
              <a:rPr lang="en-US" altLang="zh-TW" dirty="0">
                <a:latin typeface="+mj-lt"/>
                <a:ea typeface="新細明體" pitchFamily="18" charset="-120"/>
                <a:cs typeface="Times New Roman" pitchFamily="18" charset="0"/>
              </a:rPr>
              <a:t>, </a:t>
            </a:r>
            <a:r>
              <a:rPr lang="el-GR" altLang="zh-TW" dirty="0"/>
              <a:t>α</a:t>
            </a:r>
            <a:r>
              <a:rPr lang="en-US" altLang="zh-TW" dirty="0"/>
              <a:t> does not derive any string beginning with a terminal in FOLLOW(</a:t>
            </a:r>
            <a:r>
              <a:rPr lang="en-US" altLang="zh-TW" i="1" dirty="0"/>
              <a:t>A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>
                <a:solidFill>
                  <a:srgbClr val="0000FF"/>
                </a:solidFill>
                <a:latin typeface="+mj-lt"/>
                <a:sym typeface="Wingdings" pitchFamily="2" charset="2"/>
              </a:rPr>
              <a:t>If </a:t>
            </a:r>
            <a:r>
              <a:rPr lang="el-GR" altLang="zh-TW" i="1" dirty="0">
                <a:solidFill>
                  <a:srgbClr val="0000FF"/>
                </a:solidFill>
                <a:sym typeface="Wingdings" pitchFamily="2" charset="2"/>
              </a:rPr>
              <a:t>β</a:t>
            </a:r>
            <a:r>
              <a:rPr lang="en-GB" altLang="zh-TW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</a:t>
            </a:r>
            <a:r>
              <a:rPr lang="el-GR" altLang="zh-TW" dirty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ε</a:t>
            </a:r>
            <a:r>
              <a:rPr lang="en-US" altLang="zh-TW" dirty="0">
                <a:solidFill>
                  <a:srgbClr val="0000FF"/>
                </a:solidFill>
                <a:latin typeface="+mj-lt"/>
                <a:ea typeface="新細明體" pitchFamily="18" charset="-120"/>
                <a:cs typeface="Times New Roman" pitchFamily="18" charset="0"/>
              </a:rPr>
              <a:t>, no terminal in both </a:t>
            </a:r>
            <a:r>
              <a:rPr lang="en-US" altLang="zh-TW" dirty="0">
                <a:solidFill>
                  <a:srgbClr val="0000FF"/>
                </a:solidFill>
              </a:rPr>
              <a:t>FOLLOW(</a:t>
            </a:r>
            <a:r>
              <a:rPr lang="en-US" altLang="zh-TW" i="1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0000FF"/>
                </a:solidFill>
              </a:rPr>
              <a:t>) and </a:t>
            </a:r>
            <a:r>
              <a:rPr lang="en-US" altLang="zh-TW" dirty="0">
                <a:solidFill>
                  <a:srgbClr val="0000FF"/>
                </a:solidFill>
                <a:sym typeface="Wingdings" pitchFamily="2" charset="2"/>
              </a:rPr>
              <a:t>FIRST(</a:t>
            </a:r>
            <a:r>
              <a:rPr lang="el-GR" altLang="zh-TW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altLang="zh-TW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en-US" altLang="zh-TW" i="1" dirty="0">
              <a:solidFill>
                <a:srgbClr val="0000FF"/>
              </a:solidFill>
              <a:latin typeface="+mj-lt"/>
              <a:sym typeface="Wingdings" pitchFamily="2" charset="2"/>
            </a:endParaRPr>
          </a:p>
          <a:p>
            <a:pPr lvl="3"/>
            <a:endParaRPr lang="zh-TW" altLang="en-US" dirty="0"/>
          </a:p>
        </p:txBody>
      </p:sp>
      <p:sp>
        <p:nvSpPr>
          <p:cNvPr id="7" name="Text Box 8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55327" y="4576525"/>
            <a:ext cx="49244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/>
            <a:r>
              <a:rPr kumimoji="0" lang="zh-TW" altLang="en-US" sz="2400" dirty="0">
                <a:ea typeface="微軟正黑體" pitchFamily="34" charset="-120"/>
              </a:rPr>
              <a:t>＊</a:t>
            </a:r>
          </a:p>
        </p:txBody>
      </p:sp>
      <p:sp>
        <p:nvSpPr>
          <p:cNvPr id="8" name="Text Box 8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79712" y="5301209"/>
            <a:ext cx="49244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/>
            <a:r>
              <a:rPr kumimoji="0" lang="zh-TW" altLang="en-US" sz="2400" dirty="0">
                <a:ea typeface="微軟正黑體" pitchFamily="34" charset="-120"/>
              </a:rPr>
              <a:t>＊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LL(1) Grammar Example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i="1" dirty="0"/>
              <a:t>stmt</a:t>
            </a:r>
            <a:r>
              <a:rPr lang="en-US" altLang="zh-TW" dirty="0"/>
              <a:t> → </a:t>
            </a:r>
            <a:r>
              <a:rPr lang="en-US" altLang="zh-TW" b="1" dirty="0"/>
              <a:t>if</a:t>
            </a:r>
            <a:r>
              <a:rPr lang="en-US" altLang="zh-TW" dirty="0"/>
              <a:t> (</a:t>
            </a:r>
            <a:r>
              <a:rPr lang="en-US" altLang="zh-TW" i="1" dirty="0" err="1"/>
              <a:t>expr</a:t>
            </a:r>
            <a:r>
              <a:rPr lang="en-US" altLang="zh-TW" dirty="0"/>
              <a:t>) </a:t>
            </a:r>
            <a:r>
              <a:rPr lang="en-US" altLang="zh-TW" b="1" dirty="0"/>
              <a:t>then</a:t>
            </a:r>
            <a:r>
              <a:rPr lang="en-US" altLang="zh-TW" dirty="0"/>
              <a:t> </a:t>
            </a:r>
            <a:r>
              <a:rPr lang="en-US" altLang="zh-TW" i="1" dirty="0"/>
              <a:t>stmt</a:t>
            </a:r>
            <a:r>
              <a:rPr lang="en-US" altLang="zh-TW" dirty="0"/>
              <a:t> else </a:t>
            </a:r>
            <a:r>
              <a:rPr lang="en-US" altLang="zh-TW" i="1" dirty="0"/>
              <a:t>stmt</a:t>
            </a:r>
          </a:p>
          <a:p>
            <a:pPr>
              <a:buNone/>
            </a:pPr>
            <a:r>
              <a:rPr lang="en-US" altLang="zh-TW" i="1" dirty="0"/>
              <a:t>		</a:t>
            </a:r>
            <a:r>
              <a:rPr lang="en-US" altLang="zh-TW" dirty="0"/>
              <a:t>| </a:t>
            </a:r>
            <a:r>
              <a:rPr lang="en-US" altLang="zh-TW" b="1" dirty="0"/>
              <a:t>while</a:t>
            </a:r>
            <a:r>
              <a:rPr lang="en-US" altLang="zh-TW" dirty="0"/>
              <a:t> (</a:t>
            </a:r>
            <a:r>
              <a:rPr lang="en-US" altLang="zh-TW" i="1" dirty="0" err="1"/>
              <a:t>expr</a:t>
            </a:r>
            <a:r>
              <a:rPr lang="en-US" altLang="zh-TW" dirty="0"/>
              <a:t>) </a:t>
            </a:r>
            <a:r>
              <a:rPr lang="en-US" altLang="zh-TW" i="1" dirty="0"/>
              <a:t>stmt</a:t>
            </a:r>
          </a:p>
          <a:p>
            <a:pPr>
              <a:buNone/>
            </a:pPr>
            <a:r>
              <a:rPr lang="en-US" altLang="zh-TW" i="1" dirty="0"/>
              <a:t>		</a:t>
            </a:r>
            <a:r>
              <a:rPr lang="en-US" altLang="zh-TW" dirty="0"/>
              <a:t>| </a:t>
            </a:r>
            <a:r>
              <a:rPr lang="en-US" altLang="zh-TW" b="1" dirty="0"/>
              <a:t>{</a:t>
            </a:r>
            <a:r>
              <a:rPr lang="en-US" altLang="zh-TW" i="1" dirty="0" err="1"/>
              <a:t>stmt</a:t>
            </a:r>
            <a:r>
              <a:rPr lang="en-US" altLang="zh-TW" dirty="0" err="1"/>
              <a:t>_</a:t>
            </a:r>
            <a:r>
              <a:rPr lang="en-US" altLang="zh-TW" i="1" dirty="0" err="1"/>
              <a:t>list</a:t>
            </a:r>
            <a:r>
              <a:rPr lang="en-US" altLang="zh-TW" b="1" dirty="0"/>
              <a:t>}</a:t>
            </a:r>
          </a:p>
          <a:p>
            <a:pPr>
              <a:buNone/>
            </a:pPr>
            <a:endParaRPr lang="en-US" altLang="zh-TW" dirty="0"/>
          </a:p>
          <a:p>
            <a:r>
              <a:rPr lang="en-US" altLang="zh-TW" dirty="0"/>
              <a:t>FIRST(</a:t>
            </a:r>
            <a:r>
              <a:rPr lang="en-US" altLang="zh-TW" b="1" dirty="0"/>
              <a:t>if</a:t>
            </a:r>
            <a:r>
              <a:rPr lang="en-US" altLang="zh-TW" dirty="0"/>
              <a:t>) ∩ FIRST(</a:t>
            </a:r>
            <a:r>
              <a:rPr lang="en-US" altLang="zh-TW" b="1" dirty="0"/>
              <a:t>while</a:t>
            </a:r>
            <a:r>
              <a:rPr lang="en-US" altLang="zh-TW" dirty="0"/>
              <a:t>) ∩ FIRST(</a:t>
            </a:r>
            <a:r>
              <a:rPr lang="en-US" altLang="zh-TW" b="1" dirty="0"/>
              <a:t>{</a:t>
            </a:r>
            <a:r>
              <a:rPr lang="en-US" altLang="zh-TW" dirty="0"/>
              <a:t>)</a:t>
            </a:r>
          </a:p>
          <a:p>
            <a:pPr>
              <a:buNone/>
            </a:pPr>
            <a:r>
              <a:rPr lang="en-US" altLang="zh-TW" dirty="0"/>
              <a:t>	= {</a:t>
            </a:r>
            <a:r>
              <a:rPr lang="en-US" altLang="zh-TW" b="1" dirty="0"/>
              <a:t>if</a:t>
            </a:r>
            <a:r>
              <a:rPr lang="en-US" altLang="zh-TW" dirty="0"/>
              <a:t>} ∩ {</a:t>
            </a:r>
            <a:r>
              <a:rPr lang="en-US" altLang="zh-TW" b="1" dirty="0"/>
              <a:t>while</a:t>
            </a:r>
            <a:r>
              <a:rPr lang="en-US" altLang="zh-TW" dirty="0"/>
              <a:t>} ∩ {</a:t>
            </a:r>
            <a:r>
              <a:rPr lang="en-US" altLang="zh-TW" b="1" dirty="0"/>
              <a:t>{</a:t>
            </a:r>
            <a:r>
              <a:rPr lang="en-US" altLang="zh-TW" dirty="0"/>
              <a:t>} = ∅</a:t>
            </a:r>
          </a:p>
          <a:p>
            <a:r>
              <a:rPr lang="en-US" altLang="zh-TW" dirty="0"/>
              <a:t>There is no </a:t>
            </a:r>
            <a:r>
              <a:rPr lang="el-GR" altLang="zh-TW" dirty="0"/>
              <a:t>ε-</a:t>
            </a:r>
            <a:r>
              <a:rPr lang="en-US" altLang="zh-TW" dirty="0"/>
              <a:t>production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Non-recursive predictive parsing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Use a stack explicitly, rather then implicitly use recursive calls</a:t>
            </a:r>
          </a:p>
          <a:p>
            <a:r>
              <a:rPr lang="en-US" altLang="zh-TW" sz="2400" dirty="0"/>
              <a:t>Table-driven predictive parser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3D40B8-88E2-479E-AE69-30A66288B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241" y="2728746"/>
            <a:ext cx="5781517" cy="34283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1"/>
            <a:ext cx="8229600" cy="448311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TW" dirty="0"/>
              <a:t>Initially, input buffer has </a:t>
            </a:r>
            <a:r>
              <a:rPr lang="en-US" altLang="zh-TW" i="1" dirty="0"/>
              <a:t>w</a:t>
            </a:r>
            <a:r>
              <a:rPr lang="en-US" altLang="zh-TW" dirty="0"/>
              <a:t>$ and stack has </a:t>
            </a:r>
            <a:r>
              <a:rPr lang="en-US" altLang="zh-TW" i="1" dirty="0"/>
              <a:t>S</a:t>
            </a:r>
            <a:r>
              <a:rPr lang="en-US" altLang="zh-TW" dirty="0"/>
              <a:t>$ with </a:t>
            </a:r>
            <a:r>
              <a:rPr lang="en-US" altLang="zh-TW" i="1" dirty="0"/>
              <a:t>S</a:t>
            </a:r>
            <a:r>
              <a:rPr lang="en-US" altLang="zh-TW" dirty="0"/>
              <a:t> on the top</a:t>
            </a:r>
          </a:p>
          <a:p>
            <a:pPr>
              <a:buNone/>
            </a:pPr>
            <a:r>
              <a:rPr lang="en-US" altLang="zh-TW" dirty="0"/>
              <a:t>Set </a:t>
            </a:r>
            <a:r>
              <a:rPr lang="en-US" altLang="zh-TW" i="1" dirty="0" err="1"/>
              <a:t>ip</a:t>
            </a:r>
            <a:r>
              <a:rPr lang="en-US" altLang="zh-TW" dirty="0"/>
              <a:t> to the first symbol of </a:t>
            </a:r>
            <a:r>
              <a:rPr lang="en-US" altLang="zh-TW" i="1" dirty="0"/>
              <a:t>w</a:t>
            </a:r>
          </a:p>
          <a:p>
            <a:pPr>
              <a:buNone/>
            </a:pPr>
            <a:r>
              <a:rPr lang="en-US" altLang="zh-TW" dirty="0"/>
              <a:t>Set </a:t>
            </a:r>
            <a:r>
              <a:rPr lang="en-US" altLang="zh-TW" i="1" dirty="0"/>
              <a:t>X</a:t>
            </a:r>
            <a:r>
              <a:rPr lang="en-US" altLang="zh-TW" dirty="0"/>
              <a:t> to the top stack symbol</a:t>
            </a:r>
          </a:p>
          <a:p>
            <a:pPr>
              <a:buNone/>
            </a:pPr>
            <a:r>
              <a:rPr lang="en-US" altLang="zh-TW" dirty="0"/>
              <a:t>While (</a:t>
            </a:r>
            <a:r>
              <a:rPr lang="en-US" altLang="zh-TW" i="1" dirty="0"/>
              <a:t>X</a:t>
            </a:r>
            <a:r>
              <a:rPr lang="en-US" altLang="zh-TW" dirty="0"/>
              <a:t>!=$){</a:t>
            </a:r>
          </a:p>
          <a:p>
            <a:pPr>
              <a:buNone/>
            </a:pPr>
            <a:r>
              <a:rPr lang="en-US" altLang="zh-TW" dirty="0"/>
              <a:t>	if (</a:t>
            </a:r>
            <a:r>
              <a:rPr lang="en-US" altLang="zh-TW" i="1" dirty="0"/>
              <a:t>X</a:t>
            </a:r>
            <a:r>
              <a:rPr lang="en-US" altLang="zh-TW" dirty="0"/>
              <a:t>==</a:t>
            </a:r>
            <a:r>
              <a:rPr lang="en-US" altLang="zh-TW" i="1" dirty="0"/>
              <a:t>a</a:t>
            </a:r>
            <a:r>
              <a:rPr lang="en-US" altLang="zh-TW" dirty="0"/>
              <a:t>) pop the stack and advance </a:t>
            </a:r>
            <a:r>
              <a:rPr lang="en-US" altLang="zh-TW" i="1" dirty="0" err="1"/>
              <a:t>ip</a:t>
            </a:r>
            <a:r>
              <a:rPr lang="en-US" altLang="zh-TW" i="1" dirty="0"/>
              <a:t>; /* a </a:t>
            </a:r>
            <a:r>
              <a:rPr lang="en-US" altLang="zh-TW" dirty="0"/>
              <a:t>is pointed by</a:t>
            </a:r>
            <a:r>
              <a:rPr lang="en-US" altLang="zh-TW" i="1" dirty="0"/>
              <a:t> </a:t>
            </a:r>
            <a:r>
              <a:rPr lang="en-US" altLang="zh-TW" i="1" dirty="0" err="1"/>
              <a:t>ip</a:t>
            </a:r>
            <a:r>
              <a:rPr lang="en-US" altLang="zh-TW" i="1" dirty="0"/>
              <a:t> */</a:t>
            </a:r>
          </a:p>
          <a:p>
            <a:pPr>
              <a:buNone/>
            </a:pPr>
            <a:r>
              <a:rPr lang="en-US" altLang="zh-TW" i="1" dirty="0"/>
              <a:t>	</a:t>
            </a:r>
            <a:r>
              <a:rPr lang="en-US" altLang="zh-TW" dirty="0"/>
              <a:t>else if (</a:t>
            </a:r>
            <a:r>
              <a:rPr lang="en-US" altLang="zh-TW" i="1" dirty="0"/>
              <a:t>X </a:t>
            </a:r>
            <a:r>
              <a:rPr lang="en-US" altLang="zh-TW" dirty="0"/>
              <a:t>is a terminal) error();</a:t>
            </a:r>
          </a:p>
          <a:p>
            <a:pPr>
              <a:buNone/>
            </a:pPr>
            <a:r>
              <a:rPr lang="en-US" altLang="zh-TW" dirty="0"/>
              <a:t>	else if (M[</a:t>
            </a:r>
            <a:r>
              <a:rPr lang="en-US" altLang="zh-TW" i="1" dirty="0"/>
              <a:t>X</a:t>
            </a:r>
            <a:r>
              <a:rPr lang="en-US" altLang="zh-TW" dirty="0"/>
              <a:t>, </a:t>
            </a:r>
            <a:r>
              <a:rPr lang="en-US" altLang="zh-TW" i="1" dirty="0"/>
              <a:t>a</a:t>
            </a:r>
            <a:r>
              <a:rPr lang="en-US" altLang="zh-TW" dirty="0"/>
              <a:t>] is an error entry) error();</a:t>
            </a:r>
          </a:p>
          <a:p>
            <a:pPr>
              <a:buNone/>
            </a:pPr>
            <a:r>
              <a:rPr lang="en-US" altLang="zh-TW" dirty="0"/>
              <a:t>	else if (M[</a:t>
            </a:r>
            <a:r>
              <a:rPr lang="en-US" altLang="zh-TW" i="1" dirty="0"/>
              <a:t>X</a:t>
            </a:r>
            <a:r>
              <a:rPr lang="en-US" altLang="zh-TW" dirty="0"/>
              <a:t>, </a:t>
            </a:r>
            <a:r>
              <a:rPr lang="en-US" altLang="zh-TW" i="1" dirty="0"/>
              <a:t>a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 → </a:t>
            </a:r>
            <a:r>
              <a:rPr lang="en-US" altLang="zh-TW" i="1" dirty="0"/>
              <a:t>Y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Y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…</a:t>
            </a:r>
            <a:r>
              <a:rPr lang="en-US" altLang="zh-TW" i="1" dirty="0" err="1"/>
              <a:t>Y</a:t>
            </a:r>
            <a:r>
              <a:rPr lang="en-US" altLang="zh-TW" i="1" baseline="-25000" dirty="0" err="1"/>
              <a:t>k</a:t>
            </a:r>
            <a:r>
              <a:rPr lang="en-US" altLang="zh-TW" dirty="0"/>
              <a:t>){</a:t>
            </a:r>
          </a:p>
          <a:p>
            <a:pPr>
              <a:buNone/>
            </a:pPr>
            <a:r>
              <a:rPr lang="en-US" altLang="zh-TW" dirty="0"/>
              <a:t>		output the production </a:t>
            </a:r>
            <a:r>
              <a:rPr lang="en-US" altLang="zh-TW" i="1" dirty="0"/>
              <a:t>X</a:t>
            </a:r>
            <a:r>
              <a:rPr lang="en-US" altLang="zh-TW" dirty="0"/>
              <a:t> → </a:t>
            </a:r>
            <a:r>
              <a:rPr lang="en-US" altLang="zh-TW" i="1" dirty="0"/>
              <a:t>Y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Y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…</a:t>
            </a:r>
            <a:r>
              <a:rPr lang="en-US" altLang="zh-TW" i="1" dirty="0" err="1"/>
              <a:t>Y</a:t>
            </a:r>
            <a:r>
              <a:rPr lang="en-US" altLang="zh-TW" i="1" baseline="-25000" dirty="0" err="1"/>
              <a:t>k</a:t>
            </a:r>
            <a:r>
              <a:rPr lang="en-US" altLang="zh-TW" i="1" dirty="0"/>
              <a:t>;</a:t>
            </a:r>
          </a:p>
          <a:p>
            <a:pPr>
              <a:buNone/>
            </a:pPr>
            <a:r>
              <a:rPr lang="en-US" altLang="zh-TW" i="1" dirty="0"/>
              <a:t>		</a:t>
            </a:r>
            <a:r>
              <a:rPr lang="en-US" altLang="zh-TW" dirty="0"/>
              <a:t>pop the stack;</a:t>
            </a:r>
          </a:p>
          <a:p>
            <a:pPr>
              <a:buNone/>
            </a:pPr>
            <a:r>
              <a:rPr lang="en-US" altLang="zh-TW" i="1" dirty="0"/>
              <a:t>		</a:t>
            </a:r>
            <a:r>
              <a:rPr lang="en-US" altLang="zh-TW" dirty="0"/>
              <a:t>push </a:t>
            </a:r>
            <a:r>
              <a:rPr lang="en-US" altLang="zh-TW" i="1" dirty="0">
                <a:solidFill>
                  <a:srgbClr val="0000FF"/>
                </a:solidFill>
              </a:rPr>
              <a:t>Y</a:t>
            </a:r>
            <a:r>
              <a:rPr lang="en-US" altLang="zh-TW" i="1" baseline="-25000" dirty="0">
                <a:solidFill>
                  <a:srgbClr val="0000FF"/>
                </a:solidFill>
              </a:rPr>
              <a:t>k</a:t>
            </a:r>
            <a:r>
              <a:rPr lang="en-US" altLang="zh-TW" i="1" dirty="0">
                <a:solidFill>
                  <a:srgbClr val="0000FF"/>
                </a:solidFill>
              </a:rPr>
              <a:t>Y</a:t>
            </a:r>
            <a:r>
              <a:rPr lang="en-US" altLang="zh-TW" i="1" baseline="-25000" dirty="0">
                <a:solidFill>
                  <a:srgbClr val="0000FF"/>
                </a:solidFill>
              </a:rPr>
              <a:t>k-1</a:t>
            </a:r>
            <a:r>
              <a:rPr lang="en-US" altLang="zh-TW" i="1" dirty="0">
                <a:solidFill>
                  <a:srgbClr val="0000FF"/>
                </a:solidFill>
              </a:rPr>
              <a:t>…Y</a:t>
            </a:r>
            <a:r>
              <a:rPr lang="en-US" altLang="zh-TW" i="1" baseline="-25000" dirty="0">
                <a:solidFill>
                  <a:srgbClr val="0000FF"/>
                </a:solidFill>
              </a:rPr>
              <a:t>1</a:t>
            </a:r>
            <a:r>
              <a:rPr lang="en-US" altLang="zh-TW" i="1" dirty="0"/>
              <a:t> </a:t>
            </a:r>
            <a:r>
              <a:rPr lang="en-US" altLang="zh-TW" dirty="0"/>
              <a:t>onto the stack with </a:t>
            </a:r>
            <a:r>
              <a:rPr lang="en-US" altLang="zh-TW" i="1" dirty="0"/>
              <a:t>Y</a:t>
            </a:r>
            <a:r>
              <a:rPr lang="en-US" altLang="zh-TW" i="1" baseline="-25000" dirty="0"/>
              <a:t>1 </a:t>
            </a:r>
            <a:r>
              <a:rPr lang="en-US" altLang="zh-TW" dirty="0"/>
              <a:t>on top;</a:t>
            </a:r>
          </a:p>
          <a:p>
            <a:pPr>
              <a:buNone/>
            </a:pPr>
            <a:r>
              <a:rPr lang="en-US" altLang="zh-TW" dirty="0"/>
              <a:t>	}</a:t>
            </a:r>
          </a:p>
          <a:p>
            <a:pPr>
              <a:buNone/>
            </a:pPr>
            <a:r>
              <a:rPr lang="en-US" altLang="zh-TW" dirty="0"/>
              <a:t>	set X to the top stack symbol;</a:t>
            </a:r>
          </a:p>
          <a:p>
            <a:pPr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954336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195738" y="692698"/>
          <a:ext cx="4896543" cy="6038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1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Stack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Action</a:t>
                      </a:r>
                      <a:r>
                        <a:rPr lang="en-US" altLang="zh-TW" sz="1600" baseline="0" dirty="0"/>
                        <a:t> 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$E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/>
                        <a:t>id+id</a:t>
                      </a:r>
                      <a:r>
                        <a:rPr lang="en-US" altLang="zh-TW" sz="1600" dirty="0"/>
                        <a:t>*id$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/>
                        <a:t>Output E → TE’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$E’T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id+id</a:t>
                      </a:r>
                      <a:r>
                        <a:rPr lang="en-US" altLang="zh-TW" sz="1600" dirty="0"/>
                        <a:t>*id$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/>
                        <a:t>Output T → FT’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$E’T’F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id+id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*id$</a:t>
                      </a:r>
                      <a:endParaRPr lang="zh-TW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/>
                        <a:t>Output 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 → id</a:t>
                      </a:r>
                      <a:endParaRPr lang="zh-TW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$</a:t>
                      </a:r>
                      <a:r>
                        <a:rPr lang="en-US" altLang="zh-TW" sz="1600" dirty="0" err="1"/>
                        <a:t>E’T’id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id+id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*id$</a:t>
                      </a:r>
                      <a:endParaRPr lang="zh-TW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i="0" dirty="0"/>
                        <a:t>Match id</a:t>
                      </a:r>
                      <a:endParaRPr lang="zh-TW" altLang="en-US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$E’T’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+id*id$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/>
                        <a:t>Output T’ → </a:t>
                      </a:r>
                      <a:r>
                        <a:rPr lang="el-GR" altLang="zh-TW" sz="1600" i="0" dirty="0"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ε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$E’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+id*id$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i="0" dirty="0"/>
                        <a:t>Output E’ → +TE’</a:t>
                      </a:r>
                      <a:endParaRPr lang="zh-TW" altLang="en-US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$E’T+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+id*id$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/>
                        <a:t>Match +</a:t>
                      </a:r>
                      <a:endParaRPr lang="zh-TW" altLang="en-US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$E’T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id*id$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i="0" dirty="0"/>
                        <a:t>Output T → FT’</a:t>
                      </a:r>
                      <a:endParaRPr lang="zh-TW" altLang="en-US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$E’T’F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id*id$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/>
                        <a:t>Output 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 → id</a:t>
                      </a:r>
                      <a:endParaRPr lang="zh-TW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$</a:t>
                      </a:r>
                      <a:r>
                        <a:rPr lang="en-US" altLang="zh-TW" sz="1600" dirty="0" err="1"/>
                        <a:t>E’T’id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id*id$</a:t>
                      </a:r>
                      <a:endParaRPr lang="zh-TW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/>
                        <a:t>Match id</a:t>
                      </a:r>
                      <a:endParaRPr lang="zh-TW" altLang="en-US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$E’T’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*id$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i="0" dirty="0"/>
                        <a:t>Output T’ → *FT’</a:t>
                      </a:r>
                      <a:endParaRPr lang="zh-TW" altLang="en-US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$E’T’F*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*id$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/>
                        <a:t>Match *</a:t>
                      </a:r>
                      <a:endParaRPr lang="zh-TW" altLang="en-US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$E’T’F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id$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/>
                        <a:t>Output F → id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$</a:t>
                      </a:r>
                      <a:r>
                        <a:rPr lang="en-US" altLang="zh-TW" sz="1600" dirty="0" err="1"/>
                        <a:t>E’T’id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id$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/>
                        <a:t>Match id</a:t>
                      </a:r>
                      <a:endParaRPr lang="zh-TW" altLang="en-US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$E’T’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/>
                        <a:t>Output T’ → </a:t>
                      </a:r>
                      <a:r>
                        <a:rPr lang="el-GR" altLang="zh-TW" sz="1600" i="0" dirty="0"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ε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$E’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/>
                        <a:t>Output E’ → </a:t>
                      </a:r>
                      <a:r>
                        <a:rPr lang="el-GR" altLang="zh-TW" sz="1600" i="0" dirty="0"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ε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371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$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/>
                        <a:t>$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</a:rPr>
                        <a:t>accept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Top-down parsing</a:t>
            </a:r>
          </a:p>
          <a:p>
            <a:pPr lvl="1"/>
            <a:r>
              <a:rPr lang="en-US" altLang="zh-TW" dirty="0"/>
              <a:t>Recursive-descent parsing</a:t>
            </a:r>
          </a:p>
          <a:p>
            <a:pPr lvl="2"/>
            <a:r>
              <a:rPr lang="en-US" altLang="zh-TW" dirty="0"/>
              <a:t>Backtrack</a:t>
            </a:r>
          </a:p>
          <a:p>
            <a:pPr lvl="1"/>
            <a:r>
              <a:rPr lang="en-US" altLang="zh-TW" dirty="0"/>
              <a:t>Predictive parsing</a:t>
            </a:r>
          </a:p>
          <a:p>
            <a:pPr lvl="2"/>
            <a:r>
              <a:rPr lang="en-US" altLang="zh-TW" dirty="0"/>
              <a:t>Recursive predictive parsing</a:t>
            </a:r>
          </a:p>
          <a:p>
            <a:pPr lvl="3"/>
            <a:r>
              <a:rPr lang="en-US" altLang="zh-TW" dirty="0"/>
              <a:t>No backtrack</a:t>
            </a:r>
          </a:p>
          <a:p>
            <a:pPr lvl="3"/>
            <a:r>
              <a:rPr lang="en-US" altLang="zh-TW" dirty="0"/>
              <a:t>Parsing table</a:t>
            </a:r>
          </a:p>
          <a:p>
            <a:pPr lvl="4"/>
            <a:r>
              <a:rPr lang="en-US" altLang="zh-TW" sz="1800" dirty="0"/>
              <a:t>FIRST() and FOLLOW()</a:t>
            </a:r>
          </a:p>
          <a:p>
            <a:pPr lvl="2"/>
            <a:r>
              <a:rPr lang="en-US" altLang="zh-TW" dirty="0" err="1"/>
              <a:t>Nonrecursive</a:t>
            </a:r>
            <a:r>
              <a:rPr lang="en-US" altLang="zh-TW" dirty="0"/>
              <a:t> predictive parsing</a:t>
            </a:r>
          </a:p>
          <a:p>
            <a:pPr lvl="3"/>
            <a:r>
              <a:rPr lang="en-US" altLang="zh-TW" dirty="0"/>
              <a:t>Stack</a:t>
            </a:r>
          </a:p>
          <a:p>
            <a:pPr lvl="3"/>
            <a:r>
              <a:rPr lang="en-US" altLang="zh-TW" dirty="0"/>
              <a:t>Parsing table</a:t>
            </a:r>
          </a:p>
          <a:p>
            <a:pPr lvl="4"/>
            <a:r>
              <a:rPr lang="en-US" altLang="zh-TW" sz="1800" dirty="0"/>
              <a:t>FIRST() and FOLLOW()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Top-Down Parsing (Sec. 4.4)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68BDE58-8258-465C-8B6A-F84E15DD5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37" y="1804229"/>
            <a:ext cx="1760478" cy="3045906"/>
          </a:xfrm>
          <a:prstGeom prst="rect">
            <a:avLst/>
          </a:prstGeom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28B8658-2AC9-489F-81E4-A8918027F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3798"/>
            <a:ext cx="8229600" cy="4525963"/>
          </a:xfrm>
        </p:spPr>
        <p:txBody>
          <a:bodyPr/>
          <a:lstStyle/>
          <a:p>
            <a:r>
              <a:rPr lang="en-US" altLang="zh-TW" sz="2400" dirty="0"/>
              <a:t>Top-down parser for id + id * id</a:t>
            </a:r>
          </a:p>
          <a:p>
            <a:endParaRPr lang="zh-TW" altLang="en-US" dirty="0"/>
          </a:p>
        </p:txBody>
      </p:sp>
      <p:pic>
        <p:nvPicPr>
          <p:cNvPr id="10" name="內容版面配置區 6">
            <a:extLst>
              <a:ext uri="{FF2B5EF4-FFF2-40B4-BE49-F238E27FC236}">
                <a16:creationId xmlns:a16="http://schemas.microsoft.com/office/drawing/2014/main" id="{1EBAC538-32A6-44BA-A0D3-3390CF00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2" y="1870367"/>
            <a:ext cx="5109830" cy="45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5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Recursive-Descent Parsing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Intention</a:t>
            </a:r>
          </a:p>
          <a:p>
            <a:pPr lvl="1"/>
            <a:r>
              <a:rPr lang="en-US" altLang="zh-TW" sz="2400" dirty="0"/>
              <a:t>Try out all possibilities, i.e., do an exhaustive search to find a parse tree that parses the input string</a:t>
            </a:r>
          </a:p>
          <a:p>
            <a:pPr lvl="1"/>
            <a:r>
              <a:rPr lang="en-US" altLang="zh-TW" sz="2400" dirty="0"/>
              <a:t>May require</a:t>
            </a:r>
            <a:r>
              <a:rPr lang="en-US" altLang="zh-TW" sz="2400" dirty="0">
                <a:solidFill>
                  <a:srgbClr val="0000FF"/>
                </a:solidFill>
              </a:rPr>
              <a:t> backtracks (slow!!)</a:t>
            </a:r>
          </a:p>
          <a:p>
            <a:r>
              <a:rPr lang="en-US" altLang="zh-TW" sz="2800" dirty="0"/>
              <a:t>Example</a:t>
            </a:r>
            <a:endParaRPr lang="zh-TW" altLang="en-US" sz="2800" dirty="0"/>
          </a:p>
        </p:txBody>
      </p:sp>
      <p:sp>
        <p:nvSpPr>
          <p:cNvPr id="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9199" y="3965302"/>
            <a:ext cx="1594570" cy="831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/>
            <a:r>
              <a:rPr kumimoji="0" lang="en-US" altLang="zh-TW" sz="2400" dirty="0">
                <a:latin typeface="+mj-lt"/>
              </a:rPr>
              <a:t>S</a:t>
            </a:r>
            <a:r>
              <a:rPr kumimoji="0" lang="en-US" altLang="zh-TW" sz="2400" dirty="0">
                <a:latin typeface="+mj-lt"/>
                <a:sym typeface="Wingdings" pitchFamily="2" charset="2"/>
              </a:rPr>
              <a:t> </a:t>
            </a:r>
            <a:r>
              <a:rPr kumimoji="0" lang="en-US" altLang="zh-TW" sz="2400" dirty="0" err="1">
                <a:latin typeface="+mj-lt"/>
                <a:sym typeface="Wingdings" pitchFamily="2" charset="2"/>
              </a:rPr>
              <a:t>cAd</a:t>
            </a:r>
            <a:endParaRPr kumimoji="0" lang="en-US" altLang="zh-TW" sz="2400" dirty="0">
              <a:latin typeface="+mj-lt"/>
              <a:sym typeface="Wingdings" pitchFamily="2" charset="2"/>
            </a:endParaRPr>
          </a:p>
          <a:p>
            <a:pPr marL="285750" indent="-285750"/>
            <a:r>
              <a:rPr kumimoji="0" lang="en-US" altLang="zh-TW" sz="2400" dirty="0">
                <a:latin typeface="+mj-lt"/>
                <a:sym typeface="Wingdings" pitchFamily="2" charset="2"/>
              </a:rPr>
              <a:t>A </a:t>
            </a:r>
            <a:r>
              <a:rPr kumimoji="0" lang="en-US" altLang="zh-TW" sz="2400" dirty="0" err="1">
                <a:latin typeface="+mj-lt"/>
                <a:sym typeface="Wingdings" pitchFamily="2" charset="2"/>
              </a:rPr>
              <a:t>ab</a:t>
            </a:r>
            <a:r>
              <a:rPr kumimoji="0" lang="en-US" altLang="zh-TW" sz="2400" dirty="0">
                <a:latin typeface="+mj-lt"/>
                <a:sym typeface="Wingdings" pitchFamily="2" charset="2"/>
              </a:rPr>
              <a:t> | a</a:t>
            </a:r>
            <a:endParaRPr kumimoji="0" lang="en-US" altLang="zh-TW" sz="2400" dirty="0">
              <a:latin typeface="+mj-lt"/>
            </a:endParaRPr>
          </a:p>
        </p:txBody>
      </p:sp>
      <p:grpSp>
        <p:nvGrpSpPr>
          <p:cNvPr id="8" name="Group 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086175" y="3573018"/>
            <a:ext cx="5311775" cy="1957389"/>
            <a:chOff x="466" y="1768"/>
            <a:chExt cx="3346" cy="1233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466" y="1768"/>
              <a:ext cx="878" cy="681"/>
              <a:chOff x="-1978" y="719"/>
              <a:chExt cx="878" cy="681"/>
            </a:xfrm>
          </p:grpSpPr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-1667" y="719"/>
                <a:ext cx="205" cy="29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285750" indent="-285750"/>
                <a:r>
                  <a:rPr kumimoji="0" lang="en-US" altLang="zh-TW" sz="2400">
                    <a:latin typeface="+mj-lt"/>
                  </a:rPr>
                  <a:t>S</a:t>
                </a:r>
              </a:p>
            </p:txBody>
          </p:sp>
          <p:grpSp>
            <p:nvGrpSpPr>
              <p:cNvPr id="41" name="Group 8"/>
              <p:cNvGrpSpPr>
                <a:grpSpLocks/>
              </p:cNvGrpSpPr>
              <p:nvPr/>
            </p:nvGrpSpPr>
            <p:grpSpPr bwMode="auto">
              <a:xfrm>
                <a:off x="-1828" y="969"/>
                <a:ext cx="585" cy="165"/>
                <a:chOff x="-1929" y="978"/>
                <a:chExt cx="585" cy="165"/>
              </a:xfrm>
            </p:grpSpPr>
            <p:sp>
              <p:nvSpPr>
                <p:cNvPr id="4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-1929" y="978"/>
                  <a:ext cx="262" cy="16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latin typeface="+mj-lt"/>
                  </a:endParaRPr>
                </a:p>
              </p:txBody>
            </p:sp>
            <p:sp>
              <p:nvSpPr>
                <p:cNvPr id="46" name="Line 10"/>
                <p:cNvSpPr>
                  <a:spLocks noChangeShapeType="1"/>
                </p:cNvSpPr>
                <p:nvPr/>
              </p:nvSpPr>
              <p:spPr bwMode="auto">
                <a:xfrm>
                  <a:off x="-1667" y="978"/>
                  <a:ext cx="0" cy="16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latin typeface="+mj-lt"/>
                  </a:endParaRPr>
                </a:p>
              </p:txBody>
            </p:sp>
            <p:sp>
              <p:nvSpPr>
                <p:cNvPr id="47" name="Line 11"/>
                <p:cNvSpPr>
                  <a:spLocks noChangeShapeType="1"/>
                </p:cNvSpPr>
                <p:nvPr/>
              </p:nvSpPr>
              <p:spPr bwMode="auto">
                <a:xfrm>
                  <a:off x="-1667" y="978"/>
                  <a:ext cx="323" cy="16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latin typeface="+mj-lt"/>
                  </a:endParaRPr>
                </a:p>
              </p:txBody>
            </p:sp>
          </p:grpSp>
          <p:sp>
            <p:nvSpPr>
              <p:cNvPr id="42" name="Text Box 12"/>
              <p:cNvSpPr txBox="1">
                <a:spLocks noChangeArrowheads="1"/>
              </p:cNvSpPr>
              <p:nvPr/>
            </p:nvSpPr>
            <p:spPr bwMode="auto">
              <a:xfrm>
                <a:off x="-1978" y="1078"/>
                <a:ext cx="198" cy="29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285750" indent="-285750"/>
                <a:r>
                  <a:rPr kumimoji="0" lang="en-US" altLang="zh-TW" sz="2400">
                    <a:latin typeface="+mj-lt"/>
                  </a:rPr>
                  <a:t>c</a:t>
                </a:r>
              </a:p>
            </p:txBody>
          </p:sp>
          <p:sp>
            <p:nvSpPr>
              <p:cNvPr id="43" name="Text Box 13"/>
              <p:cNvSpPr txBox="1">
                <a:spLocks noChangeArrowheads="1"/>
              </p:cNvSpPr>
              <p:nvPr/>
            </p:nvSpPr>
            <p:spPr bwMode="auto">
              <a:xfrm>
                <a:off x="-1691" y="1109"/>
                <a:ext cx="228" cy="29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285750" indent="-285750"/>
                <a:r>
                  <a:rPr kumimoji="0" lang="en-US" altLang="zh-TW" sz="2400">
                    <a:latin typeface="+mj-lt"/>
                  </a:rPr>
                  <a:t>A</a:t>
                </a:r>
              </a:p>
            </p:txBody>
          </p:sp>
          <p:sp>
            <p:nvSpPr>
              <p:cNvPr id="44" name="Text Box 14"/>
              <p:cNvSpPr txBox="1">
                <a:spLocks noChangeArrowheads="1"/>
              </p:cNvSpPr>
              <p:nvPr/>
            </p:nvSpPr>
            <p:spPr bwMode="auto">
              <a:xfrm>
                <a:off x="-1318" y="1090"/>
                <a:ext cx="218" cy="29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285750" indent="-285750"/>
                <a:r>
                  <a:rPr kumimoji="0" lang="en-US" altLang="zh-TW" sz="2400">
                    <a:latin typeface="+mj-lt"/>
                  </a:rPr>
                  <a:t>d</a:t>
                </a:r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1368" y="1768"/>
              <a:ext cx="1440" cy="1233"/>
              <a:chOff x="1368" y="1794"/>
              <a:chExt cx="1440" cy="1233"/>
            </a:xfrm>
          </p:grpSpPr>
          <p:grpSp>
            <p:nvGrpSpPr>
              <p:cNvPr id="25" name="Group 16"/>
              <p:cNvGrpSpPr>
                <a:grpSpLocks/>
              </p:cNvGrpSpPr>
              <p:nvPr/>
            </p:nvGrpSpPr>
            <p:grpSpPr bwMode="auto">
              <a:xfrm>
                <a:off x="1609" y="1794"/>
                <a:ext cx="878" cy="681"/>
                <a:chOff x="-1978" y="719"/>
                <a:chExt cx="878" cy="681"/>
              </a:xfrm>
            </p:grpSpPr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-1667" y="719"/>
                  <a:ext cx="205" cy="29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285750" indent="-285750"/>
                  <a:r>
                    <a:rPr kumimoji="0" lang="en-US" altLang="zh-TW" sz="2400">
                      <a:latin typeface="+mj-lt"/>
                    </a:rPr>
                    <a:t>S</a:t>
                  </a:r>
                </a:p>
              </p:txBody>
            </p:sp>
            <p:grpSp>
              <p:nvGrpSpPr>
                <p:cNvPr id="33" name="Group 18"/>
                <p:cNvGrpSpPr>
                  <a:grpSpLocks/>
                </p:cNvGrpSpPr>
                <p:nvPr/>
              </p:nvGrpSpPr>
              <p:grpSpPr bwMode="auto">
                <a:xfrm>
                  <a:off x="-1828" y="969"/>
                  <a:ext cx="585" cy="165"/>
                  <a:chOff x="-1929" y="978"/>
                  <a:chExt cx="585" cy="165"/>
                </a:xfrm>
              </p:grpSpPr>
              <p:sp>
                <p:nvSpPr>
                  <p:cNvPr id="37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-1929" y="978"/>
                    <a:ext cx="262" cy="1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>
                      <a:latin typeface="+mj-lt"/>
                    </a:endParaRPr>
                  </a:p>
                </p:txBody>
              </p:sp>
              <p:sp>
                <p:nvSpPr>
                  <p:cNvPr id="3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-1667" y="978"/>
                    <a:ext cx="0" cy="1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>
                      <a:latin typeface="+mj-lt"/>
                    </a:endParaRPr>
                  </a:p>
                </p:txBody>
              </p:sp>
              <p:sp>
                <p:nvSpPr>
                  <p:cNvPr id="3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-1667" y="978"/>
                    <a:ext cx="323" cy="1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>
                      <a:latin typeface="+mj-lt"/>
                    </a:endParaRPr>
                  </a:p>
                </p:txBody>
              </p:sp>
            </p:grpSp>
            <p:sp>
              <p:nvSpPr>
                <p:cNvPr id="3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-1978" y="1078"/>
                  <a:ext cx="198" cy="29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285750" indent="-285750"/>
                  <a:r>
                    <a:rPr kumimoji="0" lang="en-US" altLang="zh-TW" sz="2400">
                      <a:latin typeface="+mj-lt"/>
                    </a:rPr>
                    <a:t>c</a:t>
                  </a:r>
                </a:p>
              </p:txBody>
            </p:sp>
            <p:sp>
              <p:nvSpPr>
                <p:cNvPr id="3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-1691" y="1109"/>
                  <a:ext cx="228" cy="29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285750" indent="-285750"/>
                  <a:r>
                    <a:rPr kumimoji="0" lang="en-US" altLang="zh-TW" sz="2400"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3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-1318" y="1090"/>
                  <a:ext cx="218" cy="29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285750" indent="-285750"/>
                  <a:r>
                    <a:rPr kumimoji="0" lang="en-US" altLang="zh-TW" sz="2400">
                      <a:latin typeface="+mj-lt"/>
                    </a:rPr>
                    <a:t>d</a:t>
                  </a:r>
                </a:p>
              </p:txBody>
            </p:sp>
          </p:grp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1756" y="2524"/>
                <a:ext cx="209" cy="29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285750" indent="-285750"/>
                <a:r>
                  <a:rPr kumimoji="0" lang="en-US" altLang="zh-TW" sz="2400" dirty="0">
                    <a:latin typeface="+mj-lt"/>
                  </a:rPr>
                  <a:t>a</a:t>
                </a:r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2098" y="2515"/>
                <a:ext cx="218" cy="29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285750" indent="-285750"/>
                <a:r>
                  <a:rPr kumimoji="0" lang="en-US" altLang="zh-TW" sz="2400" dirty="0">
                    <a:latin typeface="+mj-lt"/>
                  </a:rPr>
                  <a:t>b</a:t>
                </a:r>
              </a:p>
            </p:txBody>
          </p:sp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1896" y="2421"/>
                <a:ext cx="255" cy="157"/>
                <a:chOff x="1896" y="2421"/>
                <a:chExt cx="255" cy="157"/>
              </a:xfrm>
            </p:grpSpPr>
            <p:sp>
              <p:nvSpPr>
                <p:cNvPr id="3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896" y="2430"/>
                  <a:ext cx="125" cy="1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latin typeface="+mj-lt"/>
                  </a:endParaRPr>
                </a:p>
              </p:txBody>
            </p:sp>
            <p:sp>
              <p:nvSpPr>
                <p:cNvPr id="31" name="Line 29"/>
                <p:cNvSpPr>
                  <a:spLocks noChangeShapeType="1"/>
                </p:cNvSpPr>
                <p:nvPr/>
              </p:nvSpPr>
              <p:spPr bwMode="auto">
                <a:xfrm>
                  <a:off x="2021" y="2421"/>
                  <a:ext cx="130" cy="157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latin typeface="+mj-lt"/>
                  </a:endParaRPr>
                </a:p>
              </p:txBody>
            </p:sp>
          </p:grp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1368" y="2736"/>
                <a:ext cx="1440" cy="29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285750" indent="-285750"/>
                <a:r>
                  <a:rPr kumimoji="0" lang="en-US" altLang="zh-TW" sz="2400" dirty="0">
                    <a:latin typeface="+mj-lt"/>
                  </a:rPr>
                  <a:t>error!! backtrack</a:t>
                </a:r>
              </a:p>
            </p:txBody>
          </p:sp>
        </p:grp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2934" y="1768"/>
              <a:ext cx="878" cy="1032"/>
              <a:chOff x="2934" y="1747"/>
              <a:chExt cx="878" cy="1032"/>
            </a:xfrm>
          </p:grpSpPr>
          <p:grpSp>
            <p:nvGrpSpPr>
              <p:cNvPr id="14" name="Group 32"/>
              <p:cNvGrpSpPr>
                <a:grpSpLocks/>
              </p:cNvGrpSpPr>
              <p:nvPr/>
            </p:nvGrpSpPr>
            <p:grpSpPr bwMode="auto">
              <a:xfrm>
                <a:off x="2934" y="1747"/>
                <a:ext cx="878" cy="681"/>
                <a:chOff x="-1978" y="719"/>
                <a:chExt cx="878" cy="681"/>
              </a:xfrm>
            </p:grpSpPr>
            <p:sp>
              <p:nvSpPr>
                <p:cNvPr id="1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-1667" y="719"/>
                  <a:ext cx="205" cy="29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285750" indent="-285750"/>
                  <a:r>
                    <a:rPr kumimoji="0" lang="en-US" altLang="zh-TW" sz="2400">
                      <a:latin typeface="+mj-lt"/>
                    </a:rPr>
                    <a:t>S</a:t>
                  </a:r>
                </a:p>
              </p:txBody>
            </p:sp>
            <p:grpSp>
              <p:nvGrpSpPr>
                <p:cNvPr id="18" name="Group 34"/>
                <p:cNvGrpSpPr>
                  <a:grpSpLocks/>
                </p:cNvGrpSpPr>
                <p:nvPr/>
              </p:nvGrpSpPr>
              <p:grpSpPr bwMode="auto">
                <a:xfrm>
                  <a:off x="-1828" y="969"/>
                  <a:ext cx="585" cy="165"/>
                  <a:chOff x="-1929" y="978"/>
                  <a:chExt cx="585" cy="165"/>
                </a:xfrm>
              </p:grpSpPr>
              <p:sp>
                <p:nvSpPr>
                  <p:cNvPr id="22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-1929" y="978"/>
                    <a:ext cx="262" cy="1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>
                      <a:latin typeface="+mj-lt"/>
                    </a:endParaRPr>
                  </a:p>
                </p:txBody>
              </p:sp>
              <p:sp>
                <p:nvSpPr>
                  <p:cNvPr id="2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-1667" y="978"/>
                    <a:ext cx="0" cy="1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>
                      <a:latin typeface="+mj-lt"/>
                    </a:endParaRPr>
                  </a:p>
                </p:txBody>
              </p:sp>
              <p:sp>
                <p:nvSpPr>
                  <p:cNvPr id="2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-1667" y="978"/>
                    <a:ext cx="323" cy="1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>
                      <a:latin typeface="+mj-lt"/>
                    </a:endParaRPr>
                  </a:p>
                </p:txBody>
              </p:sp>
            </p:grpSp>
            <p:sp>
              <p:nvSpPr>
                <p:cNvPr id="1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-1978" y="1078"/>
                  <a:ext cx="198" cy="29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285750" indent="-285750"/>
                  <a:r>
                    <a:rPr kumimoji="0" lang="en-US" altLang="zh-TW" sz="2400">
                      <a:latin typeface="+mj-lt"/>
                    </a:rPr>
                    <a:t>c</a:t>
                  </a:r>
                </a:p>
              </p:txBody>
            </p:sp>
            <p:sp>
              <p:nvSpPr>
                <p:cNvPr id="2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-1691" y="1109"/>
                  <a:ext cx="228" cy="29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285750" indent="-285750"/>
                  <a:r>
                    <a:rPr kumimoji="0" lang="en-US" altLang="zh-TW" sz="2400"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21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-1318" y="1090"/>
                  <a:ext cx="218" cy="29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285750" indent="-285750"/>
                  <a:r>
                    <a:rPr kumimoji="0" lang="en-US" altLang="zh-TW" sz="2400">
                      <a:latin typeface="+mj-lt"/>
                    </a:rPr>
                    <a:t>d</a:t>
                  </a:r>
                </a:p>
              </p:txBody>
            </p:sp>
          </p:grpSp>
          <p:sp>
            <p:nvSpPr>
              <p:cNvPr id="15" name="Line 41"/>
              <p:cNvSpPr>
                <a:spLocks noChangeShapeType="1"/>
              </p:cNvSpPr>
              <p:nvPr/>
            </p:nvSpPr>
            <p:spPr bwMode="auto">
              <a:xfrm>
                <a:off x="3346" y="2375"/>
                <a:ext cx="0" cy="17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latin typeface="+mj-lt"/>
                </a:endParaRPr>
              </a:p>
            </p:txBody>
          </p:sp>
          <p:sp>
            <p:nvSpPr>
              <p:cNvPr id="16" name="Text Box 42"/>
              <p:cNvSpPr txBox="1">
                <a:spLocks noChangeArrowheads="1"/>
              </p:cNvSpPr>
              <p:nvPr/>
            </p:nvSpPr>
            <p:spPr bwMode="auto">
              <a:xfrm>
                <a:off x="3245" y="2488"/>
                <a:ext cx="209" cy="29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285750" indent="-285750"/>
                <a:r>
                  <a:rPr kumimoji="0" lang="en-US" altLang="zh-TW" sz="2400">
                    <a:latin typeface="+mj-lt"/>
                  </a:rPr>
                  <a:t>a</a:t>
                </a:r>
              </a:p>
            </p:txBody>
          </p:sp>
        </p:grpSp>
      </p:grpSp>
      <p:sp>
        <p:nvSpPr>
          <p:cNvPr id="48" name="矩形 47"/>
          <p:cNvSpPr/>
          <p:nvPr/>
        </p:nvSpPr>
        <p:spPr>
          <a:xfrm>
            <a:off x="827585" y="4911102"/>
            <a:ext cx="1437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+mj-lt"/>
              </a:rPr>
              <a:t>Input: cad</a:t>
            </a:r>
            <a:endParaRPr lang="zh-TW" altLang="en-US" sz="2400" dirty="0">
              <a:latin typeface="+mj-lt"/>
            </a:endParaRPr>
          </a:p>
        </p:txBody>
      </p:sp>
      <p:sp>
        <p:nvSpPr>
          <p:cNvPr id="49" name="向右箭號 48"/>
          <p:cNvSpPr/>
          <p:nvPr/>
        </p:nvSpPr>
        <p:spPr>
          <a:xfrm>
            <a:off x="4499993" y="4005061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>
            <a:off x="6516216" y="4005061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27585" y="5589240"/>
            <a:ext cx="66089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+mj-lt"/>
              </a:rPr>
              <a:t>A left-recursive grammar can cause a recursive-decent parser 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+mj-lt"/>
              </a:rPr>
              <a:t>to go into an infinite loop</a:t>
            </a:r>
            <a:endParaRPr lang="zh-TW" altLang="en-US" sz="2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2" name="投影片編號版面配置區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3" name="頁尾版面配置區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BABF6-DB98-4259-909D-B249E0A9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Recursive-Descent Parsing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B2A36A-7ECA-4AA5-810C-AF781B51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94E078-0146-43D0-98E3-2480360E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BE607DE-D632-4B94-990A-A1927A83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en-US" altLang="zh-TW" sz="2000" dirty="0"/>
              <a:t>To allow backtracking</a:t>
            </a:r>
          </a:p>
          <a:p>
            <a:pPr lvl="1"/>
            <a:r>
              <a:rPr lang="en-US" altLang="zh-TW" sz="1800" dirty="0"/>
              <a:t>Line (1) must try each of several productions</a:t>
            </a:r>
          </a:p>
          <a:p>
            <a:pPr lvl="1"/>
            <a:r>
              <a:rPr lang="en-US" altLang="zh-TW" sz="1800" dirty="0"/>
              <a:t>Failure at line (7) is not failure, it should return to line (1) and try another A-Production</a:t>
            </a:r>
          </a:p>
          <a:p>
            <a:pPr lvl="2"/>
            <a:r>
              <a:rPr lang="en-US" altLang="zh-TW" sz="1600" dirty="0"/>
              <a:t>If no more A-Production rule, we declare an input error</a:t>
            </a:r>
          </a:p>
          <a:p>
            <a:pPr lvl="2"/>
            <a:r>
              <a:rPr lang="en-US" altLang="zh-TW" sz="1600" dirty="0"/>
              <a:t>In order to try another A-Production, we need to reset the input pointer to where it was when we first reached line (1) </a:t>
            </a:r>
            <a:endParaRPr lang="zh-TW" altLang="en-US" sz="1600" dirty="0"/>
          </a:p>
        </p:txBody>
      </p:sp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DD0172F5-5272-4767-97E2-9D1DFE1E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13446"/>
            <a:ext cx="6192688" cy="256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4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Predictive Parsing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/>
              <a:t>A special case of recursive-descent parsing </a:t>
            </a:r>
            <a:r>
              <a:rPr lang="en-US" altLang="zh-TW" sz="3200" dirty="0">
                <a:solidFill>
                  <a:srgbClr val="0000FF"/>
                </a:solidFill>
              </a:rPr>
              <a:t>without backtracks</a:t>
            </a:r>
          </a:p>
          <a:p>
            <a:r>
              <a:rPr lang="en-US" altLang="zh-TW" dirty="0"/>
              <a:t>Intention</a:t>
            </a:r>
          </a:p>
          <a:p>
            <a:pPr lvl="1"/>
            <a:r>
              <a:rPr lang="en-US" altLang="zh-TW" dirty="0" err="1">
                <a:solidFill>
                  <a:srgbClr val="0000FF"/>
                </a:solidFill>
              </a:rPr>
              <a:t>Lookahead</a:t>
            </a:r>
            <a:r>
              <a:rPr lang="en-US" altLang="zh-TW" dirty="0"/>
              <a:t>: choose which production to apply based on the </a:t>
            </a:r>
            <a:r>
              <a:rPr lang="en-US" altLang="zh-TW" dirty="0">
                <a:solidFill>
                  <a:srgbClr val="0000FF"/>
                </a:solidFill>
              </a:rPr>
              <a:t>next input symbol</a:t>
            </a:r>
          </a:p>
          <a:p>
            <a:r>
              <a:rPr lang="en-US" altLang="zh-TW" dirty="0"/>
              <a:t>Two operations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FIRST()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FOLLOW()</a:t>
            </a:r>
          </a:p>
          <a:p>
            <a:r>
              <a:rPr lang="en-US" altLang="zh-TW" dirty="0"/>
              <a:t>Parsing Table</a:t>
            </a:r>
          </a:p>
          <a:p>
            <a:pPr lvl="1"/>
            <a:r>
              <a:rPr lang="en-US" altLang="zh-TW" dirty="0"/>
              <a:t>nonterminal + input symbol -&gt; choosing which production</a:t>
            </a:r>
          </a:p>
          <a:p>
            <a:r>
              <a:rPr lang="en-US" altLang="zh-TW" dirty="0"/>
              <a:t>LL(1) grammar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/>
              <a:t>FIRST()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FIRST(</a:t>
            </a:r>
            <a:r>
              <a:rPr lang="el-GR" altLang="zh-TW" sz="2800" i="1" dirty="0">
                <a:sym typeface="Wingdings" pitchFamily="2" charset="2"/>
              </a:rPr>
              <a:t>α</a:t>
            </a:r>
            <a:r>
              <a:rPr lang="en-US" altLang="zh-TW" sz="2800" dirty="0"/>
              <a:t>), where </a:t>
            </a:r>
            <a:r>
              <a:rPr lang="el-GR" altLang="zh-TW" sz="2800" i="1" dirty="0">
                <a:sym typeface="Wingdings" pitchFamily="2" charset="2"/>
              </a:rPr>
              <a:t>α</a:t>
            </a:r>
            <a:r>
              <a:rPr lang="en-US" altLang="zh-TW" sz="2800" dirty="0">
                <a:sym typeface="Wingdings" pitchFamily="2" charset="2"/>
              </a:rPr>
              <a:t> is any string of the grammar symbols</a:t>
            </a:r>
          </a:p>
          <a:p>
            <a:pPr lvl="1"/>
            <a:r>
              <a:rPr lang="en-US" altLang="zh-TW" sz="2400" dirty="0">
                <a:sym typeface="Wingdings" pitchFamily="2" charset="2"/>
              </a:rPr>
              <a:t>The set of </a:t>
            </a:r>
            <a:r>
              <a:rPr lang="en-US" altLang="zh-TW" sz="2400" dirty="0">
                <a:solidFill>
                  <a:srgbClr val="0000FF"/>
                </a:solidFill>
                <a:sym typeface="Wingdings" pitchFamily="2" charset="2"/>
              </a:rPr>
              <a:t>terminals</a:t>
            </a:r>
            <a:r>
              <a:rPr lang="en-US" altLang="zh-TW" sz="2400" dirty="0">
                <a:sym typeface="Wingdings" pitchFamily="2" charset="2"/>
              </a:rPr>
              <a:t> that begins the strings </a:t>
            </a:r>
            <a:r>
              <a:rPr lang="en-GB" altLang="zh-TW" sz="2400" i="1" dirty="0">
                <a:sym typeface="Symbol" pitchFamily="18" charset="2"/>
              </a:rPr>
              <a:t>w</a:t>
            </a:r>
            <a:r>
              <a:rPr lang="en-US" altLang="zh-TW" sz="2400" dirty="0">
                <a:sym typeface="Wingdings" pitchFamily="2" charset="2"/>
              </a:rPr>
              <a:t> derived from </a:t>
            </a:r>
            <a:r>
              <a:rPr lang="el-GR" altLang="zh-TW" sz="2400" i="1" dirty="0">
                <a:sym typeface="Wingdings" pitchFamily="2" charset="2"/>
              </a:rPr>
              <a:t>α</a:t>
            </a:r>
            <a:endParaRPr lang="en-US" altLang="zh-TW" sz="2400" i="1" dirty="0">
              <a:sym typeface="Wingdings" pitchFamily="2" charset="2"/>
            </a:endParaRPr>
          </a:p>
          <a:p>
            <a:pPr lvl="1"/>
            <a:r>
              <a:rPr lang="el-GR" altLang="zh-TW" sz="2400" i="1" dirty="0">
                <a:sym typeface="Wingdings" pitchFamily="2" charset="2"/>
              </a:rPr>
              <a:t>α</a:t>
            </a:r>
            <a:r>
              <a:rPr lang="en-US" altLang="zh-TW" sz="2400" i="1" dirty="0">
                <a:sym typeface="Wingdings" pitchFamily="2" charset="2"/>
              </a:rPr>
              <a:t> </a:t>
            </a:r>
            <a:r>
              <a:rPr lang="en-GB" altLang="zh-TW" sz="2400" dirty="0">
                <a:latin typeface="Times New Roman" pitchFamily="18" charset="0"/>
                <a:sym typeface="Symbol" pitchFamily="18" charset="2"/>
              </a:rPr>
              <a:t> </a:t>
            </a:r>
            <a:r>
              <a:rPr lang="en-GB" altLang="zh-TW" sz="2400" i="1" dirty="0">
                <a:latin typeface="+mj-lt"/>
                <a:sym typeface="Symbol" pitchFamily="18" charset="2"/>
              </a:rPr>
              <a:t>w</a:t>
            </a:r>
          </a:p>
          <a:p>
            <a:r>
              <a:rPr lang="en-GB" altLang="zh-TW" sz="2800" dirty="0">
                <a:latin typeface="+mj-lt"/>
                <a:sym typeface="Symbol" pitchFamily="18" charset="2"/>
              </a:rPr>
              <a:t>Example</a:t>
            </a:r>
          </a:p>
          <a:p>
            <a:pPr lvl="1"/>
            <a:r>
              <a:rPr lang="en-US" altLang="zh-TW" sz="2400" dirty="0">
                <a:sym typeface="Wingdings" pitchFamily="2" charset="2"/>
              </a:rPr>
              <a:t>If </a:t>
            </a:r>
            <a:r>
              <a:rPr lang="en-US" altLang="zh-TW" sz="2400" i="1" dirty="0">
                <a:sym typeface="Wingdings" pitchFamily="2" charset="2"/>
              </a:rPr>
              <a:t>A </a:t>
            </a:r>
            <a:r>
              <a:rPr lang="en-GB" altLang="zh-TW" sz="2400" dirty="0">
                <a:latin typeface="Times New Roman" pitchFamily="18" charset="0"/>
                <a:sym typeface="Symbol" pitchFamily="18" charset="2"/>
              </a:rPr>
              <a:t> </a:t>
            </a:r>
            <a:r>
              <a:rPr lang="en-GB" altLang="zh-TW" sz="2400" i="1" dirty="0">
                <a:sym typeface="Symbol" pitchFamily="18" charset="2"/>
              </a:rPr>
              <a:t>c</a:t>
            </a:r>
            <a:r>
              <a:rPr lang="el-GR" altLang="zh-TW" sz="2400" i="1" dirty="0">
                <a:cs typeface="Arial" pitchFamily="34" charset="0"/>
                <a:sym typeface="Wingdings" pitchFamily="2" charset="2"/>
              </a:rPr>
              <a:t> γ</a:t>
            </a:r>
            <a:r>
              <a:rPr lang="en-US" altLang="zh-TW" sz="2400" dirty="0">
                <a:cs typeface="Arial" pitchFamily="34" charset="0"/>
                <a:sym typeface="Wingdings" pitchFamily="2" charset="2"/>
              </a:rPr>
              <a:t>, then </a:t>
            </a:r>
            <a:r>
              <a:rPr lang="en-GB" altLang="zh-TW" sz="2400" i="1" dirty="0">
                <a:sym typeface="Symbol" pitchFamily="18" charset="2"/>
              </a:rPr>
              <a:t>c</a:t>
            </a:r>
            <a:r>
              <a:rPr lang="en-GB" altLang="zh-TW" sz="2400" dirty="0">
                <a:sym typeface="Symbol" pitchFamily="18" charset="2"/>
              </a:rPr>
              <a:t> is in </a:t>
            </a:r>
            <a:r>
              <a:rPr lang="en-US" altLang="zh-TW" sz="2400" dirty="0"/>
              <a:t>FIRST(</a:t>
            </a:r>
            <a:r>
              <a:rPr lang="en-US" altLang="zh-TW" sz="2400" i="1" dirty="0">
                <a:sym typeface="Wingdings" pitchFamily="2" charset="2"/>
              </a:rPr>
              <a:t>A</a:t>
            </a:r>
            <a:r>
              <a:rPr lang="en-GB" altLang="zh-TW" sz="2400" dirty="0">
                <a:sym typeface="Symbol" pitchFamily="18" charset="2"/>
              </a:rPr>
              <a:t>)</a:t>
            </a:r>
          </a:p>
          <a:p>
            <a:pPr lvl="1"/>
            <a:r>
              <a:rPr lang="en-GB" altLang="zh-TW" sz="2400" dirty="0">
                <a:sym typeface="Symbol" pitchFamily="18" charset="2"/>
              </a:rPr>
              <a:t>If </a:t>
            </a:r>
            <a:r>
              <a:rPr lang="en-GB" altLang="zh-TW" sz="2400" i="1" dirty="0">
                <a:sym typeface="Symbol" pitchFamily="18" charset="2"/>
              </a:rPr>
              <a:t>c</a:t>
            </a:r>
            <a:r>
              <a:rPr lang="en-GB" altLang="zh-TW" sz="2400" dirty="0">
                <a:sym typeface="Symbol" pitchFamily="18" charset="2"/>
              </a:rPr>
              <a:t> is in </a:t>
            </a:r>
            <a:r>
              <a:rPr lang="en-US" altLang="zh-TW" sz="2400" dirty="0"/>
              <a:t>FIRST(</a:t>
            </a:r>
            <a:r>
              <a:rPr lang="en-US" altLang="zh-TW" sz="2400" i="1" dirty="0">
                <a:sym typeface="Wingdings" pitchFamily="2" charset="2"/>
              </a:rPr>
              <a:t>A</a:t>
            </a:r>
            <a:r>
              <a:rPr lang="en-GB" altLang="zh-TW" sz="2400" dirty="0">
                <a:sym typeface="Symbol" pitchFamily="18" charset="2"/>
              </a:rPr>
              <a:t>), then </a:t>
            </a:r>
            <a:r>
              <a:rPr lang="en-US" altLang="zh-TW" sz="2400" i="1" dirty="0">
                <a:sym typeface="Wingdings" pitchFamily="2" charset="2"/>
              </a:rPr>
              <a:t>A </a:t>
            </a:r>
            <a:r>
              <a:rPr lang="en-GB" altLang="zh-TW" sz="2400" dirty="0">
                <a:latin typeface="Times New Roman" pitchFamily="18" charset="0"/>
                <a:sym typeface="Symbol" pitchFamily="18" charset="2"/>
              </a:rPr>
              <a:t> </a:t>
            </a:r>
            <a:r>
              <a:rPr lang="en-GB" altLang="zh-TW" sz="2400" i="1" dirty="0">
                <a:sym typeface="Symbol" pitchFamily="18" charset="2"/>
              </a:rPr>
              <a:t>c</a:t>
            </a:r>
            <a:r>
              <a:rPr lang="el-GR" altLang="zh-TW" sz="2400" i="1" dirty="0">
                <a:cs typeface="Arial" pitchFamily="34" charset="0"/>
                <a:sym typeface="Wingdings" pitchFamily="2" charset="2"/>
              </a:rPr>
              <a:t> γ</a:t>
            </a:r>
            <a:endParaRPr lang="en-GB" altLang="zh-TW" sz="2400" dirty="0">
              <a:sym typeface="Symbol" pitchFamily="18" charset="2"/>
            </a:endParaRPr>
          </a:p>
          <a:p>
            <a:r>
              <a:rPr lang="en-GB" altLang="zh-TW" sz="2800" dirty="0">
                <a:sym typeface="Symbol" pitchFamily="18" charset="2"/>
              </a:rPr>
              <a:t>Usage</a:t>
            </a:r>
          </a:p>
          <a:p>
            <a:pPr lvl="1"/>
            <a:r>
              <a:rPr lang="en-US" altLang="zh-TW" sz="2400" i="1" dirty="0">
                <a:sym typeface="Wingdings" pitchFamily="2" charset="2"/>
              </a:rPr>
              <a:t>A→</a:t>
            </a:r>
            <a:r>
              <a:rPr lang="el-GR" altLang="zh-TW" sz="2400" i="1" dirty="0">
                <a:sym typeface="Wingdings" pitchFamily="2" charset="2"/>
              </a:rPr>
              <a:t> α</a:t>
            </a:r>
            <a:r>
              <a:rPr lang="en-US" altLang="zh-TW" sz="2400" dirty="0">
                <a:ea typeface="微軟正黑體" pitchFamily="34" charset="-120"/>
                <a:sym typeface="Symbol" pitchFamily="18" charset="2"/>
              </a:rPr>
              <a:t>|</a:t>
            </a:r>
            <a:r>
              <a:rPr lang="el-GR" altLang="zh-TW" sz="2400" i="1" dirty="0">
                <a:cs typeface="Arial" pitchFamily="34" charset="0"/>
                <a:sym typeface="Wingdings" pitchFamily="2" charset="2"/>
              </a:rPr>
              <a:t>β</a:t>
            </a:r>
            <a:r>
              <a:rPr lang="en-US" altLang="zh-TW" sz="2400" i="1" dirty="0">
                <a:cs typeface="Arial" pitchFamily="34" charset="0"/>
                <a:sym typeface="Wingdings" pitchFamily="2" charset="2"/>
              </a:rPr>
              <a:t> </a:t>
            </a:r>
            <a:r>
              <a:rPr lang="en-US" altLang="zh-TW" sz="2400" dirty="0">
                <a:cs typeface="Arial" pitchFamily="34" charset="0"/>
                <a:sym typeface="Wingdings" pitchFamily="2" charset="2"/>
              </a:rPr>
              <a:t>for choosing</a:t>
            </a:r>
            <a:endParaRPr lang="en-US" altLang="zh-TW" sz="2400" i="1" dirty="0">
              <a:cs typeface="Arial" pitchFamily="34" charset="0"/>
              <a:sym typeface="Wingdings" pitchFamily="2" charset="2"/>
            </a:endParaRPr>
          </a:p>
          <a:p>
            <a:pPr lvl="1"/>
            <a:r>
              <a:rPr lang="en-US" altLang="zh-TW" sz="2400" dirty="0">
                <a:cs typeface="Arial" pitchFamily="34" charset="0"/>
                <a:sym typeface="Wingdings" pitchFamily="2" charset="2"/>
              </a:rPr>
              <a:t>If</a:t>
            </a:r>
            <a:r>
              <a:rPr lang="en-US" altLang="zh-TW" sz="2400" i="1" dirty="0">
                <a:cs typeface="Arial" pitchFamily="34" charset="0"/>
                <a:sym typeface="Wingdings" pitchFamily="2" charset="2"/>
              </a:rPr>
              <a:t> </a:t>
            </a:r>
            <a:r>
              <a:rPr lang="en-US" altLang="zh-TW" sz="2400" dirty="0">
                <a:cs typeface="Arial" pitchFamily="34" charset="0"/>
                <a:sym typeface="Wingdings" pitchFamily="2" charset="2"/>
              </a:rPr>
              <a:t>the next input symbol </a:t>
            </a:r>
            <a:r>
              <a:rPr lang="en-US" altLang="zh-TW" sz="2400" i="1" dirty="0">
                <a:cs typeface="Arial" pitchFamily="34" charset="0"/>
                <a:sym typeface="Wingdings" pitchFamily="2" charset="2"/>
              </a:rPr>
              <a:t>a</a:t>
            </a:r>
            <a:r>
              <a:rPr lang="en-US" altLang="zh-TW" sz="2400" dirty="0">
                <a:cs typeface="Arial" pitchFamily="34" charset="0"/>
                <a:sym typeface="Wingdings" pitchFamily="2" charset="2"/>
              </a:rPr>
              <a:t> is in FIRST(</a:t>
            </a:r>
            <a:r>
              <a:rPr lang="el-GR" altLang="zh-TW" sz="2400" i="1" dirty="0">
                <a:sym typeface="Wingdings" pitchFamily="2" charset="2"/>
              </a:rPr>
              <a:t>α</a:t>
            </a:r>
            <a:r>
              <a:rPr lang="en-US" altLang="zh-TW" sz="2400" dirty="0">
                <a:cs typeface="Arial" pitchFamily="34" charset="0"/>
                <a:sym typeface="Wingdings" pitchFamily="2" charset="2"/>
              </a:rPr>
              <a:t>), choose </a:t>
            </a:r>
            <a:r>
              <a:rPr lang="en-US" altLang="zh-TW" sz="2400" i="1" dirty="0">
                <a:sym typeface="Wingdings" pitchFamily="2" charset="2"/>
              </a:rPr>
              <a:t>A→</a:t>
            </a:r>
            <a:r>
              <a:rPr lang="el-GR" altLang="zh-TW" sz="2400" i="1" dirty="0">
                <a:sym typeface="Wingdings" pitchFamily="2" charset="2"/>
              </a:rPr>
              <a:t> α</a:t>
            </a:r>
            <a:r>
              <a:rPr lang="en-US" altLang="zh-TW" sz="2400" dirty="0">
                <a:sym typeface="Wingdings" pitchFamily="2" charset="2"/>
              </a:rPr>
              <a:t>; otherwise choose </a:t>
            </a:r>
            <a:r>
              <a:rPr lang="en-US" altLang="zh-TW" sz="2400" i="1" dirty="0">
                <a:sym typeface="Wingdings" pitchFamily="2" charset="2"/>
              </a:rPr>
              <a:t>A→</a:t>
            </a:r>
            <a:r>
              <a:rPr lang="el-GR" altLang="zh-TW" sz="2400" i="1" dirty="0">
                <a:sym typeface="Wingdings" pitchFamily="2" charset="2"/>
              </a:rPr>
              <a:t> </a:t>
            </a:r>
            <a:r>
              <a:rPr lang="el-GR" altLang="zh-TW" sz="2400" i="1" dirty="0">
                <a:cs typeface="Arial" pitchFamily="34" charset="0"/>
                <a:sym typeface="Wingdings" pitchFamily="2" charset="2"/>
              </a:rPr>
              <a:t>β</a:t>
            </a:r>
            <a:r>
              <a:rPr lang="en-US" altLang="zh-TW" sz="2400" i="1" dirty="0">
                <a:cs typeface="Arial" pitchFamily="34" charset="0"/>
                <a:sym typeface="Wingdings" pitchFamily="2" charset="2"/>
              </a:rPr>
              <a:t> </a:t>
            </a:r>
            <a:r>
              <a:rPr lang="en-US" altLang="zh-TW" sz="2400" dirty="0">
                <a:cs typeface="Arial" pitchFamily="34" charset="0"/>
                <a:sym typeface="Wingdings" pitchFamily="2" charset="2"/>
              </a:rPr>
              <a:t>(FIRST(</a:t>
            </a:r>
            <a:r>
              <a:rPr lang="el-GR" altLang="zh-TW" sz="2400" i="1" dirty="0">
                <a:sym typeface="Wingdings" pitchFamily="2" charset="2"/>
              </a:rPr>
              <a:t>α</a:t>
            </a:r>
            <a:r>
              <a:rPr lang="en-US" altLang="zh-TW" sz="2400" dirty="0"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400" dirty="0"/>
              <a:t> ∩ </a:t>
            </a:r>
            <a:r>
              <a:rPr lang="en-US" altLang="zh-TW" sz="2400" dirty="0">
                <a:cs typeface="Arial" pitchFamily="34" charset="0"/>
                <a:sym typeface="Wingdings" pitchFamily="2" charset="2"/>
              </a:rPr>
              <a:t>FIRST(</a:t>
            </a:r>
            <a:r>
              <a:rPr lang="el-GR" altLang="zh-TW" sz="2400" i="1" dirty="0">
                <a:cs typeface="Arial" pitchFamily="34" charset="0"/>
                <a:sym typeface="Wingdings" pitchFamily="2" charset="2"/>
              </a:rPr>
              <a:t>β</a:t>
            </a:r>
            <a:r>
              <a:rPr lang="en-US" altLang="zh-TW" sz="2400" dirty="0">
                <a:cs typeface="Arial" pitchFamily="34" charset="0"/>
                <a:sym typeface="Wingdings" pitchFamily="2" charset="2"/>
              </a:rPr>
              <a:t>)=</a:t>
            </a:r>
            <a:r>
              <a:rPr lang="en-US" altLang="zh-TW" sz="2400" dirty="0"/>
              <a:t> ∅</a:t>
            </a:r>
            <a:r>
              <a:rPr lang="en-US" altLang="zh-TW" sz="2400" dirty="0">
                <a:cs typeface="Arial" pitchFamily="34" charset="0"/>
                <a:sym typeface="Wingdings" pitchFamily="2" charset="2"/>
              </a:rPr>
              <a:t>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7" name="Text Box 8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90948" y="2852937"/>
            <a:ext cx="49244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/>
            <a:r>
              <a:rPr kumimoji="0" lang="zh-TW" altLang="en-US" sz="2400" dirty="0">
                <a:ea typeface="微軟正黑體" pitchFamily="34" charset="-120"/>
              </a:rPr>
              <a:t>＊</a:t>
            </a:r>
          </a:p>
        </p:txBody>
      </p:sp>
      <p:sp>
        <p:nvSpPr>
          <p:cNvPr id="8" name="Text Box 8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34778" y="3789040"/>
            <a:ext cx="49244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/>
            <a:r>
              <a:rPr kumimoji="0" lang="zh-TW" altLang="en-US" sz="2400" dirty="0">
                <a:ea typeface="微軟正黑體" pitchFamily="34" charset="-120"/>
              </a:rPr>
              <a:t>＊</a:t>
            </a:r>
          </a:p>
        </p:txBody>
      </p:sp>
      <p:sp>
        <p:nvSpPr>
          <p:cNvPr id="9" name="Text Box 8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83232" y="4218365"/>
            <a:ext cx="49244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/>
            <a:r>
              <a:rPr kumimoji="0" lang="zh-TW" altLang="en-US" sz="2400" dirty="0">
                <a:ea typeface="微軟正黑體" pitchFamily="34" charset="-120"/>
              </a:rPr>
              <a:t>＊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FIRST(</a:t>
            </a:r>
            <a:r>
              <a:rPr lang="en-US" altLang="zh-TW" i="1" dirty="0"/>
              <a:t>X</a:t>
            </a:r>
            <a:r>
              <a:rPr lang="en-US" altLang="zh-TW" dirty="0"/>
              <a:t>) computation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:r>
                  <a:rPr lang="en-US" altLang="zh-TW" dirty="0"/>
                  <a:t>1 If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is a terminal, FIRST(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) = {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}</a:t>
                </a:r>
              </a:p>
              <a:p>
                <a:pPr>
                  <a:buNone/>
                </a:pPr>
                <a:r>
                  <a:rPr lang="en-US" altLang="zh-TW" dirty="0"/>
                  <a:t>2 If </a:t>
                </a:r>
                <a:r>
                  <a:rPr lang="en-US" altLang="zh-TW" i="1" dirty="0"/>
                  <a:t>X </a:t>
                </a:r>
                <a:r>
                  <a:rPr lang="en-US" altLang="zh-TW" dirty="0"/>
                  <a:t>is a nonterminal and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→ </a:t>
                </a:r>
                <a:r>
                  <a:rPr lang="en-US" altLang="zh-TW" i="1" dirty="0"/>
                  <a:t>Y</a:t>
                </a:r>
                <a:r>
                  <a:rPr lang="en-US" altLang="zh-TW" i="1" baseline="-25000" dirty="0"/>
                  <a:t>1</a:t>
                </a:r>
                <a:r>
                  <a:rPr lang="en-US" altLang="zh-TW" i="1" dirty="0"/>
                  <a:t>Y</a:t>
                </a:r>
                <a:r>
                  <a:rPr lang="en-US" altLang="zh-TW" i="1" baseline="-25000" dirty="0"/>
                  <a:t>2</a:t>
                </a:r>
                <a:r>
                  <a:rPr lang="en-US" altLang="zh-TW" i="1" dirty="0"/>
                  <a:t>…</a:t>
                </a:r>
                <a:r>
                  <a:rPr lang="en-US" altLang="zh-TW" i="1" dirty="0" err="1"/>
                  <a:t>Y</a:t>
                </a:r>
                <a:r>
                  <a:rPr lang="en-US" altLang="zh-TW" i="1" baseline="-25000" dirty="0" err="1"/>
                  <a:t>k</a:t>
                </a:r>
                <a:r>
                  <a:rPr lang="en-US" altLang="zh-TW" dirty="0"/>
                  <a:t> is a production for some </a:t>
                </a:r>
                <a:r>
                  <a:rPr lang="en-US" altLang="zh-TW" i="1" dirty="0"/>
                  <a:t>k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dirty="0"/>
                  <a:t> 1 and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is a non-</a:t>
                </a:r>
                <a:r>
                  <a:rPr lang="el-GR" altLang="zh-TW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ε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symbol</a:t>
                </a:r>
              </a:p>
              <a:p>
                <a:pPr>
                  <a:buNone/>
                </a:pPr>
                <a:r>
                  <a:rPr lang="en-US" altLang="zh-TW" i="1" dirty="0"/>
                  <a:t>	</a:t>
                </a:r>
                <a:r>
                  <a:rPr lang="en-US" altLang="zh-TW" dirty="0"/>
                  <a:t>1) add 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 to FIRST(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) if</a:t>
                </a:r>
                <a:r>
                  <a:rPr lang="en-US" altLang="zh-TW" i="1" dirty="0"/>
                  <a:t> a </a:t>
                </a:r>
                <a:r>
                  <a:rPr lang="en-US" altLang="zh-TW" dirty="0"/>
                  <a:t>is in FIRST(</a:t>
                </a:r>
                <a:r>
                  <a:rPr lang="en-US" altLang="zh-TW" i="1" dirty="0"/>
                  <a:t>Y</a:t>
                </a:r>
                <a:r>
                  <a:rPr lang="en-US" altLang="zh-TW" i="1" baseline="-25000" dirty="0"/>
                  <a:t>1</a:t>
                </a:r>
                <a:r>
                  <a:rPr lang="en-US" altLang="zh-TW" dirty="0"/>
                  <a:t>)</a:t>
                </a:r>
                <a:r>
                  <a:rPr lang="en-US" altLang="zh-TW" i="1" dirty="0"/>
                  <a:t> </a:t>
                </a:r>
              </a:p>
              <a:p>
                <a:pPr>
                  <a:buNone/>
                </a:pPr>
                <a:r>
                  <a:rPr lang="en-US" altLang="zh-TW" i="1" dirty="0"/>
                  <a:t>	</a:t>
                </a:r>
                <a:r>
                  <a:rPr lang="en-US" altLang="zh-TW" dirty="0"/>
                  <a:t>2)</a:t>
                </a:r>
                <a:r>
                  <a:rPr lang="en-US" altLang="zh-TW" i="1" dirty="0"/>
                  <a:t> </a:t>
                </a:r>
                <a:r>
                  <a:rPr lang="en-US" altLang="zh-TW" dirty="0"/>
                  <a:t>add 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 to FIRST(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) if for some </a:t>
                </a:r>
                <a:r>
                  <a:rPr lang="en-US" altLang="zh-TW" i="1" dirty="0" err="1"/>
                  <a:t>i</a:t>
                </a:r>
                <a:r>
                  <a:rPr lang="en-US" altLang="zh-TW" dirty="0"/>
                  <a:t>, 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 is in FIRST(</a:t>
                </a:r>
                <a:r>
                  <a:rPr lang="en-US" altLang="zh-TW" i="1" dirty="0"/>
                  <a:t>Y</a:t>
                </a:r>
                <a:r>
                  <a:rPr lang="en-US" altLang="zh-TW" i="1" baseline="-25000" dirty="0"/>
                  <a:t>i</a:t>
                </a:r>
                <a:r>
                  <a:rPr lang="en-US" altLang="zh-TW" dirty="0"/>
                  <a:t>), and </a:t>
                </a:r>
                <a:r>
                  <a:rPr lang="el-GR" altLang="zh-TW" dirty="0"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ε</a:t>
                </a:r>
                <a:r>
                  <a:rPr lang="en-US" altLang="zh-TW" dirty="0"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 </a:t>
                </a:r>
                <a:r>
                  <a:rPr lang="en-US" altLang="zh-TW" dirty="0"/>
                  <a:t>is in all of FIRST(</a:t>
                </a:r>
                <a:r>
                  <a:rPr lang="en-US" altLang="zh-TW" i="1" dirty="0"/>
                  <a:t>Y</a:t>
                </a:r>
                <a:r>
                  <a:rPr lang="en-US" altLang="zh-TW" i="1" baseline="-25000" dirty="0"/>
                  <a:t>1</a:t>
                </a:r>
                <a:r>
                  <a:rPr lang="en-US" altLang="zh-TW" dirty="0"/>
                  <a:t>), …, FIRST(</a:t>
                </a:r>
                <a:r>
                  <a:rPr lang="en-US" altLang="zh-TW" i="1" dirty="0"/>
                  <a:t>Y</a:t>
                </a:r>
                <a:r>
                  <a:rPr lang="en-US" altLang="zh-TW" i="1" baseline="-25000" dirty="0"/>
                  <a:t>i-1</a:t>
                </a:r>
                <a:r>
                  <a:rPr lang="en-US" altLang="zh-TW" dirty="0"/>
                  <a:t>); that is, </a:t>
                </a:r>
                <a:r>
                  <a:rPr lang="en-US" altLang="zh-TW" i="1" dirty="0"/>
                  <a:t>Y</a:t>
                </a:r>
                <a:r>
                  <a:rPr lang="en-US" altLang="zh-TW" i="1" baseline="-25000" dirty="0"/>
                  <a:t>1</a:t>
                </a:r>
                <a:r>
                  <a:rPr lang="en-US" altLang="zh-TW" i="1" dirty="0"/>
                  <a:t>…Y</a:t>
                </a:r>
                <a:r>
                  <a:rPr lang="en-US" altLang="zh-TW" i="1" baseline="-25000" dirty="0"/>
                  <a:t>i-1</a:t>
                </a:r>
                <a:r>
                  <a:rPr lang="en-GB" altLang="zh-TW" dirty="0">
                    <a:latin typeface="Times New Roman" pitchFamily="18" charset="0"/>
                    <a:sym typeface="Symbol" pitchFamily="18" charset="2"/>
                  </a:rPr>
                  <a:t> </a:t>
                </a:r>
                <a:r>
                  <a:rPr lang="el-GR" altLang="zh-TW" dirty="0"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 ε</a:t>
                </a:r>
                <a:endParaRPr lang="en-US" altLang="zh-TW" dirty="0">
                  <a:latin typeface="Times New Roman" pitchFamily="18" charset="0"/>
                  <a:ea typeface="新細明體" pitchFamily="18" charset="-12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en-US" altLang="zh-TW" dirty="0"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	</a:t>
                </a:r>
                <a:r>
                  <a:rPr lang="en-US" altLang="zh-TW" dirty="0">
                    <a:latin typeface="+mj-lt"/>
                    <a:ea typeface="新細明體" pitchFamily="18" charset="-120"/>
                    <a:cs typeface="Times New Roman" pitchFamily="18" charset="0"/>
                  </a:rPr>
                  <a:t>3) If </a:t>
                </a:r>
                <a:r>
                  <a:rPr lang="el-GR" altLang="zh-TW" dirty="0"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ε </a:t>
                </a:r>
                <a:r>
                  <a:rPr lang="en-US" altLang="zh-TW" dirty="0">
                    <a:latin typeface="+mj-lt"/>
                    <a:ea typeface="新細明體" pitchFamily="18" charset="-120"/>
                    <a:cs typeface="Times New Roman" pitchFamily="18" charset="0"/>
                  </a:rPr>
                  <a:t>is in </a:t>
                </a:r>
                <a:r>
                  <a:rPr lang="en-US" altLang="zh-TW" dirty="0"/>
                  <a:t>FIRST(</a:t>
                </a:r>
                <a:r>
                  <a:rPr lang="en-US" altLang="zh-TW" i="1" dirty="0" err="1">
                    <a:latin typeface="+mj-lt"/>
                    <a:ea typeface="新細明體" pitchFamily="18" charset="-120"/>
                    <a:cs typeface="Times New Roman" pitchFamily="18" charset="0"/>
                  </a:rPr>
                  <a:t>Y</a:t>
                </a:r>
                <a:r>
                  <a:rPr lang="en-US" altLang="zh-TW" i="1" baseline="-25000" dirty="0" err="1">
                    <a:latin typeface="+mj-lt"/>
                    <a:ea typeface="新細明體" pitchFamily="18" charset="-120"/>
                    <a:cs typeface="Times New Roman" pitchFamily="18" charset="0"/>
                  </a:rPr>
                  <a:t>j</a:t>
                </a:r>
                <a:r>
                  <a:rPr lang="en-US" altLang="zh-TW" dirty="0">
                    <a:latin typeface="+mj-lt"/>
                    <a:ea typeface="新細明體" pitchFamily="18" charset="-120"/>
                    <a:cs typeface="Times New Roman" pitchFamily="18" charset="0"/>
                  </a:rPr>
                  <a:t>) for </a:t>
                </a:r>
                <a:r>
                  <a:rPr lang="en-US" altLang="zh-TW" i="1" dirty="0">
                    <a:latin typeface="+mj-lt"/>
                    <a:ea typeface="新細明體" pitchFamily="18" charset="-120"/>
                    <a:cs typeface="Times New Roman" pitchFamily="18" charset="0"/>
                  </a:rPr>
                  <a:t>all j</a:t>
                </a:r>
                <a:r>
                  <a:rPr lang="en-US" altLang="zh-TW" dirty="0">
                    <a:latin typeface="+mj-lt"/>
                    <a:ea typeface="新細明體" pitchFamily="18" charset="-120"/>
                    <a:cs typeface="Times New Roman" pitchFamily="18" charset="0"/>
                  </a:rPr>
                  <a:t> = 1, 2, …, </a:t>
                </a:r>
                <a:r>
                  <a:rPr lang="en-US" altLang="zh-TW" i="1" dirty="0">
                    <a:latin typeface="+mj-lt"/>
                    <a:ea typeface="新細明體" pitchFamily="18" charset="-120"/>
                    <a:cs typeface="Times New Roman" pitchFamily="18" charset="0"/>
                  </a:rPr>
                  <a:t>k</a:t>
                </a:r>
                <a:r>
                  <a:rPr lang="en-US" altLang="zh-TW" dirty="0">
                    <a:latin typeface="+mj-lt"/>
                    <a:ea typeface="新細明體" pitchFamily="18" charset="-120"/>
                    <a:cs typeface="Times New Roman" pitchFamily="18" charset="0"/>
                  </a:rPr>
                  <a:t>, then add </a:t>
                </a:r>
                <a:r>
                  <a:rPr lang="el-GR" altLang="zh-TW" dirty="0"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ε </a:t>
                </a:r>
                <a:r>
                  <a:rPr lang="en-US" altLang="zh-TW" dirty="0">
                    <a:latin typeface="+mj-lt"/>
                    <a:ea typeface="新細明體" pitchFamily="18" charset="-120"/>
                    <a:cs typeface="Times New Roman" pitchFamily="18" charset="0"/>
                  </a:rPr>
                  <a:t>to </a:t>
                </a:r>
                <a:r>
                  <a:rPr lang="en-US" altLang="zh-TW" dirty="0"/>
                  <a:t>FIRST(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)</a:t>
                </a:r>
              </a:p>
              <a:p>
                <a:pPr>
                  <a:buNone/>
                </a:pPr>
                <a:r>
                  <a:rPr lang="en-US" altLang="zh-TW" dirty="0"/>
                  <a:t>3 If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→ </a:t>
                </a:r>
                <a:r>
                  <a:rPr lang="el-GR" altLang="zh-TW" dirty="0">
                    <a:latin typeface="Times New Roman" pitchFamily="18" charset="0"/>
                    <a:cs typeface="Times New Roman" pitchFamily="18" charset="0"/>
                  </a:rPr>
                  <a:t>ε</a:t>
                </a:r>
                <a:r>
                  <a:rPr lang="en-US" altLang="zh-TW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dirty="0">
                    <a:cs typeface="Times New Roman" pitchFamily="18" charset="0"/>
                  </a:rPr>
                  <a:t>is a production</a:t>
                </a:r>
                <a:r>
                  <a:rPr lang="en-US" altLang="zh-TW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TW" dirty="0">
                    <a:cs typeface="Times New Roman" pitchFamily="18" charset="0"/>
                  </a:rPr>
                  <a:t>add </a:t>
                </a:r>
                <a:r>
                  <a:rPr lang="el-GR" altLang="zh-TW" dirty="0">
                    <a:latin typeface="Times New Roman" pitchFamily="18" charset="0"/>
                    <a:cs typeface="Times New Roman" pitchFamily="18" charset="0"/>
                  </a:rPr>
                  <a:t>ε </a:t>
                </a:r>
                <a:r>
                  <a:rPr lang="en-US" altLang="zh-TW" dirty="0">
                    <a:cs typeface="Times New Roman" pitchFamily="18" charset="0"/>
                  </a:rPr>
                  <a:t>to </a:t>
                </a:r>
                <a:r>
                  <a:rPr lang="en-US" altLang="zh-TW" dirty="0"/>
                  <a:t>FIRST(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)</a:t>
                </a:r>
              </a:p>
              <a:p>
                <a:pPr>
                  <a:buNone/>
                </a:pPr>
                <a:endParaRPr lang="zh-TW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7" t="-2156" r="-2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8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7704" y="4381997"/>
            <a:ext cx="49244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/>
            <a:r>
              <a:rPr kumimoji="0" lang="zh-TW" altLang="en-US" sz="2400" dirty="0">
                <a:ea typeface="微軟正黑體" pitchFamily="34" charset="-120"/>
              </a:rPr>
              <a:t>＊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600202"/>
            <a:ext cx="7355160" cy="4525963"/>
          </a:xfrm>
        </p:spPr>
        <p:txBody>
          <a:bodyPr/>
          <a:lstStyle/>
          <a:p>
            <a:pPr lvl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TW" i="1" dirty="0"/>
              <a:t>E </a:t>
            </a:r>
            <a:r>
              <a:rPr lang="en-US" altLang="zh-TW" dirty="0"/>
              <a:t>→ </a:t>
            </a:r>
            <a:r>
              <a:rPr lang="en-US" altLang="zh-TW" i="1" dirty="0"/>
              <a:t>TE’			</a:t>
            </a:r>
            <a:r>
              <a:rPr lang="en-US" altLang="zh-TW" dirty="0"/>
              <a:t>FIRST(</a:t>
            </a:r>
            <a:r>
              <a:rPr lang="en-US" altLang="zh-TW" i="1" dirty="0"/>
              <a:t>F</a:t>
            </a:r>
            <a:r>
              <a:rPr lang="en-US" altLang="zh-TW" dirty="0"/>
              <a:t>)={</a:t>
            </a:r>
            <a:r>
              <a:rPr lang="en-US" altLang="zh-TW" i="1" dirty="0"/>
              <a:t>(</a:t>
            </a:r>
            <a:r>
              <a:rPr lang="en-US" altLang="zh-TW" dirty="0"/>
              <a:t>, </a:t>
            </a:r>
            <a:r>
              <a:rPr lang="en-US" altLang="zh-TW" i="1" dirty="0"/>
              <a:t>id</a:t>
            </a:r>
            <a:r>
              <a:rPr lang="en-US" altLang="zh-TW" dirty="0"/>
              <a:t>}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zh-TW" i="1" dirty="0"/>
              <a:t>E’</a:t>
            </a:r>
            <a:r>
              <a:rPr lang="en-US" altLang="zh-TW" dirty="0"/>
              <a:t> → +</a:t>
            </a:r>
            <a:r>
              <a:rPr lang="en-US" altLang="zh-TW" i="1" dirty="0"/>
              <a:t>TE’</a:t>
            </a:r>
            <a:r>
              <a:rPr lang="en-US" altLang="zh-TW" dirty="0"/>
              <a:t>|</a:t>
            </a:r>
            <a:r>
              <a:rPr lang="el-GR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ε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</a:t>
            </a:r>
            <a:r>
              <a:rPr lang="en-US" altLang="zh-TW" dirty="0"/>
              <a:t>FIRST(</a:t>
            </a:r>
            <a:r>
              <a:rPr lang="en-US" altLang="zh-TW" i="1" dirty="0"/>
              <a:t>T’</a:t>
            </a:r>
            <a:r>
              <a:rPr lang="en-US" altLang="zh-TW" dirty="0"/>
              <a:t>)={*, </a:t>
            </a:r>
            <a:r>
              <a:rPr lang="el-GR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dirty="0"/>
              <a:t>}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i="1" dirty="0"/>
              <a:t>T </a:t>
            </a:r>
            <a:r>
              <a:rPr lang="en-US" altLang="zh-TW" dirty="0"/>
              <a:t>→ </a:t>
            </a:r>
            <a:r>
              <a:rPr lang="en-US" altLang="zh-TW" i="1" dirty="0"/>
              <a:t>FT’			</a:t>
            </a:r>
            <a:r>
              <a:rPr lang="en-US" altLang="zh-TW" dirty="0"/>
              <a:t>FIRST(</a:t>
            </a:r>
            <a:r>
              <a:rPr lang="en-US" altLang="zh-TW" i="1" dirty="0"/>
              <a:t>T</a:t>
            </a:r>
            <a:r>
              <a:rPr lang="en-US" altLang="zh-TW" dirty="0"/>
              <a:t>)={</a:t>
            </a:r>
            <a:r>
              <a:rPr lang="en-US" altLang="zh-TW" i="1" dirty="0"/>
              <a:t>(</a:t>
            </a:r>
            <a:r>
              <a:rPr lang="en-US" altLang="zh-TW" dirty="0"/>
              <a:t>, </a:t>
            </a:r>
            <a:r>
              <a:rPr lang="en-US" altLang="zh-TW" i="1" dirty="0"/>
              <a:t>id</a:t>
            </a:r>
            <a:r>
              <a:rPr lang="en-US" altLang="zh-TW" dirty="0"/>
              <a:t>}</a:t>
            </a:r>
            <a:endParaRPr lang="en-US" altLang="zh-TW" i="1" dirty="0"/>
          </a:p>
          <a:p>
            <a:pPr lvl="0">
              <a:lnSpc>
                <a:spcPct val="90000"/>
              </a:lnSpc>
              <a:buNone/>
            </a:pPr>
            <a:r>
              <a:rPr lang="en-US" altLang="zh-TW" i="1" dirty="0"/>
              <a:t>T’ </a:t>
            </a:r>
            <a:r>
              <a:rPr lang="en-US" altLang="zh-TW" dirty="0"/>
              <a:t>→ *</a:t>
            </a:r>
            <a:r>
              <a:rPr lang="en-US" altLang="zh-TW" i="1" dirty="0"/>
              <a:t>FT’ </a:t>
            </a:r>
            <a:r>
              <a:rPr lang="en-US" altLang="zh-TW" dirty="0"/>
              <a:t>| </a:t>
            </a:r>
            <a:r>
              <a:rPr lang="el-GR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</a:t>
            </a:r>
            <a:r>
              <a:rPr lang="en-US" altLang="zh-TW" dirty="0"/>
              <a:t>FIRST(</a:t>
            </a:r>
            <a:r>
              <a:rPr lang="en-US" altLang="zh-TW" i="1" dirty="0"/>
              <a:t>E’</a:t>
            </a:r>
            <a:r>
              <a:rPr lang="en-US" altLang="zh-TW" dirty="0"/>
              <a:t>)={+, </a:t>
            </a:r>
            <a:r>
              <a:rPr lang="el-GR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ε</a:t>
            </a:r>
            <a:r>
              <a:rPr lang="en-US" altLang="zh-TW" dirty="0"/>
              <a:t>}</a:t>
            </a:r>
          </a:p>
          <a:p>
            <a:pPr lvl="0">
              <a:lnSpc>
                <a:spcPct val="90000"/>
              </a:lnSpc>
              <a:buNone/>
              <a:defRPr/>
            </a:pPr>
            <a:r>
              <a:rPr lang="en-US" altLang="zh-TW" i="1" dirty="0"/>
              <a:t>F </a:t>
            </a:r>
            <a:r>
              <a:rPr lang="en-US" altLang="zh-TW" dirty="0"/>
              <a:t>→ (</a:t>
            </a:r>
            <a:r>
              <a:rPr lang="en-US" altLang="zh-TW" i="1" dirty="0"/>
              <a:t>E</a:t>
            </a:r>
            <a:r>
              <a:rPr lang="en-US" altLang="zh-TW" dirty="0"/>
              <a:t>) | </a:t>
            </a:r>
            <a:r>
              <a:rPr lang="en-US" altLang="zh-TW" i="1" dirty="0"/>
              <a:t>id		</a:t>
            </a:r>
            <a:r>
              <a:rPr lang="en-US" altLang="zh-TW" dirty="0"/>
              <a:t>FIRST(</a:t>
            </a:r>
            <a:r>
              <a:rPr lang="en-US" altLang="zh-TW" i="1" dirty="0"/>
              <a:t>E</a:t>
            </a:r>
            <a:r>
              <a:rPr lang="en-US" altLang="zh-TW" dirty="0"/>
              <a:t>)={</a:t>
            </a:r>
            <a:r>
              <a:rPr lang="en-US" altLang="zh-TW" i="1" dirty="0"/>
              <a:t>(</a:t>
            </a:r>
            <a:r>
              <a:rPr lang="en-US" altLang="zh-TW" dirty="0"/>
              <a:t>, </a:t>
            </a:r>
            <a:r>
              <a:rPr lang="en-US" altLang="zh-TW" i="1" dirty="0"/>
              <a:t>id</a:t>
            </a:r>
            <a:r>
              <a:rPr lang="en-US" altLang="zh-TW" dirty="0"/>
              <a:t>}</a:t>
            </a:r>
            <a:endParaRPr lang="en-US" altLang="zh-TW" i="1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EF6F-D374-4DA2-9DAE-ABBA171B343A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 Syntax Analysis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BDvjy1So2FcKvqiKjri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m9FZsMdnyKbMLougNfm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m9FZsMdnyKbMLougNfm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QITOdRJ3CuX4Ze71fagw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m9FZsMdnyKbMLougNfm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m9FZsMdnyKbMLougNfm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m9FZsMdnyKbMLougNfm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m9FZsMdnyKbMLougNfm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m9FZsMdnyKbMLougNfm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m9FZsMdnyKbMLougNfm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m9FZsMdnyKbMLougNfm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9902</TotalTime>
  <Words>2364</Words>
  <Application>Microsoft Office PowerPoint</Application>
  <PresentationFormat>如螢幕大小 (4:3)</PresentationFormat>
  <Paragraphs>348</Paragraphs>
  <Slides>27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Office 佈景主題</vt:lpstr>
      <vt:lpstr>Introduction to Compilers - 6 Syntax Analysis P2 Top Down Parsing</vt:lpstr>
      <vt:lpstr>Top-Down Parsing (Sec. 4.4)</vt:lpstr>
      <vt:lpstr>Top-Down Parsing (Sec. 4.4)</vt:lpstr>
      <vt:lpstr>Recursive-Descent Parsing</vt:lpstr>
      <vt:lpstr>Recursive-Descent Parsing</vt:lpstr>
      <vt:lpstr>Predictive Parsing</vt:lpstr>
      <vt:lpstr>FIRST()</vt:lpstr>
      <vt:lpstr>FIRST(X) computation</vt:lpstr>
      <vt:lpstr>Example</vt:lpstr>
      <vt:lpstr>More Examples</vt:lpstr>
      <vt:lpstr>FIRST() of a string</vt:lpstr>
      <vt:lpstr>FOLLOW()</vt:lpstr>
      <vt:lpstr>FOLLOW(A) computation</vt:lpstr>
      <vt:lpstr>Example</vt:lpstr>
      <vt:lpstr>More Example</vt:lpstr>
      <vt:lpstr>FIRST(A) and FOLLOW(A)</vt:lpstr>
      <vt:lpstr>Construction of Parsing Table</vt:lpstr>
      <vt:lpstr>Example</vt:lpstr>
      <vt:lpstr>Example of an Ambiguous Grammar</vt:lpstr>
      <vt:lpstr>Usage of FIRST() and FOLLOW()</vt:lpstr>
      <vt:lpstr>LL(1) grammars</vt:lpstr>
      <vt:lpstr>Property of LL(1)</vt:lpstr>
      <vt:lpstr>LL(1) Grammar Example</vt:lpstr>
      <vt:lpstr>Non-recursive predictive parsing</vt:lpstr>
      <vt:lpstr>Algorithm</vt:lpstr>
      <vt:lpstr>Example</vt:lpstr>
      <vt:lpstr>Concluding Remarks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Mathematics</dc:title>
  <dc:creator>Student</dc:creator>
  <cp:lastModifiedBy>徐逸懷</cp:lastModifiedBy>
  <cp:revision>1187</cp:revision>
  <dcterms:created xsi:type="dcterms:W3CDTF">2009-09-09T12:14:27Z</dcterms:created>
  <dcterms:modified xsi:type="dcterms:W3CDTF">2023-10-16T15:08:35Z</dcterms:modified>
</cp:coreProperties>
</file>