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6" d="100"/>
          <a:sy n="66" d="100"/>
        </p:scale>
        <p:origin x="1282"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11383-3E6D-499F-B84B-F73E7FFC792A}" type="datetimeFigureOut">
              <a:rPr kumimoji="1" lang="ja-JP" altLang="en-US" smtClean="0"/>
              <a:t>2017/9/7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AA503-2293-4195-B771-66215C505B43}" type="slidenum">
              <a:rPr kumimoji="1" lang="ja-JP" altLang="en-US" smtClean="0"/>
              <a:t>‹#›</a:t>
            </a:fld>
            <a:endParaRPr kumimoji="1" lang="ja-JP" altLang="en-US"/>
          </a:p>
        </p:txBody>
      </p:sp>
    </p:spTree>
    <p:extLst>
      <p:ext uri="{BB962C8B-B14F-4D97-AF65-F5344CB8AC3E}">
        <p14:creationId xmlns:p14="http://schemas.microsoft.com/office/powerpoint/2010/main" val="19764176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インターナショナルゲームコンセプトチャレンジ</a:t>
            </a:r>
            <a:r>
              <a:rPr kumimoji="1" lang="en-US" altLang="ja-JP" dirty="0" smtClean="0"/>
              <a:t>2017,</a:t>
            </a:r>
            <a:r>
              <a:rPr kumimoji="1" lang="ja-JP" altLang="en-US" dirty="0" smtClean="0"/>
              <a:t>チーム</a:t>
            </a:r>
            <a:r>
              <a:rPr kumimoji="1" lang="en-US" altLang="ja-JP" dirty="0" smtClean="0"/>
              <a:t>D</a:t>
            </a:r>
            <a:r>
              <a:rPr kumimoji="1" lang="ja-JP" altLang="en-US" dirty="0" smtClean="0"/>
              <a:t>の中間発表になります。私たちのチームは日本人プログラマー３名と留学生アーティスト２名で構成されており、コミュニケーションと開発は順調に進んでいます。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7EAA503-2293-4195-B771-66215C505B43}" type="slidenum">
              <a:rPr kumimoji="1" lang="ja-JP" altLang="en-US" smtClean="0"/>
              <a:t>1</a:t>
            </a:fld>
            <a:endParaRPr kumimoji="1" lang="ja-JP" altLang="en-US"/>
          </a:p>
        </p:txBody>
      </p:sp>
    </p:spTree>
    <p:extLst>
      <p:ext uri="{BB962C8B-B14F-4D97-AF65-F5344CB8AC3E}">
        <p14:creationId xmlns:p14="http://schemas.microsoft.com/office/powerpoint/2010/main" val="320282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私たちはどのようなゲームを作るのか？テーマは</a:t>
            </a:r>
            <a:r>
              <a:rPr kumimoji="1" lang="en-US" altLang="ja-JP" dirty="0" smtClean="0"/>
              <a:t>AI</a:t>
            </a:r>
            <a:r>
              <a:rPr kumimoji="1" lang="ja-JP" altLang="en-US" dirty="0" err="1" smtClean="0"/>
              <a:t>で話</a:t>
            </a:r>
            <a:r>
              <a:rPr kumimoji="1" lang="ja-JP" altLang="en-US" dirty="0" smtClean="0"/>
              <a:t>し合いをする中で敵を倒すアクションゲームを作りたいとまとまりました。私たちのゲームのコンセプトは</a:t>
            </a:r>
            <a:r>
              <a:rPr kumimoji="1" lang="en-US" altLang="ja-JP" dirty="0" smtClean="0"/>
              <a:t>[</a:t>
            </a:r>
            <a:r>
              <a:rPr kumimoji="1" lang="ja-JP" altLang="en-US" dirty="0" smtClean="0"/>
              <a:t>文字を読む</a:t>
            </a:r>
            <a:r>
              <a:rPr kumimoji="1" lang="en-US" altLang="ja-JP" dirty="0" smtClean="0"/>
              <a:t>]</a:t>
            </a:r>
            <a:r>
              <a:rPr kumimoji="1" lang="ja-JP" altLang="en-US" dirty="0" smtClean="0"/>
              <a:t>です</a:t>
            </a:r>
            <a:endParaRPr kumimoji="1" lang="ja-JP" altLang="en-US" dirty="0"/>
          </a:p>
        </p:txBody>
      </p:sp>
      <p:sp>
        <p:nvSpPr>
          <p:cNvPr id="4" name="スライド番号プレースホルダー 3"/>
          <p:cNvSpPr>
            <a:spLocks noGrp="1"/>
          </p:cNvSpPr>
          <p:nvPr>
            <p:ph type="sldNum" sz="quarter" idx="10"/>
          </p:nvPr>
        </p:nvSpPr>
        <p:spPr/>
        <p:txBody>
          <a:bodyPr/>
          <a:lstStyle/>
          <a:p>
            <a:fld id="{87EAA503-2293-4195-B771-66215C505B43}" type="slidenum">
              <a:rPr kumimoji="1" lang="ja-JP" altLang="en-US" smtClean="0"/>
              <a:t>2</a:t>
            </a:fld>
            <a:endParaRPr kumimoji="1" lang="ja-JP" altLang="en-US"/>
          </a:p>
        </p:txBody>
      </p:sp>
    </p:spTree>
    <p:extLst>
      <p:ext uri="{BB962C8B-B14F-4D97-AF65-F5344CB8AC3E}">
        <p14:creationId xmlns:p14="http://schemas.microsoft.com/office/powerpoint/2010/main" val="78131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セプトはお伝えしましたが、具体的にどのようなゲームなのか？先ほどのコンセプトにあったゲーム背景として私たちはキャラクターに剣闘士という設定を加えました。プレイヤーは剣闘士となり多くの敵剣闘士を倒してきますが、戦いが続くにつれて敵も強くなっていきます。ここが</a:t>
            </a:r>
            <a:r>
              <a:rPr kumimoji="1" lang="en-US" altLang="ja-JP" dirty="0" smtClean="0"/>
              <a:t>AI</a:t>
            </a:r>
            <a:r>
              <a:rPr kumimoji="1" lang="ja-JP" altLang="en-US" dirty="0" smtClean="0"/>
              <a:t>の要素となり、ゲームのキモとなります。プレイヤーは戦いを続ける中でより強い敵を打ち倒して勝利を積み上げていくのです。</a:t>
            </a:r>
            <a:endParaRPr kumimoji="1" lang="ja-JP" altLang="en-US" dirty="0"/>
          </a:p>
        </p:txBody>
      </p:sp>
      <p:sp>
        <p:nvSpPr>
          <p:cNvPr id="4" name="スライド番号プレースホルダー 3"/>
          <p:cNvSpPr>
            <a:spLocks noGrp="1"/>
          </p:cNvSpPr>
          <p:nvPr>
            <p:ph type="sldNum" sz="quarter" idx="10"/>
          </p:nvPr>
        </p:nvSpPr>
        <p:spPr/>
        <p:txBody>
          <a:bodyPr/>
          <a:lstStyle/>
          <a:p>
            <a:fld id="{87EAA503-2293-4195-B771-66215C505B43}" type="slidenum">
              <a:rPr kumimoji="1" lang="ja-JP" altLang="en-US" smtClean="0"/>
              <a:t>3</a:t>
            </a:fld>
            <a:endParaRPr kumimoji="1" lang="ja-JP" altLang="en-US"/>
          </a:p>
        </p:txBody>
      </p:sp>
    </p:spTree>
    <p:extLst>
      <p:ext uri="{BB962C8B-B14F-4D97-AF65-F5344CB8AC3E}">
        <p14:creationId xmlns:p14="http://schemas.microsoft.com/office/powerpoint/2010/main" val="248234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38785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93115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84594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8069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414584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96695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8722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65567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148895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78033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CD869C-8B6C-41BD-977C-F7F41E09D447}" type="datetimeFigureOut">
              <a:rPr kumimoji="1" lang="ja-JP" altLang="en-US" smtClean="0"/>
              <a:t>2017/9/7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63274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D869C-8B6C-41BD-977C-F7F41E09D447}" type="datetimeFigureOut">
              <a:rPr kumimoji="1" lang="ja-JP" altLang="en-US" smtClean="0"/>
              <a:t>2017/9/7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43716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自動代替テキストはありませ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020" y="1584961"/>
            <a:ext cx="3686276" cy="3686276"/>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p:cNvSpPr>
            <a:spLocks noGrp="1"/>
          </p:cNvSpPr>
          <p:nvPr>
            <p:ph type="ctrTitle"/>
          </p:nvPr>
        </p:nvSpPr>
        <p:spPr>
          <a:xfrm>
            <a:off x="5246558" y="2234298"/>
            <a:ext cx="6945442" cy="2387600"/>
          </a:xfrm>
        </p:spPr>
        <p:txBody>
          <a:bodyPr>
            <a:normAutofit fontScale="90000"/>
          </a:bodyPr>
          <a:lstStyle/>
          <a:p>
            <a:pPr algn="l"/>
            <a:r>
              <a:rPr lang="en-US" altLang="ja-JP" dirty="0" smtClean="0">
                <a:solidFill>
                  <a:schemeClr val="accent5">
                    <a:lumMod val="50000"/>
                  </a:schemeClr>
                </a:solidFill>
                <a:latin typeface="Arial Black" panose="020B0A04020102020204" pitchFamily="34" charset="0"/>
              </a:rPr>
              <a:t>International</a:t>
            </a:r>
            <a:br>
              <a:rPr lang="en-US" altLang="ja-JP" dirty="0" smtClean="0">
                <a:solidFill>
                  <a:schemeClr val="accent5">
                    <a:lumMod val="50000"/>
                  </a:schemeClr>
                </a:solidFill>
                <a:latin typeface="Arial Black" panose="020B0A04020102020204" pitchFamily="34" charset="0"/>
              </a:rPr>
            </a:br>
            <a:r>
              <a:rPr lang="en-US" altLang="ja-JP" dirty="0" smtClean="0">
                <a:solidFill>
                  <a:schemeClr val="accent5">
                    <a:lumMod val="50000"/>
                  </a:schemeClr>
                </a:solidFill>
                <a:latin typeface="Arial Black" panose="020B0A04020102020204" pitchFamily="34" charset="0"/>
              </a:rPr>
              <a:t>Game</a:t>
            </a:r>
            <a:br>
              <a:rPr lang="en-US" altLang="ja-JP" dirty="0" smtClean="0">
                <a:solidFill>
                  <a:schemeClr val="accent5">
                    <a:lumMod val="50000"/>
                  </a:schemeClr>
                </a:solidFill>
                <a:latin typeface="Arial Black" panose="020B0A04020102020204" pitchFamily="34" charset="0"/>
              </a:rPr>
            </a:br>
            <a:r>
              <a:rPr lang="en-US" altLang="ja-JP" dirty="0">
                <a:solidFill>
                  <a:schemeClr val="accent5">
                    <a:lumMod val="50000"/>
                  </a:schemeClr>
                </a:solidFill>
                <a:latin typeface="Arial Black" panose="020B0A04020102020204" pitchFamily="34" charset="0"/>
              </a:rPr>
              <a:t>C</a:t>
            </a:r>
            <a:r>
              <a:rPr lang="en-US" altLang="ja-JP" dirty="0" smtClean="0">
                <a:solidFill>
                  <a:schemeClr val="accent5">
                    <a:lumMod val="50000"/>
                  </a:schemeClr>
                </a:solidFill>
                <a:latin typeface="Arial Black" panose="020B0A04020102020204" pitchFamily="34" charset="0"/>
              </a:rPr>
              <a:t>oncept</a:t>
            </a:r>
            <a:br>
              <a:rPr lang="en-US" altLang="ja-JP" dirty="0" smtClean="0">
                <a:solidFill>
                  <a:schemeClr val="accent5">
                    <a:lumMod val="50000"/>
                  </a:schemeClr>
                </a:solidFill>
                <a:latin typeface="Arial Black" panose="020B0A04020102020204" pitchFamily="34" charset="0"/>
              </a:rPr>
            </a:br>
            <a:r>
              <a:rPr lang="en-US" altLang="ja-JP" dirty="0" smtClean="0">
                <a:solidFill>
                  <a:schemeClr val="accent5">
                    <a:lumMod val="50000"/>
                  </a:schemeClr>
                </a:solidFill>
                <a:latin typeface="Arial Black" panose="020B0A04020102020204" pitchFamily="34" charset="0"/>
              </a:rPr>
              <a:t>Challenge</a:t>
            </a:r>
            <a:endParaRPr kumimoji="1" lang="ja-JP" altLang="en-US" dirty="0">
              <a:solidFill>
                <a:schemeClr val="accent5">
                  <a:lumMod val="50000"/>
                </a:schemeClr>
              </a:solidFill>
              <a:latin typeface="Arial Black" panose="020B0A04020102020204" pitchFamily="34" charset="0"/>
            </a:endParaRPr>
          </a:p>
        </p:txBody>
      </p:sp>
      <p:sp>
        <p:nvSpPr>
          <p:cNvPr id="5" name="正方形/長方形 4"/>
          <p:cNvSpPr/>
          <p:nvPr/>
        </p:nvSpPr>
        <p:spPr>
          <a:xfrm>
            <a:off x="4566920" y="1804086"/>
            <a:ext cx="754724" cy="1392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3"/>
          <p:cNvSpPr txBox="1">
            <a:spLocks/>
          </p:cNvSpPr>
          <p:nvPr/>
        </p:nvSpPr>
        <p:spPr>
          <a:xfrm>
            <a:off x="9435499" y="3686432"/>
            <a:ext cx="2336372" cy="96841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smtClean="0">
                <a:solidFill>
                  <a:schemeClr val="accent5">
                    <a:lumMod val="50000"/>
                  </a:schemeClr>
                </a:solidFill>
                <a:latin typeface="Arial Black" panose="020B0A04020102020204" pitchFamily="34" charset="0"/>
              </a:rPr>
              <a:t>2017</a:t>
            </a:r>
            <a:endParaRPr lang="ja-JP" altLang="en-US" dirty="0">
              <a:solidFill>
                <a:schemeClr val="accent5">
                  <a:lumMod val="50000"/>
                </a:schemeClr>
              </a:solidFill>
              <a:latin typeface="Arial Black" panose="020B0A04020102020204" pitchFamily="34" charset="0"/>
            </a:endParaRPr>
          </a:p>
        </p:txBody>
      </p:sp>
      <p:sp>
        <p:nvSpPr>
          <p:cNvPr id="8" name="サブタイトル 7"/>
          <p:cNvSpPr>
            <a:spLocks noGrp="1"/>
          </p:cNvSpPr>
          <p:nvPr>
            <p:ph type="subTitle" idx="1"/>
          </p:nvPr>
        </p:nvSpPr>
        <p:spPr/>
        <p:txBody>
          <a:bodyPr/>
          <a:lstStyle/>
          <a:p>
            <a:endParaRPr kumimoji="1" lang="ja-JP" altLang="en-US"/>
          </a:p>
        </p:txBody>
      </p:sp>
      <p:grpSp>
        <p:nvGrpSpPr>
          <p:cNvPr id="10" name="グループ化 9"/>
          <p:cNvGrpSpPr/>
          <p:nvPr/>
        </p:nvGrpSpPr>
        <p:grpSpPr>
          <a:xfrm>
            <a:off x="8227999" y="4536568"/>
            <a:ext cx="4480439" cy="2026508"/>
            <a:chOff x="8227999" y="4536568"/>
            <a:chExt cx="4480439" cy="2026508"/>
          </a:xfrm>
        </p:grpSpPr>
        <p:sp>
          <p:nvSpPr>
            <p:cNvPr id="6" name="爆発 2 5"/>
            <p:cNvSpPr/>
            <p:nvPr/>
          </p:nvSpPr>
          <p:spPr>
            <a:xfrm rot="729795">
              <a:off x="8227999" y="4536568"/>
              <a:ext cx="4480439" cy="202650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9092822" y="5134323"/>
              <a:ext cx="2337178" cy="830997"/>
            </a:xfrm>
            <a:prstGeom prst="rect">
              <a:avLst/>
            </a:prstGeom>
            <a:noFill/>
          </p:spPr>
          <p:txBody>
            <a:bodyPr wrap="none" rtlCol="0">
              <a:spAutoFit/>
            </a:bodyPr>
            <a:lstStyle/>
            <a:p>
              <a:pPr algn="ctr"/>
              <a:r>
                <a:rPr lang="en-US" altLang="ja-JP" sz="2400" dirty="0" smtClean="0">
                  <a:solidFill>
                    <a:schemeClr val="accent5">
                      <a:lumMod val="50000"/>
                    </a:schemeClr>
                  </a:solidFill>
                  <a:latin typeface="Arial Black" panose="020B0A04020102020204" pitchFamily="34" charset="0"/>
                </a:rPr>
                <a:t>Presentation</a:t>
              </a:r>
            </a:p>
            <a:p>
              <a:pPr algn="ctr"/>
              <a:r>
                <a:rPr lang="en-US" altLang="ja-JP" sz="2400" dirty="0" smtClean="0">
                  <a:solidFill>
                    <a:schemeClr val="accent5">
                      <a:lumMod val="50000"/>
                    </a:schemeClr>
                  </a:solidFill>
                  <a:latin typeface="Arial Black" panose="020B0A04020102020204" pitchFamily="34" charset="0"/>
                </a:rPr>
                <a:t>by TEAM-D</a:t>
              </a:r>
              <a:endParaRPr lang="ja-JP" altLang="en-US" sz="2400" dirty="0">
                <a:solidFill>
                  <a:schemeClr val="accent5">
                    <a:lumMod val="50000"/>
                  </a:schemeClr>
                </a:solidFill>
                <a:latin typeface="Arial Black" panose="020B0A04020102020204" pitchFamily="34" charset="0"/>
              </a:endParaRPr>
            </a:p>
          </p:txBody>
        </p:sp>
      </p:grpSp>
    </p:spTree>
    <p:extLst>
      <p:ext uri="{BB962C8B-B14F-4D97-AF65-F5344CB8AC3E}">
        <p14:creationId xmlns:p14="http://schemas.microsoft.com/office/powerpoint/2010/main" val="34912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6000" dirty="0"/>
              <a:t>What games are we </a:t>
            </a:r>
            <a:r>
              <a:rPr lang="en-US" altLang="ja-JP" sz="6000" dirty="0" smtClean="0"/>
              <a:t>making…</a:t>
            </a:r>
            <a:endParaRPr kumimoji="1" lang="ja-JP" altLang="en-US" sz="6000" dirty="0"/>
          </a:p>
        </p:txBody>
      </p:sp>
      <p:grpSp>
        <p:nvGrpSpPr>
          <p:cNvPr id="11" name="グループ化 10"/>
          <p:cNvGrpSpPr/>
          <p:nvPr/>
        </p:nvGrpSpPr>
        <p:grpSpPr>
          <a:xfrm>
            <a:off x="1496178" y="2411796"/>
            <a:ext cx="2355132" cy="2970044"/>
            <a:chOff x="1496178" y="2411796"/>
            <a:chExt cx="2355132" cy="2970044"/>
          </a:xfrm>
        </p:grpSpPr>
        <p:sp>
          <p:nvSpPr>
            <p:cNvPr id="3" name="テキスト ボックス 2"/>
            <p:cNvSpPr txBox="1"/>
            <p:nvPr/>
          </p:nvSpPr>
          <p:spPr>
            <a:xfrm>
              <a:off x="1496178" y="2734962"/>
              <a:ext cx="2355132" cy="2646878"/>
            </a:xfrm>
            <a:prstGeom prst="rect">
              <a:avLst/>
            </a:prstGeom>
            <a:noFill/>
          </p:spPr>
          <p:txBody>
            <a:bodyPr wrap="none" rtlCol="0">
              <a:spAutoFit/>
            </a:bodyPr>
            <a:lstStyle/>
            <a:p>
              <a:pPr algn="ctr"/>
              <a:r>
                <a:rPr kumimoji="1" lang="en-US" altLang="ja-JP" sz="16600" dirty="0" smtClean="0">
                  <a:solidFill>
                    <a:srgbClr val="FF0000"/>
                  </a:solidFill>
                  <a:latin typeface="Bookman Old Style" panose="02050604050505020204" pitchFamily="18" charset="0"/>
                </a:rPr>
                <a:t>AI</a:t>
              </a:r>
              <a:endParaRPr kumimoji="1" lang="ja-JP" altLang="en-US" sz="16600" dirty="0">
                <a:solidFill>
                  <a:srgbClr val="FF0000"/>
                </a:solidFill>
                <a:latin typeface="Bookman Old Style" panose="02050604050505020204" pitchFamily="18" charset="0"/>
              </a:endParaRPr>
            </a:p>
          </p:txBody>
        </p:sp>
        <p:sp>
          <p:nvSpPr>
            <p:cNvPr id="4" name="テキスト ボックス 3"/>
            <p:cNvSpPr txBox="1"/>
            <p:nvPr/>
          </p:nvSpPr>
          <p:spPr>
            <a:xfrm>
              <a:off x="1829413" y="2411796"/>
              <a:ext cx="1691489" cy="646331"/>
            </a:xfrm>
            <a:prstGeom prst="rect">
              <a:avLst/>
            </a:prstGeom>
            <a:noFill/>
          </p:spPr>
          <p:txBody>
            <a:bodyPr wrap="none" rtlCol="0">
              <a:spAutoFit/>
            </a:bodyPr>
            <a:lstStyle/>
            <a:p>
              <a:pPr algn="ctr"/>
              <a:r>
                <a:rPr lang="en-US" altLang="ja-JP" sz="3600" u="sng" dirty="0">
                  <a:solidFill>
                    <a:schemeClr val="bg1">
                      <a:lumMod val="50000"/>
                    </a:schemeClr>
                  </a:solidFill>
                  <a:latin typeface="Bookman Old Style" panose="02050604050505020204" pitchFamily="18" charset="0"/>
                </a:rPr>
                <a:t>T</a:t>
              </a:r>
              <a:r>
                <a:rPr kumimoji="1" lang="en-US" altLang="ja-JP" sz="3600" u="sng" dirty="0" smtClean="0">
                  <a:solidFill>
                    <a:schemeClr val="bg1">
                      <a:lumMod val="50000"/>
                    </a:schemeClr>
                  </a:solidFill>
                  <a:latin typeface="Bookman Old Style" panose="02050604050505020204" pitchFamily="18" charset="0"/>
                </a:rPr>
                <a:t>heme</a:t>
              </a:r>
              <a:endParaRPr kumimoji="1" lang="ja-JP" altLang="en-US" sz="3600" u="sng" dirty="0">
                <a:solidFill>
                  <a:schemeClr val="bg1">
                    <a:lumMod val="50000"/>
                  </a:schemeClr>
                </a:solidFill>
                <a:latin typeface="Bookman Old Style" panose="02050604050505020204" pitchFamily="18" charset="0"/>
              </a:endParaRPr>
            </a:p>
          </p:txBody>
        </p:sp>
      </p:grpSp>
      <p:sp>
        <p:nvSpPr>
          <p:cNvPr id="6" name="右矢印 5"/>
          <p:cNvSpPr/>
          <p:nvPr/>
        </p:nvSpPr>
        <p:spPr>
          <a:xfrm>
            <a:off x="4579733" y="3435178"/>
            <a:ext cx="1911178" cy="1246446"/>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7219335" y="3035068"/>
            <a:ext cx="4134465" cy="2083044"/>
            <a:chOff x="7219335" y="3035068"/>
            <a:chExt cx="4134465" cy="2083044"/>
          </a:xfrm>
        </p:grpSpPr>
        <p:sp>
          <p:nvSpPr>
            <p:cNvPr id="8" name="テキスト ボックス 7"/>
            <p:cNvSpPr txBox="1"/>
            <p:nvPr/>
          </p:nvSpPr>
          <p:spPr>
            <a:xfrm>
              <a:off x="7219335" y="3335126"/>
              <a:ext cx="4134465" cy="1446550"/>
            </a:xfrm>
            <a:prstGeom prst="rect">
              <a:avLst/>
            </a:prstGeom>
            <a:noFill/>
          </p:spPr>
          <p:txBody>
            <a:bodyPr wrap="none" rtlCol="0">
              <a:spAutoFit/>
            </a:bodyPr>
            <a:lstStyle/>
            <a:p>
              <a:pPr algn="ctr"/>
              <a:r>
                <a:rPr kumimoji="1" lang="ja-JP" altLang="en-US" sz="4400" dirty="0" smtClean="0">
                  <a:solidFill>
                    <a:schemeClr val="bg1">
                      <a:lumMod val="50000"/>
                    </a:schemeClr>
                  </a:solidFill>
                  <a:latin typeface="Bookman Old Style" panose="02050604050505020204" pitchFamily="18" charset="0"/>
                </a:rPr>
                <a:t>強くなる敵を</a:t>
              </a:r>
              <a:endParaRPr kumimoji="1" lang="en-US" altLang="ja-JP" sz="4400" dirty="0" smtClean="0">
                <a:solidFill>
                  <a:schemeClr val="bg1">
                    <a:lumMod val="50000"/>
                  </a:schemeClr>
                </a:solidFill>
                <a:latin typeface="Bookman Old Style" panose="02050604050505020204" pitchFamily="18" charset="0"/>
              </a:endParaRPr>
            </a:p>
            <a:p>
              <a:pPr algn="ctr"/>
              <a:r>
                <a:rPr lang="ja-JP" altLang="en-US" sz="4400" dirty="0" smtClean="0">
                  <a:solidFill>
                    <a:schemeClr val="bg1">
                      <a:lumMod val="50000"/>
                    </a:schemeClr>
                  </a:solidFill>
                  <a:latin typeface="Bookman Old Style" panose="02050604050505020204" pitchFamily="18" charset="0"/>
                </a:rPr>
                <a:t>倒し続ける！！</a:t>
              </a:r>
              <a:endParaRPr kumimoji="1" lang="ja-JP" altLang="en-US" sz="4400" dirty="0">
                <a:solidFill>
                  <a:schemeClr val="bg1">
                    <a:lumMod val="50000"/>
                  </a:schemeClr>
                </a:solidFill>
                <a:latin typeface="Bookman Old Style" panose="02050604050505020204" pitchFamily="18" charset="0"/>
              </a:endParaRPr>
            </a:p>
          </p:txBody>
        </p:sp>
        <p:sp>
          <p:nvSpPr>
            <p:cNvPr id="9" name="テキスト ボックス 8"/>
            <p:cNvSpPr txBox="1"/>
            <p:nvPr/>
          </p:nvSpPr>
          <p:spPr>
            <a:xfrm>
              <a:off x="9877172" y="3035068"/>
              <a:ext cx="445956" cy="400110"/>
            </a:xfrm>
            <a:prstGeom prst="rect">
              <a:avLst/>
            </a:prstGeom>
            <a:noFill/>
          </p:spPr>
          <p:txBody>
            <a:bodyPr wrap="none" rtlCol="0">
              <a:spAutoFit/>
            </a:bodyPr>
            <a:lstStyle/>
            <a:p>
              <a:pPr algn="ctr"/>
              <a:r>
                <a:rPr kumimoji="1" lang="en-US" altLang="ja-JP" sz="2000" dirty="0" smtClean="0">
                  <a:solidFill>
                    <a:srgbClr val="FF0000"/>
                  </a:solidFill>
                  <a:latin typeface="Bookman Old Style" panose="02050604050505020204" pitchFamily="18" charset="0"/>
                </a:rPr>
                <a:t>AI</a:t>
              </a:r>
              <a:endParaRPr kumimoji="1" lang="ja-JP" altLang="en-US" sz="2000" dirty="0">
                <a:solidFill>
                  <a:srgbClr val="FF0000"/>
                </a:solidFill>
                <a:latin typeface="Bookman Old Style" panose="02050604050505020204" pitchFamily="18" charset="0"/>
              </a:endParaRPr>
            </a:p>
          </p:txBody>
        </p:sp>
        <p:sp>
          <p:nvSpPr>
            <p:cNvPr id="10" name="テキスト ボックス 9"/>
            <p:cNvSpPr txBox="1"/>
            <p:nvPr/>
          </p:nvSpPr>
          <p:spPr>
            <a:xfrm>
              <a:off x="7596840" y="4779558"/>
              <a:ext cx="3379451" cy="338554"/>
            </a:xfrm>
            <a:prstGeom prst="rect">
              <a:avLst/>
            </a:prstGeom>
            <a:noFill/>
          </p:spPr>
          <p:txBody>
            <a:bodyPr wrap="none" rtlCol="0">
              <a:spAutoFit/>
            </a:bodyPr>
            <a:lstStyle/>
            <a:p>
              <a:pPr algn="ctr"/>
              <a:r>
                <a:rPr lang="en-US" altLang="ja-JP" sz="1600" dirty="0" smtClean="0">
                  <a:solidFill>
                    <a:schemeClr val="bg1">
                      <a:lumMod val="50000"/>
                    </a:schemeClr>
                  </a:solidFill>
                  <a:latin typeface="Bookman Old Style" panose="02050604050505020204" pitchFamily="18" charset="0"/>
                </a:rPr>
                <a:t>Enemy counters your strategies</a:t>
              </a:r>
              <a:endParaRPr kumimoji="1" lang="ja-JP" altLang="en-US" sz="1600" dirty="0">
                <a:solidFill>
                  <a:schemeClr val="bg1">
                    <a:lumMod val="50000"/>
                  </a:schemeClr>
                </a:solidFill>
                <a:latin typeface="Bookman Old Style" panose="02050604050505020204" pitchFamily="18" charset="0"/>
              </a:endParaRPr>
            </a:p>
          </p:txBody>
        </p:sp>
      </p:grpSp>
    </p:spTree>
    <p:extLst>
      <p:ext uri="{BB962C8B-B14F-4D97-AF65-F5344CB8AC3E}">
        <p14:creationId xmlns:p14="http://schemas.microsoft.com/office/powerpoint/2010/main" val="254397017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6000" dirty="0" smtClean="0"/>
              <a:t>How </a:t>
            </a:r>
            <a:r>
              <a:rPr lang="en-US" altLang="ja-JP" sz="6000" dirty="0"/>
              <a:t>do </a:t>
            </a:r>
            <a:r>
              <a:rPr lang="en-US" altLang="ja-JP" sz="6000" dirty="0" smtClean="0"/>
              <a:t>play </a:t>
            </a:r>
            <a:r>
              <a:rPr lang="en-US" altLang="ja-JP" sz="6000" dirty="0"/>
              <a:t>the </a:t>
            </a:r>
            <a:r>
              <a:rPr lang="en-US" altLang="ja-JP" sz="6000" dirty="0" smtClean="0"/>
              <a:t>game?</a:t>
            </a:r>
            <a:endParaRPr kumimoji="1" lang="ja-JP" altLang="en-US" sz="6000" dirty="0"/>
          </a:p>
        </p:txBody>
      </p:sp>
      <p:grpSp>
        <p:nvGrpSpPr>
          <p:cNvPr id="4" name="グループ化 3"/>
          <p:cNvGrpSpPr/>
          <p:nvPr/>
        </p:nvGrpSpPr>
        <p:grpSpPr>
          <a:xfrm>
            <a:off x="838200" y="1934528"/>
            <a:ext cx="2895600" cy="2902455"/>
            <a:chOff x="838200" y="1690688"/>
            <a:chExt cx="2895600" cy="2902455"/>
          </a:xfrm>
        </p:grpSpPr>
        <p:pic>
          <p:nvPicPr>
            <p:cNvPr id="2050" name="Picture 2" descr="関連画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90688"/>
              <a:ext cx="2895600" cy="253365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1706354" y="4223811"/>
              <a:ext cx="1159292" cy="369332"/>
            </a:xfrm>
            <a:prstGeom prst="rect">
              <a:avLst/>
            </a:prstGeom>
            <a:noFill/>
          </p:spPr>
          <p:txBody>
            <a:bodyPr wrap="none" rtlCol="0">
              <a:spAutoFit/>
            </a:bodyPr>
            <a:lstStyle/>
            <a:p>
              <a:r>
                <a:rPr kumimoji="1" lang="en-US" altLang="ja-JP" i="1" dirty="0" smtClean="0"/>
                <a:t>Gladiator</a:t>
              </a:r>
              <a:endParaRPr kumimoji="1" lang="ja-JP" altLang="en-US" i="1" dirty="0"/>
            </a:p>
          </p:txBody>
        </p:sp>
      </p:grpSp>
      <p:grpSp>
        <p:nvGrpSpPr>
          <p:cNvPr id="6" name="グループ化 5"/>
          <p:cNvGrpSpPr/>
          <p:nvPr/>
        </p:nvGrpSpPr>
        <p:grpSpPr>
          <a:xfrm>
            <a:off x="4066540" y="1963398"/>
            <a:ext cx="2167581" cy="2475909"/>
            <a:chOff x="3967480" y="1554480"/>
            <a:chExt cx="2167581" cy="2475909"/>
          </a:xfrm>
        </p:grpSpPr>
        <p:sp>
          <p:nvSpPr>
            <p:cNvPr id="5" name="テキスト ボックス 4"/>
            <p:cNvSpPr txBox="1"/>
            <p:nvPr/>
          </p:nvSpPr>
          <p:spPr>
            <a:xfrm>
              <a:off x="3967480" y="1554480"/>
              <a:ext cx="1529586" cy="584775"/>
            </a:xfrm>
            <a:prstGeom prst="rect">
              <a:avLst/>
            </a:prstGeom>
            <a:noFill/>
          </p:spPr>
          <p:txBody>
            <a:bodyPr wrap="none" rtlCol="0">
              <a:spAutoFit/>
            </a:bodyPr>
            <a:lstStyle/>
            <a:p>
              <a:r>
                <a:rPr kumimoji="1" lang="en-US" altLang="ja-JP" sz="3200" dirty="0" smtClean="0">
                  <a:latin typeface="Arial" panose="020B0604020202020204" pitchFamily="34" charset="0"/>
                  <a:cs typeface="Arial" panose="020B0604020202020204" pitchFamily="34" charset="0"/>
                </a:rPr>
                <a:t>Actions</a:t>
              </a:r>
              <a:endParaRPr kumimoji="1" lang="ja-JP" altLang="en-US" sz="3200" dirty="0">
                <a:latin typeface="Arial" panose="020B0604020202020204" pitchFamily="34" charset="0"/>
                <a:cs typeface="Arial" panose="020B0604020202020204" pitchFamily="34" charset="0"/>
              </a:endParaRPr>
            </a:p>
          </p:txBody>
        </p:sp>
        <p:sp>
          <p:nvSpPr>
            <p:cNvPr id="7" name="テキスト ボックス 6"/>
            <p:cNvSpPr txBox="1"/>
            <p:nvPr/>
          </p:nvSpPr>
          <p:spPr>
            <a:xfrm>
              <a:off x="3967480" y="2091397"/>
              <a:ext cx="2167581" cy="1938992"/>
            </a:xfrm>
            <a:prstGeom prst="rect">
              <a:avLst/>
            </a:prstGeom>
            <a:noFill/>
          </p:spPr>
          <p:txBody>
            <a:bodyPr wrap="none" rtlCol="0">
              <a:spAutoFit/>
            </a:bodyPr>
            <a:lstStyle/>
            <a:p>
              <a:pPr marL="457200" indent="-457200">
                <a:buFont typeface="Wingdings" panose="05000000000000000000" pitchFamily="2" charset="2"/>
                <a:buChar char="l"/>
              </a:pPr>
              <a:r>
                <a:rPr kumimoji="1" lang="en-US" altLang="ja-JP" sz="2400" dirty="0" smtClean="0">
                  <a:latin typeface="Arial" panose="020B0604020202020204" pitchFamily="34" charset="0"/>
                  <a:cs typeface="Arial" panose="020B0604020202020204" pitchFamily="34" charset="0"/>
                </a:rPr>
                <a:t>Movement</a:t>
              </a:r>
            </a:p>
            <a:p>
              <a:pPr marL="457200" indent="-457200">
                <a:buFont typeface="Wingdings" panose="05000000000000000000" pitchFamily="2" charset="2"/>
                <a:buChar char="l"/>
              </a:pPr>
              <a:r>
                <a:rPr lang="en-US" altLang="ja-JP" sz="2400" dirty="0" smtClean="0">
                  <a:latin typeface="Arial" panose="020B0604020202020204" pitchFamily="34" charset="0"/>
                  <a:cs typeface="Arial" panose="020B0604020202020204" pitchFamily="34" charset="0"/>
                </a:rPr>
                <a:t>Punch</a:t>
              </a:r>
            </a:p>
            <a:p>
              <a:pPr marL="457200" indent="-457200">
                <a:buFont typeface="Wingdings" panose="05000000000000000000" pitchFamily="2" charset="2"/>
                <a:buChar char="l"/>
              </a:pPr>
              <a:r>
                <a:rPr kumimoji="1" lang="en-US" altLang="ja-JP" sz="2400" dirty="0" smtClean="0">
                  <a:latin typeface="Arial" panose="020B0604020202020204" pitchFamily="34" charset="0"/>
                  <a:cs typeface="Arial" panose="020B0604020202020204" pitchFamily="34" charset="0"/>
                </a:rPr>
                <a:t>Defend</a:t>
              </a:r>
            </a:p>
            <a:p>
              <a:pPr marL="457200" indent="-457200">
                <a:buFont typeface="Wingdings" panose="05000000000000000000" pitchFamily="2" charset="2"/>
                <a:buChar char="l"/>
              </a:pPr>
              <a:r>
                <a:rPr lang="en-US" altLang="ja-JP" sz="2400" dirty="0" smtClean="0">
                  <a:latin typeface="Arial" panose="020B0604020202020204" pitchFamily="34" charset="0"/>
                  <a:cs typeface="Arial" panose="020B0604020202020204" pitchFamily="34" charset="0"/>
                </a:rPr>
                <a:t>Slash</a:t>
              </a:r>
            </a:p>
            <a:p>
              <a:pPr marL="457200" indent="-457200">
                <a:buFont typeface="Wingdings" panose="05000000000000000000" pitchFamily="2" charset="2"/>
                <a:buChar char="l"/>
              </a:pPr>
              <a:r>
                <a:rPr kumimoji="1" lang="en-US" altLang="ja-JP" sz="2400" dirty="0" smtClean="0">
                  <a:latin typeface="Arial" panose="020B0604020202020204" pitchFamily="34" charset="0"/>
                  <a:cs typeface="Arial" panose="020B0604020202020204" pitchFamily="34" charset="0"/>
                </a:rPr>
                <a:t>Shot  etc…</a:t>
              </a:r>
            </a:p>
          </p:txBody>
        </p:sp>
      </p:grpSp>
      <p:grpSp>
        <p:nvGrpSpPr>
          <p:cNvPr id="9" name="グループ化 8"/>
          <p:cNvGrpSpPr/>
          <p:nvPr/>
        </p:nvGrpSpPr>
        <p:grpSpPr>
          <a:xfrm>
            <a:off x="6784834" y="1458808"/>
            <a:ext cx="3912507" cy="3262696"/>
            <a:chOff x="7114347" y="1154008"/>
            <a:chExt cx="3912507" cy="3262696"/>
          </a:xfrm>
        </p:grpSpPr>
        <p:sp>
          <p:nvSpPr>
            <p:cNvPr id="10" name="爆発 2 9"/>
            <p:cNvSpPr/>
            <p:nvPr/>
          </p:nvSpPr>
          <p:spPr>
            <a:xfrm rot="2809122">
              <a:off x="7528022" y="1793598"/>
              <a:ext cx="3262696" cy="1983515"/>
            </a:xfrm>
            <a:prstGeom prst="irregularSeal2">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solidFill>
                  <a:srgbClr val="FF0000"/>
                </a:solidFill>
                <a:latin typeface="Arial Black" panose="020B0A04020102020204" pitchFamily="34" charset="0"/>
              </a:endParaRPr>
            </a:p>
          </p:txBody>
        </p:sp>
        <p:sp>
          <p:nvSpPr>
            <p:cNvPr id="8" name="爆発 2 7"/>
            <p:cNvSpPr/>
            <p:nvPr/>
          </p:nvSpPr>
          <p:spPr>
            <a:xfrm rot="229543">
              <a:off x="7114347" y="1768192"/>
              <a:ext cx="3912507" cy="1983515"/>
            </a:xfrm>
            <a:prstGeom prst="irregularSeal2">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latin typeface="Arial Black" panose="020B0A04020102020204" pitchFamily="34" charset="0"/>
                </a:rPr>
                <a:t>Kill Enemy!</a:t>
              </a:r>
              <a:endParaRPr kumimoji="1" lang="ja-JP" altLang="en-US" dirty="0">
                <a:solidFill>
                  <a:srgbClr val="FF0000"/>
                </a:solidFill>
                <a:latin typeface="Arial Black" panose="020B0A04020102020204" pitchFamily="34" charset="0"/>
              </a:endParaRPr>
            </a:p>
          </p:txBody>
        </p:sp>
      </p:grpSp>
      <p:pic>
        <p:nvPicPr>
          <p:cNvPr id="2052" name="Picture 4" descr="「剣闘士 イラスト」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5370" y="4438811"/>
            <a:ext cx="2516630" cy="241476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p:cNvGrpSpPr/>
          <p:nvPr/>
        </p:nvGrpSpPr>
        <p:grpSpPr>
          <a:xfrm>
            <a:off x="10421490" y="3332451"/>
            <a:ext cx="1864613" cy="1504531"/>
            <a:chOff x="10421490" y="3532389"/>
            <a:chExt cx="1864613" cy="1504531"/>
          </a:xfrm>
        </p:grpSpPr>
        <p:sp>
          <p:nvSpPr>
            <p:cNvPr id="13" name="上矢印 12"/>
            <p:cNvSpPr/>
            <p:nvPr/>
          </p:nvSpPr>
          <p:spPr>
            <a:xfrm>
              <a:off x="10644188" y="3532389"/>
              <a:ext cx="1419225" cy="1504531"/>
            </a:xfrm>
            <a:prstGeom prst="up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0421490" y="4315407"/>
              <a:ext cx="1864613" cy="646331"/>
            </a:xfrm>
            <a:prstGeom prst="rect">
              <a:avLst/>
            </a:prstGeom>
            <a:solidFill>
              <a:schemeClr val="bg1"/>
            </a:solidFill>
          </p:spPr>
          <p:txBody>
            <a:bodyPr wrap="none" rtlCol="0">
              <a:spAutoFit/>
            </a:bodyPr>
            <a:lstStyle/>
            <a:p>
              <a:pPr algn="ctr"/>
              <a:r>
                <a:rPr lang="en-US" altLang="ja-JP" dirty="0" smtClean="0">
                  <a:solidFill>
                    <a:srgbClr val="FF0000"/>
                  </a:solidFill>
                  <a:latin typeface="Arial Black" panose="020B0A04020102020204" pitchFamily="34" charset="0"/>
                </a:rPr>
                <a:t>Enemy gains </a:t>
              </a:r>
            </a:p>
            <a:p>
              <a:pPr algn="ctr"/>
              <a:r>
                <a:rPr kumimoji="1" lang="en-US" altLang="ja-JP" dirty="0" smtClean="0">
                  <a:solidFill>
                    <a:srgbClr val="FF0000"/>
                  </a:solidFill>
                  <a:latin typeface="Arial Black" panose="020B0A04020102020204" pitchFamily="34" charset="0"/>
                </a:rPr>
                <a:t>abilities</a:t>
              </a:r>
              <a:endParaRPr kumimoji="1" lang="ja-JP" altLang="en-US" dirty="0">
                <a:solidFill>
                  <a:srgbClr val="FF0000"/>
                </a:solidFill>
                <a:latin typeface="Arial Black" panose="020B0A04020102020204" pitchFamily="34" charset="0"/>
              </a:endParaRPr>
            </a:p>
          </p:txBody>
        </p:sp>
      </p:grpSp>
      <p:sp>
        <p:nvSpPr>
          <p:cNvPr id="16" name="正方形/長方形 15"/>
          <p:cNvSpPr/>
          <p:nvPr/>
        </p:nvSpPr>
        <p:spPr>
          <a:xfrm>
            <a:off x="162830" y="5184529"/>
            <a:ext cx="9512540" cy="923330"/>
          </a:xfrm>
          <a:prstGeom prst="rect">
            <a:avLst/>
          </a:prstGeom>
          <a:noFill/>
        </p:spPr>
        <p:txBody>
          <a:bodyPr wrap="none" lIns="91440" tIns="45720" rIns="91440" bIns="45720">
            <a:spAutoFit/>
          </a:bodyPr>
          <a:lstStyle/>
          <a:p>
            <a:pPr algn="ctr"/>
            <a:r>
              <a:rPr lang="en-US" altLang="ja-JP" sz="5400" b="1" i="1" dirty="0" smtClean="0">
                <a:ln w="9525">
                  <a:solidFill>
                    <a:schemeClr val="bg1"/>
                  </a:solidFill>
                  <a:prstDash val="solid"/>
                </a:ln>
                <a:solidFill>
                  <a:srgbClr val="FF0000"/>
                </a:solidFill>
                <a:effectLst>
                  <a:outerShdw blurRad="12700" dist="38100" dir="2700000" algn="tl" rotWithShape="0">
                    <a:schemeClr val="accent2"/>
                  </a:outerShdw>
                </a:effectLst>
              </a:rPr>
              <a:t>Kill more, become stronger!</a:t>
            </a:r>
            <a:endParaRPr lang="ja-JP" altLang="en-US" sz="5400" b="1" i="1" dirty="0">
              <a:ln w="9525">
                <a:solidFill>
                  <a:schemeClr val="bg1"/>
                </a:solidFill>
                <a:prstDash val="solid"/>
              </a:ln>
              <a:solidFill>
                <a:srgbClr val="FF0000"/>
              </a:solidFill>
              <a:effectLst>
                <a:outerShdw blurRad="12700" dist="38100" dir="2700000" algn="tl" rotWithShape="0">
                  <a:schemeClr val="accent2"/>
                </a:outerShdw>
              </a:effectLst>
            </a:endParaRPr>
          </a:p>
        </p:txBody>
      </p:sp>
    </p:spTree>
    <p:extLst>
      <p:ext uri="{BB962C8B-B14F-4D97-AF65-F5344CB8AC3E}">
        <p14:creationId xmlns:p14="http://schemas.microsoft.com/office/powerpoint/2010/main" val="25763241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26" presetClass="emph" presetSubtype="0" fill="hold" nodeType="afterEffect">
                                  <p:stCondLst>
                                    <p:cond delay="0"/>
                                  </p:stCondLst>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02825" y="752355"/>
            <a:ext cx="1963999" cy="923330"/>
          </a:xfrm>
          <a:prstGeom prst="rect">
            <a:avLst/>
          </a:prstGeom>
          <a:noFill/>
        </p:spPr>
        <p:txBody>
          <a:bodyPr wrap="none" rtlCol="0">
            <a:spAutoFit/>
          </a:bodyPr>
          <a:lstStyle/>
          <a:p>
            <a:r>
              <a:rPr kumimoji="1" lang="en-US" altLang="ja-JP" dirty="0" smtClean="0"/>
              <a:t>Art</a:t>
            </a:r>
          </a:p>
          <a:p>
            <a:r>
              <a:rPr lang="en-US" altLang="ja-JP" dirty="0"/>
              <a:t>*</a:t>
            </a:r>
            <a:r>
              <a:rPr lang="en-US" altLang="ja-JP" dirty="0" smtClean="0"/>
              <a:t>UI and graphics</a:t>
            </a:r>
          </a:p>
          <a:p>
            <a:r>
              <a:rPr lang="en-US" altLang="ja-JP" dirty="0" smtClean="0"/>
              <a:t>*visual effects</a:t>
            </a:r>
          </a:p>
        </p:txBody>
      </p:sp>
    </p:spTree>
    <p:extLst>
      <p:ext uri="{BB962C8B-B14F-4D97-AF65-F5344CB8AC3E}">
        <p14:creationId xmlns:p14="http://schemas.microsoft.com/office/powerpoint/2010/main" val="3729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237</Words>
  <Application>Microsoft Office PowerPoint</Application>
  <PresentationFormat>ワイド画面</PresentationFormat>
  <Paragraphs>32</Paragraphs>
  <Slides>4</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游ゴシック</vt:lpstr>
      <vt:lpstr>游ゴシック Light</vt:lpstr>
      <vt:lpstr>Arial</vt:lpstr>
      <vt:lpstr>Arial Black</vt:lpstr>
      <vt:lpstr>Bookman Old Style</vt:lpstr>
      <vt:lpstr>Wingdings</vt:lpstr>
      <vt:lpstr>Office テーマ</vt:lpstr>
      <vt:lpstr>International Game Concept Challenge</vt:lpstr>
      <vt:lpstr>What games are we making…</vt:lpstr>
      <vt:lpstr>How do play the game?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Game concept CHALLENGE</dc:title>
  <dc:creator>小川敬佳</dc:creator>
  <cp:lastModifiedBy>小川敬佳</cp:lastModifiedBy>
  <cp:revision>13</cp:revision>
  <dcterms:created xsi:type="dcterms:W3CDTF">2017-09-07T07:04:40Z</dcterms:created>
  <dcterms:modified xsi:type="dcterms:W3CDTF">2017-09-08T00:33:12Z</dcterms:modified>
</cp:coreProperties>
</file>