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0" d="100"/>
          <a:sy n="70" d="100"/>
        </p:scale>
        <p:origin x="7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011383-3E6D-499F-B84B-F73E7FFC792A}" type="datetimeFigureOut">
              <a:rPr kumimoji="1" lang="ja-JP" altLang="en-US" smtClean="0"/>
              <a:t>2017/9/8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EAA503-2293-4195-B771-66215C505B43}" type="slidenum">
              <a:rPr kumimoji="1" lang="ja-JP" altLang="en-US" smtClean="0"/>
              <a:t>‹#›</a:t>
            </a:fld>
            <a:endParaRPr kumimoji="1" lang="ja-JP" altLang="en-US"/>
          </a:p>
        </p:txBody>
      </p:sp>
    </p:spTree>
    <p:extLst>
      <p:ext uri="{BB962C8B-B14F-4D97-AF65-F5344CB8AC3E}">
        <p14:creationId xmlns:p14="http://schemas.microsoft.com/office/powerpoint/2010/main" val="197641768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インターナショナルゲームコンセプトチャレンジ</a:t>
            </a:r>
            <a:r>
              <a:rPr kumimoji="1" lang="en-US" altLang="ja-JP" dirty="0" smtClean="0"/>
              <a:t>2017,</a:t>
            </a:r>
            <a:r>
              <a:rPr kumimoji="1" lang="ja-JP" altLang="en-US" dirty="0" smtClean="0"/>
              <a:t>チーム</a:t>
            </a:r>
            <a:r>
              <a:rPr kumimoji="1" lang="en-US" altLang="ja-JP" dirty="0" smtClean="0"/>
              <a:t>D</a:t>
            </a:r>
            <a:r>
              <a:rPr kumimoji="1" lang="ja-JP" altLang="en-US" dirty="0" smtClean="0"/>
              <a:t>の中間発表になります。私たちのチームは日本人プログラマー３名と留学生アーティスト２名で構成されており、コミュニケーションと開発は順調に進んでいます。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87EAA503-2293-4195-B771-66215C505B43}" type="slidenum">
              <a:rPr kumimoji="1" lang="ja-JP" altLang="en-US" smtClean="0"/>
              <a:t>1</a:t>
            </a:fld>
            <a:endParaRPr kumimoji="1" lang="ja-JP" altLang="en-US"/>
          </a:p>
        </p:txBody>
      </p:sp>
    </p:spTree>
    <p:extLst>
      <p:ext uri="{BB962C8B-B14F-4D97-AF65-F5344CB8AC3E}">
        <p14:creationId xmlns:p14="http://schemas.microsoft.com/office/powerpoint/2010/main" val="3202825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私たちはどのようなゲームを作るのか？テーマは</a:t>
            </a:r>
            <a:r>
              <a:rPr kumimoji="1" lang="en-US" altLang="ja-JP" dirty="0" smtClean="0"/>
              <a:t>AI</a:t>
            </a:r>
            <a:r>
              <a:rPr kumimoji="1" lang="ja-JP" altLang="en-US" dirty="0" err="1" smtClean="0"/>
              <a:t>で話</a:t>
            </a:r>
            <a:r>
              <a:rPr kumimoji="1" lang="ja-JP" altLang="en-US" dirty="0" smtClean="0"/>
              <a:t>し合いをする中で敵を倒すアクションゲームを作りたいとまとまりました。私たちのゲームのコンセプトは</a:t>
            </a:r>
            <a:r>
              <a:rPr kumimoji="1" lang="en-US" altLang="ja-JP" dirty="0" smtClean="0"/>
              <a:t>[</a:t>
            </a:r>
            <a:r>
              <a:rPr kumimoji="1" lang="ja-JP" altLang="en-US" dirty="0" smtClean="0"/>
              <a:t>文字を読む</a:t>
            </a:r>
            <a:r>
              <a:rPr kumimoji="1" lang="en-US" altLang="ja-JP" dirty="0" smtClean="0"/>
              <a:t>]</a:t>
            </a:r>
            <a:r>
              <a:rPr kumimoji="1" lang="ja-JP" altLang="en-US" dirty="0" smtClean="0"/>
              <a:t>です</a:t>
            </a:r>
            <a:endParaRPr kumimoji="1" lang="ja-JP" altLang="en-US" dirty="0"/>
          </a:p>
        </p:txBody>
      </p:sp>
      <p:sp>
        <p:nvSpPr>
          <p:cNvPr id="4" name="スライド番号プレースホルダー 3"/>
          <p:cNvSpPr>
            <a:spLocks noGrp="1"/>
          </p:cNvSpPr>
          <p:nvPr>
            <p:ph type="sldNum" sz="quarter" idx="10"/>
          </p:nvPr>
        </p:nvSpPr>
        <p:spPr/>
        <p:txBody>
          <a:bodyPr/>
          <a:lstStyle/>
          <a:p>
            <a:fld id="{87EAA503-2293-4195-B771-66215C505B43}" type="slidenum">
              <a:rPr kumimoji="1" lang="ja-JP" altLang="en-US" smtClean="0"/>
              <a:t>2</a:t>
            </a:fld>
            <a:endParaRPr kumimoji="1" lang="ja-JP" altLang="en-US"/>
          </a:p>
        </p:txBody>
      </p:sp>
    </p:spTree>
    <p:extLst>
      <p:ext uri="{BB962C8B-B14F-4D97-AF65-F5344CB8AC3E}">
        <p14:creationId xmlns:p14="http://schemas.microsoft.com/office/powerpoint/2010/main" val="781312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コンセプトはお伝えしましたが、具体的にどのようなゲームなのか？先ほどのコンセプトにあったゲーム背景として私たちはキャラクターに剣闘士という設定を加えました。プレイヤーは剣闘士となり多くの敵剣闘士を倒してきますが、戦いが続くにつれて敵も強くなっていきます。ここが</a:t>
            </a:r>
            <a:r>
              <a:rPr kumimoji="1" lang="en-US" altLang="ja-JP" dirty="0" smtClean="0"/>
              <a:t>AI</a:t>
            </a:r>
            <a:r>
              <a:rPr kumimoji="1" lang="ja-JP" altLang="en-US" dirty="0" smtClean="0"/>
              <a:t>の要素となり、ゲームのキモとなります。プレイヤーは戦いを続ける中でより強い敵を打ち倒して勝利を積み上げていくのです。</a:t>
            </a:r>
            <a:endParaRPr kumimoji="1" lang="ja-JP" altLang="en-US" dirty="0"/>
          </a:p>
        </p:txBody>
      </p:sp>
      <p:sp>
        <p:nvSpPr>
          <p:cNvPr id="4" name="スライド番号プレースホルダー 3"/>
          <p:cNvSpPr>
            <a:spLocks noGrp="1"/>
          </p:cNvSpPr>
          <p:nvPr>
            <p:ph type="sldNum" sz="quarter" idx="10"/>
          </p:nvPr>
        </p:nvSpPr>
        <p:spPr/>
        <p:txBody>
          <a:bodyPr/>
          <a:lstStyle/>
          <a:p>
            <a:fld id="{87EAA503-2293-4195-B771-66215C505B43}" type="slidenum">
              <a:rPr kumimoji="1" lang="ja-JP" altLang="en-US" smtClean="0"/>
              <a:t>3</a:t>
            </a:fld>
            <a:endParaRPr kumimoji="1" lang="ja-JP" altLang="en-US"/>
          </a:p>
        </p:txBody>
      </p:sp>
    </p:spTree>
    <p:extLst>
      <p:ext uri="{BB962C8B-B14F-4D97-AF65-F5344CB8AC3E}">
        <p14:creationId xmlns:p14="http://schemas.microsoft.com/office/powerpoint/2010/main" val="2482342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4ACD869C-8B6C-41BD-977C-F7F41E09D447}" type="datetimeFigureOut">
              <a:rPr kumimoji="1" lang="ja-JP" altLang="en-US" smtClean="0"/>
              <a:t>2017/9/8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EC0F82E-6F79-4BCD-A3EE-F1CF2D4ED0FE}" type="slidenum">
              <a:rPr kumimoji="1" lang="ja-JP" altLang="en-US" smtClean="0"/>
              <a:t>‹#›</a:t>
            </a:fld>
            <a:endParaRPr kumimoji="1" lang="ja-JP" altLang="en-US"/>
          </a:p>
        </p:txBody>
      </p:sp>
    </p:spTree>
    <p:extLst>
      <p:ext uri="{BB962C8B-B14F-4D97-AF65-F5344CB8AC3E}">
        <p14:creationId xmlns:p14="http://schemas.microsoft.com/office/powerpoint/2010/main" val="2387853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ACD869C-8B6C-41BD-977C-F7F41E09D447}" type="datetimeFigureOut">
              <a:rPr kumimoji="1" lang="ja-JP" altLang="en-US" smtClean="0"/>
              <a:t>2017/9/8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EC0F82E-6F79-4BCD-A3EE-F1CF2D4ED0FE}" type="slidenum">
              <a:rPr kumimoji="1" lang="ja-JP" altLang="en-US" smtClean="0"/>
              <a:t>‹#›</a:t>
            </a:fld>
            <a:endParaRPr kumimoji="1" lang="ja-JP" altLang="en-US"/>
          </a:p>
        </p:txBody>
      </p:sp>
    </p:spTree>
    <p:extLst>
      <p:ext uri="{BB962C8B-B14F-4D97-AF65-F5344CB8AC3E}">
        <p14:creationId xmlns:p14="http://schemas.microsoft.com/office/powerpoint/2010/main" val="3931153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ACD869C-8B6C-41BD-977C-F7F41E09D447}" type="datetimeFigureOut">
              <a:rPr kumimoji="1" lang="ja-JP" altLang="en-US" smtClean="0"/>
              <a:t>2017/9/8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EC0F82E-6F79-4BCD-A3EE-F1CF2D4ED0FE}" type="slidenum">
              <a:rPr kumimoji="1" lang="ja-JP" altLang="en-US" smtClean="0"/>
              <a:t>‹#›</a:t>
            </a:fld>
            <a:endParaRPr kumimoji="1" lang="ja-JP" altLang="en-US"/>
          </a:p>
        </p:txBody>
      </p:sp>
    </p:spTree>
    <p:extLst>
      <p:ext uri="{BB962C8B-B14F-4D97-AF65-F5344CB8AC3E}">
        <p14:creationId xmlns:p14="http://schemas.microsoft.com/office/powerpoint/2010/main" val="3845943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ACD869C-8B6C-41BD-977C-F7F41E09D447}" type="datetimeFigureOut">
              <a:rPr kumimoji="1" lang="ja-JP" altLang="en-US" smtClean="0"/>
              <a:t>2017/9/8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EC0F82E-6F79-4BCD-A3EE-F1CF2D4ED0FE}" type="slidenum">
              <a:rPr kumimoji="1" lang="ja-JP" altLang="en-US" smtClean="0"/>
              <a:t>‹#›</a:t>
            </a:fld>
            <a:endParaRPr kumimoji="1" lang="ja-JP" altLang="en-US"/>
          </a:p>
        </p:txBody>
      </p:sp>
    </p:spTree>
    <p:extLst>
      <p:ext uri="{BB962C8B-B14F-4D97-AF65-F5344CB8AC3E}">
        <p14:creationId xmlns:p14="http://schemas.microsoft.com/office/powerpoint/2010/main" val="280696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ACD869C-8B6C-41BD-977C-F7F41E09D447}" type="datetimeFigureOut">
              <a:rPr kumimoji="1" lang="ja-JP" altLang="en-US" smtClean="0"/>
              <a:t>2017/9/8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EC0F82E-6F79-4BCD-A3EE-F1CF2D4ED0FE}" type="slidenum">
              <a:rPr kumimoji="1" lang="ja-JP" altLang="en-US" smtClean="0"/>
              <a:t>‹#›</a:t>
            </a:fld>
            <a:endParaRPr kumimoji="1" lang="ja-JP" altLang="en-US"/>
          </a:p>
        </p:txBody>
      </p:sp>
    </p:spTree>
    <p:extLst>
      <p:ext uri="{BB962C8B-B14F-4D97-AF65-F5344CB8AC3E}">
        <p14:creationId xmlns:p14="http://schemas.microsoft.com/office/powerpoint/2010/main" val="4145846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4ACD869C-8B6C-41BD-977C-F7F41E09D447}" type="datetimeFigureOut">
              <a:rPr kumimoji="1" lang="ja-JP" altLang="en-US" smtClean="0"/>
              <a:t>2017/9/8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EC0F82E-6F79-4BCD-A3EE-F1CF2D4ED0FE}" type="slidenum">
              <a:rPr kumimoji="1" lang="ja-JP" altLang="en-US" smtClean="0"/>
              <a:t>‹#›</a:t>
            </a:fld>
            <a:endParaRPr kumimoji="1" lang="ja-JP" altLang="en-US"/>
          </a:p>
        </p:txBody>
      </p:sp>
    </p:spTree>
    <p:extLst>
      <p:ext uri="{BB962C8B-B14F-4D97-AF65-F5344CB8AC3E}">
        <p14:creationId xmlns:p14="http://schemas.microsoft.com/office/powerpoint/2010/main" val="2966955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4ACD869C-8B6C-41BD-977C-F7F41E09D447}" type="datetimeFigureOut">
              <a:rPr kumimoji="1" lang="ja-JP" altLang="en-US" smtClean="0"/>
              <a:t>2017/9/8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EC0F82E-6F79-4BCD-A3EE-F1CF2D4ED0FE}" type="slidenum">
              <a:rPr kumimoji="1" lang="ja-JP" altLang="en-US" smtClean="0"/>
              <a:t>‹#›</a:t>
            </a:fld>
            <a:endParaRPr kumimoji="1" lang="ja-JP" altLang="en-US"/>
          </a:p>
        </p:txBody>
      </p:sp>
    </p:spTree>
    <p:extLst>
      <p:ext uri="{BB962C8B-B14F-4D97-AF65-F5344CB8AC3E}">
        <p14:creationId xmlns:p14="http://schemas.microsoft.com/office/powerpoint/2010/main" val="287226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4ACD869C-8B6C-41BD-977C-F7F41E09D447}" type="datetimeFigureOut">
              <a:rPr kumimoji="1" lang="ja-JP" altLang="en-US" smtClean="0"/>
              <a:t>2017/9/8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EC0F82E-6F79-4BCD-A3EE-F1CF2D4ED0FE}" type="slidenum">
              <a:rPr kumimoji="1" lang="ja-JP" altLang="en-US" smtClean="0"/>
              <a:t>‹#›</a:t>
            </a:fld>
            <a:endParaRPr kumimoji="1" lang="ja-JP" altLang="en-US"/>
          </a:p>
        </p:txBody>
      </p:sp>
    </p:spTree>
    <p:extLst>
      <p:ext uri="{BB962C8B-B14F-4D97-AF65-F5344CB8AC3E}">
        <p14:creationId xmlns:p14="http://schemas.microsoft.com/office/powerpoint/2010/main" val="3655678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ACD869C-8B6C-41BD-977C-F7F41E09D447}" type="datetimeFigureOut">
              <a:rPr kumimoji="1" lang="ja-JP" altLang="en-US" smtClean="0"/>
              <a:t>2017/9/8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EC0F82E-6F79-4BCD-A3EE-F1CF2D4ED0FE}" type="slidenum">
              <a:rPr kumimoji="1" lang="ja-JP" altLang="en-US" smtClean="0"/>
              <a:t>‹#›</a:t>
            </a:fld>
            <a:endParaRPr kumimoji="1" lang="ja-JP" altLang="en-US"/>
          </a:p>
        </p:txBody>
      </p:sp>
    </p:spTree>
    <p:extLst>
      <p:ext uri="{BB962C8B-B14F-4D97-AF65-F5344CB8AC3E}">
        <p14:creationId xmlns:p14="http://schemas.microsoft.com/office/powerpoint/2010/main" val="1488952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ACD869C-8B6C-41BD-977C-F7F41E09D447}" type="datetimeFigureOut">
              <a:rPr kumimoji="1" lang="ja-JP" altLang="en-US" smtClean="0"/>
              <a:t>2017/9/8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EC0F82E-6F79-4BCD-A3EE-F1CF2D4ED0FE}" type="slidenum">
              <a:rPr kumimoji="1" lang="ja-JP" altLang="en-US" smtClean="0"/>
              <a:t>‹#›</a:t>
            </a:fld>
            <a:endParaRPr kumimoji="1" lang="ja-JP" altLang="en-US"/>
          </a:p>
        </p:txBody>
      </p:sp>
    </p:spTree>
    <p:extLst>
      <p:ext uri="{BB962C8B-B14F-4D97-AF65-F5344CB8AC3E}">
        <p14:creationId xmlns:p14="http://schemas.microsoft.com/office/powerpoint/2010/main" val="2780331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ACD869C-8B6C-41BD-977C-F7F41E09D447}" type="datetimeFigureOut">
              <a:rPr kumimoji="1" lang="ja-JP" altLang="en-US" smtClean="0"/>
              <a:t>2017/9/8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EC0F82E-6F79-4BCD-A3EE-F1CF2D4ED0FE}" type="slidenum">
              <a:rPr kumimoji="1" lang="ja-JP" altLang="en-US" smtClean="0"/>
              <a:t>‹#›</a:t>
            </a:fld>
            <a:endParaRPr kumimoji="1" lang="ja-JP" altLang="en-US"/>
          </a:p>
        </p:txBody>
      </p:sp>
    </p:spTree>
    <p:extLst>
      <p:ext uri="{BB962C8B-B14F-4D97-AF65-F5344CB8AC3E}">
        <p14:creationId xmlns:p14="http://schemas.microsoft.com/office/powerpoint/2010/main" val="632748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CD869C-8B6C-41BD-977C-F7F41E09D447}" type="datetimeFigureOut">
              <a:rPr kumimoji="1" lang="ja-JP" altLang="en-US" smtClean="0"/>
              <a:t>2017/9/8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C0F82E-6F79-4BCD-A3EE-F1CF2D4ED0FE}" type="slidenum">
              <a:rPr kumimoji="1" lang="ja-JP" altLang="en-US" smtClean="0"/>
              <a:t>‹#›</a:t>
            </a:fld>
            <a:endParaRPr kumimoji="1" lang="ja-JP" altLang="en-US"/>
          </a:p>
        </p:txBody>
      </p:sp>
    </p:spTree>
    <p:extLst>
      <p:ext uri="{BB962C8B-B14F-4D97-AF65-F5344CB8AC3E}">
        <p14:creationId xmlns:p14="http://schemas.microsoft.com/office/powerpoint/2010/main" val="3437162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3.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自動代替テキストはありません。"/>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020" y="1584961"/>
            <a:ext cx="3686276" cy="3686276"/>
          </a:xfrm>
          <a:prstGeom prst="rect">
            <a:avLst/>
          </a:prstGeom>
          <a:noFill/>
          <a:extLst>
            <a:ext uri="{909E8E84-426E-40DD-AFC4-6F175D3DCCD1}">
              <a14:hiddenFill xmlns:a14="http://schemas.microsoft.com/office/drawing/2010/main">
                <a:solidFill>
                  <a:srgbClr val="FFFFFF"/>
                </a:solidFill>
              </a14:hiddenFill>
            </a:ext>
          </a:extLst>
        </p:spPr>
      </p:pic>
      <p:sp>
        <p:nvSpPr>
          <p:cNvPr id="4" name="タイトル 3"/>
          <p:cNvSpPr>
            <a:spLocks noGrp="1"/>
          </p:cNvSpPr>
          <p:nvPr>
            <p:ph type="ctrTitle"/>
          </p:nvPr>
        </p:nvSpPr>
        <p:spPr>
          <a:xfrm>
            <a:off x="5246558" y="2234298"/>
            <a:ext cx="6945442" cy="2387600"/>
          </a:xfrm>
        </p:spPr>
        <p:txBody>
          <a:bodyPr>
            <a:normAutofit fontScale="90000"/>
          </a:bodyPr>
          <a:lstStyle/>
          <a:p>
            <a:pPr algn="l"/>
            <a:r>
              <a:rPr lang="en-US" altLang="ja-JP" dirty="0" smtClean="0">
                <a:solidFill>
                  <a:schemeClr val="accent5">
                    <a:lumMod val="50000"/>
                  </a:schemeClr>
                </a:solidFill>
                <a:latin typeface="Arial Black" panose="020B0A04020102020204" pitchFamily="34" charset="0"/>
              </a:rPr>
              <a:t>International</a:t>
            </a:r>
            <a:br>
              <a:rPr lang="en-US" altLang="ja-JP" dirty="0" smtClean="0">
                <a:solidFill>
                  <a:schemeClr val="accent5">
                    <a:lumMod val="50000"/>
                  </a:schemeClr>
                </a:solidFill>
                <a:latin typeface="Arial Black" panose="020B0A04020102020204" pitchFamily="34" charset="0"/>
              </a:rPr>
            </a:br>
            <a:r>
              <a:rPr lang="en-US" altLang="ja-JP" dirty="0" smtClean="0">
                <a:solidFill>
                  <a:schemeClr val="accent5">
                    <a:lumMod val="50000"/>
                  </a:schemeClr>
                </a:solidFill>
                <a:latin typeface="Arial Black" panose="020B0A04020102020204" pitchFamily="34" charset="0"/>
              </a:rPr>
              <a:t>Game</a:t>
            </a:r>
            <a:br>
              <a:rPr lang="en-US" altLang="ja-JP" dirty="0" smtClean="0">
                <a:solidFill>
                  <a:schemeClr val="accent5">
                    <a:lumMod val="50000"/>
                  </a:schemeClr>
                </a:solidFill>
                <a:latin typeface="Arial Black" panose="020B0A04020102020204" pitchFamily="34" charset="0"/>
              </a:rPr>
            </a:br>
            <a:r>
              <a:rPr lang="en-US" altLang="ja-JP" dirty="0">
                <a:solidFill>
                  <a:schemeClr val="accent5">
                    <a:lumMod val="50000"/>
                  </a:schemeClr>
                </a:solidFill>
                <a:latin typeface="Arial Black" panose="020B0A04020102020204" pitchFamily="34" charset="0"/>
              </a:rPr>
              <a:t>C</a:t>
            </a:r>
            <a:r>
              <a:rPr lang="en-US" altLang="ja-JP" dirty="0" smtClean="0">
                <a:solidFill>
                  <a:schemeClr val="accent5">
                    <a:lumMod val="50000"/>
                  </a:schemeClr>
                </a:solidFill>
                <a:latin typeface="Arial Black" panose="020B0A04020102020204" pitchFamily="34" charset="0"/>
              </a:rPr>
              <a:t>oncept</a:t>
            </a:r>
            <a:br>
              <a:rPr lang="en-US" altLang="ja-JP" dirty="0" smtClean="0">
                <a:solidFill>
                  <a:schemeClr val="accent5">
                    <a:lumMod val="50000"/>
                  </a:schemeClr>
                </a:solidFill>
                <a:latin typeface="Arial Black" panose="020B0A04020102020204" pitchFamily="34" charset="0"/>
              </a:rPr>
            </a:br>
            <a:r>
              <a:rPr lang="en-US" altLang="ja-JP" dirty="0" smtClean="0">
                <a:solidFill>
                  <a:schemeClr val="accent5">
                    <a:lumMod val="50000"/>
                  </a:schemeClr>
                </a:solidFill>
                <a:latin typeface="Arial Black" panose="020B0A04020102020204" pitchFamily="34" charset="0"/>
              </a:rPr>
              <a:t>Challenge</a:t>
            </a:r>
            <a:endParaRPr kumimoji="1" lang="ja-JP" altLang="en-US" dirty="0">
              <a:solidFill>
                <a:schemeClr val="accent5">
                  <a:lumMod val="50000"/>
                </a:schemeClr>
              </a:solidFill>
              <a:latin typeface="Arial Black" panose="020B0A04020102020204" pitchFamily="34" charset="0"/>
            </a:endParaRPr>
          </a:p>
        </p:txBody>
      </p:sp>
      <p:sp>
        <p:nvSpPr>
          <p:cNvPr id="5" name="正方形/長方形 4"/>
          <p:cNvSpPr/>
          <p:nvPr/>
        </p:nvSpPr>
        <p:spPr>
          <a:xfrm>
            <a:off x="4566920" y="1804086"/>
            <a:ext cx="754724" cy="1392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タイトル 3"/>
          <p:cNvSpPr txBox="1">
            <a:spLocks/>
          </p:cNvSpPr>
          <p:nvPr/>
        </p:nvSpPr>
        <p:spPr>
          <a:xfrm>
            <a:off x="9435499" y="3686432"/>
            <a:ext cx="2336372" cy="96841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dirty="0" smtClean="0">
                <a:solidFill>
                  <a:schemeClr val="accent5">
                    <a:lumMod val="50000"/>
                  </a:schemeClr>
                </a:solidFill>
                <a:latin typeface="Arial Black" panose="020B0A04020102020204" pitchFamily="34" charset="0"/>
              </a:rPr>
              <a:t>2017</a:t>
            </a:r>
            <a:endParaRPr lang="ja-JP" altLang="en-US" dirty="0">
              <a:solidFill>
                <a:schemeClr val="accent5">
                  <a:lumMod val="50000"/>
                </a:schemeClr>
              </a:solidFill>
              <a:latin typeface="Arial Black" panose="020B0A04020102020204" pitchFamily="34" charset="0"/>
            </a:endParaRPr>
          </a:p>
        </p:txBody>
      </p:sp>
      <p:sp>
        <p:nvSpPr>
          <p:cNvPr id="8" name="サブタイトル 7"/>
          <p:cNvSpPr>
            <a:spLocks noGrp="1"/>
          </p:cNvSpPr>
          <p:nvPr>
            <p:ph type="subTitle" idx="1"/>
          </p:nvPr>
        </p:nvSpPr>
        <p:spPr/>
        <p:txBody>
          <a:bodyPr/>
          <a:lstStyle/>
          <a:p>
            <a:endParaRPr kumimoji="1" lang="ja-JP" altLang="en-US"/>
          </a:p>
        </p:txBody>
      </p:sp>
      <p:grpSp>
        <p:nvGrpSpPr>
          <p:cNvPr id="10" name="グループ化 9"/>
          <p:cNvGrpSpPr/>
          <p:nvPr/>
        </p:nvGrpSpPr>
        <p:grpSpPr>
          <a:xfrm>
            <a:off x="8227999" y="4536568"/>
            <a:ext cx="4480439" cy="2026508"/>
            <a:chOff x="8227999" y="4536568"/>
            <a:chExt cx="4480439" cy="2026508"/>
          </a:xfrm>
        </p:grpSpPr>
        <p:sp>
          <p:nvSpPr>
            <p:cNvPr id="6" name="爆発 2 5"/>
            <p:cNvSpPr/>
            <p:nvPr/>
          </p:nvSpPr>
          <p:spPr>
            <a:xfrm rot="729795">
              <a:off x="8227999" y="4536568"/>
              <a:ext cx="4480439" cy="2026508"/>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テキスト ボックス 8"/>
            <p:cNvSpPr txBox="1"/>
            <p:nvPr/>
          </p:nvSpPr>
          <p:spPr>
            <a:xfrm>
              <a:off x="9092822" y="5134323"/>
              <a:ext cx="2337178" cy="830997"/>
            </a:xfrm>
            <a:prstGeom prst="rect">
              <a:avLst/>
            </a:prstGeom>
            <a:noFill/>
          </p:spPr>
          <p:txBody>
            <a:bodyPr wrap="none" rtlCol="0">
              <a:spAutoFit/>
            </a:bodyPr>
            <a:lstStyle/>
            <a:p>
              <a:pPr algn="ctr"/>
              <a:r>
                <a:rPr lang="en-US" altLang="ja-JP" sz="2400" dirty="0" smtClean="0">
                  <a:solidFill>
                    <a:schemeClr val="accent5">
                      <a:lumMod val="50000"/>
                    </a:schemeClr>
                  </a:solidFill>
                  <a:latin typeface="Arial Black" panose="020B0A04020102020204" pitchFamily="34" charset="0"/>
                </a:rPr>
                <a:t>Presentation</a:t>
              </a:r>
            </a:p>
            <a:p>
              <a:pPr algn="ctr"/>
              <a:r>
                <a:rPr lang="en-US" altLang="ja-JP" sz="2400" dirty="0" smtClean="0">
                  <a:solidFill>
                    <a:schemeClr val="accent5">
                      <a:lumMod val="50000"/>
                    </a:schemeClr>
                  </a:solidFill>
                  <a:latin typeface="Arial Black" panose="020B0A04020102020204" pitchFamily="34" charset="0"/>
                </a:rPr>
                <a:t>by TEAM-D</a:t>
              </a:r>
              <a:endParaRPr lang="ja-JP" altLang="en-US" sz="2400" dirty="0">
                <a:solidFill>
                  <a:schemeClr val="accent5">
                    <a:lumMod val="50000"/>
                  </a:schemeClr>
                </a:solidFill>
                <a:latin typeface="Arial Black" panose="020B0A04020102020204" pitchFamily="34" charset="0"/>
              </a:endParaRPr>
            </a:p>
          </p:txBody>
        </p:sp>
      </p:grpSp>
    </p:spTree>
    <p:extLst>
      <p:ext uri="{BB962C8B-B14F-4D97-AF65-F5344CB8AC3E}">
        <p14:creationId xmlns:p14="http://schemas.microsoft.com/office/powerpoint/2010/main" val="3491266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kumimoji="1" lang="en-AU" altLang="ja-JP" sz="6000" dirty="0" smtClean="0"/>
              <a:t>Concept</a:t>
            </a:r>
            <a:endParaRPr kumimoji="1" lang="ja-JP" altLang="en-US" sz="6000" dirty="0"/>
          </a:p>
        </p:txBody>
      </p:sp>
      <p:grpSp>
        <p:nvGrpSpPr>
          <p:cNvPr id="11" name="グループ化 10"/>
          <p:cNvGrpSpPr/>
          <p:nvPr/>
        </p:nvGrpSpPr>
        <p:grpSpPr>
          <a:xfrm>
            <a:off x="1496178" y="2411796"/>
            <a:ext cx="2355132" cy="2970044"/>
            <a:chOff x="1496178" y="2411796"/>
            <a:chExt cx="2355132" cy="2970044"/>
          </a:xfrm>
        </p:grpSpPr>
        <p:sp>
          <p:nvSpPr>
            <p:cNvPr id="3" name="テキスト ボックス 2"/>
            <p:cNvSpPr txBox="1"/>
            <p:nvPr/>
          </p:nvSpPr>
          <p:spPr>
            <a:xfrm>
              <a:off x="1496178" y="2734962"/>
              <a:ext cx="2355132" cy="2646878"/>
            </a:xfrm>
            <a:prstGeom prst="rect">
              <a:avLst/>
            </a:prstGeom>
            <a:noFill/>
          </p:spPr>
          <p:txBody>
            <a:bodyPr wrap="none" rtlCol="0">
              <a:spAutoFit/>
            </a:bodyPr>
            <a:lstStyle/>
            <a:p>
              <a:pPr algn="ctr"/>
              <a:r>
                <a:rPr kumimoji="1" lang="en-US" altLang="ja-JP" sz="16600" dirty="0" smtClean="0">
                  <a:solidFill>
                    <a:srgbClr val="FF0000"/>
                  </a:solidFill>
                  <a:latin typeface="Bookman Old Style" panose="02050604050505020204" pitchFamily="18" charset="0"/>
                </a:rPr>
                <a:t>AI</a:t>
              </a:r>
              <a:endParaRPr kumimoji="1" lang="ja-JP" altLang="en-US" sz="16600" dirty="0">
                <a:solidFill>
                  <a:srgbClr val="FF0000"/>
                </a:solidFill>
                <a:latin typeface="Bookman Old Style" panose="02050604050505020204" pitchFamily="18" charset="0"/>
              </a:endParaRPr>
            </a:p>
          </p:txBody>
        </p:sp>
        <p:sp>
          <p:nvSpPr>
            <p:cNvPr id="4" name="テキスト ボックス 3"/>
            <p:cNvSpPr txBox="1"/>
            <p:nvPr/>
          </p:nvSpPr>
          <p:spPr>
            <a:xfrm>
              <a:off x="1829413" y="2411796"/>
              <a:ext cx="1691489" cy="646331"/>
            </a:xfrm>
            <a:prstGeom prst="rect">
              <a:avLst/>
            </a:prstGeom>
            <a:noFill/>
          </p:spPr>
          <p:txBody>
            <a:bodyPr wrap="none" rtlCol="0">
              <a:spAutoFit/>
            </a:bodyPr>
            <a:lstStyle/>
            <a:p>
              <a:pPr algn="ctr"/>
              <a:r>
                <a:rPr lang="en-US" altLang="ja-JP" sz="3600" u="sng" dirty="0">
                  <a:solidFill>
                    <a:schemeClr val="bg1">
                      <a:lumMod val="50000"/>
                    </a:schemeClr>
                  </a:solidFill>
                  <a:latin typeface="Bookman Old Style" panose="02050604050505020204" pitchFamily="18" charset="0"/>
                </a:rPr>
                <a:t>T</a:t>
              </a:r>
              <a:r>
                <a:rPr kumimoji="1" lang="en-US" altLang="ja-JP" sz="3600" u="sng" dirty="0" smtClean="0">
                  <a:solidFill>
                    <a:schemeClr val="bg1">
                      <a:lumMod val="50000"/>
                    </a:schemeClr>
                  </a:solidFill>
                  <a:latin typeface="Bookman Old Style" panose="02050604050505020204" pitchFamily="18" charset="0"/>
                </a:rPr>
                <a:t>heme</a:t>
              </a:r>
              <a:endParaRPr kumimoji="1" lang="ja-JP" altLang="en-US" sz="3600" u="sng" dirty="0">
                <a:solidFill>
                  <a:schemeClr val="bg1">
                    <a:lumMod val="50000"/>
                  </a:schemeClr>
                </a:solidFill>
                <a:latin typeface="Bookman Old Style" panose="02050604050505020204" pitchFamily="18" charset="0"/>
              </a:endParaRPr>
            </a:p>
          </p:txBody>
        </p:sp>
      </p:grpSp>
      <p:sp>
        <p:nvSpPr>
          <p:cNvPr id="6" name="右矢印 5"/>
          <p:cNvSpPr/>
          <p:nvPr/>
        </p:nvSpPr>
        <p:spPr>
          <a:xfrm>
            <a:off x="4579733" y="3435178"/>
            <a:ext cx="1911178" cy="1246446"/>
          </a:xfrm>
          <a:prstGeom prst="right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p:cNvGrpSpPr/>
          <p:nvPr/>
        </p:nvGrpSpPr>
        <p:grpSpPr>
          <a:xfrm>
            <a:off x="7219335" y="3035068"/>
            <a:ext cx="4134465" cy="2083044"/>
            <a:chOff x="7219335" y="3035068"/>
            <a:chExt cx="4134465" cy="2083044"/>
          </a:xfrm>
        </p:grpSpPr>
        <p:sp>
          <p:nvSpPr>
            <p:cNvPr id="8" name="テキスト ボックス 7"/>
            <p:cNvSpPr txBox="1"/>
            <p:nvPr/>
          </p:nvSpPr>
          <p:spPr>
            <a:xfrm>
              <a:off x="7219335" y="3335126"/>
              <a:ext cx="4134465" cy="1446550"/>
            </a:xfrm>
            <a:prstGeom prst="rect">
              <a:avLst/>
            </a:prstGeom>
            <a:noFill/>
          </p:spPr>
          <p:txBody>
            <a:bodyPr wrap="none" rtlCol="0">
              <a:spAutoFit/>
            </a:bodyPr>
            <a:lstStyle/>
            <a:p>
              <a:pPr algn="ctr"/>
              <a:r>
                <a:rPr kumimoji="1" lang="ja-JP" altLang="en-US" sz="4400" dirty="0" smtClean="0">
                  <a:solidFill>
                    <a:schemeClr val="bg1">
                      <a:lumMod val="50000"/>
                    </a:schemeClr>
                  </a:solidFill>
                  <a:latin typeface="Bookman Old Style" panose="02050604050505020204" pitchFamily="18" charset="0"/>
                </a:rPr>
                <a:t>強くなる敵を</a:t>
              </a:r>
              <a:endParaRPr kumimoji="1" lang="en-US" altLang="ja-JP" sz="4400" dirty="0" smtClean="0">
                <a:solidFill>
                  <a:schemeClr val="bg1">
                    <a:lumMod val="50000"/>
                  </a:schemeClr>
                </a:solidFill>
                <a:latin typeface="Bookman Old Style" panose="02050604050505020204" pitchFamily="18" charset="0"/>
              </a:endParaRPr>
            </a:p>
            <a:p>
              <a:pPr algn="ctr"/>
              <a:r>
                <a:rPr lang="ja-JP" altLang="en-US" sz="4400" dirty="0" smtClean="0">
                  <a:solidFill>
                    <a:schemeClr val="bg1">
                      <a:lumMod val="50000"/>
                    </a:schemeClr>
                  </a:solidFill>
                  <a:latin typeface="Bookman Old Style" panose="02050604050505020204" pitchFamily="18" charset="0"/>
                </a:rPr>
                <a:t>倒し続ける！！</a:t>
              </a:r>
              <a:endParaRPr kumimoji="1" lang="ja-JP" altLang="en-US" sz="4400" dirty="0">
                <a:solidFill>
                  <a:schemeClr val="bg1">
                    <a:lumMod val="50000"/>
                  </a:schemeClr>
                </a:solidFill>
                <a:latin typeface="Bookman Old Style" panose="02050604050505020204" pitchFamily="18" charset="0"/>
              </a:endParaRPr>
            </a:p>
          </p:txBody>
        </p:sp>
        <p:sp>
          <p:nvSpPr>
            <p:cNvPr id="9" name="テキスト ボックス 8"/>
            <p:cNvSpPr txBox="1"/>
            <p:nvPr/>
          </p:nvSpPr>
          <p:spPr>
            <a:xfrm>
              <a:off x="9877172" y="3035068"/>
              <a:ext cx="445956" cy="400110"/>
            </a:xfrm>
            <a:prstGeom prst="rect">
              <a:avLst/>
            </a:prstGeom>
            <a:noFill/>
          </p:spPr>
          <p:txBody>
            <a:bodyPr wrap="none" rtlCol="0">
              <a:spAutoFit/>
            </a:bodyPr>
            <a:lstStyle/>
            <a:p>
              <a:pPr algn="ctr"/>
              <a:r>
                <a:rPr kumimoji="1" lang="en-US" altLang="ja-JP" sz="2000" dirty="0" smtClean="0">
                  <a:solidFill>
                    <a:srgbClr val="FF0000"/>
                  </a:solidFill>
                  <a:latin typeface="Bookman Old Style" panose="02050604050505020204" pitchFamily="18" charset="0"/>
                </a:rPr>
                <a:t>AI</a:t>
              </a:r>
              <a:endParaRPr kumimoji="1" lang="ja-JP" altLang="en-US" sz="2000" dirty="0">
                <a:solidFill>
                  <a:srgbClr val="FF0000"/>
                </a:solidFill>
                <a:latin typeface="Bookman Old Style" panose="02050604050505020204" pitchFamily="18" charset="0"/>
              </a:endParaRPr>
            </a:p>
          </p:txBody>
        </p:sp>
        <p:sp>
          <p:nvSpPr>
            <p:cNvPr id="10" name="テキスト ボックス 9"/>
            <p:cNvSpPr txBox="1"/>
            <p:nvPr/>
          </p:nvSpPr>
          <p:spPr>
            <a:xfrm>
              <a:off x="7596840" y="4779558"/>
              <a:ext cx="3379451" cy="338554"/>
            </a:xfrm>
            <a:prstGeom prst="rect">
              <a:avLst/>
            </a:prstGeom>
            <a:noFill/>
          </p:spPr>
          <p:txBody>
            <a:bodyPr wrap="none" rtlCol="0">
              <a:spAutoFit/>
            </a:bodyPr>
            <a:lstStyle/>
            <a:p>
              <a:pPr algn="ctr"/>
              <a:r>
                <a:rPr lang="en-US" altLang="ja-JP" sz="1600" dirty="0" smtClean="0">
                  <a:solidFill>
                    <a:schemeClr val="bg1">
                      <a:lumMod val="50000"/>
                    </a:schemeClr>
                  </a:solidFill>
                  <a:latin typeface="Bookman Old Style" panose="02050604050505020204" pitchFamily="18" charset="0"/>
                </a:rPr>
                <a:t>Enemy counters your strategies</a:t>
              </a:r>
              <a:endParaRPr kumimoji="1" lang="ja-JP" altLang="en-US" sz="1600" dirty="0">
                <a:solidFill>
                  <a:schemeClr val="bg1">
                    <a:lumMod val="50000"/>
                  </a:schemeClr>
                </a:solidFill>
                <a:latin typeface="Bookman Old Style" panose="02050604050505020204" pitchFamily="18" charset="0"/>
              </a:endParaRPr>
            </a:p>
          </p:txBody>
        </p:sp>
      </p:grpSp>
    </p:spTree>
    <p:extLst>
      <p:ext uri="{BB962C8B-B14F-4D97-AF65-F5344CB8AC3E}">
        <p14:creationId xmlns:p14="http://schemas.microsoft.com/office/powerpoint/2010/main" val="254397017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kumimoji="1" lang="en-AU" altLang="ja-JP" sz="6000" dirty="0" smtClean="0"/>
              <a:t>Gameplay</a:t>
            </a:r>
            <a:endParaRPr kumimoji="1" lang="ja-JP" altLang="en-US" sz="6000" dirty="0"/>
          </a:p>
        </p:txBody>
      </p:sp>
      <p:grpSp>
        <p:nvGrpSpPr>
          <p:cNvPr id="6" name="グループ化 5"/>
          <p:cNvGrpSpPr/>
          <p:nvPr/>
        </p:nvGrpSpPr>
        <p:grpSpPr>
          <a:xfrm>
            <a:off x="3039173" y="2824452"/>
            <a:ext cx="2167581" cy="2475909"/>
            <a:chOff x="3967480" y="1554480"/>
            <a:chExt cx="2167581" cy="2475909"/>
          </a:xfrm>
        </p:grpSpPr>
        <p:sp>
          <p:nvSpPr>
            <p:cNvPr id="5" name="テキスト ボックス 4"/>
            <p:cNvSpPr txBox="1"/>
            <p:nvPr/>
          </p:nvSpPr>
          <p:spPr>
            <a:xfrm>
              <a:off x="3967480" y="1554480"/>
              <a:ext cx="1529586" cy="584775"/>
            </a:xfrm>
            <a:prstGeom prst="rect">
              <a:avLst/>
            </a:prstGeom>
            <a:noFill/>
          </p:spPr>
          <p:txBody>
            <a:bodyPr wrap="none" rtlCol="0">
              <a:spAutoFit/>
            </a:bodyPr>
            <a:lstStyle/>
            <a:p>
              <a:r>
                <a:rPr kumimoji="1" lang="en-US" altLang="ja-JP" sz="3200" dirty="0" smtClean="0">
                  <a:latin typeface="Arial" panose="020B0604020202020204" pitchFamily="34" charset="0"/>
                  <a:cs typeface="Arial" panose="020B0604020202020204" pitchFamily="34" charset="0"/>
                </a:rPr>
                <a:t>Actions</a:t>
              </a:r>
              <a:endParaRPr kumimoji="1" lang="ja-JP" altLang="en-US" sz="3200" dirty="0">
                <a:latin typeface="Arial" panose="020B0604020202020204" pitchFamily="34" charset="0"/>
                <a:cs typeface="Arial" panose="020B0604020202020204" pitchFamily="34" charset="0"/>
              </a:endParaRPr>
            </a:p>
          </p:txBody>
        </p:sp>
        <p:sp>
          <p:nvSpPr>
            <p:cNvPr id="7" name="テキスト ボックス 6"/>
            <p:cNvSpPr txBox="1"/>
            <p:nvPr/>
          </p:nvSpPr>
          <p:spPr>
            <a:xfrm>
              <a:off x="3967480" y="2091397"/>
              <a:ext cx="2167581" cy="1938992"/>
            </a:xfrm>
            <a:prstGeom prst="rect">
              <a:avLst/>
            </a:prstGeom>
            <a:noFill/>
          </p:spPr>
          <p:txBody>
            <a:bodyPr wrap="none" rtlCol="0">
              <a:spAutoFit/>
            </a:bodyPr>
            <a:lstStyle/>
            <a:p>
              <a:pPr marL="457200" indent="-457200">
                <a:buFont typeface="Wingdings" panose="05000000000000000000" pitchFamily="2" charset="2"/>
                <a:buChar char="l"/>
              </a:pPr>
              <a:r>
                <a:rPr kumimoji="1" lang="en-US" altLang="ja-JP" sz="2400" dirty="0" smtClean="0">
                  <a:latin typeface="Arial" panose="020B0604020202020204" pitchFamily="34" charset="0"/>
                  <a:cs typeface="Arial" panose="020B0604020202020204" pitchFamily="34" charset="0"/>
                </a:rPr>
                <a:t>Movement</a:t>
              </a:r>
            </a:p>
            <a:p>
              <a:pPr marL="457200" indent="-457200">
                <a:buFont typeface="Wingdings" panose="05000000000000000000" pitchFamily="2" charset="2"/>
                <a:buChar char="l"/>
              </a:pPr>
              <a:r>
                <a:rPr lang="en-US" altLang="ja-JP" sz="2400" dirty="0" smtClean="0">
                  <a:latin typeface="Arial" panose="020B0604020202020204" pitchFamily="34" charset="0"/>
                  <a:cs typeface="Arial" panose="020B0604020202020204" pitchFamily="34" charset="0"/>
                </a:rPr>
                <a:t>Punch</a:t>
              </a:r>
            </a:p>
            <a:p>
              <a:pPr marL="457200" indent="-457200">
                <a:buFont typeface="Wingdings" panose="05000000000000000000" pitchFamily="2" charset="2"/>
                <a:buChar char="l"/>
              </a:pPr>
              <a:r>
                <a:rPr kumimoji="1" lang="en-US" altLang="ja-JP" sz="2400" dirty="0" smtClean="0">
                  <a:latin typeface="Arial" panose="020B0604020202020204" pitchFamily="34" charset="0"/>
                  <a:cs typeface="Arial" panose="020B0604020202020204" pitchFamily="34" charset="0"/>
                </a:rPr>
                <a:t>Defend</a:t>
              </a:r>
            </a:p>
            <a:p>
              <a:pPr marL="457200" indent="-457200">
                <a:buFont typeface="Wingdings" panose="05000000000000000000" pitchFamily="2" charset="2"/>
                <a:buChar char="l"/>
              </a:pPr>
              <a:r>
                <a:rPr lang="en-US" altLang="ja-JP" sz="2400" dirty="0" smtClean="0">
                  <a:latin typeface="Arial" panose="020B0604020202020204" pitchFamily="34" charset="0"/>
                  <a:cs typeface="Arial" panose="020B0604020202020204" pitchFamily="34" charset="0"/>
                </a:rPr>
                <a:t>Slash</a:t>
              </a:r>
            </a:p>
            <a:p>
              <a:pPr marL="457200" indent="-457200">
                <a:buFont typeface="Wingdings" panose="05000000000000000000" pitchFamily="2" charset="2"/>
                <a:buChar char="l"/>
              </a:pPr>
              <a:r>
                <a:rPr kumimoji="1" lang="en-US" altLang="ja-JP" sz="2400" dirty="0" smtClean="0">
                  <a:latin typeface="Arial" panose="020B0604020202020204" pitchFamily="34" charset="0"/>
                  <a:cs typeface="Arial" panose="020B0604020202020204" pitchFamily="34" charset="0"/>
                </a:rPr>
                <a:t>Shot  etc…</a:t>
              </a:r>
            </a:p>
          </p:txBody>
        </p:sp>
      </p:grpSp>
      <p:grpSp>
        <p:nvGrpSpPr>
          <p:cNvPr id="9" name="グループ化 8"/>
          <p:cNvGrpSpPr/>
          <p:nvPr/>
        </p:nvGrpSpPr>
        <p:grpSpPr>
          <a:xfrm>
            <a:off x="5229165" y="2521828"/>
            <a:ext cx="3912507" cy="3262696"/>
            <a:chOff x="7114347" y="1154008"/>
            <a:chExt cx="3912507" cy="3262696"/>
          </a:xfrm>
        </p:grpSpPr>
        <p:sp>
          <p:nvSpPr>
            <p:cNvPr id="10" name="爆発 2 9"/>
            <p:cNvSpPr/>
            <p:nvPr/>
          </p:nvSpPr>
          <p:spPr>
            <a:xfrm rot="2809122">
              <a:off x="7528022" y="1793598"/>
              <a:ext cx="3262696" cy="1983515"/>
            </a:xfrm>
            <a:prstGeom prst="irregularSeal2">
              <a:avLst/>
            </a:prstGeom>
            <a:solidFill>
              <a:schemeClr val="accent2">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smtClean="0">
                <a:solidFill>
                  <a:srgbClr val="FF0000"/>
                </a:solidFill>
                <a:latin typeface="Arial Black" panose="020B0A04020102020204" pitchFamily="34" charset="0"/>
              </a:endParaRPr>
            </a:p>
          </p:txBody>
        </p:sp>
        <p:sp>
          <p:nvSpPr>
            <p:cNvPr id="8" name="爆発 2 7"/>
            <p:cNvSpPr/>
            <p:nvPr/>
          </p:nvSpPr>
          <p:spPr>
            <a:xfrm rot="229543">
              <a:off x="7114347" y="1768192"/>
              <a:ext cx="3912507" cy="1983515"/>
            </a:xfrm>
            <a:prstGeom prst="irregularSeal2">
              <a:avLst/>
            </a:prstGeom>
            <a:solidFill>
              <a:schemeClr val="accent4"/>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rgbClr val="FF0000"/>
                  </a:solidFill>
                  <a:latin typeface="Arial Black" panose="020B0A04020102020204" pitchFamily="34" charset="0"/>
                </a:rPr>
                <a:t>Kill Enemy!</a:t>
              </a:r>
              <a:endParaRPr kumimoji="1" lang="ja-JP" altLang="en-US" dirty="0">
                <a:solidFill>
                  <a:srgbClr val="FF0000"/>
                </a:solidFill>
                <a:latin typeface="Arial Black" panose="020B0A04020102020204" pitchFamily="34" charset="0"/>
              </a:endParaRPr>
            </a:p>
          </p:txBody>
        </p:sp>
      </p:grpSp>
      <p:grpSp>
        <p:nvGrpSpPr>
          <p:cNvPr id="15" name="グループ化 14"/>
          <p:cNvGrpSpPr/>
          <p:nvPr/>
        </p:nvGrpSpPr>
        <p:grpSpPr>
          <a:xfrm>
            <a:off x="9489187" y="1017297"/>
            <a:ext cx="1864613" cy="1504531"/>
            <a:chOff x="10421490" y="3532389"/>
            <a:chExt cx="1864613" cy="1504531"/>
          </a:xfrm>
        </p:grpSpPr>
        <p:sp>
          <p:nvSpPr>
            <p:cNvPr id="13" name="上矢印 12"/>
            <p:cNvSpPr/>
            <p:nvPr/>
          </p:nvSpPr>
          <p:spPr>
            <a:xfrm>
              <a:off x="10644188" y="3532389"/>
              <a:ext cx="1419225" cy="1504531"/>
            </a:xfrm>
            <a:prstGeom prst="up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10421490" y="4315407"/>
              <a:ext cx="1864613" cy="646331"/>
            </a:xfrm>
            <a:prstGeom prst="rect">
              <a:avLst/>
            </a:prstGeom>
            <a:solidFill>
              <a:schemeClr val="bg1"/>
            </a:solidFill>
          </p:spPr>
          <p:txBody>
            <a:bodyPr wrap="none" rtlCol="0">
              <a:spAutoFit/>
            </a:bodyPr>
            <a:lstStyle/>
            <a:p>
              <a:pPr algn="ctr"/>
              <a:r>
                <a:rPr lang="en-US" altLang="ja-JP" dirty="0" smtClean="0">
                  <a:solidFill>
                    <a:srgbClr val="FF0000"/>
                  </a:solidFill>
                  <a:latin typeface="Arial Black" panose="020B0A04020102020204" pitchFamily="34" charset="0"/>
                </a:rPr>
                <a:t>Enemy gains </a:t>
              </a:r>
            </a:p>
            <a:p>
              <a:pPr algn="ctr"/>
              <a:r>
                <a:rPr kumimoji="1" lang="en-US" altLang="ja-JP" dirty="0" smtClean="0">
                  <a:solidFill>
                    <a:srgbClr val="FF0000"/>
                  </a:solidFill>
                  <a:latin typeface="Arial Black" panose="020B0A04020102020204" pitchFamily="34" charset="0"/>
                </a:rPr>
                <a:t>abilities</a:t>
              </a:r>
              <a:endParaRPr kumimoji="1" lang="ja-JP" altLang="en-US" dirty="0">
                <a:solidFill>
                  <a:srgbClr val="FF0000"/>
                </a:solidFill>
                <a:latin typeface="Arial Black" panose="020B0A04020102020204" pitchFamily="34" charset="0"/>
              </a:endParaRPr>
            </a:p>
          </p:txBody>
        </p:sp>
      </p:grpSp>
      <p:graphicFrame>
        <p:nvGraphicFramePr>
          <p:cNvPr id="17" name="Object 16"/>
          <p:cNvGraphicFramePr>
            <a:graphicFrameLocks noChangeAspect="1"/>
          </p:cNvGraphicFramePr>
          <p:nvPr>
            <p:extLst>
              <p:ext uri="{D42A27DB-BD31-4B8C-83A1-F6EECF244321}">
                <p14:modId xmlns:p14="http://schemas.microsoft.com/office/powerpoint/2010/main" val="1845982719"/>
              </p:ext>
            </p:extLst>
          </p:nvPr>
        </p:nvGraphicFramePr>
        <p:xfrm>
          <a:off x="837443" y="2521828"/>
          <a:ext cx="1913401" cy="3108062"/>
        </p:xfrm>
        <a:graphic>
          <a:graphicData uri="http://schemas.openxmlformats.org/presentationml/2006/ole">
            <mc:AlternateContent xmlns:mc="http://schemas.openxmlformats.org/markup-compatibility/2006">
              <mc:Choice xmlns:v="urn:schemas-microsoft-com:vml" Requires="v">
                <p:oleObj spid="_x0000_s1032" name="Image" r:id="rId4" imgW="2501280" imgH="4063320" progId="Photoshop.Image.17">
                  <p:embed/>
                </p:oleObj>
              </mc:Choice>
              <mc:Fallback>
                <p:oleObj name="Image" r:id="rId4" imgW="2501280" imgH="4063320" progId="Photoshop.Image.17">
                  <p:embed/>
                  <p:pic>
                    <p:nvPicPr>
                      <p:cNvPr id="0" name=""/>
                      <p:cNvPicPr/>
                      <p:nvPr/>
                    </p:nvPicPr>
                    <p:blipFill>
                      <a:blip r:embed="rId5"/>
                      <a:stretch>
                        <a:fillRect/>
                      </a:stretch>
                    </p:blipFill>
                    <p:spPr>
                      <a:xfrm>
                        <a:off x="837443" y="2521828"/>
                        <a:ext cx="1913401" cy="3108062"/>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221774168"/>
              </p:ext>
            </p:extLst>
          </p:nvPr>
        </p:nvGraphicFramePr>
        <p:xfrm>
          <a:off x="9470792" y="2654844"/>
          <a:ext cx="1813539" cy="2945850"/>
        </p:xfrm>
        <a:graphic>
          <a:graphicData uri="http://schemas.openxmlformats.org/presentationml/2006/ole">
            <mc:AlternateContent xmlns:mc="http://schemas.openxmlformats.org/markup-compatibility/2006">
              <mc:Choice xmlns:v="urn:schemas-microsoft-com:vml" Requires="v">
                <p:oleObj spid="_x0000_s1033" name="Image" r:id="rId6" imgW="2501280" imgH="4063320" progId="Photoshop.Image.17">
                  <p:embed/>
                </p:oleObj>
              </mc:Choice>
              <mc:Fallback>
                <p:oleObj name="Image" r:id="rId6" imgW="2501280" imgH="4063320" progId="Photoshop.Image.17">
                  <p:embed/>
                  <p:pic>
                    <p:nvPicPr>
                      <p:cNvPr id="0" name=""/>
                      <p:cNvPicPr/>
                      <p:nvPr/>
                    </p:nvPicPr>
                    <p:blipFill>
                      <a:blip r:embed="rId7"/>
                      <a:stretch>
                        <a:fillRect/>
                      </a:stretch>
                    </p:blipFill>
                    <p:spPr>
                      <a:xfrm>
                        <a:off x="9470792" y="2654844"/>
                        <a:ext cx="1813539" cy="2945850"/>
                      </a:xfrm>
                      <a:prstGeom prst="rect">
                        <a:avLst/>
                      </a:prstGeom>
                    </p:spPr>
                  </p:pic>
                </p:oleObj>
              </mc:Fallback>
            </mc:AlternateContent>
          </a:graphicData>
        </a:graphic>
      </p:graphicFrame>
    </p:spTree>
    <p:extLst>
      <p:ext uri="{BB962C8B-B14F-4D97-AF65-F5344CB8AC3E}">
        <p14:creationId xmlns:p14="http://schemas.microsoft.com/office/powerpoint/2010/main" val="25763241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par>
                          <p:cTn id="12" fill="hold">
                            <p:stCondLst>
                              <p:cond delay="0"/>
                            </p:stCondLst>
                            <p:childTnLst>
                              <p:par>
                                <p:cTn id="13" presetID="26" presetClass="emph" presetSubtype="0" fill="hold" nodeType="afterEffect">
                                  <p:stCondLst>
                                    <p:cond delay="0"/>
                                  </p:stCondLst>
                                  <p:childTnLst>
                                    <p:animEffect transition="out" filter="fade">
                                      <p:cBhvr>
                                        <p:cTn id="14" dur="500" tmFilter="0, 0; .2, .5; .8, .5; 1, 0"/>
                                        <p:tgtEl>
                                          <p:spTgt spid="9"/>
                                        </p:tgtEl>
                                      </p:cBhvr>
                                    </p:animEffect>
                                    <p:animScale>
                                      <p:cBhvr>
                                        <p:cTn id="15" dur="250" autoRev="1" fill="hold"/>
                                        <p:tgtEl>
                                          <p:spTgt spid="9"/>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8123257" y="2033515"/>
            <a:ext cx="4068743" cy="646331"/>
          </a:xfrm>
          <a:prstGeom prst="rect">
            <a:avLst/>
          </a:prstGeom>
          <a:noFill/>
        </p:spPr>
        <p:txBody>
          <a:bodyPr wrap="none" rtlCol="0">
            <a:spAutoFit/>
          </a:bodyPr>
          <a:lstStyle/>
          <a:p>
            <a:r>
              <a:rPr lang="en-US" altLang="ja-JP" dirty="0" smtClean="0"/>
              <a:t>Simplistic graphics and shapes with </a:t>
            </a:r>
          </a:p>
          <a:p>
            <a:r>
              <a:rPr lang="en-US" altLang="ja-JP" dirty="0" smtClean="0"/>
              <a:t>a strong </a:t>
            </a:r>
            <a:r>
              <a:rPr lang="en-US" altLang="ja-JP" dirty="0"/>
              <a:t>u</a:t>
            </a:r>
            <a:r>
              <a:rPr lang="en-US" altLang="ja-JP" dirty="0" smtClean="0"/>
              <a:t>se of contrast and color</a:t>
            </a:r>
            <a:r>
              <a:rPr lang="en-US" altLang="ja-JP" dirty="0" smtClean="0"/>
              <a:t> </a:t>
            </a:r>
            <a:endParaRPr lang="en-US" altLang="ja-JP" dirty="0" smtClean="0"/>
          </a:p>
        </p:txBody>
      </p:sp>
      <p:sp>
        <p:nvSpPr>
          <p:cNvPr id="3" name="タイトル 1"/>
          <p:cNvSpPr txBox="1">
            <a:spLocks/>
          </p:cNvSpPr>
          <p:nvPr/>
        </p:nvSpPr>
        <p:spPr>
          <a:xfrm>
            <a:off x="3437328" y="542546"/>
            <a:ext cx="4593609" cy="91776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AU" altLang="ja-JP" sz="6000" dirty="0" smtClean="0"/>
              <a:t>Art Direction</a:t>
            </a:r>
          </a:p>
          <a:p>
            <a:endParaRPr lang="ja-JP" altLang="en-US" sz="60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 r="607"/>
          <a:stretch/>
        </p:blipFill>
        <p:spPr>
          <a:xfrm>
            <a:off x="348454" y="2033515"/>
            <a:ext cx="7682483" cy="4298619"/>
          </a:xfrm>
          <a:prstGeom prst="rect">
            <a:avLst/>
          </a:prstGeom>
        </p:spPr>
      </p:pic>
      <p:sp>
        <p:nvSpPr>
          <p:cNvPr id="6" name="テキスト ボックス 1"/>
          <p:cNvSpPr txBox="1"/>
          <p:nvPr/>
        </p:nvSpPr>
        <p:spPr>
          <a:xfrm>
            <a:off x="16246513" y="5696001"/>
            <a:ext cx="65759" cy="369332"/>
          </a:xfrm>
          <a:prstGeom prst="rect">
            <a:avLst/>
          </a:prstGeom>
          <a:noFill/>
        </p:spPr>
        <p:txBody>
          <a:bodyPr wrap="square" rtlCol="0">
            <a:spAutoFit/>
          </a:bodyPr>
          <a:lstStyle/>
          <a:p>
            <a:endParaRPr lang="en-US" altLang="ja-JP" dirty="0" smtClean="0"/>
          </a:p>
        </p:txBody>
      </p:sp>
      <p:sp>
        <p:nvSpPr>
          <p:cNvPr id="8" name="Rectangle 2"/>
          <p:cNvSpPr>
            <a:spLocks noChangeArrowheads="1"/>
          </p:cNvSpPr>
          <p:nvPr/>
        </p:nvSpPr>
        <p:spPr bwMode="auto">
          <a:xfrm>
            <a:off x="8229599" y="2736924"/>
            <a:ext cx="396240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ja-JP" sz="2000" b="0" i="0" u="none" strike="noStrike" cap="none" normalizeH="0" baseline="0" dirty="0" smtClean="0">
                <a:ln>
                  <a:noFill/>
                </a:ln>
                <a:solidFill>
                  <a:schemeClr val="tx1"/>
                </a:solidFill>
                <a:effectLst/>
                <a:latin typeface="Arial Unicode MS" panose="020B0604020202020204" pitchFamily="34" charset="-128"/>
              </a:rPr>
              <a:t>シンプルなグラフィックスとシェイプ コントラストと</a:t>
            </a:r>
            <a:r>
              <a:rPr kumimoji="0" lang="ja-JP" altLang="en-US" sz="2000" dirty="0">
                <a:latin typeface="Arial Unicode MS" panose="020B0604020202020204" pitchFamily="34" charset="-128"/>
              </a:rPr>
              <a:t>強い</a:t>
            </a:r>
            <a:r>
              <a:rPr kumimoji="0" lang="ja-JP" sz="2000" b="0" i="0" u="none" strike="noStrike" cap="none" normalizeH="0" baseline="0" dirty="0" smtClean="0">
                <a:ln>
                  <a:noFill/>
                </a:ln>
                <a:solidFill>
                  <a:schemeClr val="tx1"/>
                </a:solidFill>
                <a:effectLst/>
                <a:latin typeface="Arial Unicode MS" panose="020B0604020202020204" pitchFamily="34" charset="-128"/>
              </a:rPr>
              <a:t>色の使用</a:t>
            </a:r>
            <a:endParaRPr kumimoji="0" lang="ja-JP" sz="2000" b="0" i="0" u="none" strike="noStrike" cap="none" normalizeH="0" baseline="0" dirty="0" smtClean="0">
              <a:ln>
                <a:noFill/>
              </a:ln>
              <a:solidFill>
                <a:schemeClr val="tx1"/>
              </a:solidFill>
              <a:effectLst/>
              <a:latin typeface="Arial" panose="020B0604020202020204" pitchFamily="34" charset="0"/>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9599" y="3809665"/>
            <a:ext cx="1282037" cy="1273603"/>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85903" y="5140346"/>
            <a:ext cx="4106097" cy="95809"/>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85903" y="5423952"/>
            <a:ext cx="4068743" cy="57172"/>
          </a:xfrm>
          <a:prstGeom prst="rect">
            <a:avLst/>
          </a:prstGeom>
        </p:spPr>
      </p:pic>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V="1">
            <a:off x="8085903" y="5638537"/>
            <a:ext cx="4068743" cy="132374"/>
          </a:xfrm>
          <a:prstGeom prst="rect">
            <a:avLst/>
          </a:prstGeom>
        </p:spPr>
      </p:pic>
    </p:spTree>
    <p:extLst>
      <p:ext uri="{BB962C8B-B14F-4D97-AF65-F5344CB8AC3E}">
        <p14:creationId xmlns:p14="http://schemas.microsoft.com/office/powerpoint/2010/main" val="37293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4324434" y="542546"/>
            <a:ext cx="2513096" cy="91776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AU" altLang="ja-JP" sz="6000" dirty="0" smtClean="0"/>
              <a:t>To Do</a:t>
            </a:r>
            <a:endParaRPr lang="ja-JP" altLang="en-US" sz="6000" dirty="0"/>
          </a:p>
        </p:txBody>
      </p:sp>
      <p:sp>
        <p:nvSpPr>
          <p:cNvPr id="7" name="TextBox 6"/>
          <p:cNvSpPr txBox="1"/>
          <p:nvPr/>
        </p:nvSpPr>
        <p:spPr>
          <a:xfrm>
            <a:off x="1405721" y="2552131"/>
            <a:ext cx="5431809" cy="3139321"/>
          </a:xfrm>
          <a:prstGeom prst="rect">
            <a:avLst/>
          </a:prstGeom>
          <a:noFill/>
        </p:spPr>
        <p:txBody>
          <a:bodyPr wrap="square" rtlCol="0">
            <a:spAutoFit/>
          </a:bodyPr>
          <a:lstStyle/>
          <a:p>
            <a:pPr marL="285750" indent="-285750">
              <a:buFont typeface="Arial" panose="020B0604020202020204" pitchFamily="34" charset="0"/>
              <a:buChar char="•"/>
            </a:pPr>
            <a:r>
              <a:rPr lang="en-AU" sz="2400" dirty="0" smtClean="0"/>
              <a:t>Create a cohesive project</a:t>
            </a:r>
          </a:p>
          <a:p>
            <a:pPr marL="285750" indent="-285750">
              <a:buFont typeface="Arial" panose="020B0604020202020204" pitchFamily="34" charset="0"/>
              <a:buChar char="•"/>
            </a:pPr>
            <a:r>
              <a:rPr lang="en-AU" sz="2400" dirty="0" smtClean="0"/>
              <a:t>Implement AI</a:t>
            </a:r>
          </a:p>
          <a:p>
            <a:pPr marL="285750" indent="-285750">
              <a:buFont typeface="Arial" panose="020B0604020202020204" pitchFamily="34" charset="0"/>
              <a:buChar char="•"/>
            </a:pPr>
            <a:r>
              <a:rPr lang="en-AU" sz="2400" dirty="0" smtClean="0"/>
              <a:t>Implement UI visuals</a:t>
            </a:r>
          </a:p>
          <a:p>
            <a:pPr marL="285750" indent="-285750">
              <a:buFont typeface="Arial" panose="020B0604020202020204" pitchFamily="34" charset="0"/>
              <a:buChar char="•"/>
            </a:pPr>
            <a:r>
              <a:rPr lang="en-AU" sz="2400" dirty="0" smtClean="0"/>
              <a:t>Create visual effects</a:t>
            </a:r>
          </a:p>
          <a:p>
            <a:pPr marL="285750" indent="-285750">
              <a:buFont typeface="Arial" panose="020B0604020202020204" pitchFamily="34" charset="0"/>
              <a:buChar char="•"/>
            </a:pPr>
            <a:r>
              <a:rPr lang="en-AU" sz="2400" dirty="0" smtClean="0"/>
              <a:t>Implement sound effects</a:t>
            </a:r>
          </a:p>
          <a:p>
            <a:pPr marL="285750" indent="-285750">
              <a:buFont typeface="Arial" panose="020B0604020202020204" pitchFamily="34" charset="0"/>
              <a:buChar char="•"/>
            </a:pPr>
            <a:r>
              <a:rPr lang="en-AU" sz="2400" dirty="0" smtClean="0"/>
              <a:t>Fine tune mechanics and systems</a:t>
            </a:r>
          </a:p>
          <a:p>
            <a:pPr marL="285750" indent="-285750">
              <a:buFont typeface="Arial" panose="020B0604020202020204" pitchFamily="34" charset="0"/>
              <a:buChar char="•"/>
            </a:pPr>
            <a:endParaRPr lang="en-AU" dirty="0" smtClean="0"/>
          </a:p>
          <a:p>
            <a:pPr marL="285750" indent="-285750">
              <a:buFont typeface="Arial" panose="020B0604020202020204" pitchFamily="34" charset="0"/>
              <a:buChar char="•"/>
            </a:pPr>
            <a:endParaRPr lang="en-AU" dirty="0" smtClean="0"/>
          </a:p>
          <a:p>
            <a:pPr marL="285750" indent="-285750">
              <a:buFont typeface="Arial" panose="020B0604020202020204" pitchFamily="34" charset="0"/>
              <a:buChar char="•"/>
            </a:pPr>
            <a:endParaRPr lang="en-AU" dirty="0"/>
          </a:p>
        </p:txBody>
      </p:sp>
    </p:spTree>
    <p:extLst>
      <p:ext uri="{BB962C8B-B14F-4D97-AF65-F5344CB8AC3E}">
        <p14:creationId xmlns:p14="http://schemas.microsoft.com/office/powerpoint/2010/main" val="63083726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1076</TotalTime>
  <Words>482</Words>
  <Application>Microsoft Office PowerPoint</Application>
  <PresentationFormat>Widescreen</PresentationFormat>
  <Paragraphs>39</Paragraphs>
  <Slides>5</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4" baseType="lpstr">
      <vt:lpstr>Arial Unicode MS</vt:lpstr>
      <vt:lpstr>游ゴシック</vt:lpstr>
      <vt:lpstr>游ゴシック Light</vt:lpstr>
      <vt:lpstr>Arial</vt:lpstr>
      <vt:lpstr>Arial Black</vt:lpstr>
      <vt:lpstr>Bookman Old Style</vt:lpstr>
      <vt:lpstr>Wingdings</vt:lpstr>
      <vt:lpstr>Office テーマ</vt:lpstr>
      <vt:lpstr>Adobe Photoshop Image</vt:lpstr>
      <vt:lpstr>International Game Concept Challenge</vt:lpstr>
      <vt:lpstr>Concept</vt:lpstr>
      <vt:lpstr>Gameplay</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Game concept CHALLENGE</dc:title>
  <dc:creator>小川敬佳</dc:creator>
  <cp:lastModifiedBy>Liam McIntosh</cp:lastModifiedBy>
  <cp:revision>17</cp:revision>
  <dcterms:created xsi:type="dcterms:W3CDTF">2017-09-07T07:04:40Z</dcterms:created>
  <dcterms:modified xsi:type="dcterms:W3CDTF">2017-09-08T01:09:51Z</dcterms:modified>
</cp:coreProperties>
</file>