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
      <p:font typeface="Roboto Light"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bac90907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bac90907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bac90907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bac90907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bac90907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bac90907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bac90907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bac90907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ac90907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ac90907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bac909071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bac90907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ac90907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ac90907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bac909071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bac90907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ac909071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ac90907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bac90907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bac90907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bac90907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bac90907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bac909071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bac90907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bac909071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bac909071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bac909071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bac90907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bac909071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bac90907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bac909071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bac90907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bac909071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bac909071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bac909071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bac90907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bac909071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bac90907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bac909071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bac90907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bac909071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bac909071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bac90907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bac9090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bac909071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bac90907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bac909071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bac90907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bac909071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bac909071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bac90907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bac90907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bac90907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bac9090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bac90907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bac9090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bac90907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bac90907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ac90907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ac90907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bac90907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bac9090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www.markdownguide.org/cheat-sheet/"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000000"/>
                </a:solidFill>
              </a:rPr>
              <a:t>Python Basics</a:t>
            </a:r>
            <a:endParaRPr sz="6000">
              <a:solidFill>
                <a:srgbClr val="000000"/>
              </a:solidFill>
            </a:endParaRPr>
          </a:p>
        </p:txBody>
      </p:sp>
      <p:pic>
        <p:nvPicPr>
          <p:cNvPr id="55" name="Google Shape;55;p13"/>
          <p:cNvPicPr preferRelativeResize="0"/>
          <p:nvPr/>
        </p:nvPicPr>
        <p:blipFill>
          <a:blip r:embed="rId3">
            <a:alphaModFix/>
          </a:blip>
          <a:stretch>
            <a:fillRect/>
          </a:stretch>
        </p:blipFill>
        <p:spPr>
          <a:xfrm>
            <a:off x="7488650" y="2438675"/>
            <a:ext cx="1343650" cy="1343650"/>
          </a:xfrm>
          <a:prstGeom prst="rect">
            <a:avLst/>
          </a:prstGeom>
          <a:noFill/>
          <a:ln>
            <a:noFill/>
          </a:ln>
        </p:spPr>
      </p:pic>
      <p:pic>
        <p:nvPicPr>
          <p:cNvPr id="56" name="Google Shape;56;p13"/>
          <p:cNvPicPr preferRelativeResize="0"/>
          <p:nvPr/>
        </p:nvPicPr>
        <p:blipFill>
          <a:blip r:embed="rId4">
            <a:alphaModFix/>
          </a:blip>
          <a:stretch>
            <a:fillRect/>
          </a:stretch>
        </p:blipFill>
        <p:spPr>
          <a:xfrm>
            <a:off x="0" y="152400"/>
            <a:ext cx="9143999" cy="124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311700" y="1062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Markdown Format for Documentation</a:t>
            </a:r>
            <a:endParaRPr sz="3000">
              <a:solidFill>
                <a:srgbClr val="000000"/>
              </a:solidFill>
              <a:latin typeface="Roboto Light"/>
              <a:ea typeface="Roboto Light"/>
              <a:cs typeface="Roboto Light"/>
              <a:sym typeface="Roboto Light"/>
            </a:endParaRPr>
          </a:p>
        </p:txBody>
      </p:sp>
      <p:sp>
        <p:nvSpPr>
          <p:cNvPr id="120" name="Google Shape;120;p22"/>
          <p:cNvSpPr txBox="1"/>
          <p:nvPr/>
        </p:nvSpPr>
        <p:spPr>
          <a:xfrm>
            <a:off x="311700" y="678925"/>
            <a:ext cx="8520600" cy="419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Roboto Light"/>
                <a:ea typeface="Roboto Light"/>
                <a:cs typeface="Roboto Light"/>
                <a:sym typeface="Roboto Light"/>
              </a:rPr>
              <a:t>Markdown cell displays text which can be formatted using markdown language. In order to enter a text which should not be treated as code by Notebook server, it must be first converted as markdown cell either from cell menu or by using keyboard shortcut M while in command mode. The In[ ] prompt before cell disappears.</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r>
              <a:rPr lang="en" sz="1800">
                <a:solidFill>
                  <a:srgbClr val="595959"/>
                </a:solidFill>
                <a:latin typeface="Roboto Light"/>
                <a:ea typeface="Roboto Light"/>
                <a:cs typeface="Roboto Light"/>
                <a:sym typeface="Roboto Light"/>
              </a:rPr>
              <a:t>The cell will appear like</a:t>
            </a:r>
            <a:endParaRPr sz="1800">
              <a:solidFill>
                <a:srgbClr val="595959"/>
              </a:solidFill>
              <a:latin typeface="Roboto Light"/>
              <a:ea typeface="Roboto Light"/>
              <a:cs typeface="Roboto Light"/>
              <a:sym typeface="Roboto Light"/>
            </a:endParaRPr>
          </a:p>
        </p:txBody>
      </p:sp>
      <p:pic>
        <p:nvPicPr>
          <p:cNvPr id="121" name="Google Shape;121;p22"/>
          <p:cNvPicPr preferRelativeResize="0"/>
          <p:nvPr/>
        </p:nvPicPr>
        <p:blipFill rotWithShape="1">
          <a:blip r:embed="rId3">
            <a:alphaModFix/>
          </a:blip>
          <a:srcRect l="9115"/>
          <a:stretch/>
        </p:blipFill>
        <p:spPr>
          <a:xfrm>
            <a:off x="3978500" y="2048425"/>
            <a:ext cx="3127350" cy="940500"/>
          </a:xfrm>
          <a:prstGeom prst="rect">
            <a:avLst/>
          </a:prstGeom>
          <a:noFill/>
          <a:ln>
            <a:noFill/>
          </a:ln>
        </p:spPr>
      </p:pic>
      <p:pic>
        <p:nvPicPr>
          <p:cNvPr id="122" name="Google Shape;122;p22"/>
          <p:cNvPicPr preferRelativeResize="0"/>
          <p:nvPr/>
        </p:nvPicPr>
        <p:blipFill>
          <a:blip r:embed="rId4">
            <a:alphaModFix/>
          </a:blip>
          <a:stretch>
            <a:fillRect/>
          </a:stretch>
        </p:blipFill>
        <p:spPr>
          <a:xfrm>
            <a:off x="539000" y="2926975"/>
            <a:ext cx="3258100" cy="2071250"/>
          </a:xfrm>
          <a:prstGeom prst="rect">
            <a:avLst/>
          </a:prstGeom>
          <a:noFill/>
          <a:ln>
            <a:noFill/>
          </a:ln>
        </p:spPr>
      </p:pic>
      <p:pic>
        <p:nvPicPr>
          <p:cNvPr id="123" name="Google Shape;123;p22"/>
          <p:cNvPicPr preferRelativeResize="0"/>
          <p:nvPr/>
        </p:nvPicPr>
        <p:blipFill rotWithShape="1">
          <a:blip r:embed="rId5">
            <a:alphaModFix/>
          </a:blip>
          <a:srcRect l="18996" t="15345" r="34884" b="7266"/>
          <a:stretch/>
        </p:blipFill>
        <p:spPr>
          <a:xfrm>
            <a:off x="4495000" y="3168750"/>
            <a:ext cx="2094350" cy="1976700"/>
          </a:xfrm>
          <a:prstGeom prst="rect">
            <a:avLst/>
          </a:prstGeom>
          <a:noFill/>
          <a:ln>
            <a:noFill/>
          </a:ln>
        </p:spPr>
      </p:pic>
      <p:sp>
        <p:nvSpPr>
          <p:cNvPr id="124" name="Google Shape;124;p22"/>
          <p:cNvSpPr txBox="1"/>
          <p:nvPr/>
        </p:nvSpPr>
        <p:spPr>
          <a:xfrm>
            <a:off x="6952600" y="3170200"/>
            <a:ext cx="1964100" cy="1976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None/>
            </a:pPr>
            <a:r>
              <a:rPr lang="en" sz="1800">
                <a:latin typeface="Roboto Light"/>
                <a:ea typeface="Roboto Light"/>
                <a:cs typeface="Roboto Light"/>
                <a:sym typeface="Roboto Light"/>
              </a:rPr>
              <a:t>Reference for Markdown Commands: </a:t>
            </a:r>
            <a:r>
              <a:rPr lang="en" sz="1800" u="sng">
                <a:solidFill>
                  <a:srgbClr val="0097A7"/>
                </a:solidFill>
                <a:latin typeface="Roboto Light"/>
                <a:ea typeface="Roboto Light"/>
                <a:cs typeface="Roboto Light"/>
                <a:sym typeface="Roboto Light"/>
                <a:hlinkClick r:id="rId6"/>
              </a:rPr>
              <a:t>https://www.markdownguide.org/cheat-sheet/</a:t>
            </a:r>
            <a:endParaRPr sz="1800">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219300" y="1832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Python Basics</a:t>
            </a:r>
            <a:endParaRPr sz="3000">
              <a:solidFill>
                <a:srgbClr val="000000"/>
              </a:solidFill>
              <a:latin typeface="Roboto Light"/>
              <a:ea typeface="Roboto Light"/>
              <a:cs typeface="Roboto Light"/>
              <a:sym typeface="Roboto Light"/>
            </a:endParaRPr>
          </a:p>
        </p:txBody>
      </p:sp>
      <p:sp>
        <p:nvSpPr>
          <p:cNvPr id="130" name="Google Shape;130;p23"/>
          <p:cNvSpPr txBox="1"/>
          <p:nvPr/>
        </p:nvSpPr>
        <p:spPr>
          <a:xfrm>
            <a:off x="194700" y="1010800"/>
            <a:ext cx="2906700" cy="13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rgbClr val="595959"/>
                </a:solidFill>
                <a:latin typeface="Roboto Light"/>
                <a:ea typeface="Roboto Light"/>
                <a:cs typeface="Roboto Light"/>
                <a:sym typeface="Roboto Light"/>
              </a:rPr>
              <a:t>Print Hello Python Using Python language</a:t>
            </a:r>
            <a:endParaRPr sz="1800">
              <a:solidFill>
                <a:srgbClr val="595959"/>
              </a:solidFill>
              <a:latin typeface="Roboto Light"/>
              <a:ea typeface="Roboto Light"/>
              <a:cs typeface="Roboto Light"/>
              <a:sym typeface="Roboto Light"/>
            </a:endParaRPr>
          </a:p>
        </p:txBody>
      </p:sp>
      <p:pic>
        <p:nvPicPr>
          <p:cNvPr id="131" name="Google Shape;131;p23"/>
          <p:cNvPicPr preferRelativeResize="0"/>
          <p:nvPr/>
        </p:nvPicPr>
        <p:blipFill>
          <a:blip r:embed="rId3">
            <a:alphaModFix/>
          </a:blip>
          <a:stretch>
            <a:fillRect/>
          </a:stretch>
        </p:blipFill>
        <p:spPr>
          <a:xfrm>
            <a:off x="0" y="2526700"/>
            <a:ext cx="3296100" cy="1656350"/>
          </a:xfrm>
          <a:prstGeom prst="rect">
            <a:avLst/>
          </a:prstGeom>
          <a:noFill/>
          <a:ln>
            <a:noFill/>
          </a:ln>
        </p:spPr>
      </p:pic>
      <p:sp>
        <p:nvSpPr>
          <p:cNvPr id="132" name="Google Shape;132;p23"/>
          <p:cNvSpPr txBox="1"/>
          <p:nvPr/>
        </p:nvSpPr>
        <p:spPr>
          <a:xfrm>
            <a:off x="4296600" y="432550"/>
            <a:ext cx="4847400" cy="2494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2400">
                <a:solidFill>
                  <a:srgbClr val="595959"/>
                </a:solidFill>
                <a:latin typeface="Roboto Light"/>
                <a:ea typeface="Roboto Light"/>
                <a:cs typeface="Roboto Light"/>
                <a:sym typeface="Roboto Light"/>
              </a:rPr>
              <a:t>Python Variables:</a:t>
            </a:r>
            <a:endParaRPr sz="2400">
              <a:solidFill>
                <a:srgbClr val="595959"/>
              </a:solidFill>
              <a:latin typeface="Roboto Light"/>
              <a:ea typeface="Roboto Light"/>
              <a:cs typeface="Roboto Light"/>
              <a:sym typeface="Roboto Light"/>
            </a:endParaRPr>
          </a:p>
          <a:p>
            <a:pPr marL="0" marR="0" lvl="0" indent="0" algn="l" rtl="0">
              <a:lnSpc>
                <a:spcPct val="115000"/>
              </a:lnSpc>
              <a:spcBef>
                <a:spcPts val="1600"/>
              </a:spcBef>
              <a:spcAft>
                <a:spcPts val="1600"/>
              </a:spcAft>
              <a:buNone/>
            </a:pPr>
            <a:r>
              <a:rPr lang="en" sz="1800">
                <a:solidFill>
                  <a:srgbClr val="595959"/>
                </a:solidFill>
                <a:latin typeface="Roboto Light"/>
                <a:ea typeface="Roboto Light"/>
                <a:cs typeface="Roboto Light"/>
                <a:sym typeface="Roboto Light"/>
              </a:rPr>
              <a:t>A variable in programming is used to store the values/data Different types in variable assignments</a:t>
            </a:r>
            <a:endParaRPr sz="1800">
              <a:solidFill>
                <a:srgbClr val="595959"/>
              </a:solidFill>
              <a:latin typeface="Roboto Light"/>
              <a:ea typeface="Roboto Light"/>
              <a:cs typeface="Roboto Light"/>
              <a:sym typeface="Roboto Light"/>
            </a:endParaRPr>
          </a:p>
        </p:txBody>
      </p:sp>
      <p:pic>
        <p:nvPicPr>
          <p:cNvPr id="133" name="Google Shape;133;p23"/>
          <p:cNvPicPr preferRelativeResize="0"/>
          <p:nvPr/>
        </p:nvPicPr>
        <p:blipFill>
          <a:blip r:embed="rId4">
            <a:alphaModFix/>
          </a:blip>
          <a:stretch>
            <a:fillRect/>
          </a:stretch>
        </p:blipFill>
        <p:spPr>
          <a:xfrm>
            <a:off x="3565350" y="2459525"/>
            <a:ext cx="5578650" cy="17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Data Types and Conversion</a:t>
            </a:r>
            <a:endParaRPr sz="3000">
              <a:solidFill>
                <a:srgbClr val="000000"/>
              </a:solidFill>
              <a:latin typeface="Roboto Light"/>
              <a:ea typeface="Roboto Light"/>
              <a:cs typeface="Roboto Light"/>
              <a:sym typeface="Roboto Light"/>
            </a:endParaRPr>
          </a:p>
        </p:txBody>
      </p:sp>
      <p:sp>
        <p:nvSpPr>
          <p:cNvPr id="139" name="Google Shape;139;p24"/>
          <p:cNvSpPr txBox="1"/>
          <p:nvPr/>
        </p:nvSpPr>
        <p:spPr>
          <a:xfrm>
            <a:off x="0" y="655700"/>
            <a:ext cx="9144000" cy="1724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int</a:t>
            </a:r>
            <a:r>
              <a:rPr lang="en" sz="1800">
                <a:solidFill>
                  <a:srgbClr val="595959"/>
                </a:solidFill>
                <a:latin typeface="Roboto Light"/>
                <a:ea typeface="Roboto Light"/>
                <a:cs typeface="Roboto Light"/>
                <a:sym typeface="Roboto Light"/>
              </a:rPr>
              <a:t> - holds signed integers of non-limited length.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float</a:t>
            </a:r>
            <a:r>
              <a:rPr lang="en" sz="1800">
                <a:solidFill>
                  <a:srgbClr val="595959"/>
                </a:solidFill>
                <a:latin typeface="Roboto Light"/>
                <a:ea typeface="Roboto Light"/>
                <a:cs typeface="Roboto Light"/>
                <a:sym typeface="Roboto Light"/>
              </a:rPr>
              <a:t> - holds floating precision numbers and it’s accurate upto 15 decimal places.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string</a:t>
            </a:r>
            <a:r>
              <a:rPr lang="en" sz="1800">
                <a:solidFill>
                  <a:srgbClr val="595959"/>
                </a:solidFill>
                <a:latin typeface="Roboto Light"/>
                <a:ea typeface="Roboto Light"/>
                <a:cs typeface="Roboto Light"/>
                <a:sym typeface="Roboto Light"/>
              </a:rPr>
              <a:t> - holds a sequence of characters In Python we need not to declare data type. We can simply just assign values in a variable. But if we want to see the type of value is it holding right now, we can use type().</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800">
              <a:solidFill>
                <a:srgbClr val="595959"/>
              </a:solidFill>
              <a:latin typeface="Times New Roman"/>
              <a:ea typeface="Times New Roman"/>
              <a:cs typeface="Times New Roman"/>
              <a:sym typeface="Times New Roman"/>
            </a:endParaRPr>
          </a:p>
        </p:txBody>
      </p:sp>
      <p:pic>
        <p:nvPicPr>
          <p:cNvPr id="140" name="Google Shape;140;p24"/>
          <p:cNvPicPr preferRelativeResize="0"/>
          <p:nvPr/>
        </p:nvPicPr>
        <p:blipFill>
          <a:blip r:embed="rId3">
            <a:alphaModFix/>
          </a:blip>
          <a:stretch>
            <a:fillRect/>
          </a:stretch>
        </p:blipFill>
        <p:spPr>
          <a:xfrm>
            <a:off x="4224900" y="2430475"/>
            <a:ext cx="4919100" cy="646675"/>
          </a:xfrm>
          <a:prstGeom prst="rect">
            <a:avLst/>
          </a:prstGeom>
          <a:noFill/>
          <a:ln>
            <a:noFill/>
          </a:ln>
        </p:spPr>
      </p:pic>
      <p:pic>
        <p:nvPicPr>
          <p:cNvPr id="141" name="Google Shape;141;p24"/>
          <p:cNvPicPr preferRelativeResize="0"/>
          <p:nvPr/>
        </p:nvPicPr>
        <p:blipFill>
          <a:blip r:embed="rId4">
            <a:alphaModFix/>
          </a:blip>
          <a:stretch>
            <a:fillRect/>
          </a:stretch>
        </p:blipFill>
        <p:spPr>
          <a:xfrm>
            <a:off x="1" y="3027075"/>
            <a:ext cx="4162000" cy="646675"/>
          </a:xfrm>
          <a:prstGeom prst="rect">
            <a:avLst/>
          </a:prstGeom>
          <a:noFill/>
          <a:ln>
            <a:noFill/>
          </a:ln>
        </p:spPr>
      </p:pic>
      <p:sp>
        <p:nvSpPr>
          <p:cNvPr id="142" name="Google Shape;142;p24"/>
          <p:cNvSpPr txBox="1"/>
          <p:nvPr/>
        </p:nvSpPr>
        <p:spPr>
          <a:xfrm>
            <a:off x="4982000" y="3127213"/>
            <a:ext cx="3887100" cy="4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Light"/>
                <a:ea typeface="Roboto Light"/>
                <a:cs typeface="Roboto Light"/>
                <a:sym typeface="Roboto Light"/>
              </a:rPr>
              <a:t>Type of f1 is float, but here by using int(f1), f1 is converted into integer value</a:t>
            </a:r>
            <a:endParaRPr>
              <a:latin typeface="Roboto Light"/>
              <a:ea typeface="Roboto Light"/>
              <a:cs typeface="Roboto Light"/>
              <a:sym typeface="Roboto Light"/>
            </a:endParaRPr>
          </a:p>
        </p:txBody>
      </p:sp>
      <p:pic>
        <p:nvPicPr>
          <p:cNvPr id="143" name="Google Shape;143;p24"/>
          <p:cNvPicPr preferRelativeResize="0"/>
          <p:nvPr/>
        </p:nvPicPr>
        <p:blipFill>
          <a:blip r:embed="rId5">
            <a:alphaModFix/>
          </a:blip>
          <a:stretch>
            <a:fillRect/>
          </a:stretch>
        </p:blipFill>
        <p:spPr>
          <a:xfrm>
            <a:off x="4162000" y="3691525"/>
            <a:ext cx="4982000" cy="771525"/>
          </a:xfrm>
          <a:prstGeom prst="rect">
            <a:avLst/>
          </a:prstGeom>
          <a:noFill/>
          <a:ln>
            <a:noFill/>
          </a:ln>
        </p:spPr>
      </p:pic>
      <p:sp>
        <p:nvSpPr>
          <p:cNvPr id="144" name="Google Shape;144;p24"/>
          <p:cNvSpPr txBox="1"/>
          <p:nvPr/>
        </p:nvSpPr>
        <p:spPr>
          <a:xfrm>
            <a:off x="0" y="3790950"/>
            <a:ext cx="40365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latin typeface="Roboto Light"/>
                <a:ea typeface="Roboto Light"/>
                <a:cs typeface="Roboto Light"/>
                <a:sym typeface="Roboto Light"/>
              </a:rPr>
              <a:t>By using str(f1), int(f1) is converted into string type</a:t>
            </a:r>
            <a:endParaRPr>
              <a:latin typeface="Roboto Light"/>
              <a:ea typeface="Roboto Light"/>
              <a:cs typeface="Roboto Light"/>
              <a:sym typeface="Roboto Light"/>
            </a:endParaRPr>
          </a:p>
        </p:txBody>
      </p:sp>
      <p:pic>
        <p:nvPicPr>
          <p:cNvPr id="145" name="Google Shape;145;p24"/>
          <p:cNvPicPr preferRelativeResize="0"/>
          <p:nvPr/>
        </p:nvPicPr>
        <p:blipFill>
          <a:blip r:embed="rId6">
            <a:alphaModFix/>
          </a:blip>
          <a:stretch>
            <a:fillRect/>
          </a:stretch>
        </p:blipFill>
        <p:spPr>
          <a:xfrm>
            <a:off x="0" y="4480853"/>
            <a:ext cx="4982000" cy="662670"/>
          </a:xfrm>
          <a:prstGeom prst="rect">
            <a:avLst/>
          </a:prstGeom>
          <a:noFill/>
          <a:ln>
            <a:noFill/>
          </a:ln>
        </p:spPr>
      </p:pic>
      <p:sp>
        <p:nvSpPr>
          <p:cNvPr id="146" name="Google Shape;146;p24"/>
          <p:cNvSpPr txBox="1"/>
          <p:nvPr/>
        </p:nvSpPr>
        <p:spPr>
          <a:xfrm>
            <a:off x="5053250" y="4480838"/>
            <a:ext cx="4036500" cy="64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latin typeface="Roboto Light"/>
                <a:ea typeface="Roboto Light"/>
                <a:cs typeface="Roboto Light"/>
                <a:sym typeface="Roboto Light"/>
              </a:rPr>
              <a:t>By using float(f1), str(int((f1))) is converted into string type</a:t>
            </a:r>
            <a:endParaRPr>
              <a:latin typeface="Roboto Light"/>
              <a:ea typeface="Roboto Light"/>
              <a:cs typeface="Roboto Light"/>
              <a:sym typeface="Roboto Light"/>
            </a:endParaRPr>
          </a:p>
        </p:txBody>
      </p:sp>
      <p:sp>
        <p:nvSpPr>
          <p:cNvPr id="147" name="Google Shape;147;p24"/>
          <p:cNvSpPr txBox="1"/>
          <p:nvPr/>
        </p:nvSpPr>
        <p:spPr>
          <a:xfrm>
            <a:off x="0" y="2480526"/>
            <a:ext cx="3887100" cy="4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Light"/>
                <a:ea typeface="Roboto Light"/>
                <a:cs typeface="Roboto Light"/>
                <a:sym typeface="Roboto Light"/>
              </a:rPr>
              <a:t> By Using type(s1) , s1 type will be printed </a:t>
            </a:r>
            <a:endParaRPr>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311700" y="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Indentation</a:t>
            </a:r>
            <a:endParaRPr sz="3000">
              <a:solidFill>
                <a:srgbClr val="000000"/>
              </a:solidFill>
              <a:latin typeface="Roboto Light"/>
              <a:ea typeface="Roboto Light"/>
              <a:cs typeface="Roboto Light"/>
              <a:sym typeface="Roboto Light"/>
            </a:endParaRPr>
          </a:p>
        </p:txBody>
      </p:sp>
      <p:sp>
        <p:nvSpPr>
          <p:cNvPr id="153" name="Google Shape;153;p25"/>
          <p:cNvSpPr txBox="1"/>
          <p:nvPr/>
        </p:nvSpPr>
        <p:spPr>
          <a:xfrm>
            <a:off x="156900" y="759063"/>
            <a:ext cx="3538200" cy="222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Roboto Light"/>
                <a:ea typeface="Roboto Light"/>
                <a:cs typeface="Roboto Light"/>
                <a:sym typeface="Roboto Light"/>
              </a:rPr>
              <a:t>Python relies on indentation, using whitespace, to define scope in the code. Other programming languages often use curly-brackets for this purpose. If there is no proper indentation, we will get an error.</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800">
              <a:solidFill>
                <a:srgbClr val="595959"/>
              </a:solidFill>
            </a:endParaRPr>
          </a:p>
        </p:txBody>
      </p:sp>
      <p:pic>
        <p:nvPicPr>
          <p:cNvPr id="154" name="Google Shape;154;p25"/>
          <p:cNvPicPr preferRelativeResize="0"/>
          <p:nvPr/>
        </p:nvPicPr>
        <p:blipFill>
          <a:blip r:embed="rId3">
            <a:alphaModFix/>
          </a:blip>
          <a:stretch>
            <a:fillRect/>
          </a:stretch>
        </p:blipFill>
        <p:spPr>
          <a:xfrm>
            <a:off x="3849908" y="1236050"/>
            <a:ext cx="5276485" cy="1750350"/>
          </a:xfrm>
          <a:prstGeom prst="rect">
            <a:avLst/>
          </a:prstGeom>
          <a:noFill/>
          <a:ln>
            <a:noFill/>
          </a:ln>
        </p:spPr>
      </p:pic>
      <p:sp>
        <p:nvSpPr>
          <p:cNvPr id="155" name="Google Shape;155;p25"/>
          <p:cNvSpPr txBox="1"/>
          <p:nvPr/>
        </p:nvSpPr>
        <p:spPr>
          <a:xfrm>
            <a:off x="677575" y="3649725"/>
            <a:ext cx="4050000" cy="338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None/>
            </a:pPr>
            <a:endParaRPr sz="1800">
              <a:solidFill>
                <a:srgbClr val="595959"/>
              </a:solidFill>
              <a:latin typeface="Times New Roman"/>
              <a:ea typeface="Times New Roman"/>
              <a:cs typeface="Times New Roman"/>
              <a:sym typeface="Times New Roman"/>
            </a:endParaRPr>
          </a:p>
        </p:txBody>
      </p:sp>
      <p:sp>
        <p:nvSpPr>
          <p:cNvPr id="156" name="Google Shape;156;p25"/>
          <p:cNvSpPr txBox="1"/>
          <p:nvPr/>
        </p:nvSpPr>
        <p:spPr>
          <a:xfrm>
            <a:off x="0" y="3084300"/>
            <a:ext cx="5775000" cy="462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None/>
            </a:pPr>
            <a:r>
              <a:rPr lang="en" sz="1800" b="1">
                <a:solidFill>
                  <a:srgbClr val="595959"/>
                </a:solidFill>
                <a:latin typeface="Roboto"/>
                <a:ea typeface="Roboto"/>
                <a:cs typeface="Roboto"/>
                <a:sym typeface="Roboto"/>
              </a:rPr>
              <a:t>Reading the input Dynamically</a:t>
            </a:r>
            <a:endParaRPr sz="1800" b="1">
              <a:solidFill>
                <a:srgbClr val="595959"/>
              </a:solidFill>
              <a:latin typeface="Roboto"/>
              <a:ea typeface="Roboto"/>
              <a:cs typeface="Roboto"/>
              <a:sym typeface="Roboto"/>
            </a:endParaRPr>
          </a:p>
        </p:txBody>
      </p:sp>
      <p:sp>
        <p:nvSpPr>
          <p:cNvPr id="157" name="Google Shape;157;p25"/>
          <p:cNvSpPr txBox="1"/>
          <p:nvPr/>
        </p:nvSpPr>
        <p:spPr>
          <a:xfrm>
            <a:off x="0" y="3449425"/>
            <a:ext cx="4804800" cy="13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Roboto Light"/>
                <a:ea typeface="Roboto Light"/>
                <a:cs typeface="Roboto Light"/>
                <a:sym typeface="Roboto Light"/>
              </a:rPr>
              <a:t>For this purpose, Python provides the function input(). It always returns a string. Methods to take different types of inputs String as input: intput() This will take both numbers and strings as input</a:t>
            </a:r>
            <a:endParaRPr sz="1800">
              <a:solidFill>
                <a:srgbClr val="595959"/>
              </a:solidFill>
              <a:latin typeface="Roboto Light"/>
              <a:ea typeface="Roboto Light"/>
              <a:cs typeface="Roboto Light"/>
              <a:sym typeface="Roboto Light"/>
            </a:endParaRPr>
          </a:p>
        </p:txBody>
      </p:sp>
      <p:pic>
        <p:nvPicPr>
          <p:cNvPr id="158" name="Google Shape;158;p25"/>
          <p:cNvPicPr preferRelativeResize="0"/>
          <p:nvPr/>
        </p:nvPicPr>
        <p:blipFill>
          <a:blip r:embed="rId4">
            <a:alphaModFix/>
          </a:blip>
          <a:stretch>
            <a:fillRect/>
          </a:stretch>
        </p:blipFill>
        <p:spPr>
          <a:xfrm>
            <a:off x="4803775" y="3836028"/>
            <a:ext cx="4195600" cy="6992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311700" y="7620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000000"/>
                </a:solidFill>
                <a:latin typeface="Times New Roman"/>
                <a:ea typeface="Times New Roman"/>
                <a:cs typeface="Times New Roman"/>
                <a:sym typeface="Times New Roman"/>
              </a:rPr>
              <a:t>String Slicing</a:t>
            </a:r>
            <a:endParaRPr sz="2800">
              <a:solidFill>
                <a:srgbClr val="000000"/>
              </a:solidFill>
            </a:endParaRPr>
          </a:p>
        </p:txBody>
      </p:sp>
      <p:sp>
        <p:nvSpPr>
          <p:cNvPr id="164" name="Google Shape;164;p26"/>
          <p:cNvSpPr txBox="1"/>
          <p:nvPr/>
        </p:nvSpPr>
        <p:spPr>
          <a:xfrm>
            <a:off x="311700" y="725125"/>
            <a:ext cx="8520600" cy="384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Roboto Light"/>
                <a:ea typeface="Roboto Light"/>
                <a:cs typeface="Roboto Light"/>
                <a:sym typeface="Roboto Light"/>
              </a:rPr>
              <a:t>The Python string data type is a sequence of one or more individual characters that could consist of letters, numbers, whitespace characters, or symbols. We access strings through indexing, slicing them through their character sequences, and go over some counting and character location methods.</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800" b="1">
                <a:solidFill>
                  <a:srgbClr val="595959"/>
                </a:solidFill>
                <a:latin typeface="Roboto"/>
                <a:ea typeface="Roboto"/>
                <a:cs typeface="Roboto"/>
                <a:sym typeface="Roboto"/>
              </a:rPr>
              <a:t>How Strings are Indexed?</a:t>
            </a:r>
            <a:r>
              <a:rPr lang="en" sz="1800">
                <a:solidFill>
                  <a:srgbClr val="595959"/>
                </a:solidFill>
                <a:latin typeface="Roboto Light"/>
                <a:ea typeface="Roboto Light"/>
                <a:cs typeface="Roboto Light"/>
                <a:sym typeface="Roboto Light"/>
              </a:rPr>
              <a:t> Each of a string’s characters correspond to an index number, starting with the index number 0. In this spaces also be indexed. Example: Index of HELLO WORLD!</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800">
              <a:solidFill>
                <a:srgbClr val="595959"/>
              </a:solidFill>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431950" y="3246900"/>
            <a:ext cx="7922800" cy="1076400"/>
          </a:xfrm>
          <a:prstGeom prst="rect">
            <a:avLst/>
          </a:prstGeom>
          <a:noFill/>
          <a:ln>
            <a:noFill/>
          </a:ln>
        </p:spPr>
      </p:pic>
      <p:sp>
        <p:nvSpPr>
          <p:cNvPr id="166" name="Google Shape;166;p26"/>
          <p:cNvSpPr txBox="1"/>
          <p:nvPr/>
        </p:nvSpPr>
        <p:spPr>
          <a:xfrm>
            <a:off x="431950" y="4412650"/>
            <a:ext cx="6374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Light"/>
                <a:ea typeface="Roboto Light"/>
                <a:cs typeface="Roboto Light"/>
                <a:sym typeface="Roboto Light"/>
              </a:rPr>
              <a:t>Accessing Characters by Positive Index Number</a:t>
            </a: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Accessing Characters by Negative Index Number</a:t>
            </a:r>
            <a:endParaRPr sz="1800">
              <a:latin typeface="Roboto Light"/>
              <a:ea typeface="Roboto Light"/>
              <a:cs typeface="Roboto Light"/>
              <a:sym typeface="Roboto Light"/>
            </a:endParaRPr>
          </a:p>
          <a:p>
            <a:pPr marL="0" lvl="0" indent="0" algn="l" rtl="0">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177400" y="1361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Methods in String Slicing</a:t>
            </a:r>
            <a:endParaRPr sz="3000">
              <a:solidFill>
                <a:srgbClr val="000000"/>
              </a:solidFill>
              <a:latin typeface="Roboto Light"/>
              <a:ea typeface="Roboto Light"/>
              <a:cs typeface="Roboto Light"/>
              <a:sym typeface="Roboto Light"/>
            </a:endParaRPr>
          </a:p>
        </p:txBody>
      </p:sp>
      <p:sp>
        <p:nvSpPr>
          <p:cNvPr id="172" name="Google Shape;172;p27"/>
          <p:cNvSpPr txBox="1"/>
          <p:nvPr/>
        </p:nvSpPr>
        <p:spPr>
          <a:xfrm>
            <a:off x="67150" y="708850"/>
            <a:ext cx="9076800" cy="4434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split() Method</a:t>
            </a:r>
            <a:r>
              <a:rPr lang="en" sz="1800">
                <a:solidFill>
                  <a:srgbClr val="595959"/>
                </a:solidFill>
                <a:latin typeface="Roboto Light"/>
                <a:ea typeface="Roboto Light"/>
                <a:cs typeface="Roboto Light"/>
                <a:sym typeface="Roboto Light"/>
              </a:rPr>
              <a:t> - split() method returns a list of strings after breaking the given string by the specified separator. </a:t>
            </a:r>
            <a:endParaRPr sz="1800">
              <a:solidFill>
                <a:srgbClr val="595959"/>
              </a:solidFill>
              <a:latin typeface="Roboto Light"/>
              <a:ea typeface="Roboto Light"/>
              <a:cs typeface="Roboto Light"/>
              <a:sym typeface="Roboto Light"/>
            </a:endParaRPr>
          </a:p>
          <a:p>
            <a:pPr marL="457200" lvl="0" indent="0" algn="l" rtl="0">
              <a:lnSpc>
                <a:spcPct val="115000"/>
              </a:lnSpc>
              <a:spcBef>
                <a:spcPts val="1600"/>
              </a:spcBef>
              <a:spcAft>
                <a:spcPts val="0"/>
              </a:spcAft>
              <a:buNone/>
            </a:pPr>
            <a:r>
              <a:rPr lang="en" sz="1800">
                <a:solidFill>
                  <a:srgbClr val="595959"/>
                </a:solidFill>
                <a:latin typeface="Roboto Light"/>
                <a:ea typeface="Roboto Light"/>
                <a:cs typeface="Roboto Light"/>
                <a:sym typeface="Roboto Light"/>
              </a:rPr>
              <a:t>Syntax: We will write split() method as - string.split()</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160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join() Method</a:t>
            </a:r>
            <a:r>
              <a:rPr lang="en" sz="1800">
                <a:solidFill>
                  <a:srgbClr val="595959"/>
                </a:solidFill>
                <a:latin typeface="Roboto Light"/>
                <a:ea typeface="Roboto Light"/>
                <a:cs typeface="Roboto Light"/>
                <a:sym typeface="Roboto Light"/>
              </a:rPr>
              <a:t> - The join() method is a string method and returns a string in which the elements of sequence have been joined by str separator.</a:t>
            </a:r>
            <a:endParaRPr sz="1800">
              <a:solidFill>
                <a:srgbClr val="595959"/>
              </a:solidFill>
              <a:latin typeface="Roboto Light"/>
              <a:ea typeface="Roboto Light"/>
              <a:cs typeface="Roboto Light"/>
              <a:sym typeface="Roboto Light"/>
            </a:endParaRPr>
          </a:p>
          <a:p>
            <a:pPr marL="457200" lvl="0" indent="0" algn="l" rtl="0">
              <a:lnSpc>
                <a:spcPct val="115000"/>
              </a:lnSpc>
              <a:spcBef>
                <a:spcPts val="1600"/>
              </a:spcBef>
              <a:spcAft>
                <a:spcPts val="0"/>
              </a:spcAft>
              <a:buNone/>
            </a:pPr>
            <a:r>
              <a:rPr lang="en" sz="1800">
                <a:solidFill>
                  <a:srgbClr val="595959"/>
                </a:solidFill>
                <a:latin typeface="Roboto Light"/>
                <a:ea typeface="Roboto Light"/>
                <a:cs typeface="Roboto Light"/>
                <a:sym typeface="Roboto Light"/>
              </a:rPr>
              <a:t>Note: Python strings are case sensitive</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160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islower()</a:t>
            </a:r>
            <a:r>
              <a:rPr lang="en" sz="1800">
                <a:solidFill>
                  <a:srgbClr val="595959"/>
                </a:solidFill>
                <a:latin typeface="Roboto Light"/>
                <a:ea typeface="Roboto Light"/>
                <a:cs typeface="Roboto Light"/>
                <a:sym typeface="Roboto Light"/>
              </a:rPr>
              <a:t> -  To check all characters in a string is lowercase alphabets or not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isupper()</a:t>
            </a:r>
            <a:r>
              <a:rPr lang="en" sz="1800">
                <a:solidFill>
                  <a:srgbClr val="595959"/>
                </a:solidFill>
                <a:latin typeface="Roboto Light"/>
                <a:ea typeface="Roboto Light"/>
                <a:cs typeface="Roboto Light"/>
                <a:sym typeface="Roboto Light"/>
              </a:rPr>
              <a:t> - To check all characters in a string is uppercase alphabets or not</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lower()</a:t>
            </a:r>
            <a:r>
              <a:rPr lang="en" sz="1800">
                <a:solidFill>
                  <a:srgbClr val="595959"/>
                </a:solidFill>
                <a:latin typeface="Roboto Light"/>
                <a:ea typeface="Roboto Light"/>
                <a:cs typeface="Roboto Light"/>
                <a:sym typeface="Roboto Light"/>
              </a:rPr>
              <a:t> - To change all the characters of a string to lowercase</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upper()</a:t>
            </a:r>
            <a:r>
              <a:rPr lang="en" sz="1800">
                <a:solidFill>
                  <a:srgbClr val="595959"/>
                </a:solidFill>
                <a:latin typeface="Roboto Light"/>
                <a:ea typeface="Roboto Light"/>
                <a:cs typeface="Roboto Light"/>
                <a:sym typeface="Roboto Light"/>
              </a:rPr>
              <a:t> - To change all the characters of a string to uppercase</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count()</a:t>
            </a:r>
            <a:r>
              <a:rPr lang="en" sz="1800">
                <a:solidFill>
                  <a:srgbClr val="595959"/>
                </a:solidFill>
                <a:latin typeface="Roboto Light"/>
                <a:ea typeface="Roboto Light"/>
                <a:cs typeface="Roboto Light"/>
                <a:sym typeface="Roboto Light"/>
              </a:rPr>
              <a:t> - To find how many times a specific character repeated in a string</a:t>
            </a:r>
            <a:endParaRPr sz="1800">
              <a:solidFill>
                <a:srgbClr val="595959"/>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0" y="-56550"/>
            <a:ext cx="8815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Functions</a:t>
            </a:r>
            <a:endParaRPr sz="3000">
              <a:solidFill>
                <a:srgbClr val="000000"/>
              </a:solidFill>
              <a:latin typeface="Roboto Light"/>
              <a:ea typeface="Roboto Light"/>
              <a:cs typeface="Roboto Light"/>
              <a:sym typeface="Roboto Light"/>
            </a:endParaRPr>
          </a:p>
        </p:txBody>
      </p:sp>
      <p:sp>
        <p:nvSpPr>
          <p:cNvPr id="178" name="Google Shape;178;p28"/>
          <p:cNvSpPr txBox="1"/>
          <p:nvPr/>
        </p:nvSpPr>
        <p:spPr>
          <a:xfrm>
            <a:off x="0" y="516150"/>
            <a:ext cx="9106800" cy="447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Roboto Light"/>
                <a:ea typeface="Roboto Light"/>
                <a:cs typeface="Roboto Light"/>
                <a:sym typeface="Roboto Light"/>
              </a:rPr>
              <a:t>Python provides built-in functions like int(), input(), float(), print(), abs(), chr(), etc. but we can also create your own functions. These functions are called user-defined functions. </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800" b="1">
                <a:solidFill>
                  <a:srgbClr val="595959"/>
                </a:solidFill>
                <a:latin typeface="Roboto"/>
                <a:ea typeface="Roboto"/>
                <a:cs typeface="Roboto"/>
                <a:sym typeface="Roboto"/>
              </a:rPr>
              <a:t>Parameters:</a:t>
            </a:r>
            <a:r>
              <a:rPr lang="en" sz="1800">
                <a:solidFill>
                  <a:srgbClr val="595959"/>
                </a:solidFill>
                <a:latin typeface="Roboto Light"/>
                <a:ea typeface="Roboto Light"/>
                <a:cs typeface="Roboto Light"/>
                <a:sym typeface="Roboto Light"/>
              </a:rPr>
              <a:t> A parameter is a variable used to define a particular value during a function definition. </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800" b="1">
                <a:solidFill>
                  <a:srgbClr val="595959"/>
                </a:solidFill>
                <a:latin typeface="Roboto"/>
                <a:ea typeface="Roboto"/>
                <a:cs typeface="Roboto"/>
                <a:sym typeface="Roboto"/>
              </a:rPr>
              <a:t>Arguments: </a:t>
            </a:r>
            <a:r>
              <a:rPr lang="en" sz="1800">
                <a:solidFill>
                  <a:srgbClr val="595959"/>
                </a:solidFill>
                <a:latin typeface="Roboto Light"/>
                <a:ea typeface="Roboto Light"/>
                <a:cs typeface="Roboto Light"/>
                <a:sym typeface="Roboto Light"/>
              </a:rPr>
              <a:t>An argument is a value passed to a function at the time of function calling.</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800">
                <a:solidFill>
                  <a:srgbClr val="595959"/>
                </a:solidFill>
                <a:latin typeface="Roboto Light"/>
                <a:ea typeface="Roboto Light"/>
                <a:cs typeface="Roboto Light"/>
                <a:sym typeface="Roboto Light"/>
              </a:rPr>
              <a:t>Examples on Functions:</a:t>
            </a:r>
            <a:br>
              <a:rPr lang="en" sz="1800">
                <a:solidFill>
                  <a:srgbClr val="595959"/>
                </a:solidFill>
                <a:latin typeface="Roboto Light"/>
                <a:ea typeface="Roboto Light"/>
                <a:cs typeface="Roboto Light"/>
                <a:sym typeface="Roboto Light"/>
              </a:rPr>
            </a:br>
            <a:r>
              <a:rPr lang="en" sz="1800">
                <a:solidFill>
                  <a:srgbClr val="595959"/>
                </a:solidFill>
                <a:latin typeface="Roboto Light"/>
                <a:ea typeface="Roboto Light"/>
                <a:cs typeface="Roboto Light"/>
                <a:sym typeface="Roboto Light"/>
              </a:rPr>
              <a:t>Function to find the factorial</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800">
              <a:solidFill>
                <a:srgbClr val="595959"/>
              </a:solidFill>
              <a:latin typeface="Times New Roman"/>
              <a:ea typeface="Times New Roman"/>
              <a:cs typeface="Times New Roman"/>
              <a:sym typeface="Times New Roman"/>
            </a:endParaRPr>
          </a:p>
        </p:txBody>
      </p:sp>
      <p:pic>
        <p:nvPicPr>
          <p:cNvPr id="179" name="Google Shape;179;p28"/>
          <p:cNvPicPr preferRelativeResize="0"/>
          <p:nvPr/>
        </p:nvPicPr>
        <p:blipFill>
          <a:blip r:embed="rId3">
            <a:alphaModFix/>
          </a:blip>
          <a:stretch>
            <a:fillRect/>
          </a:stretch>
        </p:blipFill>
        <p:spPr>
          <a:xfrm>
            <a:off x="0" y="3448401"/>
            <a:ext cx="4026627" cy="1546750"/>
          </a:xfrm>
          <a:prstGeom prst="rect">
            <a:avLst/>
          </a:prstGeom>
          <a:noFill/>
          <a:ln>
            <a:noFill/>
          </a:ln>
        </p:spPr>
      </p:pic>
      <p:sp>
        <p:nvSpPr>
          <p:cNvPr id="180" name="Google Shape;180;p28"/>
          <p:cNvSpPr txBox="1"/>
          <p:nvPr/>
        </p:nvSpPr>
        <p:spPr>
          <a:xfrm>
            <a:off x="4192194" y="2834100"/>
            <a:ext cx="4623300" cy="23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666666"/>
                </a:solidFill>
                <a:latin typeface="Roboto"/>
                <a:ea typeface="Roboto"/>
                <a:cs typeface="Roboto"/>
                <a:sym typeface="Roboto"/>
              </a:rPr>
              <a:t>Types of functions in Python </a:t>
            </a:r>
            <a:endParaRPr sz="1800" b="1">
              <a:solidFill>
                <a:srgbClr val="666666"/>
              </a:solidFill>
              <a:latin typeface="Roboto"/>
              <a:ea typeface="Roboto"/>
              <a:cs typeface="Roboto"/>
              <a:sym typeface="Roboto"/>
            </a:endParaRPr>
          </a:p>
          <a:p>
            <a:pPr marL="457200" lvl="0" indent="-342900" algn="l" rtl="0">
              <a:spcBef>
                <a:spcPts val="0"/>
              </a:spcBef>
              <a:spcAft>
                <a:spcPts val="0"/>
              </a:spcAft>
              <a:buSzPts val="1800"/>
              <a:buFont typeface="Roboto Light"/>
              <a:buChar char="●"/>
            </a:pPr>
            <a:r>
              <a:rPr lang="en" sz="1800">
                <a:latin typeface="Roboto Light"/>
                <a:ea typeface="Roboto Light"/>
                <a:cs typeface="Roboto Light"/>
                <a:sym typeface="Roboto Light"/>
              </a:rPr>
              <a:t>Without arguments &amp; without return values </a:t>
            </a: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sz="1800">
                <a:latin typeface="Roboto Light"/>
                <a:ea typeface="Roboto Light"/>
                <a:cs typeface="Roboto Light"/>
                <a:sym typeface="Roboto Light"/>
              </a:rPr>
              <a:t>Without arguments &amp; with return Value</a:t>
            </a: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sz="1800">
                <a:latin typeface="Roboto Light"/>
                <a:ea typeface="Roboto Light"/>
                <a:cs typeface="Roboto Light"/>
                <a:sym typeface="Roboto Light"/>
              </a:rPr>
              <a:t>With arguments &amp; without return values </a:t>
            </a: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sz="1800">
                <a:latin typeface="Roboto Light"/>
                <a:ea typeface="Roboto Light"/>
                <a:cs typeface="Roboto Light"/>
                <a:sym typeface="Roboto Light"/>
              </a:rPr>
              <a:t>With arguments &amp; return values</a:t>
            </a:r>
            <a:endParaRPr sz="1800">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Recursive Functions</a:t>
            </a:r>
            <a:endParaRPr sz="3000">
              <a:solidFill>
                <a:srgbClr val="000000"/>
              </a:solidFill>
              <a:latin typeface="Roboto Light"/>
              <a:ea typeface="Roboto Light"/>
              <a:cs typeface="Roboto Light"/>
              <a:sym typeface="Roboto Light"/>
            </a:endParaRPr>
          </a:p>
        </p:txBody>
      </p:sp>
      <p:sp>
        <p:nvSpPr>
          <p:cNvPr id="186" name="Google Shape;186;p29"/>
          <p:cNvSpPr txBox="1"/>
          <p:nvPr/>
        </p:nvSpPr>
        <p:spPr>
          <a:xfrm>
            <a:off x="0" y="704100"/>
            <a:ext cx="9144000" cy="223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Roboto Light"/>
                <a:ea typeface="Roboto Light"/>
                <a:cs typeface="Roboto Light"/>
                <a:sym typeface="Roboto Light"/>
              </a:rPr>
              <a:t>When a function call itself is known as recursive functions. </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800" b="1">
                <a:solidFill>
                  <a:srgbClr val="666666"/>
                </a:solidFill>
                <a:latin typeface="Roboto"/>
                <a:ea typeface="Roboto"/>
                <a:cs typeface="Roboto"/>
                <a:sym typeface="Roboto"/>
              </a:rPr>
              <a:t>Advantages of recursive function </a:t>
            </a:r>
            <a:endParaRPr sz="1800" b="1">
              <a:solidFill>
                <a:srgbClr val="666666"/>
              </a:solidFill>
              <a:latin typeface="Roboto"/>
              <a:ea typeface="Roboto"/>
              <a:cs typeface="Roboto"/>
              <a:sym typeface="Roboto"/>
            </a:endParaRPr>
          </a:p>
          <a:p>
            <a:pPr marL="457200" lvl="0" indent="-342900" algn="l" rtl="0">
              <a:lnSpc>
                <a:spcPct val="115000"/>
              </a:lnSpc>
              <a:spcBef>
                <a:spcPts val="160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Recursive functions make the code simple.</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A complex task can be broken down into sub tasks by using recursion.</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800">
              <a:solidFill>
                <a:srgbClr val="595959"/>
              </a:solidFill>
            </a:endParaRPr>
          </a:p>
        </p:txBody>
      </p:sp>
      <p:pic>
        <p:nvPicPr>
          <p:cNvPr id="187" name="Google Shape;187;p29"/>
          <p:cNvPicPr preferRelativeResize="0"/>
          <p:nvPr/>
        </p:nvPicPr>
        <p:blipFill>
          <a:blip r:embed="rId3">
            <a:alphaModFix/>
          </a:blip>
          <a:stretch>
            <a:fillRect/>
          </a:stretch>
        </p:blipFill>
        <p:spPr>
          <a:xfrm>
            <a:off x="3068625" y="2853800"/>
            <a:ext cx="5943600" cy="2238375"/>
          </a:xfrm>
          <a:prstGeom prst="rect">
            <a:avLst/>
          </a:prstGeom>
          <a:noFill/>
          <a:ln>
            <a:noFill/>
          </a:ln>
        </p:spPr>
      </p:pic>
      <p:sp>
        <p:nvSpPr>
          <p:cNvPr id="188" name="Google Shape;188;p29"/>
          <p:cNvSpPr txBox="1"/>
          <p:nvPr/>
        </p:nvSpPr>
        <p:spPr>
          <a:xfrm>
            <a:off x="0" y="2942400"/>
            <a:ext cx="3293400" cy="189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666666"/>
                </a:solidFill>
                <a:latin typeface="Roboto"/>
                <a:ea typeface="Roboto"/>
                <a:cs typeface="Roboto"/>
                <a:sym typeface="Roboto"/>
              </a:rPr>
              <a:t>Example on Recursive function</a:t>
            </a:r>
            <a:endParaRPr sz="1800" b="1">
              <a:solidFill>
                <a:srgbClr val="666666"/>
              </a:solidFill>
              <a:latin typeface="Roboto"/>
              <a:ea typeface="Roboto"/>
              <a:cs typeface="Roboto"/>
              <a:sym typeface="Roboto"/>
            </a:endParaRPr>
          </a:p>
          <a:p>
            <a:pPr marL="0" lvl="0" indent="0" algn="l" rtl="0">
              <a:lnSpc>
                <a:spcPct val="115000"/>
              </a:lnSpc>
              <a:spcBef>
                <a:spcPts val="1600"/>
              </a:spcBef>
              <a:spcAft>
                <a:spcPts val="0"/>
              </a:spcAft>
              <a:buClr>
                <a:srgbClr val="000000"/>
              </a:buClr>
              <a:buSzPts val="1100"/>
              <a:buFont typeface="Arial"/>
              <a:buNone/>
            </a:pPr>
            <a:r>
              <a:rPr lang="en" sz="1800">
                <a:solidFill>
                  <a:srgbClr val="595959"/>
                </a:solidFill>
                <a:latin typeface="Roboto Light"/>
                <a:ea typeface="Roboto Light"/>
                <a:cs typeface="Roboto Light"/>
                <a:sym typeface="Roboto Light"/>
              </a:rPr>
              <a:t>Write a function to find the factorial of a given number with recursion</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Clr>
                <a:srgbClr val="000000"/>
              </a:buClr>
              <a:buSzPts val="1100"/>
              <a:buFont typeface="Arial"/>
              <a:buNone/>
            </a:pPr>
            <a:endParaRPr sz="1800">
              <a:solidFill>
                <a:srgbClr val="595959"/>
              </a:solidFill>
            </a:endParaRPr>
          </a:p>
          <a:p>
            <a:pPr marL="0" lvl="0" indent="0" algn="l" rtl="0">
              <a:spcBef>
                <a:spcPts val="16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387175" y="12320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Conditional Statements</a:t>
            </a:r>
            <a:endParaRPr sz="3000">
              <a:solidFill>
                <a:srgbClr val="000000"/>
              </a:solidFill>
              <a:latin typeface="Roboto Light"/>
              <a:ea typeface="Roboto Light"/>
              <a:cs typeface="Roboto Light"/>
              <a:sym typeface="Roboto Light"/>
            </a:endParaRPr>
          </a:p>
        </p:txBody>
      </p:sp>
      <p:sp>
        <p:nvSpPr>
          <p:cNvPr id="194" name="Google Shape;194;p30"/>
          <p:cNvSpPr txBox="1"/>
          <p:nvPr/>
        </p:nvSpPr>
        <p:spPr>
          <a:xfrm>
            <a:off x="311700" y="757500"/>
            <a:ext cx="8520600" cy="4287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b="1">
                <a:solidFill>
                  <a:srgbClr val="595959"/>
                </a:solidFill>
                <a:latin typeface="Roboto"/>
                <a:ea typeface="Roboto"/>
                <a:cs typeface="Roboto"/>
                <a:sym typeface="Roboto"/>
              </a:rPr>
              <a:t>If Statement: </a:t>
            </a:r>
            <a:r>
              <a:rPr lang="en" sz="1800">
                <a:solidFill>
                  <a:srgbClr val="595959"/>
                </a:solidFill>
                <a:latin typeface="Roboto Light"/>
                <a:ea typeface="Roboto Light"/>
                <a:cs typeface="Roboto Light"/>
                <a:sym typeface="Roboto Light"/>
              </a:rPr>
              <a:t>If the given condition is True,then the statements inside the body of “ if ” execute. If the given condition is False, it doesn't print the result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If...else Statement:</a:t>
            </a:r>
            <a:r>
              <a:rPr lang="en" sz="1800">
                <a:solidFill>
                  <a:srgbClr val="595959"/>
                </a:solidFill>
                <a:latin typeface="Roboto Light"/>
                <a:ea typeface="Roboto Light"/>
                <a:cs typeface="Roboto Light"/>
                <a:sym typeface="Roboto Light"/>
              </a:rPr>
              <a:t> If the given condition is True, then the statements inside the body of “if” are executed. If the given condition is False, then the statements inside the body of “else” are executed.</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a:solidFill>
                  <a:srgbClr val="595959"/>
                </a:solidFill>
                <a:latin typeface="Roboto Light"/>
                <a:ea typeface="Roboto Light"/>
                <a:cs typeface="Roboto Light"/>
                <a:sym typeface="Roboto Light"/>
              </a:rPr>
              <a:t> </a:t>
            </a:r>
            <a:r>
              <a:rPr lang="en" sz="1800" b="1">
                <a:solidFill>
                  <a:srgbClr val="595959"/>
                </a:solidFill>
                <a:latin typeface="Roboto"/>
                <a:ea typeface="Roboto"/>
                <a:cs typeface="Roboto"/>
                <a:sym typeface="Roboto"/>
              </a:rPr>
              <a:t>If..elif...else:</a:t>
            </a:r>
            <a:r>
              <a:rPr lang="en" sz="1800">
                <a:solidFill>
                  <a:srgbClr val="595959"/>
                </a:solidFill>
                <a:latin typeface="Roboto Light"/>
                <a:ea typeface="Roboto Light"/>
                <a:cs typeface="Roboto Light"/>
                <a:sym typeface="Roboto Light"/>
              </a:rPr>
              <a:t> ELIF is nothing but else that allows the user to check the number of users. If the “if” block evaluates as False, then condition checks next “elif” block. If all “elif” conditions evaluate as False, then the “else” statement will executed.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Times New Roman"/>
              <a:buChar char="●"/>
            </a:pPr>
            <a:r>
              <a:rPr lang="en" sz="1800" b="1">
                <a:solidFill>
                  <a:srgbClr val="595959"/>
                </a:solidFill>
                <a:latin typeface="Roboto"/>
                <a:ea typeface="Roboto"/>
                <a:cs typeface="Roboto"/>
                <a:sym typeface="Roboto"/>
              </a:rPr>
              <a:t>Nested if Statement:</a:t>
            </a:r>
            <a:r>
              <a:rPr lang="en" sz="1800">
                <a:solidFill>
                  <a:srgbClr val="595959"/>
                </a:solidFill>
                <a:latin typeface="Roboto Light"/>
                <a:ea typeface="Roboto Light"/>
                <a:cs typeface="Roboto Light"/>
                <a:sym typeface="Roboto Light"/>
              </a:rPr>
              <a:t> When an if else statement is present inside the body of another “if” or “else” then this is called nested if else.</a:t>
            </a:r>
            <a:endParaRPr sz="1800">
              <a:solidFill>
                <a:srgbClr val="595959"/>
              </a:solidFill>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Roboto Light"/>
                <a:ea typeface="Roboto Light"/>
                <a:cs typeface="Roboto Light"/>
                <a:sym typeface="Roboto Light"/>
              </a:rPr>
              <a:t>Data Structures</a:t>
            </a:r>
            <a:endParaRPr sz="3000">
              <a:latin typeface="Roboto Light"/>
              <a:ea typeface="Roboto Light"/>
              <a:cs typeface="Roboto Light"/>
              <a:sym typeface="Roboto Light"/>
            </a:endParaRPr>
          </a:p>
        </p:txBody>
      </p:sp>
      <p:sp>
        <p:nvSpPr>
          <p:cNvPr id="204" name="Google Shape;204;p32"/>
          <p:cNvSpPr txBox="1">
            <a:spLocks noGrp="1"/>
          </p:cNvSpPr>
          <p:nvPr>
            <p:ph type="body" idx="1"/>
          </p:nvPr>
        </p:nvSpPr>
        <p:spPr>
          <a:xfrm>
            <a:off x="311700" y="636725"/>
            <a:ext cx="8717100" cy="25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Data Structures:</a:t>
            </a:r>
            <a:r>
              <a:rPr lang="en">
                <a:latin typeface="Roboto Light"/>
                <a:ea typeface="Roboto Light"/>
                <a:cs typeface="Roboto Light"/>
                <a:sym typeface="Roboto Light"/>
              </a:rPr>
              <a:t> Data Structures are used to store the collection of data together. Python has four types of inbuilt data structures. </a:t>
            </a:r>
            <a:endParaRPr>
              <a:latin typeface="Roboto Light"/>
              <a:ea typeface="Roboto Light"/>
              <a:cs typeface="Roboto Light"/>
              <a:sym typeface="Roboto Light"/>
            </a:endParaRPr>
          </a:p>
          <a:p>
            <a:pPr marL="457200" lvl="0" indent="-342900" algn="l" rtl="0">
              <a:spcBef>
                <a:spcPts val="1600"/>
              </a:spcBef>
              <a:spcAft>
                <a:spcPts val="0"/>
              </a:spcAft>
              <a:buSzPts val="1800"/>
              <a:buFont typeface="Roboto Light"/>
              <a:buAutoNum type="arabicPeriod"/>
            </a:pPr>
            <a:r>
              <a:rPr lang="en">
                <a:latin typeface="Roboto Light"/>
                <a:ea typeface="Roboto Light"/>
                <a:cs typeface="Roboto Light"/>
                <a:sym typeface="Roboto Light"/>
              </a:rPr>
              <a:t>Lists </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AutoNum type="arabicPeriod"/>
            </a:pPr>
            <a:r>
              <a:rPr lang="en">
                <a:latin typeface="Roboto Light"/>
                <a:ea typeface="Roboto Light"/>
                <a:cs typeface="Roboto Light"/>
                <a:sym typeface="Roboto Light"/>
              </a:rPr>
              <a:t>Tuples </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AutoNum type="arabicPeriod"/>
            </a:pPr>
            <a:r>
              <a:rPr lang="en">
                <a:latin typeface="Roboto Light"/>
                <a:ea typeface="Roboto Light"/>
                <a:cs typeface="Roboto Light"/>
                <a:sym typeface="Roboto Light"/>
              </a:rPr>
              <a:t>Dictionaries </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AutoNum type="arabicPeriod"/>
            </a:pPr>
            <a:r>
              <a:rPr lang="en">
                <a:latin typeface="Roboto Light"/>
                <a:ea typeface="Roboto Light"/>
                <a:cs typeface="Roboto Light"/>
                <a:sym typeface="Roboto Light"/>
              </a:rPr>
              <a:t>Sets</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205" name="Google Shape;205;p32"/>
          <p:cNvPicPr preferRelativeResize="0"/>
          <p:nvPr/>
        </p:nvPicPr>
        <p:blipFill>
          <a:blip r:embed="rId3">
            <a:alphaModFix/>
          </a:blip>
          <a:stretch>
            <a:fillRect/>
          </a:stretch>
        </p:blipFill>
        <p:spPr>
          <a:xfrm>
            <a:off x="5125525" y="3101525"/>
            <a:ext cx="3941600" cy="1870200"/>
          </a:xfrm>
          <a:prstGeom prst="rect">
            <a:avLst/>
          </a:prstGeom>
          <a:noFill/>
          <a:ln>
            <a:noFill/>
          </a:ln>
        </p:spPr>
      </p:pic>
      <p:sp>
        <p:nvSpPr>
          <p:cNvPr id="206" name="Google Shape;206;p32"/>
          <p:cNvSpPr txBox="1"/>
          <p:nvPr/>
        </p:nvSpPr>
        <p:spPr>
          <a:xfrm>
            <a:off x="219025" y="3056675"/>
            <a:ext cx="4906500" cy="195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666666"/>
                </a:solidFill>
                <a:latin typeface="Roboto"/>
                <a:ea typeface="Roboto"/>
                <a:cs typeface="Roboto"/>
                <a:sym typeface="Roboto"/>
              </a:rPr>
              <a:t>1. Lists:</a:t>
            </a:r>
            <a:r>
              <a:rPr lang="en" sz="1800">
                <a:solidFill>
                  <a:schemeClr val="dk2"/>
                </a:solidFill>
                <a:latin typeface="Roboto Light"/>
                <a:ea typeface="Roboto Light"/>
                <a:cs typeface="Roboto Light"/>
                <a:sym typeface="Roboto Light"/>
              </a:rPr>
              <a:t> Lists in Python Data Structures are used to store the collection of multiple data. Lists are ordered and immutable or changeable. Lists allows duplicate elements or values. Lists are represented as square brackets. Ex: list = [ ]</a:t>
            </a:r>
            <a:endParaRPr sz="1800">
              <a:solidFill>
                <a:schemeClr val="dk2"/>
              </a:solidFill>
              <a:latin typeface="Roboto Light"/>
              <a:ea typeface="Roboto Light"/>
              <a:cs typeface="Roboto Light"/>
              <a:sym typeface="Roboto Light"/>
            </a:endParaRPr>
          </a:p>
          <a:p>
            <a:pPr marL="0" lvl="0" indent="0" algn="l" rtl="0">
              <a:spcBef>
                <a:spcPts val="1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2" name="Google Shape;62;p14"/>
          <p:cNvSpPr txBox="1">
            <a:spLocks noGrp="1"/>
          </p:cNvSpPr>
          <p:nvPr>
            <p:ph type="body" idx="1"/>
          </p:nvPr>
        </p:nvSpPr>
        <p:spPr>
          <a:xfrm>
            <a:off x="311700" y="11524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Invention</a:t>
            </a:r>
            <a:endParaRPr/>
          </a:p>
          <a:p>
            <a:pPr marL="457200" lvl="0" indent="-342900" algn="l" rtl="0">
              <a:spcBef>
                <a:spcPts val="0"/>
              </a:spcBef>
              <a:spcAft>
                <a:spcPts val="0"/>
              </a:spcAft>
              <a:buSzPts val="1800"/>
              <a:buChar char="●"/>
            </a:pPr>
            <a:r>
              <a:rPr lang="en"/>
              <a:t>Why and What is Python ?</a:t>
            </a:r>
            <a:endParaRPr/>
          </a:p>
          <a:p>
            <a:pPr marL="457200" lvl="0" indent="-342900" algn="l" rtl="0">
              <a:spcBef>
                <a:spcPts val="0"/>
              </a:spcBef>
              <a:spcAft>
                <a:spcPts val="0"/>
              </a:spcAft>
              <a:buSzPts val="1800"/>
              <a:buChar char="●"/>
            </a:pPr>
            <a:r>
              <a:rPr lang="en"/>
              <a:t>Applications of Python</a:t>
            </a:r>
            <a:endParaRPr/>
          </a:p>
          <a:p>
            <a:pPr marL="457200" lvl="0" indent="-342900" algn="l" rtl="0">
              <a:spcBef>
                <a:spcPts val="0"/>
              </a:spcBef>
              <a:spcAft>
                <a:spcPts val="0"/>
              </a:spcAft>
              <a:buSzPts val="1800"/>
              <a:buChar char="●"/>
            </a:pPr>
            <a:r>
              <a:rPr lang="en"/>
              <a:t>Introduction to Anaconda and Jupyter</a:t>
            </a:r>
            <a:endParaRPr/>
          </a:p>
          <a:p>
            <a:pPr marL="457200" lvl="0" indent="-342900" algn="l" rtl="0">
              <a:spcBef>
                <a:spcPts val="0"/>
              </a:spcBef>
              <a:spcAft>
                <a:spcPts val="0"/>
              </a:spcAft>
              <a:buSzPts val="1800"/>
              <a:buChar char="●"/>
            </a:pPr>
            <a:r>
              <a:rPr lang="en"/>
              <a:t>Working with the Jupyter Notebook and Markdown Formats</a:t>
            </a:r>
            <a:endParaRPr/>
          </a:p>
          <a:p>
            <a:pPr marL="457200" lvl="0" indent="-342900" algn="l" rtl="0">
              <a:spcBef>
                <a:spcPts val="0"/>
              </a:spcBef>
              <a:spcAft>
                <a:spcPts val="0"/>
              </a:spcAft>
              <a:buSzPts val="1800"/>
              <a:buChar char="●"/>
            </a:pPr>
            <a:r>
              <a:rPr lang="en"/>
              <a:t>Working with Strings and String Functions</a:t>
            </a:r>
            <a:endParaRPr/>
          </a:p>
          <a:p>
            <a:pPr marL="457200" lvl="0" indent="-342900" algn="l" rtl="0">
              <a:spcBef>
                <a:spcPts val="0"/>
              </a:spcBef>
              <a:spcAft>
                <a:spcPts val="0"/>
              </a:spcAft>
              <a:buSzPts val="1800"/>
              <a:buChar char="●"/>
            </a:pPr>
            <a:r>
              <a:rPr lang="en"/>
              <a:t>Python Functions</a:t>
            </a:r>
            <a:endParaRPr/>
          </a:p>
          <a:p>
            <a:pPr marL="457200" lvl="0" indent="-342900" algn="l" rtl="0">
              <a:spcBef>
                <a:spcPts val="0"/>
              </a:spcBef>
              <a:spcAft>
                <a:spcPts val="0"/>
              </a:spcAft>
              <a:buSzPts val="1800"/>
              <a:buChar char="●"/>
            </a:pPr>
            <a:r>
              <a:rPr lang="en"/>
              <a:t>Conditional Formatting in Python</a:t>
            </a:r>
            <a:endParaRPr/>
          </a:p>
          <a:p>
            <a:pPr marL="457200" lvl="0" indent="-342900" algn="l" rtl="0">
              <a:spcBef>
                <a:spcPts val="0"/>
              </a:spcBef>
              <a:spcAft>
                <a:spcPts val="0"/>
              </a:spcAft>
              <a:buSzPts val="1800"/>
              <a:buChar char="●"/>
            </a:pPr>
            <a:r>
              <a:rPr lang="en"/>
              <a:t>Lists,Tuples,Sets,Dictionaries</a:t>
            </a:r>
            <a:endParaRPr/>
          </a:p>
          <a:p>
            <a:pPr marL="457200" lvl="0" indent="-342900" algn="l" rtl="0">
              <a:spcBef>
                <a:spcPts val="0"/>
              </a:spcBef>
              <a:spcAft>
                <a:spcPts val="0"/>
              </a:spcAft>
              <a:buSzPts val="1800"/>
              <a:buChar char="●"/>
            </a:pPr>
            <a:r>
              <a:rPr lang="en"/>
              <a:t>Packages and Modules </a:t>
            </a:r>
            <a:endParaRPr/>
          </a:p>
          <a:p>
            <a:pPr marL="457200" lvl="0" indent="-342900" algn="l" rtl="0">
              <a:spcBef>
                <a:spcPts val="0"/>
              </a:spcBef>
              <a:spcAft>
                <a:spcPts val="0"/>
              </a:spcAft>
              <a:buSzPts val="1800"/>
              <a:buChar char="●"/>
            </a:pPr>
            <a:r>
              <a:rPr lang="en"/>
              <a:t>Regular Expressions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body" idx="1"/>
          </p:nvPr>
        </p:nvSpPr>
        <p:spPr>
          <a:xfrm>
            <a:off x="0" y="105250"/>
            <a:ext cx="9284100" cy="503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solidFill>
                  <a:srgbClr val="666666"/>
                </a:solidFill>
                <a:latin typeface="Roboto"/>
                <a:ea typeface="Roboto"/>
                <a:cs typeface="Roboto"/>
                <a:sym typeface="Roboto"/>
              </a:rPr>
              <a:t>Lists Methods:</a:t>
            </a:r>
            <a:r>
              <a:rPr lang="en" dirty="0">
                <a:latin typeface="Roboto Light"/>
                <a:ea typeface="Roboto Light"/>
                <a:cs typeface="Roboto Light"/>
                <a:sym typeface="Roboto Light"/>
              </a:rPr>
              <a:t> L1 = [ 1, 2, 3 ] L2 = [ 10, 20, 30 ] L3 = [ 19, 12, 25, 12, 28, 12 ]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append( )</a:t>
            </a:r>
            <a:r>
              <a:rPr lang="en" dirty="0">
                <a:latin typeface="Roboto Light"/>
                <a:ea typeface="Roboto Light"/>
                <a:cs typeface="Roboto Light"/>
                <a:sym typeface="Roboto Light"/>
              </a:rPr>
              <a:t> - Adds an item at the end of the list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Ex:</a:t>
            </a:r>
            <a:r>
              <a:rPr lang="en" dirty="0">
                <a:latin typeface="Roboto Light"/>
                <a:ea typeface="Roboto Light"/>
                <a:cs typeface="Roboto Light"/>
                <a:sym typeface="Roboto Light"/>
              </a:rPr>
              <a:t> L1.append( 22 )  </a:t>
            </a:r>
            <a:r>
              <a:rPr lang="en" b="1" dirty="0">
                <a:solidFill>
                  <a:srgbClr val="666666"/>
                </a:solidFill>
                <a:latin typeface="Roboto"/>
                <a:ea typeface="Roboto"/>
                <a:cs typeface="Roboto"/>
                <a:sym typeface="Roboto"/>
              </a:rPr>
              <a:t>Result:</a:t>
            </a:r>
            <a:r>
              <a:rPr lang="en" dirty="0">
                <a:latin typeface="Roboto Light"/>
                <a:ea typeface="Roboto Light"/>
                <a:cs typeface="Roboto Light"/>
                <a:sym typeface="Roboto Light"/>
              </a:rPr>
              <a:t> L1 = [ 1, 2, 3, 22 ]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extend( )</a:t>
            </a:r>
            <a:r>
              <a:rPr lang="en" dirty="0">
                <a:latin typeface="Roboto Light"/>
                <a:ea typeface="Roboto Light"/>
                <a:cs typeface="Roboto Light"/>
                <a:sym typeface="Roboto Light"/>
              </a:rPr>
              <a:t> - Adds one entire list into another list.</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dirty="0">
                <a:latin typeface="Roboto Light"/>
                <a:ea typeface="Roboto Light"/>
                <a:cs typeface="Roboto Light"/>
                <a:sym typeface="Roboto Light"/>
              </a:rPr>
              <a:t> </a:t>
            </a:r>
            <a:r>
              <a:rPr lang="en" b="1" dirty="0">
                <a:solidFill>
                  <a:srgbClr val="666666"/>
                </a:solidFill>
                <a:latin typeface="Roboto"/>
                <a:ea typeface="Roboto"/>
                <a:cs typeface="Roboto"/>
                <a:sym typeface="Roboto"/>
              </a:rPr>
              <a:t>Ex:</a:t>
            </a:r>
            <a:r>
              <a:rPr lang="en" dirty="0">
                <a:latin typeface="Roboto Light"/>
                <a:ea typeface="Roboto Light"/>
                <a:cs typeface="Roboto Light"/>
                <a:sym typeface="Roboto Light"/>
              </a:rPr>
              <a:t> L1.extend( L2 ) </a:t>
            </a:r>
            <a:r>
              <a:rPr lang="en" b="1" dirty="0">
                <a:solidFill>
                  <a:srgbClr val="666666"/>
                </a:solidFill>
                <a:latin typeface="Roboto"/>
                <a:ea typeface="Roboto"/>
                <a:cs typeface="Roboto"/>
                <a:sym typeface="Roboto"/>
              </a:rPr>
              <a:t>Result:</a:t>
            </a:r>
            <a:r>
              <a:rPr lang="en" dirty="0">
                <a:latin typeface="Roboto Light"/>
                <a:ea typeface="Roboto Light"/>
                <a:cs typeface="Roboto Light"/>
                <a:sym typeface="Roboto Light"/>
              </a:rPr>
              <a:t> L1 = [ 1, 2, 3, 10, 20, 30 ]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latin typeface="Roboto"/>
                <a:ea typeface="Roboto"/>
                <a:cs typeface="Roboto"/>
                <a:sym typeface="Roboto"/>
              </a:rPr>
              <a:t>copy( )</a:t>
            </a:r>
            <a:r>
              <a:rPr lang="en" dirty="0">
                <a:latin typeface="Roboto Light"/>
                <a:ea typeface="Roboto Light"/>
                <a:cs typeface="Roboto Light"/>
                <a:sym typeface="Roboto Light"/>
              </a:rPr>
              <a:t> - Returns the copy of list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Ex:</a:t>
            </a:r>
            <a:r>
              <a:rPr lang="en" dirty="0">
                <a:latin typeface="Roboto Light"/>
                <a:ea typeface="Roboto Light"/>
                <a:cs typeface="Roboto Light"/>
                <a:sym typeface="Roboto Light"/>
              </a:rPr>
              <a:t> List1 = L1.copy( ) </a:t>
            </a:r>
            <a:r>
              <a:rPr lang="en" b="1" dirty="0">
                <a:solidFill>
                  <a:srgbClr val="666666"/>
                </a:solidFill>
                <a:latin typeface="Roboto"/>
                <a:ea typeface="Roboto"/>
                <a:cs typeface="Roboto"/>
                <a:sym typeface="Roboto"/>
              </a:rPr>
              <a:t>Result:</a:t>
            </a:r>
            <a:r>
              <a:rPr lang="en" dirty="0">
                <a:latin typeface="Roboto Light"/>
                <a:ea typeface="Roboto Light"/>
                <a:cs typeface="Roboto Light"/>
                <a:sym typeface="Roboto Light"/>
              </a:rPr>
              <a:t> List1 = [ 1, 2, 3 ]</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count( )</a:t>
            </a:r>
            <a:r>
              <a:rPr lang="en" dirty="0">
                <a:latin typeface="Roboto Light"/>
                <a:ea typeface="Roboto Light"/>
                <a:cs typeface="Roboto Light"/>
                <a:sym typeface="Roboto Light"/>
              </a:rPr>
              <a:t> - Returns the count of elements in list</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dirty="0">
                <a:latin typeface="Roboto Light"/>
                <a:ea typeface="Roboto Light"/>
                <a:cs typeface="Roboto Light"/>
                <a:sym typeface="Roboto Light"/>
              </a:rPr>
              <a:t> </a:t>
            </a:r>
            <a:r>
              <a:rPr lang="en" b="1" dirty="0">
                <a:solidFill>
                  <a:srgbClr val="666666"/>
                </a:solidFill>
                <a:latin typeface="Roboto"/>
                <a:ea typeface="Roboto"/>
                <a:cs typeface="Roboto"/>
                <a:sym typeface="Roboto"/>
              </a:rPr>
              <a:t>Ex:</a:t>
            </a:r>
            <a:r>
              <a:rPr lang="en" dirty="0">
                <a:latin typeface="Roboto Light"/>
                <a:ea typeface="Roboto Light"/>
                <a:cs typeface="Roboto Light"/>
                <a:sym typeface="Roboto Light"/>
              </a:rPr>
              <a:t> L3.count( 12 ) </a:t>
            </a:r>
            <a:r>
              <a:rPr lang="en" b="1" dirty="0">
                <a:solidFill>
                  <a:srgbClr val="666666"/>
                </a:solidFill>
                <a:latin typeface="Roboto"/>
                <a:ea typeface="Roboto"/>
                <a:cs typeface="Roboto"/>
                <a:sym typeface="Roboto"/>
              </a:rPr>
              <a:t>Result:</a:t>
            </a:r>
            <a:r>
              <a:rPr lang="en" dirty="0">
                <a:latin typeface="Roboto Light"/>
                <a:ea typeface="Roboto Light"/>
                <a:cs typeface="Roboto Light"/>
                <a:sym typeface="Roboto Light"/>
              </a:rPr>
              <a:t> 3</a:t>
            </a:r>
            <a:endParaRPr dirty="0">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dirty="0">
                <a:solidFill>
                  <a:srgbClr val="666666"/>
                </a:solidFill>
                <a:latin typeface="Roboto"/>
                <a:ea typeface="Roboto"/>
                <a:cs typeface="Roboto"/>
                <a:sym typeface="Roboto"/>
              </a:rPr>
              <a:t>index( )</a:t>
            </a:r>
            <a:r>
              <a:rPr lang="en" dirty="0">
                <a:latin typeface="Roboto Light"/>
                <a:ea typeface="Roboto Light"/>
                <a:cs typeface="Roboto Light"/>
                <a:sym typeface="Roboto Light"/>
              </a:rPr>
              <a:t> - Returns the index position of particular value in the list </a:t>
            </a:r>
            <a:r>
              <a:rPr lang="en" b="1" dirty="0">
                <a:solidFill>
                  <a:srgbClr val="666666"/>
                </a:solidFill>
                <a:latin typeface="Roboto"/>
                <a:ea typeface="Roboto"/>
                <a:cs typeface="Roboto"/>
                <a:sym typeface="Roboto"/>
              </a:rPr>
              <a:t>Ex:</a:t>
            </a:r>
            <a:r>
              <a:rPr lang="en" dirty="0">
                <a:latin typeface="Roboto Light"/>
                <a:ea typeface="Roboto Light"/>
                <a:cs typeface="Roboto Light"/>
                <a:sym typeface="Roboto Light"/>
              </a:rPr>
              <a:t> L2.index( 30 ) </a:t>
            </a:r>
            <a:r>
              <a:rPr lang="en" b="1" dirty="0">
                <a:solidFill>
                  <a:srgbClr val="666666"/>
                </a:solidFill>
                <a:latin typeface="Roboto"/>
                <a:ea typeface="Roboto"/>
                <a:cs typeface="Roboto"/>
                <a:sym typeface="Roboto"/>
              </a:rPr>
              <a:t>Result:</a:t>
            </a:r>
            <a:r>
              <a:rPr lang="en" dirty="0">
                <a:latin typeface="Roboto Light"/>
                <a:ea typeface="Roboto Light"/>
                <a:cs typeface="Roboto Light"/>
                <a:sym typeface="Roboto Light"/>
              </a:rPr>
              <a:t> 2</a:t>
            </a:r>
            <a:endParaRPr dirty="0">
              <a:latin typeface="Roboto Light"/>
              <a:ea typeface="Roboto Light"/>
              <a:cs typeface="Roboto Light"/>
              <a:sym typeface="Roboto Light"/>
            </a:endParaRPr>
          </a:p>
          <a:p>
            <a:pPr marL="0" lvl="0" indent="0" algn="l" rtl="0">
              <a:lnSpc>
                <a:spcPct val="100000"/>
              </a:lnSpc>
              <a:spcBef>
                <a:spcPts val="1600"/>
              </a:spcBef>
              <a:spcAft>
                <a:spcPts val="1600"/>
              </a:spcAft>
              <a:buNone/>
            </a:pPr>
            <a:endParaRPr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body" idx="1"/>
          </p:nvPr>
        </p:nvSpPr>
        <p:spPr>
          <a:xfrm>
            <a:off x="0" y="105250"/>
            <a:ext cx="9284100" cy="503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666666"/>
                </a:solidFill>
                <a:latin typeface="Roboto"/>
                <a:ea typeface="Roboto"/>
                <a:cs typeface="Roboto"/>
                <a:sym typeface="Roboto"/>
              </a:rPr>
              <a:t>Lists Methods:</a:t>
            </a:r>
            <a:r>
              <a:rPr lang="en">
                <a:latin typeface="Roboto Light"/>
                <a:ea typeface="Roboto Light"/>
                <a:cs typeface="Roboto Light"/>
                <a:sym typeface="Roboto Light"/>
              </a:rPr>
              <a:t> L1 = [ 1, 2, 3 ] L2 = [ 10, 20, 30 ] L3 = [ 19, 12, 25, 12, 28, 12 ]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pop( )</a:t>
            </a:r>
            <a:r>
              <a:rPr lang="en">
                <a:latin typeface="Roboto Light"/>
                <a:ea typeface="Roboto Light"/>
                <a:cs typeface="Roboto Light"/>
                <a:sym typeface="Roboto Light"/>
              </a:rPr>
              <a:t> - Removes an item at the end of the list</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Ex:</a:t>
            </a:r>
            <a:r>
              <a:rPr lang="en">
                <a:latin typeface="Roboto Light"/>
                <a:ea typeface="Roboto Light"/>
                <a:cs typeface="Roboto Light"/>
                <a:sym typeface="Roboto Light"/>
              </a:rPr>
              <a:t> L1.pop( ) </a:t>
            </a:r>
            <a:r>
              <a:rPr lang="en" b="1">
                <a:solidFill>
                  <a:srgbClr val="666666"/>
                </a:solidFill>
                <a:latin typeface="Roboto"/>
                <a:ea typeface="Roboto"/>
                <a:cs typeface="Roboto"/>
                <a:sym typeface="Roboto"/>
              </a:rPr>
              <a:t>Result:</a:t>
            </a:r>
            <a:r>
              <a:rPr lang="en">
                <a:latin typeface="Roboto Light"/>
                <a:ea typeface="Roboto Light"/>
                <a:cs typeface="Roboto Light"/>
                <a:sym typeface="Roboto Light"/>
              </a:rPr>
              <a:t> L1 = [ 1, 2 ]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remove( )</a:t>
            </a:r>
            <a:r>
              <a:rPr lang="en">
                <a:latin typeface="Roboto Light"/>
                <a:ea typeface="Roboto Light"/>
                <a:cs typeface="Roboto Light"/>
                <a:sym typeface="Roboto Light"/>
              </a:rPr>
              <a:t> - Removes an item at a particular position of the list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Ex:</a:t>
            </a:r>
            <a:r>
              <a:rPr lang="en">
                <a:latin typeface="Roboto Light"/>
                <a:ea typeface="Roboto Light"/>
                <a:cs typeface="Roboto Light"/>
                <a:sym typeface="Roboto Light"/>
              </a:rPr>
              <a:t> L2.remove( 20 ) </a:t>
            </a:r>
            <a:r>
              <a:rPr lang="en" b="1">
                <a:solidFill>
                  <a:srgbClr val="666666"/>
                </a:solidFill>
                <a:latin typeface="Roboto"/>
                <a:ea typeface="Roboto"/>
                <a:cs typeface="Roboto"/>
                <a:sym typeface="Roboto"/>
              </a:rPr>
              <a:t>Result:</a:t>
            </a:r>
            <a:r>
              <a:rPr lang="en">
                <a:latin typeface="Roboto Light"/>
                <a:ea typeface="Roboto Light"/>
                <a:cs typeface="Roboto Light"/>
                <a:sym typeface="Roboto Light"/>
              </a:rPr>
              <a:t> L2 = [ 10, 30 ]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reverse( )</a:t>
            </a:r>
            <a:r>
              <a:rPr lang="en">
                <a:latin typeface="Roboto Light"/>
                <a:ea typeface="Roboto Light"/>
                <a:cs typeface="Roboto Light"/>
                <a:sym typeface="Roboto Light"/>
              </a:rPr>
              <a:t> - Reverse the items in list</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a:latin typeface="Roboto Light"/>
                <a:ea typeface="Roboto Light"/>
                <a:cs typeface="Roboto Light"/>
                <a:sym typeface="Roboto Light"/>
              </a:rPr>
              <a:t> </a:t>
            </a:r>
            <a:r>
              <a:rPr lang="en" b="1">
                <a:solidFill>
                  <a:srgbClr val="666666"/>
                </a:solidFill>
                <a:latin typeface="Roboto"/>
                <a:ea typeface="Roboto"/>
                <a:cs typeface="Roboto"/>
                <a:sym typeface="Roboto"/>
              </a:rPr>
              <a:t>Ex:</a:t>
            </a:r>
            <a:r>
              <a:rPr lang="en">
                <a:latin typeface="Roboto Light"/>
                <a:ea typeface="Roboto Light"/>
                <a:cs typeface="Roboto Light"/>
                <a:sym typeface="Roboto Light"/>
              </a:rPr>
              <a:t> L3.reverse( ) </a:t>
            </a:r>
            <a:r>
              <a:rPr lang="en" b="1">
                <a:solidFill>
                  <a:srgbClr val="666666"/>
                </a:solidFill>
                <a:latin typeface="Roboto"/>
                <a:ea typeface="Roboto"/>
                <a:cs typeface="Roboto"/>
                <a:sym typeface="Roboto"/>
              </a:rPr>
              <a:t>Result:</a:t>
            </a:r>
            <a:r>
              <a:rPr lang="en">
                <a:latin typeface="Roboto Light"/>
                <a:ea typeface="Roboto Light"/>
                <a:cs typeface="Roboto Light"/>
                <a:sym typeface="Roboto Light"/>
              </a:rPr>
              <a:t> L3 = [ 12, 28, 12, 25, 12, 19 ]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sort( )</a:t>
            </a:r>
            <a:r>
              <a:rPr lang="en">
                <a:latin typeface="Roboto Light"/>
                <a:ea typeface="Roboto Light"/>
                <a:cs typeface="Roboto Light"/>
                <a:sym typeface="Roboto Light"/>
              </a:rPr>
              <a:t> - Sorts the items in ascending order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Ex:</a:t>
            </a:r>
            <a:r>
              <a:rPr lang="en">
                <a:latin typeface="Roboto Light"/>
                <a:ea typeface="Roboto Light"/>
                <a:cs typeface="Roboto Light"/>
                <a:sym typeface="Roboto Light"/>
              </a:rPr>
              <a:t> L3.sort( ) </a:t>
            </a:r>
            <a:r>
              <a:rPr lang="en" b="1">
                <a:solidFill>
                  <a:srgbClr val="666666"/>
                </a:solidFill>
                <a:latin typeface="Roboto"/>
                <a:ea typeface="Roboto"/>
                <a:cs typeface="Roboto"/>
                <a:sym typeface="Roboto"/>
              </a:rPr>
              <a:t>Result:</a:t>
            </a:r>
            <a:r>
              <a:rPr lang="en">
                <a:latin typeface="Roboto Light"/>
                <a:ea typeface="Roboto Light"/>
                <a:cs typeface="Roboto Light"/>
                <a:sym typeface="Roboto Light"/>
              </a:rPr>
              <a:t> L3 = [ 12, 12, 12, 19, 25, 28 ]</a:t>
            </a:r>
            <a:endParaRPr>
              <a:latin typeface="Roboto Light"/>
              <a:ea typeface="Roboto Light"/>
              <a:cs typeface="Roboto Light"/>
              <a:sym typeface="Roboto Light"/>
            </a:endParaRPr>
          </a:p>
          <a:p>
            <a:pPr marL="0" lvl="0" indent="0" algn="l" rtl="0">
              <a:lnSpc>
                <a:spcPct val="100000"/>
              </a:lnSpc>
              <a:spcBef>
                <a:spcPts val="1600"/>
              </a:spcBef>
              <a:spcAft>
                <a:spcPts val="0"/>
              </a:spcAft>
              <a:buNone/>
            </a:pPr>
            <a:r>
              <a:rPr lang="en" b="1">
                <a:solidFill>
                  <a:srgbClr val="666666"/>
                </a:solidFill>
                <a:latin typeface="Roboto"/>
                <a:ea typeface="Roboto"/>
                <a:cs typeface="Roboto"/>
                <a:sym typeface="Roboto"/>
              </a:rPr>
              <a:t>clear( )</a:t>
            </a:r>
            <a:r>
              <a:rPr lang="en">
                <a:latin typeface="Roboto Light"/>
                <a:ea typeface="Roboto Light"/>
                <a:cs typeface="Roboto Light"/>
                <a:sym typeface="Roboto Light"/>
              </a:rPr>
              <a:t> - Removes all elements in the list</a:t>
            </a:r>
            <a:r>
              <a:rPr lang="en" b="1">
                <a:solidFill>
                  <a:srgbClr val="666666"/>
                </a:solidFill>
                <a:latin typeface="Roboto"/>
                <a:ea typeface="Roboto"/>
                <a:cs typeface="Roboto"/>
                <a:sym typeface="Roboto"/>
              </a:rPr>
              <a:t> Ex: </a:t>
            </a:r>
            <a:r>
              <a:rPr lang="en">
                <a:latin typeface="Roboto Light"/>
                <a:ea typeface="Roboto Light"/>
                <a:cs typeface="Roboto Light"/>
                <a:sym typeface="Roboto Light"/>
              </a:rPr>
              <a:t>L1.clear( ) </a:t>
            </a:r>
            <a:r>
              <a:rPr lang="en" b="1">
                <a:solidFill>
                  <a:srgbClr val="666666"/>
                </a:solidFill>
                <a:latin typeface="Roboto"/>
                <a:ea typeface="Roboto"/>
                <a:cs typeface="Roboto"/>
                <a:sym typeface="Roboto"/>
              </a:rPr>
              <a:t>Result:</a:t>
            </a:r>
            <a:r>
              <a:rPr lang="en">
                <a:latin typeface="Roboto Light"/>
                <a:ea typeface="Roboto Light"/>
                <a:cs typeface="Roboto Light"/>
                <a:sym typeface="Roboto Light"/>
              </a:rPr>
              <a:t> [ ]</a:t>
            </a:r>
            <a:endParaRPr>
              <a:latin typeface="Roboto Light"/>
              <a:ea typeface="Roboto Light"/>
              <a:cs typeface="Roboto Light"/>
              <a:sym typeface="Roboto Light"/>
            </a:endParaRPr>
          </a:p>
          <a:p>
            <a:pPr marL="0" lvl="0" indent="0" algn="l" rtl="0">
              <a:lnSpc>
                <a:spcPct val="100000"/>
              </a:lnSpc>
              <a:spcBef>
                <a:spcPts val="16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198300"/>
            <a:ext cx="8520600" cy="29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2. Tuples:</a:t>
            </a:r>
            <a:r>
              <a:rPr lang="en">
                <a:latin typeface="Roboto Light"/>
                <a:ea typeface="Roboto Light"/>
                <a:cs typeface="Roboto Light"/>
                <a:sym typeface="Roboto Light"/>
              </a:rPr>
              <a:t> Tuples are similar to lists which is used to store the collection of multiple data. Tuples are ordered and mutable or unchangeable. Tuple is represented as parentheses “ ( ) “. Ex: tuple = ( )</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223" name="Google Shape;223;p35"/>
          <p:cNvPicPr preferRelativeResize="0"/>
          <p:nvPr/>
        </p:nvPicPr>
        <p:blipFill>
          <a:blip r:embed="rId3">
            <a:alphaModFix/>
          </a:blip>
          <a:stretch>
            <a:fillRect/>
          </a:stretch>
        </p:blipFill>
        <p:spPr>
          <a:xfrm>
            <a:off x="1629800" y="1483875"/>
            <a:ext cx="4295775" cy="1628775"/>
          </a:xfrm>
          <a:prstGeom prst="rect">
            <a:avLst/>
          </a:prstGeom>
          <a:noFill/>
          <a:ln>
            <a:noFill/>
          </a:ln>
        </p:spPr>
      </p:pic>
      <p:sp>
        <p:nvSpPr>
          <p:cNvPr id="224" name="Google Shape;224;p35"/>
          <p:cNvSpPr txBox="1"/>
          <p:nvPr/>
        </p:nvSpPr>
        <p:spPr>
          <a:xfrm>
            <a:off x="419675" y="3514800"/>
            <a:ext cx="8520600" cy="16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Light"/>
                <a:ea typeface="Roboto Light"/>
                <a:cs typeface="Roboto Light"/>
                <a:sym typeface="Roboto Light"/>
              </a:rPr>
              <a:t>Tuples have two methods</a:t>
            </a:r>
            <a:endParaRPr sz="1800">
              <a:latin typeface="Roboto Light"/>
              <a:ea typeface="Roboto Light"/>
              <a:cs typeface="Roboto Light"/>
              <a:sym typeface="Roboto Light"/>
            </a:endParaRPr>
          </a:p>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1. </a:t>
            </a:r>
            <a:r>
              <a:rPr lang="en" sz="1800" b="1">
                <a:latin typeface="Roboto"/>
                <a:ea typeface="Roboto"/>
                <a:cs typeface="Roboto"/>
                <a:sym typeface="Roboto"/>
              </a:rPr>
              <a:t>index( ) :</a:t>
            </a:r>
            <a:r>
              <a:rPr lang="en" sz="1800">
                <a:latin typeface="Roboto Light"/>
                <a:ea typeface="Roboto Light"/>
                <a:cs typeface="Roboto Light"/>
                <a:sym typeface="Roboto Light"/>
              </a:rPr>
              <a:t> Returns the index position of particular value in tuple. </a:t>
            </a: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2. count( ) :</a:t>
            </a:r>
            <a:r>
              <a:rPr lang="en" sz="1800">
                <a:latin typeface="Roboto Light"/>
                <a:ea typeface="Roboto Light"/>
                <a:cs typeface="Roboto Light"/>
                <a:sym typeface="Roboto Light"/>
              </a:rPr>
              <a:t> Returns the count of items in the tuple.</a:t>
            </a:r>
            <a:endParaRPr sz="1800">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body" idx="1"/>
          </p:nvPr>
        </p:nvSpPr>
        <p:spPr>
          <a:xfrm>
            <a:off x="311700" y="271250"/>
            <a:ext cx="8520600" cy="42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3.Dictionary:</a:t>
            </a:r>
            <a:r>
              <a:rPr lang="en">
                <a:latin typeface="Roboto Light"/>
                <a:ea typeface="Roboto Light"/>
                <a:cs typeface="Roboto Light"/>
                <a:sym typeface="Roboto Light"/>
              </a:rPr>
              <a:t> Dictionaries in Python are used to store the collection of data. Dictionaries are unordered and changeable. It is represented as flower brackets. Ex: dict = { }</a:t>
            </a:r>
            <a:endParaRPr>
              <a:latin typeface="Roboto Light"/>
              <a:ea typeface="Roboto Light"/>
              <a:cs typeface="Roboto Light"/>
              <a:sym typeface="Roboto Light"/>
            </a:endParaRPr>
          </a:p>
          <a:p>
            <a:pPr marL="0" lvl="0" indent="0" algn="l" rtl="0">
              <a:spcBef>
                <a:spcPts val="1600"/>
              </a:spcBef>
              <a:spcAft>
                <a:spcPts val="0"/>
              </a:spcAft>
              <a:buNone/>
            </a:pPr>
            <a:r>
              <a:rPr lang="en">
                <a:latin typeface="Roboto Light"/>
                <a:ea typeface="Roboto Light"/>
                <a:cs typeface="Roboto Light"/>
                <a:sym typeface="Roboto Light"/>
              </a:rPr>
              <a:t>Dictionaries have a pair of “keys” and “values” separated by “ : “.</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230" name="Google Shape;230;p36"/>
          <p:cNvPicPr preferRelativeResize="0"/>
          <p:nvPr/>
        </p:nvPicPr>
        <p:blipFill>
          <a:blip r:embed="rId3">
            <a:alphaModFix/>
          </a:blip>
          <a:stretch>
            <a:fillRect/>
          </a:stretch>
        </p:blipFill>
        <p:spPr>
          <a:xfrm>
            <a:off x="590150" y="1990725"/>
            <a:ext cx="5143500" cy="1162050"/>
          </a:xfrm>
          <a:prstGeom prst="rect">
            <a:avLst/>
          </a:prstGeom>
          <a:noFill/>
          <a:ln>
            <a:noFill/>
          </a:ln>
        </p:spPr>
      </p:pic>
      <p:sp>
        <p:nvSpPr>
          <p:cNvPr id="231" name="Google Shape;231;p36"/>
          <p:cNvSpPr txBox="1"/>
          <p:nvPr/>
        </p:nvSpPr>
        <p:spPr>
          <a:xfrm>
            <a:off x="5855000" y="1912800"/>
            <a:ext cx="2977200" cy="10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Light"/>
                <a:ea typeface="Roboto Light"/>
                <a:cs typeface="Roboto Light"/>
                <a:sym typeface="Roboto Light"/>
              </a:rPr>
              <a:t>“key1, key2” are act as keys in dict1 and “200, Python” are act as values in the dictionary “dict1”.</a:t>
            </a:r>
            <a:endParaRPr>
              <a:latin typeface="Roboto Light"/>
              <a:ea typeface="Roboto Light"/>
              <a:cs typeface="Roboto Light"/>
              <a:sym typeface="Roboto Light"/>
            </a:endParaRPr>
          </a:p>
        </p:txBody>
      </p:sp>
      <p:pic>
        <p:nvPicPr>
          <p:cNvPr id="232" name="Google Shape;232;p36"/>
          <p:cNvPicPr preferRelativeResize="0"/>
          <p:nvPr/>
        </p:nvPicPr>
        <p:blipFill>
          <a:blip r:embed="rId4">
            <a:alphaModFix/>
          </a:blip>
          <a:stretch>
            <a:fillRect/>
          </a:stretch>
        </p:blipFill>
        <p:spPr>
          <a:xfrm>
            <a:off x="311700" y="3043518"/>
            <a:ext cx="4824900" cy="1973814"/>
          </a:xfrm>
          <a:prstGeom prst="rect">
            <a:avLst/>
          </a:prstGeom>
          <a:noFill/>
          <a:ln>
            <a:noFill/>
          </a:ln>
        </p:spPr>
      </p:pic>
      <p:sp>
        <p:nvSpPr>
          <p:cNvPr id="233" name="Google Shape;233;p36"/>
          <p:cNvSpPr txBox="1"/>
          <p:nvPr/>
        </p:nvSpPr>
        <p:spPr>
          <a:xfrm>
            <a:off x="5260700" y="3335175"/>
            <a:ext cx="3986700" cy="15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Light"/>
                <a:ea typeface="Roboto Light"/>
                <a:cs typeface="Roboto Light"/>
                <a:sym typeface="Roboto Light"/>
              </a:rPr>
              <a:t>In lists, we can get a value using index of that particular value. Similarly, in dictionaries we can get any value using its key. Here Keys are act as an index of the Values.</a:t>
            </a:r>
            <a:endParaRPr>
              <a:latin typeface="Roboto Light"/>
              <a:ea typeface="Roboto Light"/>
              <a:cs typeface="Roboto Light"/>
              <a:sym typeface="Roboto Light"/>
            </a:endParaRPr>
          </a:p>
          <a:p>
            <a:pPr marL="0" lvl="0" indent="0" algn="l" rtl="0">
              <a:spcBef>
                <a:spcPts val="0"/>
              </a:spcBef>
              <a:spcAft>
                <a:spcPts val="0"/>
              </a:spcAft>
              <a:buNone/>
            </a:pPr>
            <a:r>
              <a:rPr lang="en">
                <a:latin typeface="Roboto Light"/>
                <a:ea typeface="Roboto Light"/>
                <a:cs typeface="Roboto Light"/>
                <a:sym typeface="Roboto Light"/>
              </a:rPr>
              <a:t>Key is the unique identifier for a value Value is data that can be accessed with a key.</a:t>
            </a:r>
            <a:endParaRPr>
              <a:latin typeface="Roboto Light"/>
              <a:ea typeface="Roboto Light"/>
              <a:cs typeface="Roboto Light"/>
              <a:sym typeface="Robo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311700" y="108300"/>
            <a:ext cx="8520600" cy="49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Dictionary Methods:</a:t>
            </a:r>
            <a:r>
              <a:rPr lang="en">
                <a:latin typeface="Roboto Light"/>
                <a:ea typeface="Roboto Light"/>
                <a:cs typeface="Roboto Light"/>
                <a:sym typeface="Roboto Light"/>
              </a:rPr>
              <a:t> dict1 = { ' k1 ' : 200, ' k2 ' : 300, ' k3 ' : 400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copy( )</a:t>
            </a:r>
            <a:r>
              <a:rPr lang="en">
                <a:latin typeface="Roboto Light"/>
                <a:ea typeface="Roboto Light"/>
                <a:cs typeface="Roboto Light"/>
                <a:sym typeface="Roboto Light"/>
              </a:rPr>
              <a:t> - Returns the copy of dictionary Example: dict2 = dict1.copy( ) Result: dict2 = { ' k1 ' : 200, ' k2 ' : 300, ' k3 ' : 400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fromkeys( )</a:t>
            </a:r>
            <a:r>
              <a:rPr lang="en">
                <a:latin typeface="Roboto Light"/>
                <a:ea typeface="Roboto Light"/>
                <a:cs typeface="Roboto Light"/>
                <a:sym typeface="Roboto Light"/>
              </a:rPr>
              <a:t> - Returns specified keys and values Example: x = (‘key1’ , ‘key2’) y = 0 newDict = dict.fromkeys(x, y) Result: newDict = [ ‘key1’ : 0, ‘key2’ = 0 ]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get( )</a:t>
            </a:r>
            <a:r>
              <a:rPr lang="en">
                <a:latin typeface="Roboto Light"/>
                <a:ea typeface="Roboto Light"/>
                <a:cs typeface="Roboto Light"/>
                <a:sym typeface="Roboto Light"/>
              </a:rPr>
              <a:t> - Gets the value using particular key. Example: dict1.get( ‘ k1 ’ ) Result: 200</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items( )</a:t>
            </a:r>
            <a:r>
              <a:rPr lang="en">
                <a:latin typeface="Roboto Light"/>
                <a:ea typeface="Roboto Light"/>
                <a:cs typeface="Roboto Light"/>
                <a:sym typeface="Roboto Light"/>
              </a:rPr>
              <a:t> - Returns the list containing tuple for each pair of key and value Example: dict1.items( ) Result: dict_items ([('k1', 200), ('k2', 300), ('k3', 400)])</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keys( )</a:t>
            </a:r>
            <a:r>
              <a:rPr lang="en">
                <a:latin typeface="Roboto Light"/>
                <a:ea typeface="Roboto Light"/>
                <a:cs typeface="Roboto Light"/>
                <a:sym typeface="Roboto Light"/>
              </a:rPr>
              <a:t> - Similar to get( ) method. Example: dict1.keys( ) Result: dict_keys(['k1', 'k2', 'k3'])</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values( )</a:t>
            </a:r>
            <a:r>
              <a:rPr lang="en">
                <a:latin typeface="Roboto Light"/>
                <a:ea typeface="Roboto Light"/>
                <a:cs typeface="Roboto Light"/>
                <a:sym typeface="Roboto Light"/>
              </a:rPr>
              <a:t> - Returns the list containing tuple for each pair of key and value Example: dict1.items( ) Result: dict_items ([('k1', 200), ('k2', 300), ('k3', 400)])</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body" idx="1"/>
          </p:nvPr>
        </p:nvSpPr>
        <p:spPr>
          <a:xfrm>
            <a:off x="0" y="-5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Dictionary Methods</a:t>
            </a:r>
            <a:r>
              <a:rPr lang="en">
                <a:latin typeface="Roboto Light"/>
                <a:ea typeface="Roboto Light"/>
                <a:cs typeface="Roboto Light"/>
                <a:sym typeface="Roboto Light"/>
              </a:rPr>
              <a:t>: dict1 = { ' k1 ' : 200, ' k2 ' : 300, ' k3 ' : 400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pop( )</a:t>
            </a:r>
            <a:r>
              <a:rPr lang="en">
                <a:latin typeface="Roboto Light"/>
                <a:ea typeface="Roboto Light"/>
                <a:cs typeface="Roboto Light"/>
                <a:sym typeface="Roboto Light"/>
              </a:rPr>
              <a:t> - Removes the value using specified key </a:t>
            </a:r>
            <a:endParaRPr>
              <a:latin typeface="Roboto Light"/>
              <a:ea typeface="Roboto Light"/>
              <a:cs typeface="Roboto Light"/>
              <a:sym typeface="Roboto Light"/>
            </a:endParaRPr>
          </a:p>
          <a:p>
            <a:pPr marL="0" lvl="0" indent="0" algn="l" rtl="0">
              <a:spcBef>
                <a:spcPts val="1600"/>
              </a:spcBef>
              <a:spcAft>
                <a:spcPts val="0"/>
              </a:spcAft>
              <a:buNone/>
            </a:pPr>
            <a:r>
              <a:rPr lang="en">
                <a:latin typeface="Roboto Light"/>
                <a:ea typeface="Roboto Light"/>
                <a:cs typeface="Roboto Light"/>
                <a:sym typeface="Roboto Light"/>
              </a:rPr>
              <a:t>Example: dict1.pop( ‘ k1 ‘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popitem( )</a:t>
            </a:r>
            <a:r>
              <a:rPr lang="en">
                <a:latin typeface="Roboto Light"/>
                <a:ea typeface="Roboto Light"/>
                <a:cs typeface="Roboto Light"/>
                <a:sym typeface="Roboto Light"/>
              </a:rPr>
              <a:t> - Removes the key and value at the end of the dictionary </a:t>
            </a:r>
            <a:endParaRPr>
              <a:latin typeface="Roboto Light"/>
              <a:ea typeface="Roboto Light"/>
              <a:cs typeface="Roboto Light"/>
              <a:sym typeface="Roboto Light"/>
            </a:endParaRPr>
          </a:p>
          <a:p>
            <a:pPr marL="0" lvl="0" indent="0" algn="l" rtl="0">
              <a:spcBef>
                <a:spcPts val="1600"/>
              </a:spcBef>
              <a:spcAft>
                <a:spcPts val="0"/>
              </a:spcAft>
              <a:buNone/>
            </a:pPr>
            <a:r>
              <a:rPr lang="en">
                <a:latin typeface="Roboto Light"/>
                <a:ea typeface="Roboto Light"/>
                <a:cs typeface="Roboto Light"/>
                <a:sym typeface="Roboto Light"/>
              </a:rPr>
              <a:t>Example: dict1.popitem( ) Result: dict1 = { ' k1 ' : 200, ' k2 ' : 300 }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setdefault( )</a:t>
            </a:r>
            <a:r>
              <a:rPr lang="en">
                <a:latin typeface="Roboto Light"/>
                <a:ea typeface="Roboto Light"/>
                <a:cs typeface="Roboto Light"/>
                <a:sym typeface="Roboto Light"/>
              </a:rPr>
              <a:t> - If key does not exist, this method insert key. Returns the value of particular key</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update( )</a:t>
            </a:r>
            <a:r>
              <a:rPr lang="en">
                <a:latin typeface="Roboto Light"/>
                <a:ea typeface="Roboto Light"/>
                <a:cs typeface="Roboto Light"/>
                <a:sym typeface="Roboto Light"/>
              </a:rPr>
              <a:t> -  Updates the values of specified key</a:t>
            </a:r>
            <a:endParaRPr>
              <a:latin typeface="Roboto Light"/>
              <a:ea typeface="Roboto Light"/>
              <a:cs typeface="Roboto Light"/>
              <a:sym typeface="Roboto Light"/>
            </a:endParaRPr>
          </a:p>
          <a:p>
            <a:pPr marL="0" lvl="0" indent="0" algn="l" rtl="0">
              <a:spcBef>
                <a:spcPts val="1600"/>
              </a:spcBef>
              <a:spcAft>
                <a:spcPts val="0"/>
              </a:spcAft>
              <a:buNone/>
            </a:pPr>
            <a:r>
              <a:rPr lang="en">
                <a:latin typeface="Roboto Light"/>
                <a:ea typeface="Roboto Light"/>
                <a:cs typeface="Roboto Light"/>
                <a:sym typeface="Roboto Light"/>
              </a:rPr>
              <a:t> Example: dict1.update({'color' : 'green'}) Result: dict1 = {'k1': 200, 'k2': 300, 'k3': 400, 'color': 'green'} </a:t>
            </a:r>
            <a:endParaRPr>
              <a:latin typeface="Roboto Light"/>
              <a:ea typeface="Roboto Light"/>
              <a:cs typeface="Roboto Light"/>
              <a:sym typeface="Roboto Light"/>
            </a:endParaRPr>
          </a:p>
          <a:p>
            <a:pPr marL="0" lvl="0" indent="0" algn="l" rtl="0">
              <a:spcBef>
                <a:spcPts val="1600"/>
              </a:spcBef>
              <a:spcAft>
                <a:spcPts val="0"/>
              </a:spcAft>
              <a:buNone/>
            </a:pPr>
            <a:r>
              <a:rPr lang="en" b="1">
                <a:solidFill>
                  <a:srgbClr val="666666"/>
                </a:solidFill>
                <a:latin typeface="Roboto"/>
                <a:ea typeface="Roboto"/>
                <a:cs typeface="Roboto"/>
                <a:sym typeface="Roboto"/>
              </a:rPr>
              <a:t>clear( )</a:t>
            </a:r>
            <a:r>
              <a:rPr lang="en">
                <a:latin typeface="Roboto Light"/>
                <a:ea typeface="Roboto Light"/>
                <a:cs typeface="Roboto Light"/>
                <a:sym typeface="Roboto Light"/>
              </a:rPr>
              <a:t> - Removes all items in the dictionary Example: dict1.clear( ) Result: { }</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body" idx="1"/>
          </p:nvPr>
        </p:nvSpPr>
        <p:spPr>
          <a:xfrm>
            <a:off x="311700" y="271250"/>
            <a:ext cx="8520600" cy="20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Roboto"/>
                <a:ea typeface="Roboto"/>
                <a:cs typeface="Roboto"/>
                <a:sym typeface="Roboto"/>
              </a:rPr>
              <a:t>4.Sets:</a:t>
            </a:r>
            <a:r>
              <a:rPr lang="en">
                <a:latin typeface="Roboto Light"/>
                <a:ea typeface="Roboto Light"/>
                <a:cs typeface="Roboto Light"/>
                <a:sym typeface="Roboto Light"/>
              </a:rPr>
              <a:t> Sets are used to store the collection of data in python. It is unordered and unindexed. Sets contain unique values. It is also represented as curly brackets. Ex: Set = { } or Set( )</a:t>
            </a:r>
            <a:endParaRPr>
              <a:latin typeface="Roboto Light"/>
              <a:ea typeface="Roboto Light"/>
              <a:cs typeface="Roboto Light"/>
              <a:sym typeface="Roboto Light"/>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49" name="Google Shape;249;p39"/>
          <p:cNvPicPr preferRelativeResize="0"/>
          <p:nvPr/>
        </p:nvPicPr>
        <p:blipFill>
          <a:blip r:embed="rId3">
            <a:alphaModFix/>
          </a:blip>
          <a:stretch>
            <a:fillRect/>
          </a:stretch>
        </p:blipFill>
        <p:spPr>
          <a:xfrm>
            <a:off x="5155650" y="958175"/>
            <a:ext cx="3676650" cy="1485900"/>
          </a:xfrm>
          <a:prstGeom prst="rect">
            <a:avLst/>
          </a:prstGeom>
          <a:noFill/>
          <a:ln>
            <a:noFill/>
          </a:ln>
        </p:spPr>
      </p:pic>
      <p:sp>
        <p:nvSpPr>
          <p:cNvPr id="250" name="Google Shape;250;p39"/>
          <p:cNvSpPr txBox="1"/>
          <p:nvPr/>
        </p:nvSpPr>
        <p:spPr>
          <a:xfrm>
            <a:off x="311700" y="1821600"/>
            <a:ext cx="6491700" cy="304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666666"/>
                </a:solidFill>
                <a:latin typeface="Roboto"/>
                <a:ea typeface="Roboto"/>
                <a:cs typeface="Roboto"/>
                <a:sym typeface="Roboto"/>
              </a:rPr>
              <a:t>Methods in Sets:</a:t>
            </a:r>
            <a:endParaRPr sz="1800" b="1">
              <a:solidFill>
                <a:srgbClr val="666666"/>
              </a:solidFill>
              <a:latin typeface="Roboto"/>
              <a:ea typeface="Roboto"/>
              <a:cs typeface="Roboto"/>
              <a:sym typeface="Roboto"/>
            </a:endParaRPr>
          </a:p>
          <a:p>
            <a:pPr marL="457200" lvl="0" indent="-342900" algn="l" rtl="0">
              <a:lnSpc>
                <a:spcPct val="115000"/>
              </a:lnSpc>
              <a:spcBef>
                <a:spcPts val="160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add( ) : Adds an element at the end of the Set </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copy( ) : Returns copy of the </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Set clear( ): removes all the elements in the set</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pop( ) : Removes the element from the end of the Set </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remove( ) : Removes specified element </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update( ) : Adds an entire set into another set.</a:t>
            </a:r>
            <a:endParaRPr sz="1800">
              <a:solidFill>
                <a:schemeClr val="dk2"/>
              </a:solidFill>
              <a:latin typeface="Roboto Light"/>
              <a:ea typeface="Roboto Light"/>
              <a:cs typeface="Roboto Light"/>
              <a:sym typeface="Roboto Light"/>
            </a:endParaRPr>
          </a:p>
          <a:p>
            <a:pPr marL="457200" lvl="0" indent="-342900" algn="l" rtl="0">
              <a:lnSpc>
                <a:spcPct val="115000"/>
              </a:lnSpc>
              <a:spcBef>
                <a:spcPts val="0"/>
              </a:spcBef>
              <a:spcAft>
                <a:spcPts val="0"/>
              </a:spcAft>
              <a:buClr>
                <a:schemeClr val="dk2"/>
              </a:buClr>
              <a:buSzPts val="1800"/>
              <a:buFont typeface="Roboto Light"/>
              <a:buChar char="●"/>
            </a:pPr>
            <a:r>
              <a:rPr lang="en" sz="1800">
                <a:solidFill>
                  <a:schemeClr val="dk2"/>
                </a:solidFill>
                <a:latin typeface="Roboto Light"/>
                <a:ea typeface="Roboto Light"/>
                <a:cs typeface="Roboto Light"/>
                <a:sym typeface="Roboto Light"/>
              </a:rPr>
              <a:t>difference( ) : Remove the common elements in two sets and Returns the unique elements in the first set.</a:t>
            </a:r>
            <a:endParaRPr sz="1800">
              <a:solidFill>
                <a:schemeClr val="dk2"/>
              </a:solidFill>
              <a:latin typeface="Roboto Light"/>
              <a:ea typeface="Roboto Light"/>
              <a:cs typeface="Roboto Light"/>
              <a:sym typeface="Roboto Light"/>
            </a:endParaRPr>
          </a:p>
          <a:p>
            <a:pPr marL="0" lvl="0" indent="0" algn="l" rtl="0">
              <a:spcBef>
                <a:spcPts val="16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body" idx="1"/>
          </p:nvPr>
        </p:nvSpPr>
        <p:spPr>
          <a:xfrm>
            <a:off x="91350" y="125350"/>
            <a:ext cx="8741100" cy="488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difference_update( ): Returns the new updated set after make difference between the two sets.</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intersection( ): Returns the set that is the intersection of two other sets.</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intersection_update( ): Removes the elements in one set which is not there in another and Returns updated set.</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discard( ): Removes specified element.</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isdisjoint( ): Returns True, whether two sets are intersection.</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issubset( ) : Returns True, whether two sets .</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issuperset( ) : Similar to issubset. It will check all the elements in “values2” is present in “values1”, then it returns True. </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symmetric_difference( ): Returns a set of elements that are present in either one set or another set</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symmetric_difference_update ( ) : Returns newly updated set with symmetric difference between the two sets.</a:t>
            </a:r>
            <a:endParaRPr>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a:latin typeface="Roboto Light"/>
                <a:ea typeface="Roboto Light"/>
                <a:cs typeface="Roboto Light"/>
                <a:sym typeface="Roboto Light"/>
              </a:rPr>
              <a:t>union( ) : Returns a set with elements present in both sets.</a:t>
            </a:r>
            <a:endParaRPr>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311700" y="95850"/>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latin typeface="Roboto Light"/>
                <a:ea typeface="Roboto Light"/>
                <a:cs typeface="Roboto Light"/>
                <a:sym typeface="Roboto Light"/>
              </a:rPr>
              <a:t>Packages and Modules</a:t>
            </a:r>
            <a:endParaRPr sz="3000">
              <a:latin typeface="Roboto Light"/>
              <a:ea typeface="Roboto Light"/>
              <a:cs typeface="Roboto Light"/>
              <a:sym typeface="Roboto Light"/>
            </a:endParaRPr>
          </a:p>
        </p:txBody>
      </p:sp>
      <p:sp>
        <p:nvSpPr>
          <p:cNvPr id="261" name="Google Shape;261;p41"/>
          <p:cNvSpPr txBox="1">
            <a:spLocks noGrp="1"/>
          </p:cNvSpPr>
          <p:nvPr>
            <p:ph type="body" idx="1"/>
          </p:nvPr>
        </p:nvSpPr>
        <p:spPr>
          <a:xfrm>
            <a:off x="311700" y="746375"/>
            <a:ext cx="8520600" cy="3822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latin typeface="Roboto Light"/>
                <a:ea typeface="Roboto Light"/>
                <a:cs typeface="Roboto Light"/>
                <a:sym typeface="Roboto Light"/>
              </a:rPr>
              <a:t>Module A single python file containing functions. A module is a software that has a specific functionality. It contains python statements and definitions to do a particular task. Modules are useful to break the large program into pieces. Some modules in Anaconda Navigator are math.sqrt, math.pi etc.. </a:t>
            </a:r>
            <a:endParaRPr>
              <a:latin typeface="Roboto Light"/>
              <a:ea typeface="Roboto Light"/>
              <a:cs typeface="Roboto Light"/>
              <a:sym typeface="Roboto Light"/>
            </a:endParaRPr>
          </a:p>
          <a:p>
            <a:pPr marL="0" marR="0" lvl="0" indent="0" algn="l" rtl="0">
              <a:lnSpc>
                <a:spcPct val="115000"/>
              </a:lnSpc>
              <a:spcBef>
                <a:spcPts val="1600"/>
              </a:spcBef>
              <a:spcAft>
                <a:spcPts val="0"/>
              </a:spcAft>
              <a:buNone/>
            </a:pPr>
            <a:r>
              <a:rPr lang="en">
                <a:latin typeface="Roboto Light"/>
                <a:ea typeface="Roboto Light"/>
                <a:cs typeface="Roboto Light"/>
                <a:sym typeface="Roboto Light"/>
              </a:rPr>
              <a:t>Packages Collection of Modules. Anaconda Navigator, in-build comes with a huge number of packages and libraries like numpy, sympy, math etc…</a:t>
            </a:r>
            <a:endParaRPr>
              <a:latin typeface="Roboto Light"/>
              <a:ea typeface="Roboto Light"/>
              <a:cs typeface="Roboto Light"/>
              <a:sym typeface="Roboto Light"/>
            </a:endParaRPr>
          </a:p>
          <a:p>
            <a:pPr marL="0" marR="0" lvl="0" indent="0" algn="l" rtl="0">
              <a:lnSpc>
                <a:spcPct val="115000"/>
              </a:lnSpc>
              <a:spcBef>
                <a:spcPts val="1600"/>
              </a:spcBef>
              <a:spcAft>
                <a:spcPts val="1600"/>
              </a:spcAft>
              <a:buNone/>
            </a:pPr>
            <a:r>
              <a:rPr lang="en" b="1">
                <a:solidFill>
                  <a:srgbClr val="666666"/>
                </a:solidFill>
                <a:latin typeface="Roboto"/>
                <a:ea typeface="Roboto"/>
                <a:cs typeface="Roboto"/>
                <a:sym typeface="Roboto"/>
              </a:rPr>
              <a:t>Example: </a:t>
            </a:r>
            <a:endParaRPr b="1">
              <a:solidFill>
                <a:srgbClr val="666666"/>
              </a:solidFill>
              <a:latin typeface="Roboto"/>
              <a:ea typeface="Roboto"/>
              <a:cs typeface="Roboto"/>
              <a:sym typeface="Roboto"/>
            </a:endParaRPr>
          </a:p>
        </p:txBody>
      </p:sp>
      <p:pic>
        <p:nvPicPr>
          <p:cNvPr id="262" name="Google Shape;262;p41"/>
          <p:cNvPicPr preferRelativeResize="0"/>
          <p:nvPr/>
        </p:nvPicPr>
        <p:blipFill>
          <a:blip r:embed="rId3">
            <a:alphaModFix/>
          </a:blip>
          <a:stretch>
            <a:fillRect/>
          </a:stretch>
        </p:blipFill>
        <p:spPr>
          <a:xfrm>
            <a:off x="150351" y="3449600"/>
            <a:ext cx="4194348" cy="1597150"/>
          </a:xfrm>
          <a:prstGeom prst="rect">
            <a:avLst/>
          </a:prstGeom>
          <a:noFill/>
          <a:ln>
            <a:noFill/>
          </a:ln>
        </p:spPr>
      </p:pic>
      <p:sp>
        <p:nvSpPr>
          <p:cNvPr id="263" name="Google Shape;263;p41"/>
          <p:cNvSpPr txBox="1"/>
          <p:nvPr/>
        </p:nvSpPr>
        <p:spPr>
          <a:xfrm>
            <a:off x="5143725" y="3121950"/>
            <a:ext cx="3549900" cy="1924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800" b="1">
                <a:solidFill>
                  <a:srgbClr val="666666"/>
                </a:solidFill>
                <a:latin typeface="Roboto"/>
                <a:ea typeface="Roboto"/>
                <a:cs typeface="Roboto"/>
                <a:sym typeface="Roboto"/>
              </a:rPr>
              <a:t>Task: </a:t>
            </a:r>
            <a:endParaRPr sz="1800" b="1">
              <a:solidFill>
                <a:srgbClr val="666666"/>
              </a:solidFill>
              <a:latin typeface="Roboto"/>
              <a:ea typeface="Roboto"/>
              <a:cs typeface="Roboto"/>
              <a:sym typeface="Roboto"/>
            </a:endParaRPr>
          </a:p>
          <a:p>
            <a:pPr marL="0" marR="0" lvl="0" indent="0" algn="l" rtl="0">
              <a:lnSpc>
                <a:spcPct val="115000"/>
              </a:lnSpc>
              <a:spcBef>
                <a:spcPts val="1600"/>
              </a:spcBef>
              <a:spcAft>
                <a:spcPts val="1600"/>
              </a:spcAft>
              <a:buNone/>
            </a:pPr>
            <a:r>
              <a:rPr lang="en" sz="1800">
                <a:solidFill>
                  <a:schemeClr val="dk2"/>
                </a:solidFill>
                <a:latin typeface="Roboto Light"/>
                <a:ea typeface="Roboto Light"/>
                <a:cs typeface="Roboto Light"/>
                <a:sym typeface="Roboto Light"/>
              </a:rPr>
              <a:t>Add 3 contacts to your contacts application, which you created at the time of working on dictionaries</a:t>
            </a:r>
            <a:endParaRPr sz="1800">
              <a:solidFill>
                <a:schemeClr val="dk2"/>
              </a:solidFill>
              <a:latin typeface="Roboto Light"/>
              <a:ea typeface="Roboto Light"/>
              <a:cs typeface="Roboto Light"/>
              <a:sym typeface="Robo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311700" y="95850"/>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latin typeface="Roboto Light"/>
                <a:ea typeface="Roboto Light"/>
                <a:cs typeface="Roboto Light"/>
                <a:sym typeface="Roboto Light"/>
              </a:rPr>
              <a:t>Regular Expressions</a:t>
            </a:r>
            <a:endParaRPr sz="3000">
              <a:latin typeface="Roboto Light"/>
              <a:ea typeface="Roboto Light"/>
              <a:cs typeface="Roboto Light"/>
              <a:sym typeface="Roboto Light"/>
            </a:endParaRPr>
          </a:p>
        </p:txBody>
      </p:sp>
      <p:sp>
        <p:nvSpPr>
          <p:cNvPr id="269" name="Google Shape;269;p42"/>
          <p:cNvSpPr txBox="1">
            <a:spLocks noGrp="1"/>
          </p:cNvSpPr>
          <p:nvPr>
            <p:ph type="body" idx="1"/>
          </p:nvPr>
        </p:nvSpPr>
        <p:spPr>
          <a:xfrm>
            <a:off x="311700" y="746375"/>
            <a:ext cx="8520600" cy="38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Light"/>
                <a:ea typeface="Roboto Light"/>
                <a:cs typeface="Roboto Light"/>
                <a:sym typeface="Roboto Light"/>
              </a:rPr>
              <a:t>A Regular Expression (RegEx) is a sequence of characters that match a pattern. It is a symbolic representation. To use regular expressions, we have to import regular expressions(import re) while writing a program.</a:t>
            </a:r>
            <a:endParaRPr>
              <a:latin typeface="Roboto Light"/>
              <a:ea typeface="Roboto Light"/>
              <a:cs typeface="Roboto Light"/>
              <a:sym typeface="Roboto Light"/>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270" name="Google Shape;270;p42"/>
          <p:cNvPicPr preferRelativeResize="0"/>
          <p:nvPr/>
        </p:nvPicPr>
        <p:blipFill>
          <a:blip r:embed="rId3">
            <a:alphaModFix/>
          </a:blip>
          <a:stretch>
            <a:fillRect/>
          </a:stretch>
        </p:blipFill>
        <p:spPr>
          <a:xfrm>
            <a:off x="311700" y="1942200"/>
            <a:ext cx="3604950" cy="3023050"/>
          </a:xfrm>
          <a:prstGeom prst="rect">
            <a:avLst/>
          </a:prstGeom>
          <a:noFill/>
          <a:ln>
            <a:noFill/>
          </a:ln>
        </p:spPr>
      </p:pic>
      <p:pic>
        <p:nvPicPr>
          <p:cNvPr id="271" name="Google Shape;271;p42"/>
          <p:cNvPicPr preferRelativeResize="0"/>
          <p:nvPr/>
        </p:nvPicPr>
        <p:blipFill rotWithShape="1">
          <a:blip r:embed="rId4">
            <a:alphaModFix/>
          </a:blip>
          <a:srcRect t="6130" b="8370"/>
          <a:stretch/>
        </p:blipFill>
        <p:spPr>
          <a:xfrm>
            <a:off x="4098600" y="2076950"/>
            <a:ext cx="4905375" cy="249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422850"/>
            <a:ext cx="91440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Moto Behind Invention </a:t>
            </a:r>
            <a:endParaRPr sz="2800"/>
          </a:p>
        </p:txBody>
      </p:sp>
      <p:sp>
        <p:nvSpPr>
          <p:cNvPr id="68" name="Google Shape;68;p15"/>
          <p:cNvSpPr txBox="1"/>
          <p:nvPr/>
        </p:nvSpPr>
        <p:spPr>
          <a:xfrm>
            <a:off x="0" y="3055600"/>
            <a:ext cx="9144000" cy="2205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Python’s Benevolent Dictator For Life  “Python is an experiment in how much freedom programmers need. Too much freedom and nobody can read another's code; too little and expressiveness is endangered.”</a:t>
            </a:r>
            <a:endParaRPr sz="1800"/>
          </a:p>
          <a:p>
            <a:pPr marL="2286000" lvl="0" indent="0" algn="r" rtl="0">
              <a:lnSpc>
                <a:spcPct val="150000"/>
              </a:lnSpc>
              <a:spcBef>
                <a:spcPts val="0"/>
              </a:spcBef>
              <a:spcAft>
                <a:spcPts val="0"/>
              </a:spcAft>
              <a:buClr>
                <a:schemeClr val="dk1"/>
              </a:buClr>
              <a:buSzPts val="1100"/>
              <a:buFont typeface="Arial"/>
              <a:buNone/>
            </a:pPr>
            <a:r>
              <a:rPr lang="en"/>
              <a:t>- </a:t>
            </a:r>
            <a:r>
              <a:rPr lang="en" sz="2000"/>
              <a:t>Guido van Rossum</a:t>
            </a:r>
            <a:endParaRPr sz="20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69" name="Google Shape;69;p15"/>
          <p:cNvPicPr preferRelativeResize="0"/>
          <p:nvPr/>
        </p:nvPicPr>
        <p:blipFill>
          <a:blip r:embed="rId3">
            <a:alphaModFix/>
          </a:blip>
          <a:stretch>
            <a:fillRect/>
          </a:stretch>
        </p:blipFill>
        <p:spPr>
          <a:xfrm>
            <a:off x="3901049" y="56900"/>
            <a:ext cx="5059974" cy="2846225"/>
          </a:xfrm>
          <a:prstGeom prst="rect">
            <a:avLst/>
          </a:prstGeom>
          <a:noFill/>
          <a:ln>
            <a:noFill/>
          </a:ln>
        </p:spPr>
      </p:pic>
      <p:pic>
        <p:nvPicPr>
          <p:cNvPr id="70" name="Google Shape;70;p15"/>
          <p:cNvPicPr preferRelativeResize="0"/>
          <p:nvPr/>
        </p:nvPicPr>
        <p:blipFill>
          <a:blip r:embed="rId4">
            <a:alphaModFix/>
          </a:blip>
          <a:stretch>
            <a:fillRect/>
          </a:stretch>
        </p:blipFill>
        <p:spPr>
          <a:xfrm>
            <a:off x="1301050" y="1258350"/>
            <a:ext cx="1644850" cy="164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body" idx="1"/>
          </p:nvPr>
        </p:nvSpPr>
        <p:spPr>
          <a:xfrm>
            <a:off x="311700" y="365700"/>
            <a:ext cx="8520600" cy="34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Examples on Regular Expressions:</a:t>
            </a:r>
            <a:endParaRPr b="1">
              <a:latin typeface="Roboto"/>
              <a:ea typeface="Roboto"/>
              <a:cs typeface="Roboto"/>
              <a:sym typeface="Roboto"/>
            </a:endParaRPr>
          </a:p>
          <a:p>
            <a:pPr marL="0" lvl="0" indent="0" algn="l" rtl="0">
              <a:spcBef>
                <a:spcPts val="1600"/>
              </a:spcBef>
              <a:spcAft>
                <a:spcPts val="0"/>
              </a:spcAft>
              <a:buNone/>
            </a:pPr>
            <a:r>
              <a:rPr lang="en">
                <a:latin typeface="Roboto Light"/>
                <a:ea typeface="Roboto Light"/>
                <a:cs typeface="Roboto Light"/>
                <a:sym typeface="Roboto Light"/>
              </a:rPr>
              <a:t>Write a function to validate a phone number</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277" name="Google Shape;277;p43"/>
          <p:cNvPicPr preferRelativeResize="0"/>
          <p:nvPr/>
        </p:nvPicPr>
        <p:blipFill>
          <a:blip r:embed="rId3">
            <a:alphaModFix/>
          </a:blip>
          <a:stretch>
            <a:fillRect/>
          </a:stretch>
        </p:blipFill>
        <p:spPr>
          <a:xfrm>
            <a:off x="581638" y="1528304"/>
            <a:ext cx="7980724" cy="269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p:nvPr/>
        </p:nvSpPr>
        <p:spPr>
          <a:xfrm>
            <a:off x="580350" y="430275"/>
            <a:ext cx="52068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Next Level of Topics</a:t>
            </a:r>
            <a:endParaRPr sz="2800"/>
          </a:p>
        </p:txBody>
      </p:sp>
      <p:sp>
        <p:nvSpPr>
          <p:cNvPr id="283" name="Google Shape;283;p44"/>
          <p:cNvSpPr txBox="1"/>
          <p:nvPr/>
        </p:nvSpPr>
        <p:spPr>
          <a:xfrm>
            <a:off x="869600" y="1270950"/>
            <a:ext cx="8126400" cy="36609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
                <a:solidFill>
                  <a:schemeClr val="dk1"/>
                </a:solidFill>
              </a:rPr>
              <a:t>Maps</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
                <a:solidFill>
                  <a:schemeClr val="dk1"/>
                </a:solidFill>
              </a:rPr>
              <a:t>Lambda</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
                <a:solidFill>
                  <a:schemeClr val="dk1"/>
                </a:solidFill>
              </a:rPr>
              <a:t>Functional Programming</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
                <a:solidFill>
                  <a:schemeClr val="dk1"/>
                </a:solidFill>
              </a:rPr>
              <a:t>Iterators and Generators</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
                <a:solidFill>
                  <a:schemeClr val="dk1"/>
                </a:solidFill>
              </a:rPr>
              <a:t>Filters</a:t>
            </a:r>
            <a:endParaRPr>
              <a:solidFill>
                <a:schemeClr val="dk1"/>
              </a:solidFill>
            </a:endParaRPr>
          </a:p>
          <a:p>
            <a:pPr marL="457200" lvl="0" indent="-317500" algn="l" rtl="0">
              <a:lnSpc>
                <a:spcPct val="150000"/>
              </a:lnSpc>
              <a:spcBef>
                <a:spcPts val="0"/>
              </a:spcBef>
              <a:spcAft>
                <a:spcPts val="0"/>
              </a:spcAft>
              <a:buSzPts val="1400"/>
              <a:buChar char="●"/>
            </a:pPr>
            <a:r>
              <a:rPr lang="en"/>
              <a:t>Pandas</a:t>
            </a:r>
            <a:endParaRPr/>
          </a:p>
          <a:p>
            <a:pPr marL="457200" lvl="0" indent="-317500" algn="l" rtl="0">
              <a:lnSpc>
                <a:spcPct val="150000"/>
              </a:lnSpc>
              <a:spcBef>
                <a:spcPts val="0"/>
              </a:spcBef>
              <a:spcAft>
                <a:spcPts val="0"/>
              </a:spcAft>
              <a:buSzPts val="1400"/>
              <a:buChar char="●"/>
            </a:pPr>
            <a:r>
              <a:rPr lang="en"/>
              <a:t>Numpy</a:t>
            </a:r>
            <a:endParaRPr/>
          </a:p>
          <a:p>
            <a:pPr marL="457200" lvl="0" indent="-317500" algn="l" rtl="0">
              <a:lnSpc>
                <a:spcPct val="150000"/>
              </a:lnSpc>
              <a:spcBef>
                <a:spcPts val="0"/>
              </a:spcBef>
              <a:spcAft>
                <a:spcPts val="0"/>
              </a:spcAft>
              <a:buSzPts val="1400"/>
              <a:buChar char="●"/>
            </a:pPr>
            <a:r>
              <a:rPr lang="en"/>
              <a:t>Seaborn</a:t>
            </a:r>
            <a:endParaRPr/>
          </a:p>
          <a:p>
            <a:pPr marL="457200" lvl="0" indent="-317500" algn="l" rtl="0">
              <a:lnSpc>
                <a:spcPct val="150000"/>
              </a:lnSpc>
              <a:spcBef>
                <a:spcPts val="0"/>
              </a:spcBef>
              <a:spcAft>
                <a:spcPts val="0"/>
              </a:spcAft>
              <a:buSzPts val="1400"/>
              <a:buChar char="●"/>
            </a:pPr>
            <a:r>
              <a:rPr lang="en"/>
              <a:t>Scipy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5"/>
          <p:cNvPicPr preferRelativeResize="0"/>
          <p:nvPr/>
        </p:nvPicPr>
        <p:blipFill>
          <a:blip r:embed="rId3">
            <a:alphaModFix/>
          </a:blip>
          <a:stretch>
            <a:fillRect/>
          </a:stretch>
        </p:blipFill>
        <p:spPr>
          <a:xfrm>
            <a:off x="0" y="66525"/>
            <a:ext cx="9144000" cy="492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Python ?</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Python becomes a basic language</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Python language is top in IT industry</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Learning python can easily grab knowledge on Advanced courses like Machine learning and Data science.</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It is a Open Source</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77" name="Google Shape;77;p16"/>
          <p:cNvPicPr preferRelativeResize="0"/>
          <p:nvPr/>
        </p:nvPicPr>
        <p:blipFill>
          <a:blip r:embed="rId3">
            <a:alphaModFix/>
          </a:blip>
          <a:stretch>
            <a:fillRect/>
          </a:stretch>
        </p:blipFill>
        <p:spPr>
          <a:xfrm>
            <a:off x="7615625" y="3615125"/>
            <a:ext cx="1528375" cy="1528375"/>
          </a:xfrm>
          <a:prstGeom prst="rect">
            <a:avLst/>
          </a:prstGeom>
          <a:noFill/>
          <a:ln>
            <a:noFill/>
          </a:ln>
          <a:effectLst>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Python ?</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Python is an interpreted, high-level, general-purpose programming language. </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It includes data structures, dynamic typing, dynamic binding, and many more features that make it as useful for complex application development.</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It is Object Oriented,Portable and Powerful Language.</a:t>
            </a:r>
            <a:endParaRPr>
              <a:latin typeface="Roboto Light"/>
              <a:ea typeface="Roboto Light"/>
              <a:cs typeface="Roboto Light"/>
              <a:sym typeface="Roboto Light"/>
            </a:endParaRPr>
          </a:p>
          <a:p>
            <a:pPr marL="457200" lvl="0" indent="-342900" algn="l" rtl="0">
              <a:lnSpc>
                <a:spcPct val="150000"/>
              </a:lnSpc>
              <a:spcBef>
                <a:spcPts val="0"/>
              </a:spcBef>
              <a:spcAft>
                <a:spcPts val="0"/>
              </a:spcAft>
              <a:buSzPts val="1800"/>
              <a:buFont typeface="Roboto Light"/>
              <a:buChar char="●"/>
            </a:pPr>
            <a:r>
              <a:rPr lang="en">
                <a:latin typeface="Roboto Light"/>
                <a:ea typeface="Roboto Light"/>
                <a:cs typeface="Roboto Light"/>
                <a:sym typeface="Roboto Light"/>
              </a:rPr>
              <a:t>It is used as both Programming and Scripting Language </a:t>
            </a:r>
            <a:endParaRPr>
              <a:latin typeface="Roboto Light"/>
              <a:ea typeface="Roboto Light"/>
              <a:cs typeface="Roboto Light"/>
              <a:sym typeface="Roboto Light"/>
            </a:endParaRPr>
          </a:p>
          <a:p>
            <a:pPr marL="0" lvl="0" indent="0" algn="l" rtl="0">
              <a:spcBef>
                <a:spcPts val="1600"/>
              </a:spcBef>
              <a:spcAft>
                <a:spcPts val="1600"/>
              </a:spcAft>
              <a:buNone/>
            </a:pPr>
            <a:endParaRPr/>
          </a:p>
        </p:txBody>
      </p:sp>
      <p:pic>
        <p:nvPicPr>
          <p:cNvPr id="84" name="Google Shape;84;p17"/>
          <p:cNvPicPr preferRelativeResize="0"/>
          <p:nvPr/>
        </p:nvPicPr>
        <p:blipFill>
          <a:blip r:embed="rId3">
            <a:alphaModFix/>
          </a:blip>
          <a:stretch>
            <a:fillRect/>
          </a:stretch>
        </p:blipFill>
        <p:spPr>
          <a:xfrm>
            <a:off x="7615625" y="3615125"/>
            <a:ext cx="1528375" cy="152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23750" y="189075"/>
            <a:ext cx="5855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Applications with Python</a:t>
            </a:r>
            <a:endParaRPr sz="2800"/>
          </a:p>
        </p:txBody>
      </p:sp>
      <p:pic>
        <p:nvPicPr>
          <p:cNvPr id="90" name="Google Shape;90;p18"/>
          <p:cNvPicPr preferRelativeResize="0"/>
          <p:nvPr/>
        </p:nvPicPr>
        <p:blipFill>
          <a:blip r:embed="rId3">
            <a:alphaModFix/>
          </a:blip>
          <a:stretch>
            <a:fillRect/>
          </a:stretch>
        </p:blipFill>
        <p:spPr>
          <a:xfrm>
            <a:off x="7615625" y="3615125"/>
            <a:ext cx="1528375" cy="1528375"/>
          </a:xfrm>
          <a:prstGeom prst="rect">
            <a:avLst/>
          </a:prstGeom>
          <a:noFill/>
          <a:ln>
            <a:noFill/>
          </a:ln>
        </p:spPr>
      </p:pic>
      <p:pic>
        <p:nvPicPr>
          <p:cNvPr id="91" name="Google Shape;91;p18"/>
          <p:cNvPicPr preferRelativeResize="0"/>
          <p:nvPr/>
        </p:nvPicPr>
        <p:blipFill>
          <a:blip r:embed="rId4">
            <a:alphaModFix/>
          </a:blip>
          <a:stretch>
            <a:fillRect/>
          </a:stretch>
        </p:blipFill>
        <p:spPr>
          <a:xfrm>
            <a:off x="-71152" y="1251950"/>
            <a:ext cx="2838076" cy="2639600"/>
          </a:xfrm>
          <a:prstGeom prst="rect">
            <a:avLst/>
          </a:prstGeom>
          <a:noFill/>
          <a:ln>
            <a:noFill/>
          </a:ln>
        </p:spPr>
      </p:pic>
      <p:pic>
        <p:nvPicPr>
          <p:cNvPr id="92" name="Google Shape;92;p18"/>
          <p:cNvPicPr preferRelativeResize="0"/>
          <p:nvPr/>
        </p:nvPicPr>
        <p:blipFill>
          <a:blip r:embed="rId5">
            <a:alphaModFix/>
          </a:blip>
          <a:stretch>
            <a:fillRect/>
          </a:stretch>
        </p:blipFill>
        <p:spPr>
          <a:xfrm>
            <a:off x="7227598" y="1656100"/>
            <a:ext cx="1424874" cy="1831302"/>
          </a:xfrm>
          <a:prstGeom prst="rect">
            <a:avLst/>
          </a:prstGeom>
          <a:noFill/>
          <a:ln>
            <a:noFill/>
          </a:ln>
        </p:spPr>
      </p:pic>
      <p:pic>
        <p:nvPicPr>
          <p:cNvPr id="93" name="Google Shape;93;p18"/>
          <p:cNvPicPr preferRelativeResize="0"/>
          <p:nvPr/>
        </p:nvPicPr>
        <p:blipFill>
          <a:blip r:embed="rId6">
            <a:alphaModFix/>
          </a:blip>
          <a:stretch>
            <a:fillRect/>
          </a:stretch>
        </p:blipFill>
        <p:spPr>
          <a:xfrm>
            <a:off x="2627000" y="1501675"/>
            <a:ext cx="4439725" cy="263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Anaconda</a:t>
            </a:r>
            <a:endParaRPr sz="3000">
              <a:solidFill>
                <a:srgbClr val="000000"/>
              </a:solidFill>
              <a:latin typeface="Roboto Light"/>
              <a:ea typeface="Roboto Light"/>
              <a:cs typeface="Roboto Light"/>
              <a:sym typeface="Roboto Light"/>
            </a:endParaRPr>
          </a:p>
        </p:txBody>
      </p:sp>
      <p:sp>
        <p:nvSpPr>
          <p:cNvPr id="99" name="Google Shape;99;p19"/>
          <p:cNvSpPr txBox="1"/>
          <p:nvPr/>
        </p:nvSpPr>
        <p:spPr>
          <a:xfrm>
            <a:off x="159300" y="1192750"/>
            <a:ext cx="9050100" cy="380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solidFill>
                  <a:srgbClr val="595959"/>
                </a:solidFill>
                <a:latin typeface="Roboto Light"/>
                <a:ea typeface="Roboto Light"/>
                <a:cs typeface="Roboto Light"/>
                <a:sym typeface="Roboto Light"/>
              </a:rPr>
              <a:t>Def:</a:t>
            </a:r>
            <a:r>
              <a:rPr lang="en" sz="1800">
                <a:solidFill>
                  <a:srgbClr val="595959"/>
                </a:solidFill>
                <a:latin typeface="Roboto Light"/>
                <a:ea typeface="Roboto Light"/>
                <a:cs typeface="Roboto Light"/>
                <a:sym typeface="Roboto Light"/>
              </a:rPr>
              <a:t> Is a platform/navigator to run python</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2400">
                <a:solidFill>
                  <a:srgbClr val="595959"/>
                </a:solidFill>
                <a:latin typeface="Roboto Light"/>
                <a:ea typeface="Roboto Light"/>
                <a:cs typeface="Roboto Light"/>
                <a:sym typeface="Roboto Light"/>
              </a:rPr>
              <a:t>Why should we use Anaconda for Python?</a:t>
            </a:r>
            <a:endParaRPr sz="2400">
              <a:solidFill>
                <a:srgbClr val="595959"/>
              </a:solidFill>
              <a:latin typeface="Roboto Light"/>
              <a:ea typeface="Roboto Light"/>
              <a:cs typeface="Roboto Light"/>
              <a:sym typeface="Roboto Light"/>
            </a:endParaRPr>
          </a:p>
          <a:p>
            <a:pPr marL="457200" lvl="0" indent="-342900" algn="l" rtl="0">
              <a:lnSpc>
                <a:spcPct val="115000"/>
              </a:lnSpc>
              <a:spcBef>
                <a:spcPts val="160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 Anaconda is popular because it brings many of the tools used in data science and machine learning.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Anaconda contains,popular python libraries that can be used in data science .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It also comes with the jupyter notebook and Ipython distribution. So, it saves you from importing numerous libraries separately</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r>
              <a:rPr lang="en" sz="1800">
                <a:solidFill>
                  <a:srgbClr val="595959"/>
                </a:solidFill>
                <a:latin typeface="Roboto Light"/>
                <a:ea typeface="Roboto Light"/>
                <a:cs typeface="Roboto Light"/>
                <a:sym typeface="Roboto Light"/>
              </a:rPr>
              <a:t> Link for installation of Anaconda Software: </a:t>
            </a:r>
            <a:r>
              <a:rPr lang="en" sz="1800" u="sng">
                <a:solidFill>
                  <a:srgbClr val="0097A7"/>
                </a:solidFill>
                <a:latin typeface="Roboto Light"/>
                <a:ea typeface="Roboto Light"/>
                <a:cs typeface="Roboto Light"/>
                <a:sym typeface="Roboto Light"/>
                <a:hlinkClick r:id="rId3"/>
              </a:rPr>
              <a:t>https://www.anaconda.com/distribution/</a:t>
            </a:r>
            <a:endParaRPr sz="1800">
              <a:solidFill>
                <a:srgbClr val="595959"/>
              </a:solidFill>
              <a:latin typeface="Roboto Light"/>
              <a:ea typeface="Roboto Light"/>
              <a:cs typeface="Roboto Light"/>
              <a:sym typeface="Roboto Light"/>
            </a:endParaRPr>
          </a:p>
        </p:txBody>
      </p:sp>
      <p:pic>
        <p:nvPicPr>
          <p:cNvPr id="100" name="Google Shape;100;p19"/>
          <p:cNvPicPr preferRelativeResize="0"/>
          <p:nvPr/>
        </p:nvPicPr>
        <p:blipFill>
          <a:blip r:embed="rId4">
            <a:alphaModFix/>
          </a:blip>
          <a:stretch>
            <a:fillRect/>
          </a:stretch>
        </p:blipFill>
        <p:spPr>
          <a:xfrm>
            <a:off x="6687024" y="223425"/>
            <a:ext cx="2217175" cy="110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11700" y="2568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000000"/>
                </a:solidFill>
                <a:latin typeface="Roboto Light"/>
                <a:ea typeface="Roboto Light"/>
                <a:cs typeface="Roboto Light"/>
                <a:sym typeface="Roboto Light"/>
              </a:rPr>
              <a:t>Jupyter</a:t>
            </a:r>
            <a:endParaRPr sz="3000">
              <a:solidFill>
                <a:srgbClr val="000000"/>
              </a:solidFill>
              <a:latin typeface="Roboto Light"/>
              <a:ea typeface="Roboto Light"/>
              <a:cs typeface="Roboto Light"/>
              <a:sym typeface="Roboto Light"/>
            </a:endParaRPr>
          </a:p>
        </p:txBody>
      </p:sp>
      <p:sp>
        <p:nvSpPr>
          <p:cNvPr id="106" name="Google Shape;106;p20"/>
          <p:cNvSpPr txBox="1"/>
          <p:nvPr/>
        </p:nvSpPr>
        <p:spPr>
          <a:xfrm>
            <a:off x="46950" y="955000"/>
            <a:ext cx="9050100" cy="3945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Jupyter is a web - application</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Jupyter's name is a reference to the three core programming languages supported by Jupyter, which are Julia, Python and R</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2400">
                <a:solidFill>
                  <a:srgbClr val="595959"/>
                </a:solidFill>
                <a:latin typeface="Roboto Light"/>
                <a:ea typeface="Roboto Light"/>
                <a:cs typeface="Roboto Light"/>
                <a:sym typeface="Roboto Light"/>
              </a:rPr>
              <a:t> Jupyter Notebook:</a:t>
            </a:r>
            <a:r>
              <a:rPr lang="en" sz="1800">
                <a:solidFill>
                  <a:srgbClr val="595959"/>
                </a:solidFill>
                <a:latin typeface="Roboto Light"/>
                <a:ea typeface="Roboto Light"/>
                <a:cs typeface="Roboto Light"/>
                <a:sym typeface="Roboto Light"/>
              </a:rPr>
              <a:t> The Jupyter Notebook is an open-source web application that allows you to create and share documents that contain live code, equations, visualizations and narrative text. </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2400">
                <a:solidFill>
                  <a:srgbClr val="595959"/>
                </a:solidFill>
                <a:latin typeface="Roboto Light"/>
                <a:ea typeface="Roboto Light"/>
                <a:cs typeface="Roboto Light"/>
                <a:sym typeface="Roboto Light"/>
              </a:rPr>
              <a:t>Uses include</a:t>
            </a:r>
            <a:r>
              <a:rPr lang="en" sz="1800">
                <a:solidFill>
                  <a:srgbClr val="595959"/>
                </a:solidFill>
                <a:latin typeface="Roboto Light"/>
                <a:ea typeface="Roboto Light"/>
                <a:cs typeface="Roboto Light"/>
                <a:sym typeface="Roboto Light"/>
              </a:rPr>
              <a:t>: data cleaning and transformation, numerical simulation, statistical modeling, data visualization, machine learning, and much more. </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r>
              <a:rPr lang="en" sz="2400">
                <a:solidFill>
                  <a:srgbClr val="595959"/>
                </a:solidFill>
                <a:latin typeface="Roboto Light"/>
                <a:ea typeface="Roboto Light"/>
                <a:cs typeface="Roboto Light"/>
                <a:sym typeface="Roboto Light"/>
              </a:rPr>
              <a:t>Advantages:</a:t>
            </a:r>
            <a:r>
              <a:rPr lang="en" sz="1800">
                <a:solidFill>
                  <a:srgbClr val="595959"/>
                </a:solidFill>
                <a:latin typeface="Roboto Light"/>
                <a:ea typeface="Roboto Light"/>
                <a:cs typeface="Roboto Light"/>
                <a:sym typeface="Roboto Light"/>
              </a:rPr>
              <a:t> Best for data exploration, data preparation, data validation, Productionalization</a:t>
            </a:r>
            <a:endParaRPr sz="1800">
              <a:solidFill>
                <a:srgbClr val="595959"/>
              </a:solidFill>
              <a:latin typeface="Roboto Light"/>
              <a:ea typeface="Roboto Light"/>
              <a:cs typeface="Roboto Light"/>
              <a:sym typeface="Roboto Light"/>
            </a:endParaRPr>
          </a:p>
        </p:txBody>
      </p:sp>
      <p:pic>
        <p:nvPicPr>
          <p:cNvPr id="107" name="Google Shape;107;p20"/>
          <p:cNvPicPr preferRelativeResize="0"/>
          <p:nvPr/>
        </p:nvPicPr>
        <p:blipFill>
          <a:blip r:embed="rId3">
            <a:alphaModFix/>
          </a:blip>
          <a:stretch>
            <a:fillRect/>
          </a:stretch>
        </p:blipFill>
        <p:spPr>
          <a:xfrm>
            <a:off x="7132200" y="-60625"/>
            <a:ext cx="1584025" cy="158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219075" y="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000000"/>
                </a:solidFill>
                <a:latin typeface="Roboto Light"/>
                <a:ea typeface="Roboto Light"/>
                <a:cs typeface="Roboto Light"/>
                <a:sym typeface="Roboto Light"/>
              </a:rPr>
              <a:t>Working with Jupyter Notebook</a:t>
            </a:r>
            <a:endParaRPr sz="2800">
              <a:solidFill>
                <a:srgbClr val="000000"/>
              </a:solidFill>
              <a:latin typeface="Roboto Light"/>
              <a:ea typeface="Roboto Light"/>
              <a:cs typeface="Roboto Light"/>
              <a:sym typeface="Roboto Light"/>
            </a:endParaRPr>
          </a:p>
        </p:txBody>
      </p:sp>
      <p:sp>
        <p:nvSpPr>
          <p:cNvPr id="113" name="Google Shape;113;p21"/>
          <p:cNvSpPr txBox="1"/>
          <p:nvPr/>
        </p:nvSpPr>
        <p:spPr>
          <a:xfrm>
            <a:off x="399725" y="499725"/>
            <a:ext cx="5057100" cy="4450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Open Anaconda Navigator</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 Open Jupyter Notebook by clicking on “Launch” option below the Jupyter Notebook application</a:t>
            </a:r>
            <a:endParaRPr sz="180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2400">
                <a:solidFill>
                  <a:srgbClr val="595959"/>
                </a:solidFill>
                <a:latin typeface="Roboto Light"/>
                <a:ea typeface="Roboto Light"/>
                <a:cs typeface="Roboto Light"/>
                <a:sym typeface="Roboto Light"/>
              </a:rPr>
              <a:t>Opening of a new Python Notebook</a:t>
            </a:r>
            <a:r>
              <a:rPr lang="en" sz="1800">
                <a:solidFill>
                  <a:srgbClr val="595959"/>
                </a:solidFill>
                <a:latin typeface="Roboto Light"/>
                <a:ea typeface="Roboto Light"/>
                <a:cs typeface="Roboto Light"/>
                <a:sym typeface="Roboto Light"/>
              </a:rPr>
              <a:t>:</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160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After launching the Jupyter Notebook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Create a folder on the Desktop by entering Desktop folder</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 Click on New (at the right side) &gt;&gt; Folder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Give a name(Problem Solving Programing on Python) to that folder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Enter that folder New &gt;&gt; Python 3 </a:t>
            </a:r>
            <a:endParaRPr sz="1800">
              <a:solidFill>
                <a:srgbClr val="595959"/>
              </a:solidFill>
              <a:latin typeface="Roboto Light"/>
              <a:ea typeface="Roboto Light"/>
              <a:cs typeface="Roboto Light"/>
              <a:sym typeface="Roboto Light"/>
            </a:endParaRPr>
          </a:p>
          <a:p>
            <a:pPr marL="457200" lvl="0" indent="-342900" algn="l" rtl="0">
              <a:lnSpc>
                <a:spcPct val="115000"/>
              </a:lnSpc>
              <a:spcBef>
                <a:spcPts val="0"/>
              </a:spcBef>
              <a:spcAft>
                <a:spcPts val="0"/>
              </a:spcAft>
              <a:buClr>
                <a:srgbClr val="595959"/>
              </a:buClr>
              <a:buSzPts val="1800"/>
              <a:buFont typeface="Roboto Light"/>
              <a:buChar char="●"/>
            </a:pPr>
            <a:r>
              <a:rPr lang="en" sz="1800">
                <a:solidFill>
                  <a:srgbClr val="595959"/>
                </a:solidFill>
                <a:latin typeface="Roboto Light"/>
                <a:ea typeface="Roboto Light"/>
                <a:cs typeface="Roboto Light"/>
                <a:sym typeface="Roboto Light"/>
              </a:rPr>
              <a:t>Give a name to that Notebook (today’s date)</a:t>
            </a:r>
            <a:endParaRPr sz="1800">
              <a:solidFill>
                <a:srgbClr val="595959"/>
              </a:solidFill>
              <a:latin typeface="Roboto Light"/>
              <a:ea typeface="Roboto Light"/>
              <a:cs typeface="Roboto Light"/>
              <a:sym typeface="Roboto Light"/>
            </a:endParaRPr>
          </a:p>
        </p:txBody>
      </p:sp>
      <p:pic>
        <p:nvPicPr>
          <p:cNvPr id="114" name="Google Shape;114;p21"/>
          <p:cNvPicPr preferRelativeResize="0"/>
          <p:nvPr/>
        </p:nvPicPr>
        <p:blipFill rotWithShape="1">
          <a:blip r:embed="rId3">
            <a:alphaModFix/>
          </a:blip>
          <a:srcRect t="9767" b="8016"/>
          <a:stretch/>
        </p:blipFill>
        <p:spPr>
          <a:xfrm>
            <a:off x="5249025" y="1717450"/>
            <a:ext cx="3843300" cy="1777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2955</Words>
  <Application>Microsoft Office PowerPoint</Application>
  <PresentationFormat>On-screen Show (16:9)</PresentationFormat>
  <Paragraphs>202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Roboto Light</vt:lpstr>
      <vt:lpstr>Roboto</vt:lpstr>
      <vt:lpstr>Times New Roman</vt:lpstr>
      <vt:lpstr>Arial</vt:lpstr>
      <vt:lpstr>Simple Light</vt:lpstr>
      <vt:lpstr>Python Basics</vt:lpstr>
      <vt:lpstr>Contents</vt:lpstr>
      <vt:lpstr>PowerPoint Presentation</vt:lpstr>
      <vt:lpstr>Why Python ?</vt:lpstr>
      <vt:lpstr>What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 and Modules</vt:lpstr>
      <vt:lpstr>Regular Expressions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cp:lastModifiedBy>karri chaitanya</cp:lastModifiedBy>
  <cp:revision>2</cp:revision>
  <dcterms:modified xsi:type="dcterms:W3CDTF">2019-12-19T16:08:07Z</dcterms:modified>
</cp:coreProperties>
</file>