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aleway"/>
      <p:regular r:id="rId17"/>
      <p:bold r:id="rId18"/>
      <p:italic r:id="rId19"/>
      <p:boldItalic r:id="rId20"/>
    </p:embeddedFon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EFAC51-9D93-48F2-B264-B92F207FF208}">
  <a:tblStyle styleId="{5FEFAC51-9D93-48F2-B264-B92F207FF20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regular.fntdata"/><Relationship Id="rId16" Type="http://schemas.openxmlformats.org/officeDocument/2006/relationships/slide" Target="slides/slide10.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b58299793a_0_10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b58299793a_0_10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b58299793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b58299793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58299793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b58299793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b58299793a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b58299793a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b58299793a_0_1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b58299793a_0_1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b58299793a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b58299793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58299793a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58299793a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b58299793a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b58299793a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b58299793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b58299793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rgbClr val="A2C4C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flask-env.eba-au6i98zk.ap-southeast-2.elasticbeanstalk.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flask-env.eba-au6i98zk.ap-southeast-2.elasticbeanstalk.com/" TargetMode="Externa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ourworldindata.org/policy-responses-covid" TargetMode="External"/><Relationship Id="rId4" Type="http://schemas.openxmlformats.org/officeDocument/2006/relationships/hyperlink" Target="https://ourworldindata.org/policy-responses-covid" TargetMode="External"/><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 Id="rId10" Type="http://schemas.openxmlformats.org/officeDocument/2006/relationships/image" Target="../media/image5.png"/><Relationship Id="rId9"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flask-env.eba-au6i98zk.ap-southeast-2.elasticbeanstalk.com/" TargetMode="External"/><Relationship Id="rId4" Type="http://schemas.openxmlformats.org/officeDocument/2006/relationships/hyperlink" Target="http://flask-env.eba-au6i98zk.ap-southeast-2.elasticbeanstalk.com/" TargetMode="External"/><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47184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Covid Policy Tracker</a:t>
            </a:r>
            <a:r>
              <a:rPr lang="en"/>
              <a:t>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Presenters:</a:t>
            </a:r>
            <a:endParaRPr/>
          </a:p>
          <a:p>
            <a:pPr indent="0" lvl="0" marL="0" rtl="0" algn="l">
              <a:spcBef>
                <a:spcPts val="0"/>
              </a:spcBef>
              <a:spcAft>
                <a:spcPts val="0"/>
              </a:spcAft>
              <a:buNone/>
            </a:pPr>
            <a:r>
              <a:rPr lang="en"/>
              <a:t>1. Vaishali Wahi (s3808528)</a:t>
            </a:r>
            <a:endParaRPr/>
          </a:p>
          <a:p>
            <a:pPr indent="0" lvl="0" marL="0" rtl="0" algn="l">
              <a:spcBef>
                <a:spcPts val="0"/>
              </a:spcBef>
              <a:spcAft>
                <a:spcPts val="0"/>
              </a:spcAft>
              <a:buNone/>
            </a:pPr>
            <a:r>
              <a:rPr lang="en"/>
              <a:t>2. Yanying Xu (s</a:t>
            </a:r>
            <a:r>
              <a:rPr lang="en" sz="1550">
                <a:solidFill>
                  <a:srgbClr val="FFFFFF"/>
                </a:solidFill>
              </a:rPr>
              <a:t>3691487</a:t>
            </a:r>
            <a:r>
              <a:rPr lang="en"/>
              <a:t>)</a:t>
            </a:r>
            <a:endParaRPr/>
          </a:p>
        </p:txBody>
      </p:sp>
      <p:sp>
        <p:nvSpPr>
          <p:cNvPr id="279" name="Google Shape;279;p13"/>
          <p:cNvSpPr txBox="1"/>
          <p:nvPr/>
        </p:nvSpPr>
        <p:spPr>
          <a:xfrm>
            <a:off x="2477275" y="4681625"/>
            <a:ext cx="604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improvements</a:t>
            </a:r>
            <a:endParaRPr/>
          </a:p>
        </p:txBody>
      </p:sp>
      <p:sp>
        <p:nvSpPr>
          <p:cNvPr id="343" name="Google Shape;343;p22"/>
          <p:cNvSpPr txBox="1"/>
          <p:nvPr>
            <p:ph idx="1" type="body"/>
          </p:nvPr>
        </p:nvSpPr>
        <p:spPr>
          <a:xfrm>
            <a:off x="810450" y="1545400"/>
            <a:ext cx="7030500" cy="25416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Char char="●"/>
            </a:pPr>
            <a:r>
              <a:rPr lang="en" sz="1500"/>
              <a:t>More dataset</a:t>
            </a:r>
            <a:endParaRPr sz="1500"/>
          </a:p>
          <a:p>
            <a:pPr indent="-323850" lvl="0" marL="457200" rtl="0" algn="l">
              <a:lnSpc>
                <a:spcPct val="200000"/>
              </a:lnSpc>
              <a:spcBef>
                <a:spcPts val="0"/>
              </a:spcBef>
              <a:spcAft>
                <a:spcPts val="0"/>
              </a:spcAft>
              <a:buSzPts val="1500"/>
              <a:buChar char="●"/>
            </a:pPr>
            <a:r>
              <a:rPr lang="en" sz="1500"/>
              <a:t>More research on the data source</a:t>
            </a:r>
            <a:endParaRPr sz="1500"/>
          </a:p>
          <a:p>
            <a:pPr indent="-323850" lvl="0" marL="457200" rtl="0" algn="l">
              <a:lnSpc>
                <a:spcPct val="200000"/>
              </a:lnSpc>
              <a:spcBef>
                <a:spcPts val="0"/>
              </a:spcBef>
              <a:spcAft>
                <a:spcPts val="0"/>
              </a:spcAft>
              <a:buSzPts val="1500"/>
              <a:buChar char="●"/>
            </a:pPr>
            <a:r>
              <a:rPr lang="en" sz="1500"/>
              <a:t>More data analysis</a:t>
            </a:r>
            <a:endParaRPr sz="1500"/>
          </a:p>
          <a:p>
            <a:pPr indent="-323850" lvl="0" marL="457200" rtl="0" algn="l">
              <a:lnSpc>
                <a:spcPct val="200000"/>
              </a:lnSpc>
              <a:spcBef>
                <a:spcPts val="0"/>
              </a:spcBef>
              <a:spcAft>
                <a:spcPts val="0"/>
              </a:spcAft>
              <a:buSzPts val="1500"/>
              <a:buChar char="●"/>
            </a:pPr>
            <a:r>
              <a:rPr lang="en" sz="1500"/>
              <a:t>Better visualization</a:t>
            </a:r>
            <a:endParaRPr sz="1500"/>
          </a:p>
          <a:p>
            <a:pPr indent="-323850" lvl="0" marL="457200" rtl="0" algn="l">
              <a:lnSpc>
                <a:spcPct val="200000"/>
              </a:lnSpc>
              <a:spcBef>
                <a:spcPts val="0"/>
              </a:spcBef>
              <a:spcAft>
                <a:spcPts val="0"/>
              </a:spcAft>
              <a:buSzPts val="1500"/>
              <a:buChar char="●"/>
            </a:pPr>
            <a:r>
              <a:rPr lang="en" sz="1500"/>
              <a:t>Breaking News section</a:t>
            </a:r>
            <a:endParaRPr sz="1500"/>
          </a:p>
        </p:txBody>
      </p:sp>
      <p:pic>
        <p:nvPicPr>
          <p:cNvPr id="344" name="Google Shape;344;p22">
            <a:hlinkClick r:id="rId3"/>
          </p:cNvPr>
          <p:cNvPicPr preferRelativeResize="0"/>
          <p:nvPr/>
        </p:nvPicPr>
        <p:blipFill rotWithShape="1">
          <a:blip r:embed="rId4">
            <a:alphaModFix/>
          </a:blip>
          <a:srcRect b="7182" l="616" r="0" t="11839"/>
          <a:stretch/>
        </p:blipFill>
        <p:spPr>
          <a:xfrm>
            <a:off x="5493126" y="1765551"/>
            <a:ext cx="3173278" cy="1612377"/>
          </a:xfrm>
          <a:prstGeom prst="rect">
            <a:avLst/>
          </a:prstGeom>
          <a:noFill/>
          <a:ln>
            <a:noFill/>
          </a:ln>
        </p:spPr>
      </p:pic>
      <p:sp>
        <p:nvSpPr>
          <p:cNvPr id="345" name="Google Shape;345;p22"/>
          <p:cNvSpPr txBox="1"/>
          <p:nvPr/>
        </p:nvSpPr>
        <p:spPr>
          <a:xfrm>
            <a:off x="6156650" y="3306525"/>
            <a:ext cx="6046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000">
                <a:latin typeface="Nunito"/>
                <a:ea typeface="Nunito"/>
                <a:cs typeface="Nunito"/>
                <a:sym typeface="Nunito"/>
              </a:rPr>
              <a:t>Covid Policy Tracker version 1.0</a:t>
            </a:r>
            <a:endParaRPr b="1" i="1" sz="1000">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285" name="Google Shape;285;p14"/>
          <p:cNvSpPr txBox="1"/>
          <p:nvPr>
            <p:ph idx="1" type="body"/>
          </p:nvPr>
        </p:nvSpPr>
        <p:spPr>
          <a:xfrm>
            <a:off x="1183975" y="1597875"/>
            <a:ext cx="7030500" cy="2541600"/>
          </a:xfrm>
          <a:prstGeom prst="rect">
            <a:avLst/>
          </a:prstGeom>
        </p:spPr>
        <p:txBody>
          <a:bodyPr anchorCtr="0" anchor="t" bIns="91425" lIns="91425" spcFirstLastPara="1" rIns="91425" wrap="square" tIns="91425">
            <a:normAutofit lnSpcReduction="10000"/>
          </a:bodyPr>
          <a:lstStyle/>
          <a:p>
            <a:pPr indent="-311150" lvl="0" marL="457200" marR="0" rtl="0" algn="l">
              <a:lnSpc>
                <a:spcPct val="115000"/>
              </a:lnSpc>
              <a:spcBef>
                <a:spcPts val="0"/>
              </a:spcBef>
              <a:spcAft>
                <a:spcPts val="0"/>
              </a:spcAft>
              <a:buSzPts val="1300"/>
              <a:buChar char="●"/>
            </a:pPr>
            <a:r>
              <a:rPr lang="en"/>
              <a:t>The covid-19 policy tracker is a mobile friendly web app developed and hosted in the cloud platform that retrieves and presents real time data for covid cases and government policies in different countries.</a:t>
            </a:r>
            <a:endParaRPr/>
          </a:p>
          <a:p>
            <a:pPr indent="-311150" lvl="0" marL="457200" marR="0" rtl="0" algn="l">
              <a:lnSpc>
                <a:spcPct val="115000"/>
              </a:lnSpc>
              <a:spcBef>
                <a:spcPts val="0"/>
              </a:spcBef>
              <a:spcAft>
                <a:spcPts val="0"/>
              </a:spcAft>
              <a:buSzPts val="1300"/>
              <a:buChar char="●"/>
            </a:pPr>
            <a:r>
              <a:rPr lang="en"/>
              <a:t>The purpose is to track and analyze the level of restrictions in  different countries to make users aware of the restrictions.</a:t>
            </a:r>
            <a:endParaRPr/>
          </a:p>
          <a:p>
            <a:pPr indent="-311150" lvl="0" marL="457200" marR="0" rtl="0" algn="l">
              <a:lnSpc>
                <a:spcPct val="115000"/>
              </a:lnSpc>
              <a:spcBef>
                <a:spcPts val="0"/>
              </a:spcBef>
              <a:spcAft>
                <a:spcPts val="0"/>
              </a:spcAft>
              <a:buSzPts val="1300"/>
              <a:buChar char="●"/>
            </a:pPr>
            <a:r>
              <a:rPr lang="en"/>
              <a:t>Tracks government policies from the early start of covid-19 till the present day.</a:t>
            </a:r>
            <a:endParaRPr/>
          </a:p>
          <a:p>
            <a:pPr indent="-311150" lvl="0" marL="457200" marR="0" rtl="0" algn="l">
              <a:lnSpc>
                <a:spcPct val="115000"/>
              </a:lnSpc>
              <a:spcBef>
                <a:spcPts val="0"/>
              </a:spcBef>
              <a:spcAft>
                <a:spcPts val="0"/>
              </a:spcAft>
              <a:buSzPts val="1300"/>
              <a:buChar char="●"/>
            </a:pPr>
            <a:r>
              <a:rPr lang="en"/>
              <a:t>Provides information on the number of </a:t>
            </a:r>
            <a:r>
              <a:rPr lang="en"/>
              <a:t>confirmed cases</a:t>
            </a:r>
            <a:r>
              <a:rPr lang="en"/>
              <a:t>, active cases and deaths.</a:t>
            </a:r>
            <a:endParaRPr/>
          </a:p>
          <a:p>
            <a:pPr indent="-311150" lvl="0" marL="457200" marR="0" rtl="0" algn="l">
              <a:lnSpc>
                <a:spcPct val="115000"/>
              </a:lnSpc>
              <a:spcBef>
                <a:spcPts val="0"/>
              </a:spcBef>
              <a:spcAft>
                <a:spcPts val="0"/>
              </a:spcAft>
              <a:buSzPts val="1300"/>
              <a:buChar char="●"/>
            </a:pPr>
            <a:r>
              <a:rPr lang="en"/>
              <a:t>Visualize</a:t>
            </a:r>
            <a:r>
              <a:rPr lang="en"/>
              <a:t> the level of restrictions on different days/months and in different countries.</a:t>
            </a:r>
            <a:endParaRPr/>
          </a:p>
          <a:p>
            <a:pPr indent="-311150" lvl="0" marL="457200" marR="0" rtl="0" algn="l">
              <a:lnSpc>
                <a:spcPct val="115000"/>
              </a:lnSpc>
              <a:spcBef>
                <a:spcPts val="0"/>
              </a:spcBef>
              <a:spcAft>
                <a:spcPts val="0"/>
              </a:spcAft>
              <a:buSzPts val="1300"/>
              <a:buChar char="●"/>
            </a:pPr>
            <a:r>
              <a:rPr lang="en"/>
              <a:t>Provide information </a:t>
            </a:r>
            <a:r>
              <a:rPr lang="en"/>
              <a:t>about</a:t>
            </a:r>
            <a:r>
              <a:rPr lang="en"/>
              <a:t> the most affected areas through google maps.</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91" name="Google Shape;291;p15"/>
          <p:cNvSpPr txBox="1"/>
          <p:nvPr>
            <p:ph idx="1" type="body"/>
          </p:nvPr>
        </p:nvSpPr>
        <p:spPr>
          <a:xfrm>
            <a:off x="1192550" y="1597875"/>
            <a:ext cx="7030500" cy="2541600"/>
          </a:xfrm>
          <a:prstGeom prst="rect">
            <a:avLst/>
          </a:prstGeom>
        </p:spPr>
        <p:txBody>
          <a:bodyPr anchorCtr="0" anchor="ctr" bIns="91425" lIns="91425" spcFirstLastPara="1" rIns="91425" wrap="square" tIns="91425">
            <a:normAutofit/>
          </a:bodyPr>
          <a:lstStyle/>
          <a:p>
            <a:pPr indent="-311150" lvl="0" marL="457200" rtl="0" algn="l">
              <a:spcBef>
                <a:spcPts val="0"/>
              </a:spcBef>
              <a:spcAft>
                <a:spcPts val="0"/>
              </a:spcAft>
              <a:buSzPts val="1300"/>
              <a:buChar char="●"/>
            </a:pPr>
            <a:r>
              <a:rPr lang="en"/>
              <a:t>Covid-19 has claimed over 2.2 millions lives since late 2019.</a:t>
            </a:r>
            <a:endParaRPr/>
          </a:p>
          <a:p>
            <a:pPr indent="-311150" lvl="0" marL="457200" rtl="0" algn="l">
              <a:spcBef>
                <a:spcPts val="0"/>
              </a:spcBef>
              <a:spcAft>
                <a:spcPts val="0"/>
              </a:spcAft>
              <a:buSzPts val="1300"/>
              <a:buChar char="●"/>
            </a:pPr>
            <a:r>
              <a:rPr lang="en"/>
              <a:t>Governments around the world have been responding to this pandemic and attempting to contain outbreaks.</a:t>
            </a:r>
            <a:endParaRPr/>
          </a:p>
          <a:p>
            <a:pPr indent="-311150" lvl="0" marL="457200" rtl="0" algn="l">
              <a:spcBef>
                <a:spcPts val="0"/>
              </a:spcBef>
              <a:spcAft>
                <a:spcPts val="0"/>
              </a:spcAft>
              <a:buSzPts val="1300"/>
              <a:buChar char="●"/>
            </a:pPr>
            <a:r>
              <a:rPr lang="en"/>
              <a:t>Citizens can return to a relatively normal lives when their government has implemented policies successfully to contain the virus.</a:t>
            </a:r>
            <a:endParaRPr/>
          </a:p>
          <a:p>
            <a:pPr indent="-311150" lvl="0" marL="457200" rtl="0" algn="l">
              <a:spcBef>
                <a:spcPts val="0"/>
              </a:spcBef>
              <a:spcAft>
                <a:spcPts val="0"/>
              </a:spcAft>
              <a:buSzPts val="1300"/>
              <a:buChar char="●"/>
            </a:pPr>
            <a:r>
              <a:rPr lang="en"/>
              <a:t>In case another pandemic occurs in future, we would be having the analysis of all the policies implemented in covid 19, which could help us in future with better risk mitigation plans.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a:t>
            </a:r>
            <a:endParaRPr/>
          </a:p>
        </p:txBody>
      </p:sp>
      <p:sp>
        <p:nvSpPr>
          <p:cNvPr id="297" name="Google Shape;297;p16"/>
          <p:cNvSpPr txBox="1"/>
          <p:nvPr>
            <p:ph idx="1" type="body"/>
          </p:nvPr>
        </p:nvSpPr>
        <p:spPr>
          <a:xfrm>
            <a:off x="1209325" y="1300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done </a:t>
            </a:r>
            <a:r>
              <a:rPr lang="en"/>
              <a:t>some</a:t>
            </a:r>
            <a:r>
              <a:rPr lang="en"/>
              <a:t> research online, there is a research project that is using the same dataset named Policy Responses to the Coronavirus Pandemic on </a:t>
            </a:r>
            <a:r>
              <a:rPr b="1" lang="en" u="sng">
                <a:hlinkClick r:id="rId3"/>
              </a:rPr>
              <a:t>Our World in Data</a:t>
            </a:r>
            <a:r>
              <a:rPr lang="en"/>
              <a:t>.  </a:t>
            </a:r>
            <a:endParaRPr sz="1700"/>
          </a:p>
        </p:txBody>
      </p:sp>
      <p:pic>
        <p:nvPicPr>
          <p:cNvPr id="298" name="Google Shape;298;p16">
            <a:hlinkClick r:id="rId4"/>
          </p:cNvPr>
          <p:cNvPicPr preferRelativeResize="0"/>
          <p:nvPr/>
        </p:nvPicPr>
        <p:blipFill rotWithShape="1">
          <a:blip r:embed="rId5">
            <a:alphaModFix/>
          </a:blip>
          <a:srcRect b="6507" l="1048" r="0" t="12448"/>
          <a:stretch/>
        </p:blipFill>
        <p:spPr>
          <a:xfrm>
            <a:off x="2421387" y="2349950"/>
            <a:ext cx="4606373" cy="2352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6257125" y="3632150"/>
            <a:ext cx="3230400" cy="93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a:t>
            </a:r>
            <a:endParaRPr/>
          </a:p>
        </p:txBody>
      </p:sp>
      <p:pic>
        <p:nvPicPr>
          <p:cNvPr id="304" name="Google Shape;304;p17"/>
          <p:cNvPicPr preferRelativeResize="0"/>
          <p:nvPr/>
        </p:nvPicPr>
        <p:blipFill>
          <a:blip r:embed="rId3">
            <a:alphaModFix/>
          </a:blip>
          <a:stretch>
            <a:fillRect/>
          </a:stretch>
        </p:blipFill>
        <p:spPr>
          <a:xfrm>
            <a:off x="312025" y="203625"/>
            <a:ext cx="5670024" cy="4899174"/>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310" name="Google Shape;310;p18"/>
          <p:cNvSpPr txBox="1"/>
          <p:nvPr>
            <p:ph idx="1" type="body"/>
          </p:nvPr>
        </p:nvSpPr>
        <p:spPr>
          <a:xfrm>
            <a:off x="1098400" y="1656275"/>
            <a:ext cx="7030500" cy="2541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We implemented a web based application using flask web application. Our solution includes:</a:t>
            </a:r>
            <a:endParaRPr/>
          </a:p>
          <a:p>
            <a:pPr indent="-304958" lvl="0" marL="457200" rtl="0" algn="l">
              <a:spcBef>
                <a:spcPts val="1200"/>
              </a:spcBef>
              <a:spcAft>
                <a:spcPts val="0"/>
              </a:spcAft>
              <a:buSzPct val="100000"/>
              <a:buChar char="●"/>
            </a:pPr>
            <a:r>
              <a:rPr lang="en"/>
              <a:t>Mobile friendly web app</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Hosted on cloud</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Real time data</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414200" y="1102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AWS/Google Cloud Services Used</a:t>
            </a:r>
            <a:endParaRPr/>
          </a:p>
        </p:txBody>
      </p:sp>
      <p:graphicFrame>
        <p:nvGraphicFramePr>
          <p:cNvPr id="316" name="Google Shape;316;p19"/>
          <p:cNvGraphicFramePr/>
          <p:nvPr/>
        </p:nvGraphicFramePr>
        <p:xfrm>
          <a:off x="1216025" y="989125"/>
          <a:ext cx="3000000" cy="3000000"/>
        </p:xfrm>
        <a:graphic>
          <a:graphicData uri="http://schemas.openxmlformats.org/drawingml/2006/table">
            <a:tbl>
              <a:tblPr>
                <a:noFill/>
                <a:tableStyleId>{5FEFAC51-9D93-48F2-B264-B92F207FF208}</a:tableStyleId>
              </a:tblPr>
              <a:tblGrid>
                <a:gridCol w="1806150"/>
                <a:gridCol w="5291150"/>
              </a:tblGrid>
              <a:tr h="515300">
                <a:tc>
                  <a:txBody>
                    <a:bodyPr/>
                    <a:lstStyle/>
                    <a:p>
                      <a:pPr indent="0" lvl="0" marL="0" rtl="0" algn="l">
                        <a:lnSpc>
                          <a:spcPct val="115000"/>
                        </a:lnSpc>
                        <a:spcBef>
                          <a:spcPts val="0"/>
                        </a:spcBef>
                        <a:spcAft>
                          <a:spcPts val="1200"/>
                        </a:spcAft>
                        <a:buNone/>
                      </a:pPr>
                      <a:r>
                        <a:rPr b="1" lang="en" sz="1200">
                          <a:solidFill>
                            <a:schemeClr val="dk2"/>
                          </a:solidFill>
                          <a:latin typeface="Nunito"/>
                          <a:ea typeface="Nunito"/>
                          <a:cs typeface="Nunito"/>
                          <a:sym typeface="Nunito"/>
                        </a:rPr>
                        <a:t>Elastic Beanstalk</a:t>
                      </a:r>
                      <a:endParaRPr b="1" sz="1200">
                        <a:latin typeface="Nunito"/>
                        <a:ea typeface="Nunito"/>
                        <a:cs typeface="Nunito"/>
                        <a:sym typeface="Nuni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34343"/>
                          </a:solidFill>
                          <a:latin typeface="Nunito"/>
                          <a:ea typeface="Nunito"/>
                          <a:cs typeface="Nunito"/>
                          <a:sym typeface="Nunito"/>
                        </a:rPr>
                        <a:t>AWS Elastic Beanstalk is an orchestration service offered by Amazon Web Services for deploying applications which orchestrates various AWS services, including EC2, S3, Simple Notification Service, CloudWatch, autoscaling, and Elastic Load Balancers</a:t>
                      </a:r>
                      <a:endParaRPr sz="1000">
                        <a:solidFill>
                          <a:srgbClr val="434343"/>
                        </a:solidFill>
                        <a:latin typeface="Nunito"/>
                        <a:ea typeface="Nunito"/>
                        <a:cs typeface="Nunito"/>
                        <a:sym typeface="Nuni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448675">
                <a:tc>
                  <a:txBody>
                    <a:bodyPr/>
                    <a:lstStyle/>
                    <a:p>
                      <a:pPr indent="0" lvl="0" marL="0" rtl="0" algn="l">
                        <a:lnSpc>
                          <a:spcPct val="115000"/>
                        </a:lnSpc>
                        <a:spcBef>
                          <a:spcPts val="0"/>
                        </a:spcBef>
                        <a:spcAft>
                          <a:spcPts val="1200"/>
                        </a:spcAft>
                        <a:buNone/>
                      </a:pPr>
                      <a:r>
                        <a:rPr b="1" lang="en" sz="1200">
                          <a:solidFill>
                            <a:schemeClr val="dk2"/>
                          </a:solidFill>
                          <a:latin typeface="Nunito"/>
                          <a:ea typeface="Nunito"/>
                          <a:cs typeface="Nunito"/>
                          <a:sym typeface="Nunito"/>
                        </a:rPr>
                        <a:t>S3</a:t>
                      </a:r>
                      <a:endParaRPr b="1" sz="1200">
                        <a:latin typeface="Nunito"/>
                        <a:ea typeface="Nunito"/>
                        <a:cs typeface="Nunito"/>
                        <a:sym typeface="Nuni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rgbClr val="434343"/>
                          </a:solidFill>
                          <a:latin typeface="Nunito"/>
                          <a:ea typeface="Nunito"/>
                          <a:cs typeface="Nunito"/>
                          <a:sym typeface="Nunito"/>
                        </a:rPr>
                        <a:t>Amazon S3 or Amazon Simple Storage Service is a service offered by Amazon Web Services that provides object storage through a web service interface</a:t>
                      </a:r>
                      <a:endParaRPr>
                        <a:solidFill>
                          <a:srgbClr val="434343"/>
                        </a:solidFill>
                        <a:latin typeface="Nunito"/>
                        <a:ea typeface="Nunito"/>
                        <a:cs typeface="Nunito"/>
                        <a:sym typeface="Nuni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448675">
                <a:tc>
                  <a:txBody>
                    <a:bodyPr/>
                    <a:lstStyle/>
                    <a:p>
                      <a:pPr indent="0" lvl="0" marL="0" rtl="0" algn="l">
                        <a:lnSpc>
                          <a:spcPct val="115000"/>
                        </a:lnSpc>
                        <a:spcBef>
                          <a:spcPts val="0"/>
                        </a:spcBef>
                        <a:spcAft>
                          <a:spcPts val="1200"/>
                        </a:spcAft>
                        <a:buNone/>
                      </a:pPr>
                      <a:r>
                        <a:rPr b="1" lang="en" sz="1200">
                          <a:solidFill>
                            <a:schemeClr val="dk2"/>
                          </a:solidFill>
                          <a:latin typeface="Nunito"/>
                          <a:ea typeface="Nunito"/>
                          <a:cs typeface="Nunito"/>
                          <a:sym typeface="Nunito"/>
                        </a:rPr>
                        <a:t>DynamoDB</a:t>
                      </a:r>
                      <a:endParaRPr b="1" sz="1200">
                        <a:latin typeface="Nunito"/>
                        <a:ea typeface="Nunito"/>
                        <a:cs typeface="Nunito"/>
                        <a:sym typeface="Nuni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rgbClr val="434343"/>
                          </a:solidFill>
                          <a:latin typeface="Nunito"/>
                          <a:ea typeface="Nunito"/>
                          <a:cs typeface="Nunito"/>
                          <a:sym typeface="Nunito"/>
                        </a:rPr>
                        <a:t>Amazon DynamoDB is a fully managed proprietary NoSQL database service that supports key-value and document data structures.</a:t>
                      </a:r>
                      <a:endParaRPr sz="1050">
                        <a:solidFill>
                          <a:srgbClr val="434343"/>
                        </a:solidFill>
                        <a:latin typeface="Nunito"/>
                        <a:ea typeface="Nunito"/>
                        <a:cs typeface="Nunito"/>
                        <a:sym typeface="Nuni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6725">
                <a:tc>
                  <a:txBody>
                    <a:bodyPr/>
                    <a:lstStyle/>
                    <a:p>
                      <a:pPr indent="0" lvl="0" marL="0" rtl="0" algn="l">
                        <a:spcBef>
                          <a:spcPts val="0"/>
                        </a:spcBef>
                        <a:spcAft>
                          <a:spcPts val="0"/>
                        </a:spcAft>
                        <a:buNone/>
                      </a:pPr>
                      <a:r>
                        <a:rPr b="1" lang="en" sz="1200">
                          <a:solidFill>
                            <a:srgbClr val="434343"/>
                          </a:solidFill>
                          <a:latin typeface="Nunito"/>
                          <a:ea typeface="Nunito"/>
                          <a:cs typeface="Nunito"/>
                          <a:sym typeface="Nunito"/>
                        </a:rPr>
                        <a:t>API Gateway</a:t>
                      </a:r>
                      <a:endParaRPr b="1" sz="1200">
                        <a:solidFill>
                          <a:srgbClr val="434343"/>
                        </a:solidFill>
                        <a:latin typeface="Nunito"/>
                        <a:ea typeface="Nunito"/>
                        <a:cs typeface="Nunito"/>
                        <a:sym typeface="Nuni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rgbClr val="434343"/>
                          </a:solidFill>
                          <a:latin typeface="Nunito"/>
                          <a:ea typeface="Nunito"/>
                          <a:cs typeface="Nunito"/>
                          <a:sym typeface="Nunito"/>
                        </a:rPr>
                        <a:t>It makes easy for developers to create, publish, maintain, monitor, and secure </a:t>
                      </a:r>
                      <a:r>
                        <a:rPr b="1" lang="en" sz="1050">
                          <a:solidFill>
                            <a:srgbClr val="434343"/>
                          </a:solidFill>
                          <a:latin typeface="Nunito"/>
                          <a:ea typeface="Nunito"/>
                          <a:cs typeface="Nunito"/>
                          <a:sym typeface="Nunito"/>
                        </a:rPr>
                        <a:t>APIs</a:t>
                      </a:r>
                      <a:r>
                        <a:rPr lang="en" sz="1050">
                          <a:solidFill>
                            <a:srgbClr val="434343"/>
                          </a:solidFill>
                          <a:latin typeface="Nunito"/>
                          <a:ea typeface="Nunito"/>
                          <a:cs typeface="Nunito"/>
                          <a:sym typeface="Nunito"/>
                        </a:rPr>
                        <a:t> at any scale.</a:t>
                      </a:r>
                      <a:endParaRPr sz="1050">
                        <a:solidFill>
                          <a:srgbClr val="434343"/>
                        </a:solidFill>
                        <a:latin typeface="Nunito"/>
                        <a:ea typeface="Nunito"/>
                        <a:cs typeface="Nunito"/>
                        <a:sym typeface="Nuni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428725">
                <a:tc>
                  <a:txBody>
                    <a:bodyPr/>
                    <a:lstStyle/>
                    <a:p>
                      <a:pPr indent="0" lvl="0" marL="0" rtl="0" algn="l">
                        <a:spcBef>
                          <a:spcPts val="0"/>
                        </a:spcBef>
                        <a:spcAft>
                          <a:spcPts val="0"/>
                        </a:spcAft>
                        <a:buNone/>
                      </a:pPr>
                      <a:r>
                        <a:rPr b="1" lang="en" sz="1200">
                          <a:solidFill>
                            <a:srgbClr val="434343"/>
                          </a:solidFill>
                          <a:latin typeface="Nunito"/>
                          <a:ea typeface="Nunito"/>
                          <a:cs typeface="Nunito"/>
                          <a:sym typeface="Nunito"/>
                        </a:rPr>
                        <a:t>Lamda</a:t>
                      </a:r>
                      <a:endParaRPr b="1" sz="1200">
                        <a:solidFill>
                          <a:srgbClr val="434343"/>
                        </a:solidFill>
                        <a:latin typeface="Nunito"/>
                        <a:ea typeface="Nunito"/>
                        <a:cs typeface="Nunito"/>
                        <a:sym typeface="Nuni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rgbClr val="434343"/>
                          </a:solidFill>
                          <a:latin typeface="Nunito"/>
                          <a:ea typeface="Nunito"/>
                          <a:cs typeface="Nunito"/>
                          <a:sym typeface="Nunito"/>
                        </a:rPr>
                        <a:t>AWS Lambda is an event-driven, serverless computing platform</a:t>
                      </a:r>
                      <a:endParaRPr sz="1050">
                        <a:solidFill>
                          <a:srgbClr val="434343"/>
                        </a:solidFill>
                        <a:latin typeface="Nunito"/>
                        <a:ea typeface="Nunito"/>
                        <a:cs typeface="Nunito"/>
                        <a:sym typeface="Nuni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449550">
                <a:tc>
                  <a:txBody>
                    <a:bodyPr/>
                    <a:lstStyle/>
                    <a:p>
                      <a:pPr indent="0" lvl="0" marL="0" rtl="0" algn="l">
                        <a:spcBef>
                          <a:spcPts val="0"/>
                        </a:spcBef>
                        <a:spcAft>
                          <a:spcPts val="0"/>
                        </a:spcAft>
                        <a:buNone/>
                      </a:pPr>
                      <a:r>
                        <a:rPr b="1" lang="en" sz="1200">
                          <a:solidFill>
                            <a:srgbClr val="434343"/>
                          </a:solidFill>
                          <a:latin typeface="Nunito"/>
                          <a:ea typeface="Nunito"/>
                          <a:cs typeface="Nunito"/>
                          <a:sym typeface="Nunito"/>
                        </a:rPr>
                        <a:t>CloudWatch</a:t>
                      </a:r>
                      <a:endParaRPr b="1" sz="1200">
                        <a:solidFill>
                          <a:srgbClr val="434343"/>
                        </a:solidFill>
                        <a:latin typeface="Nunito"/>
                        <a:ea typeface="Nunito"/>
                        <a:cs typeface="Nunito"/>
                        <a:sym typeface="Nuni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rgbClr val="434343"/>
                          </a:solidFill>
                          <a:latin typeface="Nunito"/>
                          <a:ea typeface="Nunito"/>
                          <a:cs typeface="Nunito"/>
                          <a:sym typeface="Nunito"/>
                        </a:rPr>
                        <a:t>It is a </a:t>
                      </a:r>
                      <a:r>
                        <a:rPr lang="en" sz="1050">
                          <a:solidFill>
                            <a:srgbClr val="434343"/>
                          </a:solidFill>
                          <a:latin typeface="Nunito"/>
                          <a:ea typeface="Nunito"/>
                          <a:cs typeface="Nunito"/>
                          <a:sym typeface="Nunito"/>
                        </a:rPr>
                        <a:t>monitoring and management service that provides data and actionable insights for </a:t>
                      </a:r>
                      <a:r>
                        <a:rPr b="1" lang="en" sz="1050">
                          <a:solidFill>
                            <a:srgbClr val="434343"/>
                          </a:solidFill>
                          <a:latin typeface="Nunito"/>
                          <a:ea typeface="Nunito"/>
                          <a:cs typeface="Nunito"/>
                          <a:sym typeface="Nunito"/>
                        </a:rPr>
                        <a:t>AWS</a:t>
                      </a:r>
                      <a:r>
                        <a:rPr lang="en" sz="1050">
                          <a:solidFill>
                            <a:srgbClr val="434343"/>
                          </a:solidFill>
                          <a:latin typeface="Nunito"/>
                          <a:ea typeface="Nunito"/>
                          <a:cs typeface="Nunito"/>
                          <a:sym typeface="Nunito"/>
                        </a:rPr>
                        <a:t>, hybrid, and on-premises applications and infrastructure resources.</a:t>
                      </a:r>
                      <a:endParaRPr sz="1050">
                        <a:solidFill>
                          <a:srgbClr val="434343"/>
                        </a:solidFill>
                        <a:latin typeface="Nunito"/>
                        <a:ea typeface="Nunito"/>
                        <a:cs typeface="Nunito"/>
                        <a:sym typeface="Nuni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407725">
                <a:tc>
                  <a:txBody>
                    <a:bodyPr/>
                    <a:lstStyle/>
                    <a:p>
                      <a:pPr indent="0" lvl="0" marL="0" rtl="0" algn="l">
                        <a:spcBef>
                          <a:spcPts val="0"/>
                        </a:spcBef>
                        <a:spcAft>
                          <a:spcPts val="0"/>
                        </a:spcAft>
                        <a:buNone/>
                      </a:pPr>
                      <a:r>
                        <a:rPr b="1" lang="en" sz="1200">
                          <a:solidFill>
                            <a:srgbClr val="434343"/>
                          </a:solidFill>
                          <a:latin typeface="Nunito"/>
                          <a:ea typeface="Nunito"/>
                          <a:cs typeface="Nunito"/>
                          <a:sym typeface="Nunito"/>
                        </a:rPr>
                        <a:t>Cloud9</a:t>
                      </a:r>
                      <a:endParaRPr b="1" sz="1200">
                        <a:solidFill>
                          <a:srgbClr val="434343"/>
                        </a:solidFill>
                        <a:latin typeface="Nunito"/>
                        <a:ea typeface="Nunito"/>
                        <a:cs typeface="Nunito"/>
                        <a:sym typeface="Nuni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rgbClr val="434343"/>
                          </a:solidFill>
                          <a:latin typeface="Nunito"/>
                          <a:ea typeface="Nunito"/>
                          <a:cs typeface="Nunito"/>
                          <a:sym typeface="Nunito"/>
                        </a:rPr>
                        <a:t>It is an IDE provided by AWS to create,edit and  update code just like any other editor. </a:t>
                      </a:r>
                      <a:endParaRPr sz="1050">
                        <a:solidFill>
                          <a:srgbClr val="434343"/>
                        </a:solidFill>
                        <a:latin typeface="Nunito"/>
                        <a:ea typeface="Nunito"/>
                        <a:cs typeface="Nunito"/>
                        <a:sym typeface="Nuni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439200">
                <a:tc>
                  <a:txBody>
                    <a:bodyPr/>
                    <a:lstStyle/>
                    <a:p>
                      <a:pPr indent="0" lvl="0" marL="0" rtl="0" algn="l">
                        <a:spcBef>
                          <a:spcPts val="0"/>
                        </a:spcBef>
                        <a:spcAft>
                          <a:spcPts val="0"/>
                        </a:spcAft>
                        <a:buNone/>
                      </a:pPr>
                      <a:r>
                        <a:rPr b="1" lang="en" sz="1200">
                          <a:solidFill>
                            <a:srgbClr val="434343"/>
                          </a:solidFill>
                          <a:latin typeface="Nunito"/>
                          <a:ea typeface="Nunito"/>
                          <a:cs typeface="Nunito"/>
                          <a:sym typeface="Nunito"/>
                        </a:rPr>
                        <a:t>Google </a:t>
                      </a:r>
                      <a:r>
                        <a:rPr b="1" lang="en" sz="1200">
                          <a:solidFill>
                            <a:srgbClr val="434343"/>
                          </a:solidFill>
                          <a:latin typeface="Nunito"/>
                          <a:ea typeface="Nunito"/>
                          <a:cs typeface="Nunito"/>
                          <a:sym typeface="Nunito"/>
                        </a:rPr>
                        <a:t>Bigquery</a:t>
                      </a:r>
                      <a:endParaRPr b="1" sz="1200">
                        <a:solidFill>
                          <a:srgbClr val="434343"/>
                        </a:solidFill>
                        <a:latin typeface="Nunito"/>
                        <a:ea typeface="Nunito"/>
                        <a:cs typeface="Nunito"/>
                        <a:sym typeface="Nunito"/>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b="1" lang="en" sz="1050">
                          <a:solidFill>
                            <a:srgbClr val="434343"/>
                          </a:solidFill>
                        </a:rPr>
                        <a:t>BigQuery</a:t>
                      </a:r>
                      <a:r>
                        <a:rPr lang="en" sz="1050">
                          <a:solidFill>
                            <a:srgbClr val="434343"/>
                          </a:solidFill>
                        </a:rPr>
                        <a:t> is an enterprise data warehouse that solves this problem by enabling super-fast SQL queries using the processing power of Google's infrastructure</a:t>
                      </a:r>
                      <a:endParaRPr sz="1050">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pic>
        <p:nvPicPr>
          <p:cNvPr id="317" name="Google Shape;317;p19"/>
          <p:cNvPicPr preferRelativeResize="0"/>
          <p:nvPr/>
        </p:nvPicPr>
        <p:blipFill>
          <a:blip r:embed="rId3">
            <a:alphaModFix/>
          </a:blip>
          <a:stretch>
            <a:fillRect/>
          </a:stretch>
        </p:blipFill>
        <p:spPr>
          <a:xfrm>
            <a:off x="0" y="989125"/>
            <a:ext cx="515300" cy="515300"/>
          </a:xfrm>
          <a:prstGeom prst="rect">
            <a:avLst/>
          </a:prstGeom>
          <a:noFill/>
          <a:ln>
            <a:noFill/>
          </a:ln>
        </p:spPr>
      </p:pic>
      <p:pic>
        <p:nvPicPr>
          <p:cNvPr id="318" name="Google Shape;318;p19"/>
          <p:cNvPicPr preferRelativeResize="0"/>
          <p:nvPr/>
        </p:nvPicPr>
        <p:blipFill>
          <a:blip r:embed="rId4">
            <a:alphaModFix/>
          </a:blip>
          <a:stretch>
            <a:fillRect/>
          </a:stretch>
        </p:blipFill>
        <p:spPr>
          <a:xfrm>
            <a:off x="59550" y="1625425"/>
            <a:ext cx="396201" cy="396201"/>
          </a:xfrm>
          <a:prstGeom prst="rect">
            <a:avLst/>
          </a:prstGeom>
          <a:noFill/>
          <a:ln>
            <a:noFill/>
          </a:ln>
        </p:spPr>
      </p:pic>
      <p:pic>
        <p:nvPicPr>
          <p:cNvPr id="319" name="Google Shape;319;p19"/>
          <p:cNvPicPr preferRelativeResize="0"/>
          <p:nvPr/>
        </p:nvPicPr>
        <p:blipFill>
          <a:blip r:embed="rId5">
            <a:alphaModFix/>
          </a:blip>
          <a:stretch>
            <a:fillRect/>
          </a:stretch>
        </p:blipFill>
        <p:spPr>
          <a:xfrm>
            <a:off x="0" y="2132063"/>
            <a:ext cx="515300" cy="466914"/>
          </a:xfrm>
          <a:prstGeom prst="rect">
            <a:avLst/>
          </a:prstGeom>
          <a:noFill/>
          <a:ln>
            <a:noFill/>
          </a:ln>
        </p:spPr>
      </p:pic>
      <p:pic>
        <p:nvPicPr>
          <p:cNvPr id="320" name="Google Shape;320;p19"/>
          <p:cNvPicPr preferRelativeResize="0"/>
          <p:nvPr/>
        </p:nvPicPr>
        <p:blipFill>
          <a:blip r:embed="rId6">
            <a:alphaModFix/>
          </a:blip>
          <a:stretch>
            <a:fillRect/>
          </a:stretch>
        </p:blipFill>
        <p:spPr>
          <a:xfrm flipH="1">
            <a:off x="59551" y="2637412"/>
            <a:ext cx="396200" cy="396199"/>
          </a:xfrm>
          <a:prstGeom prst="rect">
            <a:avLst/>
          </a:prstGeom>
          <a:noFill/>
          <a:ln>
            <a:noFill/>
          </a:ln>
        </p:spPr>
      </p:pic>
      <p:pic>
        <p:nvPicPr>
          <p:cNvPr id="321" name="Google Shape;321;p19"/>
          <p:cNvPicPr preferRelativeResize="0"/>
          <p:nvPr/>
        </p:nvPicPr>
        <p:blipFill>
          <a:blip r:embed="rId7">
            <a:alphaModFix/>
          </a:blip>
          <a:stretch>
            <a:fillRect/>
          </a:stretch>
        </p:blipFill>
        <p:spPr>
          <a:xfrm>
            <a:off x="59550" y="3134499"/>
            <a:ext cx="396199" cy="413980"/>
          </a:xfrm>
          <a:prstGeom prst="rect">
            <a:avLst/>
          </a:prstGeom>
          <a:noFill/>
          <a:ln>
            <a:noFill/>
          </a:ln>
        </p:spPr>
      </p:pic>
      <p:pic>
        <p:nvPicPr>
          <p:cNvPr id="322" name="Google Shape;322;p19"/>
          <p:cNvPicPr preferRelativeResize="0"/>
          <p:nvPr/>
        </p:nvPicPr>
        <p:blipFill>
          <a:blip r:embed="rId8">
            <a:alphaModFix/>
          </a:blip>
          <a:stretch>
            <a:fillRect/>
          </a:stretch>
        </p:blipFill>
        <p:spPr>
          <a:xfrm>
            <a:off x="59550" y="3574850"/>
            <a:ext cx="396200" cy="396200"/>
          </a:xfrm>
          <a:prstGeom prst="rect">
            <a:avLst/>
          </a:prstGeom>
          <a:noFill/>
          <a:ln>
            <a:noFill/>
          </a:ln>
        </p:spPr>
      </p:pic>
      <p:pic>
        <p:nvPicPr>
          <p:cNvPr id="323" name="Google Shape;323;p19"/>
          <p:cNvPicPr preferRelativeResize="0"/>
          <p:nvPr/>
        </p:nvPicPr>
        <p:blipFill>
          <a:blip r:embed="rId9">
            <a:alphaModFix/>
          </a:blip>
          <a:stretch>
            <a:fillRect/>
          </a:stretch>
        </p:blipFill>
        <p:spPr>
          <a:xfrm>
            <a:off x="-47150" y="3902675"/>
            <a:ext cx="609601" cy="609601"/>
          </a:xfrm>
          <a:prstGeom prst="rect">
            <a:avLst/>
          </a:prstGeom>
          <a:noFill/>
          <a:ln>
            <a:noFill/>
          </a:ln>
        </p:spPr>
      </p:pic>
      <p:pic>
        <p:nvPicPr>
          <p:cNvPr id="324" name="Google Shape;324;p19"/>
          <p:cNvPicPr preferRelativeResize="0"/>
          <p:nvPr/>
        </p:nvPicPr>
        <p:blipFill>
          <a:blip r:embed="rId10">
            <a:alphaModFix/>
          </a:blip>
          <a:stretch>
            <a:fillRect/>
          </a:stretch>
        </p:blipFill>
        <p:spPr>
          <a:xfrm>
            <a:off x="42900" y="4512307"/>
            <a:ext cx="396199" cy="42796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Other Technologies Used</a:t>
            </a:r>
            <a:endParaRPr/>
          </a:p>
        </p:txBody>
      </p:sp>
      <p:sp>
        <p:nvSpPr>
          <p:cNvPr id="330" name="Google Shape;330;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rgbClr val="434343"/>
              </a:buClr>
              <a:buSzPts val="2200"/>
              <a:buAutoNum type="arabicPeriod"/>
            </a:pPr>
            <a:r>
              <a:rPr b="1" lang="en" sz="2200">
                <a:solidFill>
                  <a:srgbClr val="434343"/>
                </a:solidFill>
              </a:rPr>
              <a:t>Flask/Python</a:t>
            </a:r>
            <a:endParaRPr b="1" sz="2200">
              <a:solidFill>
                <a:srgbClr val="434343"/>
              </a:solidFill>
            </a:endParaRPr>
          </a:p>
          <a:p>
            <a:pPr indent="-368300" lvl="0" marL="457200" rtl="0" algn="l">
              <a:spcBef>
                <a:spcPts val="0"/>
              </a:spcBef>
              <a:spcAft>
                <a:spcPts val="0"/>
              </a:spcAft>
              <a:buClr>
                <a:srgbClr val="434343"/>
              </a:buClr>
              <a:buSzPts val="2200"/>
              <a:buAutoNum type="arabicPeriod"/>
            </a:pPr>
            <a:r>
              <a:rPr b="1" lang="en" sz="2200">
                <a:solidFill>
                  <a:srgbClr val="434343"/>
                </a:solidFill>
              </a:rPr>
              <a:t>Javascript</a:t>
            </a:r>
            <a:endParaRPr b="1" sz="2200">
              <a:solidFill>
                <a:srgbClr val="434343"/>
              </a:solidFill>
            </a:endParaRPr>
          </a:p>
          <a:p>
            <a:pPr indent="-368300" lvl="0" marL="457200" rtl="0" algn="l">
              <a:spcBef>
                <a:spcPts val="0"/>
              </a:spcBef>
              <a:spcAft>
                <a:spcPts val="0"/>
              </a:spcAft>
              <a:buClr>
                <a:srgbClr val="434343"/>
              </a:buClr>
              <a:buSzPts val="2200"/>
              <a:buAutoNum type="arabicPeriod"/>
            </a:pPr>
            <a:r>
              <a:rPr b="1" lang="en" sz="2200">
                <a:solidFill>
                  <a:srgbClr val="434343"/>
                </a:solidFill>
              </a:rPr>
              <a:t>Jquery</a:t>
            </a:r>
            <a:endParaRPr b="1" sz="2200">
              <a:solidFill>
                <a:srgbClr val="434343"/>
              </a:solidFill>
            </a:endParaRPr>
          </a:p>
          <a:p>
            <a:pPr indent="-368300" lvl="0" marL="457200" rtl="0" algn="l">
              <a:spcBef>
                <a:spcPts val="0"/>
              </a:spcBef>
              <a:spcAft>
                <a:spcPts val="0"/>
              </a:spcAft>
              <a:buClr>
                <a:srgbClr val="434343"/>
              </a:buClr>
              <a:buSzPts val="2200"/>
              <a:buAutoNum type="arabicPeriod"/>
            </a:pPr>
            <a:r>
              <a:rPr b="1" lang="en" sz="2200">
                <a:solidFill>
                  <a:srgbClr val="434343"/>
                </a:solidFill>
              </a:rPr>
              <a:t>HTML</a:t>
            </a:r>
            <a:endParaRPr b="1" sz="2200">
              <a:solidFill>
                <a:srgbClr val="434343"/>
              </a:solidFill>
            </a:endParaRPr>
          </a:p>
          <a:p>
            <a:pPr indent="-368300" lvl="0" marL="457200" rtl="0" algn="l">
              <a:spcBef>
                <a:spcPts val="0"/>
              </a:spcBef>
              <a:spcAft>
                <a:spcPts val="0"/>
              </a:spcAft>
              <a:buClr>
                <a:srgbClr val="434343"/>
              </a:buClr>
              <a:buSzPts val="2200"/>
              <a:buAutoNum type="arabicPeriod"/>
            </a:pPr>
            <a:r>
              <a:rPr b="1" lang="en" sz="2200">
                <a:solidFill>
                  <a:srgbClr val="434343"/>
                </a:solidFill>
              </a:rPr>
              <a:t>CSS</a:t>
            </a:r>
            <a:endParaRPr b="1" sz="2200">
              <a:solidFill>
                <a:srgbClr val="434343"/>
              </a:solidFill>
            </a:endParaRPr>
          </a:p>
        </p:txBody>
      </p:sp>
      <p:pic>
        <p:nvPicPr>
          <p:cNvPr id="331" name="Google Shape;331;p20"/>
          <p:cNvPicPr preferRelativeResize="0"/>
          <p:nvPr/>
        </p:nvPicPr>
        <p:blipFill>
          <a:blip r:embed="rId3">
            <a:alphaModFix/>
          </a:blip>
          <a:stretch>
            <a:fillRect/>
          </a:stretch>
        </p:blipFill>
        <p:spPr>
          <a:xfrm>
            <a:off x="4157925" y="2120370"/>
            <a:ext cx="3936776" cy="2065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solidFill>
                  <a:srgbClr val="1A1A1A"/>
                </a:solidFill>
                <a:latin typeface="Raleway"/>
                <a:ea typeface="Raleway"/>
                <a:cs typeface="Raleway"/>
                <a:sym typeface="Raleway"/>
              </a:rPr>
              <a:t>Our Solution Live </a:t>
            </a:r>
            <a:r>
              <a:rPr lang="en" sz="2600" u="sng">
                <a:solidFill>
                  <a:schemeClr val="hlink"/>
                </a:solidFill>
                <a:latin typeface="Raleway"/>
                <a:ea typeface="Raleway"/>
                <a:cs typeface="Raleway"/>
                <a:sym typeface="Raleway"/>
                <a:hlinkClick r:id="rId3"/>
              </a:rPr>
              <a:t>Link</a:t>
            </a:r>
            <a:endParaRPr/>
          </a:p>
        </p:txBody>
      </p:sp>
      <p:pic>
        <p:nvPicPr>
          <p:cNvPr id="337" name="Google Shape;337;p21">
            <a:hlinkClick r:id="rId4"/>
          </p:cNvPr>
          <p:cNvPicPr preferRelativeResize="0"/>
          <p:nvPr/>
        </p:nvPicPr>
        <p:blipFill rotWithShape="1">
          <a:blip r:embed="rId5">
            <a:alphaModFix/>
          </a:blip>
          <a:srcRect b="7182" l="616" r="0" t="11839"/>
          <a:stretch/>
        </p:blipFill>
        <p:spPr>
          <a:xfrm>
            <a:off x="1192575" y="1327650"/>
            <a:ext cx="6634051" cy="33708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