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3" r:id="rId11"/>
    <p:sldId id="286" r:id="rId12"/>
    <p:sldId id="265" r:id="rId13"/>
    <p:sldId id="269" r:id="rId14"/>
    <p:sldId id="270" r:id="rId15"/>
    <p:sldId id="271" r:id="rId16"/>
    <p:sldId id="272" r:id="rId17"/>
    <p:sldId id="266" r:id="rId18"/>
    <p:sldId id="277" r:id="rId19"/>
    <p:sldId id="278" r:id="rId20"/>
    <p:sldId id="280" r:id="rId21"/>
    <p:sldId id="281" r:id="rId22"/>
    <p:sldId id="282" r:id="rId23"/>
    <p:sldId id="285" r:id="rId24"/>
    <p:sldId id="267" r:id="rId25"/>
    <p:sldId id="268" r:id="rId26"/>
    <p:sldId id="275" r:id="rId27"/>
    <p:sldId id="276" r:id="rId28"/>
    <p:sldId id="279" r:id="rId29"/>
    <p:sldId id="284" r:id="rId30"/>
    <p:sldId id="287" r:id="rId31"/>
    <p:sldId id="288"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66" d="100"/>
          <a:sy n="66" d="100"/>
        </p:scale>
        <p:origin x="1194" y="0"/>
      </p:cViewPr>
      <p:guideLst>
        <p:guide orient="horz" pos="3120"/>
        <p:guide pos="216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14-Jul-19</a:t>
            </a:fld>
            <a:endParaRPr lang="en-US"/>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11</a:t>
            </a:fld>
            <a:endParaRPr lang="en-US"/>
          </a:p>
        </p:txBody>
      </p:sp>
    </p:spTree>
    <p:extLst>
      <p:ext uri="{BB962C8B-B14F-4D97-AF65-F5344CB8AC3E}">
        <p14:creationId xmlns:p14="http://schemas.microsoft.com/office/powerpoint/2010/main" val="159894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5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6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26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3779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115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1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2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57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0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90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66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3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Content Placeholder 3"/>
          <p:cNvSpPr>
            <a:spLocks noGrp="1"/>
          </p:cNvSpPr>
          <p:nvPr>
            <p:ph sz="quarter" idx="13"/>
          </p:nvPr>
        </p:nvSpPr>
        <p:spPr>
          <a:xfrm>
            <a:off x="513998" y="4407019"/>
            <a:ext cx="2872140"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5"/>
          <p:cNvSpPr>
            <a:spLocks noGrp="1"/>
          </p:cNvSpPr>
          <p:nvPr>
            <p:ph sz="quarter" idx="14"/>
          </p:nvPr>
        </p:nvSpPr>
        <p:spPr>
          <a:xfrm>
            <a:off x="3471863" y="4407019"/>
            <a:ext cx="2871788"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625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7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5196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en-US" smtClean="0"/>
              <a:t>Click to edit Master title style</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3469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304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14-Jul-19</a:t>
            </a:fld>
            <a:endParaRPr lang="en-US" dirty="0"/>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23160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3805194.github.io/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 Id="rId9" Type="http://schemas.openxmlformats.org/officeDocument/2006/relationships/hyperlink" Target="https://github.com/s3805194/Restless-Bolter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38781" y="5471276"/>
            <a:ext cx="1780434" cy="2550847"/>
          </a:xfrm>
          <a:prstGeom prst="rect">
            <a:avLst/>
          </a:prstGeom>
          <a:noFill/>
          <a:ln w="15875">
            <a:solidFill>
              <a:schemeClr val="tx1">
                <a:alpha val="22000"/>
              </a:schemeClr>
            </a:solidFill>
          </a:ln>
        </p:spPr>
      </p:pic>
      <p:sp>
        <p:nvSpPr>
          <p:cNvPr id="2" name="Title 1"/>
          <p:cNvSpPr>
            <a:spLocks noGrp="1"/>
          </p:cNvSpPr>
          <p:nvPr>
            <p:ph type="ctrTitle"/>
          </p:nvPr>
        </p:nvSpPr>
        <p:spPr>
          <a:xfrm>
            <a:off x="272905" y="786981"/>
            <a:ext cx="6312188" cy="1057860"/>
          </a:xfrm>
        </p:spPr>
        <p:txBody>
          <a:bodyPr>
            <a:normAutofit/>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2800" b="1" dirty="0">
                <a:latin typeface="Aparajita" panose="020B0604020202020204" pitchFamily="34" charset="0"/>
                <a:cs typeface="Aparajita" panose="020B0604020202020204" pitchFamily="34" charset="0"/>
              </a:rPr>
              <a:t>Assessment 2 – Team Project Report</a:t>
            </a:r>
            <a:endParaRPr lang="en-US" sz="2800"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136450" y="2249027"/>
            <a:ext cx="6585095" cy="2818063"/>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u="sng" dirty="0" smtClean="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u="sng" dirty="0" smtClean="0">
                <a:solidFill>
                  <a:schemeClr val="tx1"/>
                </a:solidFill>
                <a:hlinkClick r:id="rId7"/>
              </a:rPr>
              <a:t>s3805196@student.rmit.edu.au</a:t>
            </a:r>
            <a:r>
              <a:rPr lang="en-US" dirty="0" smtClean="0">
                <a:solidFill>
                  <a:schemeClr val="tx1"/>
                </a:solidFill>
              </a:rPr>
              <a:t> </a:t>
            </a:r>
            <a:endParaRPr lang="en-US" dirty="0" smtClean="0">
              <a:solidFill>
                <a:schemeClr val="tx1"/>
              </a:solidFill>
            </a:endParaRP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r>
              <a:rPr lang="en-US" i="1" dirty="0">
                <a:solidFill>
                  <a:schemeClr val="tx1"/>
                </a:solidFill>
              </a:rPr>
              <a:t>	</a:t>
            </a:r>
            <a:r>
              <a:rPr lang="en-US" dirty="0">
                <a:solidFill>
                  <a:schemeClr val="tx1"/>
                </a:solidFill>
                <a:hlinkClick r:id="rId8"/>
              </a:rPr>
              <a:t>https://s3805194.github.io/Restless-Bolters</a:t>
            </a:r>
            <a:r>
              <a:rPr lang="en-US" dirty="0" smtClean="0">
                <a:solidFill>
                  <a:schemeClr val="tx1"/>
                </a:solidFill>
                <a:hlinkClick r:id="rId8"/>
              </a:rPr>
              <a:t>/</a:t>
            </a:r>
            <a:endParaRPr lang="en-US" dirty="0" smtClean="0">
              <a:solidFill>
                <a:schemeClr val="tx1"/>
              </a:solidFill>
            </a:endParaRPr>
          </a:p>
          <a:p>
            <a:pPr algn="l"/>
            <a:r>
              <a:rPr lang="en-US" i="1" dirty="0" err="1" smtClean="0">
                <a:solidFill>
                  <a:schemeClr val="tx1"/>
                </a:solidFill>
              </a:rPr>
              <a:t>Github</a:t>
            </a:r>
            <a:r>
              <a:rPr lang="en-US" i="1" dirty="0" smtClean="0">
                <a:solidFill>
                  <a:schemeClr val="tx1"/>
                </a:solidFill>
              </a:rPr>
              <a:t> </a:t>
            </a:r>
            <a:r>
              <a:rPr lang="en-US" i="1" dirty="0" smtClean="0">
                <a:solidFill>
                  <a:schemeClr val="tx1"/>
                </a:solidFill>
              </a:rPr>
              <a:t>Repository:	</a:t>
            </a:r>
            <a:r>
              <a:rPr lang="en-US" u="sng" dirty="0" smtClean="0">
                <a:solidFill>
                  <a:schemeClr val="tx1"/>
                </a:solidFill>
                <a:hlinkClick r:id="rId9"/>
              </a:rPr>
              <a:t>https</a:t>
            </a:r>
            <a:r>
              <a:rPr lang="en-US" u="sng" dirty="0">
                <a:solidFill>
                  <a:schemeClr val="tx1"/>
                </a:solidFill>
                <a:hlinkClick r:id="rId9"/>
              </a:rPr>
              <a:t>://github.com/s3805194/Restless-Bolters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78569"/>
            <a:ext cx="6256841" cy="8807539"/>
          </a:xfrm>
          <a:prstGeom prst="rect">
            <a:avLst/>
          </a:prstGeom>
          <a:noFill/>
        </p:spPr>
        <p:txBody>
          <a:bodyPr wrap="square" rtlCol="0">
            <a:spAutoFit/>
          </a:bodyPr>
          <a:lstStyle/>
          <a:p>
            <a:r>
              <a:rPr lang="en-US" sz="1300" b="1" dirty="0"/>
              <a:t>What </a:t>
            </a:r>
            <a:r>
              <a:rPr lang="en-US" sz="1300" b="1" dirty="0"/>
              <a:t>are the three highest ranked general skills which are not in your required skill set?</a:t>
            </a:r>
          </a:p>
          <a:p>
            <a:pPr>
              <a:spcBef>
                <a:spcPts val="433"/>
              </a:spcBef>
            </a:pPr>
            <a:r>
              <a:rPr lang="en-US" sz="1300" dirty="0"/>
              <a:t>The top three General Skills that are not required by any of our groups Ideal Jobs are number 1 is Troubleshooting with 11,471 jobs requiring this skill, number two would be Mentoring with 4,538 jobs requiring this skill and third and last would be Presentation Skills with 3,716 jobs requiring this skill.</a:t>
            </a:r>
          </a:p>
          <a:p>
            <a:endParaRPr lang="en-US" sz="1300" dirty="0"/>
          </a:p>
          <a:p>
            <a:r>
              <a:rPr lang="en-US" sz="1300" b="1" dirty="0"/>
              <a:t>Having </a:t>
            </a:r>
            <a:r>
              <a:rPr lang="en-US" sz="1300" b="1" dirty="0"/>
              <a:t>looked at the Burning Glass data, has your opinion of your ideal job changed? Why or why not?</a:t>
            </a:r>
          </a:p>
          <a:p>
            <a:pPr>
              <a:spcBef>
                <a:spcPts val="867"/>
              </a:spcBef>
            </a:pPr>
            <a:r>
              <a:rPr lang="en-US" sz="1300" b="1" dirty="0" err="1"/>
              <a:t>Jaryd</a:t>
            </a:r>
            <a:r>
              <a:rPr lang="en-US" sz="1300" b="1" dirty="0"/>
              <a:t> </a:t>
            </a:r>
            <a:r>
              <a:rPr lang="en-US" sz="1300" b="1" dirty="0"/>
              <a:t>– </a:t>
            </a:r>
            <a:r>
              <a:rPr lang="en-US" sz="1300" dirty="0"/>
              <a:t>Having looked at the Burning Glass data I have not changed my mind about my Ideal Job of Website Development because from all the data I looked at the demand for Website Production and the skills that come with it are in the middle in terms of demand and that suits me just fine as a job</a:t>
            </a:r>
            <a:r>
              <a:rPr lang="en-US" sz="1300" dirty="0"/>
              <a:t>.</a:t>
            </a:r>
            <a:endParaRPr lang="en-US" sz="1300" dirty="0"/>
          </a:p>
          <a:p>
            <a:pPr>
              <a:spcBef>
                <a:spcPts val="867"/>
              </a:spcBef>
            </a:pPr>
            <a:r>
              <a:rPr lang="en-US" sz="1300" b="1" dirty="0"/>
              <a:t>Jennelle – </a:t>
            </a:r>
            <a:r>
              <a:rPr lang="en-US" sz="1300" dirty="0"/>
              <a:t>After reviewing the Burning Glass data, I feel a little validated in the skill sets that I am seeking to learn or further develop.  I currently have advance SAP experience, as well as basic SQL and </a:t>
            </a:r>
            <a:r>
              <a:rPr lang="en-US" sz="1300" dirty="0" err="1"/>
              <a:t>Javascript</a:t>
            </a:r>
            <a:r>
              <a:rPr lang="en-US" sz="1300" dirty="0"/>
              <a:t> skills.  I am seeking to learn more about SQL and </a:t>
            </a:r>
            <a:r>
              <a:rPr lang="en-US" sz="1300" dirty="0" err="1"/>
              <a:t>Javascript</a:t>
            </a:r>
            <a:r>
              <a:rPr lang="en-US" sz="1300" dirty="0"/>
              <a:t>.  Ultimately looking towards a Data Scientist role, I was already aware that I needed to learn what would be required for an ETL function with the data that I would be </a:t>
            </a:r>
            <a:r>
              <a:rPr lang="en-US" sz="1300" dirty="0" err="1"/>
              <a:t>analysing</a:t>
            </a:r>
            <a:r>
              <a:rPr lang="en-US" sz="1300" dirty="0"/>
              <a:t>. ETL means Extract, Transform, Load.  Data from different sources needs to be brought into a single format in order to compare.  This ETL function is mostly done with SQL.  Seeing that SQL is the most sought after technical skill, I feel that I am on the right track for an enjoyable and </a:t>
            </a:r>
            <a:r>
              <a:rPr lang="en-US" sz="1300" u="sng" dirty="0"/>
              <a:t>employable</a:t>
            </a:r>
            <a:r>
              <a:rPr lang="en-US" sz="1300" dirty="0"/>
              <a:t> role.</a:t>
            </a:r>
            <a:endParaRPr lang="en-US" sz="1300" dirty="0"/>
          </a:p>
          <a:p>
            <a:pPr>
              <a:spcBef>
                <a:spcPts val="867"/>
              </a:spcBef>
            </a:pPr>
            <a:r>
              <a:rPr lang="en-US" sz="1300" b="1" dirty="0"/>
              <a:t>Bruce - </a:t>
            </a:r>
            <a:r>
              <a:rPr lang="en-US" sz="1300" dirty="0"/>
              <a:t>After reviewing the burning glass data, I feel surer of my preferred profession. It is the job with the most job postings; more than the second and third job titles combined. However, I find communication skills being the top-most generics skill mildly disconcerting, but I have a lot of time and opportunity to work on this over the course.</a:t>
            </a:r>
          </a:p>
          <a:p>
            <a:r>
              <a:rPr lang="en-US" sz="1300" dirty="0"/>
              <a:t>Another thing that concerns me is that most jobs require 3-5 years’ experience. This may make it harder for me to get my foot in the door regarding employment. I may also need to make some sacrifices, such as changing location, in order to get those jobs that do not require years of experience</a:t>
            </a:r>
            <a:r>
              <a:rPr lang="en-US" sz="1300" dirty="0"/>
              <a:t>.</a:t>
            </a:r>
            <a:endParaRPr lang="en-US" sz="1300" dirty="0"/>
          </a:p>
          <a:p>
            <a:pPr>
              <a:spcBef>
                <a:spcPts val="867"/>
              </a:spcBef>
            </a:pPr>
            <a:r>
              <a:rPr lang="en-US" sz="1300" b="1" dirty="0"/>
              <a:t>Jack </a:t>
            </a:r>
            <a:r>
              <a:rPr lang="en-US" sz="1300" b="1" dirty="0"/>
              <a:t>- </a:t>
            </a:r>
            <a:r>
              <a:rPr lang="en-US" sz="1300" dirty="0"/>
              <a:t>I have reviewed the Burning Data Glass </a:t>
            </a:r>
            <a:r>
              <a:rPr lang="en-US" sz="1300" dirty="0"/>
              <a:t>and </a:t>
            </a:r>
            <a:r>
              <a:rPr lang="en-US" sz="1300" dirty="0"/>
              <a:t>while the information within it does not overly surprise me it is still interesting.</a:t>
            </a:r>
          </a:p>
          <a:p>
            <a:r>
              <a:rPr lang="en-US" sz="1300" dirty="0"/>
              <a:t>However in saying that it does not affect my idea of an ideal job, as </a:t>
            </a:r>
            <a:r>
              <a:rPr lang="en-US" sz="1300" dirty="0" err="1"/>
              <a:t>i</a:t>
            </a:r>
            <a:r>
              <a:rPr lang="en-US" sz="1300" dirty="0"/>
              <a:t> would rather pick a career path that </a:t>
            </a:r>
            <a:r>
              <a:rPr lang="en-US" sz="1300" dirty="0" err="1"/>
              <a:t>i</a:t>
            </a:r>
            <a:r>
              <a:rPr lang="en-US" sz="1300" dirty="0"/>
              <a:t> am interested in rather then one that is just highly sort after by employers</a:t>
            </a:r>
            <a:r>
              <a:rPr lang="en-US" sz="1300" dirty="0"/>
              <a:t>.</a:t>
            </a:r>
            <a:endParaRPr lang="en-US" sz="1300" dirty="0"/>
          </a:p>
        </p:txBody>
      </p:sp>
      <p:sp>
        <p:nvSpPr>
          <p:cNvPr id="5"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362015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423" y="946484"/>
            <a:ext cx="6256840" cy="1754326"/>
          </a:xfrm>
          <a:prstGeom prst="rect">
            <a:avLst/>
          </a:prstGeom>
          <a:noFill/>
        </p:spPr>
        <p:txBody>
          <a:bodyPr wrap="square" rtlCol="0">
            <a:spAutoFit/>
          </a:bodyPr>
          <a:lstStyle/>
          <a:p>
            <a:r>
              <a:rPr lang="en-US" sz="1200" dirty="0" smtClean="0"/>
              <a:t>Kyle - The </a:t>
            </a:r>
            <a:r>
              <a:rPr lang="en-US" sz="1200" dirty="0"/>
              <a:t>burning glass data in itself is no surprise to me, most IT fields are </a:t>
            </a:r>
            <a:r>
              <a:rPr lang="en-US" sz="1200" dirty="0" err="1"/>
              <a:t>dependant</a:t>
            </a:r>
            <a:r>
              <a:rPr lang="en-US" sz="1200" dirty="0"/>
              <a:t> on </a:t>
            </a:r>
            <a:r>
              <a:rPr lang="en-US" sz="1200" dirty="0" err="1"/>
              <a:t>multiplpe</a:t>
            </a:r>
            <a:r>
              <a:rPr lang="en-US" sz="1200" dirty="0"/>
              <a:t> systems working in harmony with </a:t>
            </a:r>
            <a:r>
              <a:rPr lang="en-US" sz="1200" dirty="0" err="1"/>
              <a:t>eachother</a:t>
            </a:r>
            <a:r>
              <a:rPr lang="en-US" sz="1200" dirty="0"/>
              <a:t> and </a:t>
            </a:r>
            <a:r>
              <a:rPr lang="en-US" sz="1200" dirty="0" err="1"/>
              <a:t>communcation</a:t>
            </a:r>
            <a:r>
              <a:rPr lang="en-US" sz="1200" dirty="0"/>
              <a:t> between developers and IT specialist is how this is done. This means anyone with direct experience working in team orientated environment especially ones focused towards solving problems will have a much easier time getting into the field of IT. I feel I already have a large majority of the more essential skills like problem solving, communication, </a:t>
            </a:r>
            <a:r>
              <a:rPr lang="en-US" sz="1200" dirty="0" err="1"/>
              <a:t>organisational</a:t>
            </a:r>
            <a:r>
              <a:rPr lang="en-US" sz="1200" dirty="0"/>
              <a:t> skills and writing from my own experiences and that this will set me up to one day get the role that I want.</a:t>
            </a:r>
          </a:p>
        </p:txBody>
      </p:sp>
      <p:sp>
        <p:nvSpPr>
          <p:cNvPr id="3"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1226378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4275" y="1020815"/>
            <a:ext cx="6369135" cy="1754326"/>
          </a:xfrm>
          <a:prstGeom prst="rect">
            <a:avLst/>
          </a:prstGeom>
          <a:noFill/>
          <a:ln>
            <a:solidFill>
              <a:schemeClr val="tx1"/>
            </a:solidFill>
          </a:ln>
        </p:spPr>
        <p:txBody>
          <a:bodyPr wrap="square" rtlCol="0">
            <a:spAutoFit/>
          </a:bodyPr>
          <a:lstStyle/>
          <a:p>
            <a:r>
              <a:rPr lang="en-US" sz="1200" i="1" dirty="0"/>
              <a:t>Everyone in IT likes to Distill Order from Chaos, Simplicity from </a:t>
            </a:r>
            <a:r>
              <a:rPr lang="en-US" sz="1200" i="1" dirty="0" smtClean="0"/>
              <a:t>Complexity.</a:t>
            </a:r>
          </a:p>
          <a:p>
            <a:endParaRPr lang="en-US" sz="1200" i="1" dirty="0"/>
          </a:p>
          <a:p>
            <a:r>
              <a:rPr lang="en-US" sz="1200" i="1" dirty="0"/>
              <a:t>What </a:t>
            </a:r>
            <a:r>
              <a:rPr lang="en-US" sz="1200" i="1" dirty="0"/>
              <a:t>every good IT person should know is that that only difference between doing something on </a:t>
            </a:r>
            <a:r>
              <a:rPr lang="en-US" sz="1200" i="1" dirty="0"/>
              <a:t>a </a:t>
            </a:r>
            <a:r>
              <a:rPr lang="en-US" sz="1200" i="1" dirty="0"/>
              <a:t>piece of </a:t>
            </a:r>
            <a:r>
              <a:rPr lang="en-US" sz="1200" i="1" dirty="0"/>
              <a:t>paper, </a:t>
            </a:r>
            <a:r>
              <a:rPr lang="en-US" sz="1200" i="1" dirty="0"/>
              <a:t>and doing something in a computer system is that with a computer system, you can </a:t>
            </a:r>
            <a:r>
              <a:rPr lang="en-US" sz="1200" i="1" dirty="0" smtClean="0"/>
              <a:t>make </a:t>
            </a:r>
            <a:r>
              <a:rPr lang="en-US" sz="1200" i="1" dirty="0"/>
              <a:t>mistakes at the speed of </a:t>
            </a:r>
            <a:r>
              <a:rPr lang="en-US" sz="1200" i="1" dirty="0"/>
              <a:t>light. </a:t>
            </a:r>
            <a:r>
              <a:rPr lang="en-US" sz="1200" i="1" dirty="0"/>
              <a:t>That’s </a:t>
            </a:r>
            <a:r>
              <a:rPr lang="en-US" sz="1200" i="1" dirty="0"/>
              <a:t>the only difference.  </a:t>
            </a:r>
            <a:r>
              <a:rPr lang="en-US" sz="1200" i="1" dirty="0"/>
              <a:t>They are dumb, they are a high speed moron, </a:t>
            </a:r>
            <a:r>
              <a:rPr lang="en-US" sz="1200" i="1" dirty="0"/>
              <a:t>despite </a:t>
            </a:r>
            <a:r>
              <a:rPr lang="en-US" sz="1200" i="1" dirty="0"/>
              <a:t>the advances into Artificial Intelligence even up to today, they are still a high speed moron</a:t>
            </a:r>
            <a:r>
              <a:rPr lang="en-US" sz="1200" i="1" dirty="0"/>
              <a:t>. </a:t>
            </a:r>
            <a:endParaRPr lang="en-US" sz="1200" i="1" dirty="0" smtClean="0"/>
          </a:p>
          <a:p>
            <a:r>
              <a:rPr lang="en-US" sz="1200" i="1" dirty="0" smtClean="0"/>
              <a:t>– </a:t>
            </a:r>
            <a:r>
              <a:rPr lang="en-US" sz="1200" i="1" dirty="0"/>
              <a:t>Allen Roberts (International Director of IT)</a:t>
            </a:r>
            <a:endParaRPr lang="en-US" sz="1200" i="1" dirty="0"/>
          </a:p>
        </p:txBody>
      </p:sp>
      <p:sp>
        <p:nvSpPr>
          <p:cNvPr id="7" name="TextBox 6"/>
          <p:cNvSpPr txBox="1"/>
          <p:nvPr/>
        </p:nvSpPr>
        <p:spPr>
          <a:xfrm>
            <a:off x="264275" y="2974326"/>
            <a:ext cx="6256840" cy="6855723"/>
          </a:xfrm>
          <a:prstGeom prst="rect">
            <a:avLst/>
          </a:prstGeom>
          <a:noFill/>
        </p:spPr>
        <p:txBody>
          <a:bodyPr wrap="square" rtlCol="0">
            <a:spAutoFit/>
          </a:bodyPr>
          <a:lstStyle/>
          <a:p>
            <a:r>
              <a:rPr lang="en-US" sz="1200" dirty="0"/>
              <a:t>Jennelle conducted an Interview with Allen Roberts. </a:t>
            </a:r>
            <a:r>
              <a:rPr lang="en-US" sz="1200" dirty="0"/>
              <a:t>Allen has recently retired after 40+ years working in the IT Industry</a:t>
            </a:r>
            <a:r>
              <a:rPr lang="en-US" sz="1200" dirty="0" smtClean="0"/>
              <a:t>.  Prior </a:t>
            </a:r>
            <a:r>
              <a:rPr lang="en-US" sz="1200" dirty="0"/>
              <a:t>to retirement, Allen was the International Director of IT for a multi-billion dollar American Manufacturing Company.</a:t>
            </a:r>
            <a:endParaRPr lang="en-US" sz="1200" dirty="0"/>
          </a:p>
          <a:p>
            <a:pPr>
              <a:spcBef>
                <a:spcPts val="867"/>
              </a:spcBef>
            </a:pPr>
            <a:r>
              <a:rPr lang="en-US" sz="1200" b="1" dirty="0"/>
              <a:t>Jennelle:	What kind of work have you done as an IT professional?</a:t>
            </a:r>
          </a:p>
          <a:p>
            <a:r>
              <a:rPr lang="en-US" sz="1200" dirty="0"/>
              <a:t>Allen:	</a:t>
            </a:r>
            <a:r>
              <a:rPr lang="en-US" sz="1200" dirty="0" smtClean="0"/>
              <a:t>	Everything</a:t>
            </a:r>
            <a:r>
              <a:rPr lang="en-US" sz="1200" dirty="0"/>
              <a:t>. From Hardware research and install, </a:t>
            </a:r>
            <a:r>
              <a:rPr lang="en-US" sz="1200" dirty="0" smtClean="0"/>
              <a:t>software 				development</a:t>
            </a:r>
            <a:r>
              <a:rPr lang="en-US" sz="1200" dirty="0"/>
              <a:t>, application analysis, business </a:t>
            </a:r>
            <a:r>
              <a:rPr lang="en-US" sz="1200" dirty="0"/>
              <a:t>planning, logistics </a:t>
            </a:r>
            <a:r>
              <a:rPr lang="en-US" sz="1200" dirty="0" smtClean="0"/>
              <a:t>			management</a:t>
            </a:r>
            <a:r>
              <a:rPr lang="en-US" sz="1200" dirty="0"/>
              <a:t>, hiring and firing of staff, </a:t>
            </a:r>
            <a:r>
              <a:rPr lang="en-US" sz="1200" dirty="0"/>
              <a:t>everything. I had </a:t>
            </a:r>
            <a:r>
              <a:rPr lang="en-US" sz="1200" dirty="0"/>
              <a:t>the </a:t>
            </a:r>
            <a:r>
              <a:rPr lang="en-US" sz="1200" dirty="0" smtClean="0"/>
              <a:t>				responsibility </a:t>
            </a:r>
            <a:r>
              <a:rPr lang="en-US" sz="1200" dirty="0"/>
              <a:t>for all the countries in </a:t>
            </a:r>
            <a:r>
              <a:rPr lang="en-US" sz="1200" dirty="0"/>
              <a:t>the world </a:t>
            </a:r>
            <a:r>
              <a:rPr lang="en-US" sz="1200" dirty="0"/>
              <a:t>except USA, </a:t>
            </a:r>
            <a:r>
              <a:rPr lang="en-US" sz="1200" dirty="0" smtClean="0"/>
              <a:t>Canada 			and Mexico.</a:t>
            </a:r>
            <a:endParaRPr lang="en-US" sz="1200" dirty="0"/>
          </a:p>
          <a:p>
            <a:r>
              <a:rPr lang="en-US" sz="1200" b="1" dirty="0"/>
              <a:t>Jennelle: 	So you had the R.O.W?</a:t>
            </a:r>
          </a:p>
          <a:p>
            <a:r>
              <a:rPr lang="en-US" sz="1200" dirty="0"/>
              <a:t>Allen:	</a:t>
            </a:r>
            <a:r>
              <a:rPr lang="en-US" sz="1200" dirty="0" smtClean="0"/>
              <a:t>	Yeah</a:t>
            </a:r>
            <a:r>
              <a:rPr lang="en-US" sz="1200" dirty="0"/>
              <a:t>, in fact we called it ROWBOAT – Rest of World </a:t>
            </a:r>
            <a:r>
              <a:rPr lang="en-US" sz="1200" dirty="0" smtClean="0"/>
              <a:t>Business 				Operations </a:t>
            </a:r>
            <a:r>
              <a:rPr lang="en-US" sz="1200" dirty="0"/>
              <a:t>Application Team</a:t>
            </a:r>
          </a:p>
          <a:p>
            <a:r>
              <a:rPr lang="en-US" sz="1200" b="1" dirty="0"/>
              <a:t>Jennelle:	In your role as Director of IT, what were you doing? </a:t>
            </a:r>
            <a:r>
              <a:rPr lang="en-US" sz="1200" b="1" dirty="0"/>
              <a:t>What did that </a:t>
            </a:r>
            <a:r>
              <a:rPr lang="en-US" sz="1200" b="1" dirty="0" smtClean="0"/>
              <a:t>			role </a:t>
            </a:r>
            <a:r>
              <a:rPr lang="en-US" sz="1200" b="1" dirty="0"/>
              <a:t>encompass?</a:t>
            </a:r>
          </a:p>
          <a:p>
            <a:r>
              <a:rPr lang="en-US" sz="1200" dirty="0"/>
              <a:t>Allen:	</a:t>
            </a:r>
            <a:r>
              <a:rPr lang="en-US" sz="1200" dirty="0" smtClean="0"/>
              <a:t>	Herding </a:t>
            </a:r>
            <a:r>
              <a:rPr lang="en-US" sz="1200" dirty="0"/>
              <a:t>cats</a:t>
            </a:r>
            <a:r>
              <a:rPr lang="en-US" sz="1200" dirty="0"/>
              <a:t>? </a:t>
            </a:r>
            <a:r>
              <a:rPr lang="en-US" sz="1200" dirty="0"/>
              <a:t>There were cats on my </a:t>
            </a:r>
            <a:r>
              <a:rPr lang="en-US" sz="1200" dirty="0"/>
              <a:t>side (Australia) </a:t>
            </a:r>
            <a:r>
              <a:rPr lang="en-US" sz="1200" dirty="0"/>
              <a:t>and cats on the </a:t>
            </a:r>
            <a:r>
              <a:rPr lang="en-US" sz="1200" dirty="0" smtClean="0"/>
              <a:t>		rest </a:t>
            </a:r>
            <a:r>
              <a:rPr lang="en-US" sz="1200" dirty="0"/>
              <a:t>of the </a:t>
            </a:r>
            <a:r>
              <a:rPr lang="en-US" sz="1200" dirty="0"/>
              <a:t>world</a:t>
            </a:r>
            <a:r>
              <a:rPr lang="en-US" sz="1200" dirty="0"/>
              <a:t>. Different teams doing </a:t>
            </a:r>
            <a:r>
              <a:rPr lang="en-US" sz="1200" dirty="0"/>
              <a:t>different </a:t>
            </a:r>
            <a:r>
              <a:rPr lang="en-US" sz="1200" dirty="0" smtClean="0"/>
              <a:t>projects </a:t>
            </a:r>
            <a:r>
              <a:rPr lang="en-US" sz="1200" dirty="0"/>
              <a:t>in different </a:t>
            </a:r>
            <a:r>
              <a:rPr lang="en-US" sz="1200" dirty="0" smtClean="0"/>
              <a:t>		parts </a:t>
            </a:r>
            <a:r>
              <a:rPr lang="en-US" sz="1200" dirty="0"/>
              <a:t>of the world on behalf of different parts of the </a:t>
            </a:r>
            <a:r>
              <a:rPr lang="en-US" sz="1200" dirty="0"/>
              <a:t>business</a:t>
            </a:r>
            <a:r>
              <a:rPr lang="en-US" sz="1200" dirty="0"/>
              <a:t>. </a:t>
            </a:r>
            <a:endParaRPr lang="en-US" sz="1200" dirty="0"/>
          </a:p>
          <a:p>
            <a:r>
              <a:rPr lang="en-US" sz="1200" dirty="0"/>
              <a:t>	</a:t>
            </a:r>
            <a:r>
              <a:rPr lang="en-US" sz="1200" dirty="0"/>
              <a:t>	So </a:t>
            </a:r>
            <a:r>
              <a:rPr lang="en-US" sz="1200" dirty="0"/>
              <a:t>I had to </a:t>
            </a:r>
            <a:r>
              <a:rPr lang="en-US" sz="1200" dirty="0"/>
              <a:t>manage the </a:t>
            </a:r>
            <a:r>
              <a:rPr lang="en-US" sz="1200" dirty="0"/>
              <a:t>business expectations, the customer </a:t>
            </a:r>
            <a:r>
              <a:rPr lang="en-US" sz="1200" dirty="0" smtClean="0"/>
              <a:t>				relationships</a:t>
            </a:r>
            <a:r>
              <a:rPr lang="en-US" sz="1200" dirty="0"/>
              <a:t>, the team execution </a:t>
            </a:r>
            <a:r>
              <a:rPr lang="en-US" sz="1200" dirty="0"/>
              <a:t>and performance</a:t>
            </a:r>
            <a:r>
              <a:rPr lang="en-US" sz="1200" dirty="0"/>
              <a:t>.  </a:t>
            </a:r>
            <a:r>
              <a:rPr lang="en-US" sz="1200" dirty="0" smtClean="0"/>
              <a:t>The team 			management </a:t>
            </a:r>
            <a:r>
              <a:rPr lang="en-US" sz="1200" dirty="0"/>
              <a:t>basically. I was managing multiple teams in multiple </a:t>
            </a:r>
            <a:r>
              <a:rPr lang="en-US" sz="1200" dirty="0" smtClean="0"/>
              <a:t>			parts </a:t>
            </a:r>
            <a:r>
              <a:rPr lang="en-US" sz="1200" dirty="0"/>
              <a:t>of the world, </a:t>
            </a:r>
            <a:r>
              <a:rPr lang="en-US" sz="1200" dirty="0"/>
              <a:t>simultaneously.</a:t>
            </a:r>
          </a:p>
          <a:p>
            <a:r>
              <a:rPr lang="en-US" sz="1200" b="1" dirty="0"/>
              <a:t>Jennelle:	</a:t>
            </a:r>
            <a:r>
              <a:rPr lang="en-US" sz="1200" b="1" dirty="0" smtClean="0"/>
              <a:t>What </a:t>
            </a:r>
            <a:r>
              <a:rPr lang="en-US" sz="1200" b="1" dirty="0"/>
              <a:t>kind of people did you have </a:t>
            </a:r>
            <a:r>
              <a:rPr lang="en-US" sz="1200" b="1" dirty="0"/>
              <a:t>to </a:t>
            </a:r>
            <a:r>
              <a:rPr lang="en-US" sz="1200" b="1" dirty="0" smtClean="0"/>
              <a:t>interact </a:t>
            </a:r>
            <a:r>
              <a:rPr lang="en-US" sz="1200" b="1" dirty="0"/>
              <a:t>with on a </a:t>
            </a:r>
            <a:r>
              <a:rPr lang="en-US" sz="1200" b="1" dirty="0" smtClean="0"/>
              <a:t>	day </a:t>
            </a:r>
            <a:r>
              <a:rPr lang="en-US" sz="1200" b="1" dirty="0"/>
              <a:t>to day </a:t>
            </a:r>
            <a:r>
              <a:rPr lang="en-US" sz="1200" b="1" dirty="0" smtClean="0"/>
              <a:t>			basis</a:t>
            </a:r>
            <a:r>
              <a:rPr lang="en-US" sz="1200" b="1" dirty="0"/>
              <a:t>, and a semi regular basis?</a:t>
            </a:r>
          </a:p>
          <a:p>
            <a:r>
              <a:rPr lang="en-US" sz="1200" dirty="0"/>
              <a:t>Allen:	</a:t>
            </a:r>
            <a:r>
              <a:rPr lang="en-US" sz="1200" dirty="0" smtClean="0"/>
              <a:t>	The </a:t>
            </a:r>
            <a:r>
              <a:rPr lang="en-US" sz="1200" dirty="0"/>
              <a:t>majority were internal stakeholders, meaning heads of parts of </a:t>
            </a:r>
            <a:r>
              <a:rPr lang="en-US" sz="1200" dirty="0" smtClean="0"/>
              <a:t>			the </a:t>
            </a:r>
            <a:r>
              <a:rPr lang="en-US" sz="1200" dirty="0"/>
              <a:t>business, management functions or groups </a:t>
            </a:r>
            <a:r>
              <a:rPr lang="en-US" sz="1200" dirty="0" smtClean="0"/>
              <a:t>in </a:t>
            </a:r>
            <a:r>
              <a:rPr lang="en-US" sz="1200" dirty="0"/>
              <a:t>those parts of the </a:t>
            </a:r>
            <a:r>
              <a:rPr lang="en-US" sz="1200" dirty="0" smtClean="0"/>
              <a:t>		business</a:t>
            </a:r>
            <a:r>
              <a:rPr lang="en-US" sz="1200" dirty="0"/>
              <a:t>, suppliers, many of them offshore suppliers.</a:t>
            </a:r>
          </a:p>
          <a:p>
            <a:r>
              <a:rPr lang="en-US" sz="1200" b="1" dirty="0"/>
              <a:t>Jennelle:	Suppliers in an IT scope?</a:t>
            </a:r>
          </a:p>
          <a:p>
            <a:r>
              <a:rPr lang="en-US" sz="1200" dirty="0"/>
              <a:t>Allen:	</a:t>
            </a:r>
            <a:r>
              <a:rPr lang="en-US" sz="1200" dirty="0" smtClean="0"/>
              <a:t>	Yes</a:t>
            </a:r>
            <a:r>
              <a:rPr lang="en-US" sz="1200" dirty="0"/>
              <a:t>, suppliers in architecture services, hardware management </a:t>
            </a:r>
            <a:r>
              <a:rPr lang="en-US" sz="1200" dirty="0" smtClean="0"/>
              <a:t>			suppliers</a:t>
            </a:r>
            <a:r>
              <a:rPr lang="en-US" sz="1200" dirty="0"/>
              <a:t>, software development, data analysis, and </a:t>
            </a:r>
            <a:r>
              <a:rPr lang="en-US" sz="1200" dirty="0" smtClean="0"/>
              <a:t>migration 			services </a:t>
            </a:r>
            <a:r>
              <a:rPr lang="en-US" sz="1200" dirty="0"/>
              <a:t>etc., all those kinds of suppliers in different parts of the </a:t>
            </a:r>
            <a:r>
              <a:rPr lang="en-US" sz="1200" dirty="0" smtClean="0"/>
              <a:t>			world</a:t>
            </a:r>
            <a:r>
              <a:rPr lang="en-US" sz="1200" dirty="0"/>
              <a:t>. </a:t>
            </a:r>
            <a:endParaRPr lang="en-US" sz="1200" dirty="0" smtClean="0"/>
          </a:p>
          <a:p>
            <a:r>
              <a:rPr lang="en-US" sz="1200" b="1" dirty="0"/>
              <a:t>Jennelle:	What part of that job did you love?</a:t>
            </a:r>
          </a:p>
          <a:p>
            <a:r>
              <a:rPr lang="en-US" sz="1200" dirty="0"/>
              <a:t>Allen:	</a:t>
            </a:r>
            <a:r>
              <a:rPr lang="en-US" sz="1200" dirty="0" smtClean="0"/>
              <a:t>	Going </a:t>
            </a:r>
            <a:r>
              <a:rPr lang="en-US" sz="1200" dirty="0"/>
              <a:t>live with new projects.  The joy of successful </a:t>
            </a:r>
            <a:r>
              <a:rPr lang="en-US" sz="1200" dirty="0" smtClean="0"/>
              <a:t>implementation</a:t>
            </a:r>
            <a:r>
              <a:rPr lang="en-US" sz="1200" dirty="0"/>
              <a:t>, </a:t>
            </a:r>
            <a:r>
              <a:rPr lang="en-US" sz="1200" dirty="0" smtClean="0"/>
              <a:t>		but </a:t>
            </a:r>
            <a:r>
              <a:rPr lang="en-US" sz="1200" dirty="0"/>
              <a:t>part of the reason that I retired was that I wasn’t </a:t>
            </a:r>
            <a:r>
              <a:rPr lang="en-US" sz="1200" dirty="0" smtClean="0"/>
              <a:t>enjoying </a:t>
            </a:r>
            <a:r>
              <a:rPr lang="en-US" sz="1200" dirty="0"/>
              <a:t>it as </a:t>
            </a:r>
            <a:r>
              <a:rPr lang="en-US" sz="1200" dirty="0" smtClean="0"/>
              <a:t>			much </a:t>
            </a:r>
            <a:r>
              <a:rPr lang="en-US" sz="1200" dirty="0"/>
              <a:t>anymore as I used to</a:t>
            </a:r>
            <a:r>
              <a:rPr lang="en-US" sz="1200" dirty="0" smtClean="0"/>
              <a:t>.</a:t>
            </a:r>
            <a:endParaRPr lang="en-US" sz="1200" dirty="0"/>
          </a:p>
        </p:txBody>
      </p:sp>
      <p:sp>
        <p:nvSpPr>
          <p:cNvPr id="8"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a:t>
            </a:r>
          </a:p>
        </p:txBody>
      </p:sp>
    </p:spTree>
    <p:extLst>
      <p:ext uri="{BB962C8B-B14F-4D97-AF65-F5344CB8AC3E}">
        <p14:creationId xmlns:p14="http://schemas.microsoft.com/office/powerpoint/2010/main" val="4293112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422" y="933463"/>
            <a:ext cx="6256841" cy="8771632"/>
          </a:xfrm>
          <a:prstGeom prst="rect">
            <a:avLst/>
          </a:prstGeom>
          <a:noFill/>
        </p:spPr>
        <p:txBody>
          <a:bodyPr wrap="square" rtlCol="0">
            <a:spAutoFit/>
          </a:bodyPr>
          <a:lstStyle/>
          <a:p>
            <a:r>
              <a:rPr lang="en-US" sz="1200" b="1" dirty="0" smtClean="0"/>
              <a:t>Jennelle</a:t>
            </a:r>
            <a:r>
              <a:rPr lang="en-US" sz="1200" b="1" dirty="0"/>
              <a:t>:	</a:t>
            </a:r>
            <a:r>
              <a:rPr lang="en-US" sz="1200" b="1" dirty="0" smtClean="0"/>
              <a:t>What </a:t>
            </a:r>
            <a:r>
              <a:rPr lang="en-US" sz="1200" b="1" dirty="0"/>
              <a:t>do you mean by, “what you used to”.  What did </a:t>
            </a:r>
            <a:r>
              <a:rPr lang="en-US" sz="1200" b="1" dirty="0" smtClean="0"/>
              <a:t>you enjoy</a:t>
            </a:r>
            <a:r>
              <a:rPr lang="en-US" sz="1200" b="1" dirty="0"/>
              <a:t>?</a:t>
            </a:r>
          </a:p>
          <a:p>
            <a:r>
              <a:rPr lang="en-US" sz="1200" dirty="0"/>
              <a:t>Allen:	</a:t>
            </a:r>
            <a:r>
              <a:rPr lang="en-US" sz="1200" dirty="0" smtClean="0"/>
              <a:t>	One </a:t>
            </a:r>
            <a:r>
              <a:rPr lang="en-US" sz="1200" dirty="0"/>
              <a:t>of the things I enjoyed was being </a:t>
            </a:r>
            <a:r>
              <a:rPr lang="en-US" sz="1200" dirty="0"/>
              <a:t>hands on.  Being able to get </a:t>
            </a:r>
            <a:r>
              <a:rPr lang="en-US" sz="1200" dirty="0" smtClean="0"/>
              <a:t>			your </a:t>
            </a:r>
            <a:r>
              <a:rPr lang="en-US" sz="1200" dirty="0"/>
              <a:t>head </a:t>
            </a:r>
            <a:r>
              <a:rPr lang="en-US" sz="1200" dirty="0"/>
              <a:t>into analysis</a:t>
            </a:r>
            <a:r>
              <a:rPr lang="en-US" sz="1200" dirty="0"/>
              <a:t>, design </a:t>
            </a:r>
            <a:r>
              <a:rPr lang="en-US" sz="1200" dirty="0"/>
              <a:t>and programming</a:t>
            </a:r>
            <a:r>
              <a:rPr lang="en-US" sz="1200" dirty="0"/>
              <a:t>. It </a:t>
            </a:r>
            <a:r>
              <a:rPr lang="en-US" sz="1200" dirty="0" smtClean="0"/>
              <a:t>has </a:t>
            </a:r>
            <a:r>
              <a:rPr lang="en-US" sz="1200" dirty="0"/>
              <a:t>been a long </a:t>
            </a:r>
            <a:r>
              <a:rPr lang="en-US" sz="1200" dirty="0" smtClean="0"/>
              <a:t>		time </a:t>
            </a:r>
            <a:r>
              <a:rPr lang="en-US" sz="1200" dirty="0"/>
              <a:t>since I did any actual code </a:t>
            </a:r>
            <a:r>
              <a:rPr lang="en-US" sz="1200" dirty="0"/>
              <a:t>cutting. And the </a:t>
            </a:r>
            <a:r>
              <a:rPr lang="en-US" sz="1200" dirty="0"/>
              <a:t>second part of it </a:t>
            </a:r>
            <a:r>
              <a:rPr lang="en-US" sz="1200" dirty="0" smtClean="0"/>
              <a:t>			was </a:t>
            </a:r>
            <a:r>
              <a:rPr lang="en-US" sz="1200" dirty="0"/>
              <a:t>Customer </a:t>
            </a:r>
            <a:r>
              <a:rPr lang="en-US" sz="1200" dirty="0"/>
              <a:t>Education</a:t>
            </a:r>
            <a:r>
              <a:rPr lang="en-US" sz="1200" dirty="0"/>
              <a:t>. I actually </a:t>
            </a:r>
            <a:r>
              <a:rPr lang="en-US" sz="1200" dirty="0" smtClean="0"/>
              <a:t>did a </a:t>
            </a:r>
            <a:r>
              <a:rPr lang="en-US" sz="1200" dirty="0"/>
              <a:t>stint </a:t>
            </a:r>
            <a:r>
              <a:rPr lang="en-US" sz="1200" dirty="0"/>
              <a:t>in the early days with </a:t>
            </a:r>
            <a:r>
              <a:rPr lang="en-US" sz="1200" dirty="0" smtClean="0"/>
              <a:t>		IBM</a:t>
            </a:r>
            <a:r>
              <a:rPr lang="en-US" sz="1200" dirty="0"/>
              <a:t>.  I was an Education contractor for IBM and I </a:t>
            </a:r>
            <a:r>
              <a:rPr lang="en-US" sz="1200" dirty="0"/>
              <a:t>taught operations </a:t>
            </a:r>
            <a:r>
              <a:rPr lang="en-US" sz="1200" dirty="0" smtClean="0"/>
              <a:t>			and </a:t>
            </a:r>
            <a:r>
              <a:rPr lang="en-US" sz="1200" dirty="0"/>
              <a:t>programming </a:t>
            </a:r>
            <a:r>
              <a:rPr lang="en-US" sz="1200" dirty="0" smtClean="0"/>
              <a:t>languages </a:t>
            </a:r>
            <a:r>
              <a:rPr lang="en-US" sz="1200" dirty="0"/>
              <a:t>and hardware platforms on contract </a:t>
            </a:r>
            <a:r>
              <a:rPr lang="en-US" sz="1200" dirty="0" smtClean="0"/>
              <a:t>			and </a:t>
            </a:r>
            <a:r>
              <a:rPr lang="en-US" sz="1200" dirty="0"/>
              <a:t>I found I enjoyed it immensely</a:t>
            </a:r>
            <a:r>
              <a:rPr lang="en-US" sz="1200" dirty="0"/>
              <a:t>.</a:t>
            </a:r>
          </a:p>
          <a:p>
            <a:r>
              <a:rPr lang="en-US" sz="1200" b="1" dirty="0"/>
              <a:t>Jennelle:	What part of it?</a:t>
            </a:r>
          </a:p>
          <a:p>
            <a:r>
              <a:rPr lang="en-US" sz="1200" dirty="0"/>
              <a:t>Allen</a:t>
            </a:r>
            <a:r>
              <a:rPr lang="en-US" sz="1200" dirty="0" smtClean="0"/>
              <a:t>:	</a:t>
            </a:r>
            <a:r>
              <a:rPr lang="en-US" sz="1200" dirty="0"/>
              <a:t>	Just the communication.  I mean, it was an ideal role because what </a:t>
            </a:r>
            <a:r>
              <a:rPr lang="en-US" sz="1200" dirty="0" smtClean="0"/>
              <a:t>			you </a:t>
            </a:r>
            <a:r>
              <a:rPr lang="en-US" sz="1200" dirty="0"/>
              <a:t>had was defined course constructs </a:t>
            </a:r>
            <a:r>
              <a:rPr lang="en-US" sz="1200" dirty="0"/>
              <a:t>and </a:t>
            </a:r>
            <a:r>
              <a:rPr lang="en-US" sz="1200" dirty="0" smtClean="0"/>
              <a:t>someone else </a:t>
            </a:r>
            <a:r>
              <a:rPr lang="en-US" sz="1200" dirty="0"/>
              <a:t>managing </a:t>
            </a:r>
            <a:r>
              <a:rPr lang="en-US" sz="1200" dirty="0" smtClean="0"/>
              <a:t>		the </a:t>
            </a:r>
            <a:r>
              <a:rPr lang="en-US" sz="1200" dirty="0"/>
              <a:t>student administration and the curriculum administration.  Y</a:t>
            </a:r>
            <a:r>
              <a:rPr lang="en-US" sz="1200" dirty="0"/>
              <a:t>ou </a:t>
            </a:r>
            <a:r>
              <a:rPr lang="en-US" sz="1200" dirty="0" smtClean="0"/>
              <a:t>			had </a:t>
            </a:r>
            <a:r>
              <a:rPr lang="en-US" sz="1200" dirty="0"/>
              <a:t>a whole </a:t>
            </a:r>
            <a:r>
              <a:rPr lang="en-US" sz="1200" dirty="0"/>
              <a:t>bunch of </a:t>
            </a:r>
            <a:r>
              <a:rPr lang="en-US" sz="1200" dirty="0"/>
              <a:t>materials and </a:t>
            </a:r>
            <a:r>
              <a:rPr lang="en-US" sz="1200" dirty="0" smtClean="0"/>
              <a:t>resources </a:t>
            </a:r>
            <a:r>
              <a:rPr lang="en-US" sz="1200" dirty="0"/>
              <a:t>provided to you and </a:t>
            </a:r>
            <a:r>
              <a:rPr lang="en-US" sz="1200" dirty="0" smtClean="0"/>
              <a:t>			you </a:t>
            </a:r>
            <a:r>
              <a:rPr lang="en-US" sz="1200" dirty="0"/>
              <a:t>just turned up and taught. </a:t>
            </a:r>
            <a:r>
              <a:rPr lang="en-US" sz="1200" dirty="0"/>
              <a:t>It was fabulous. </a:t>
            </a:r>
            <a:r>
              <a:rPr lang="en-US" sz="1200" dirty="0"/>
              <a:t>And what was </a:t>
            </a:r>
            <a:r>
              <a:rPr lang="en-US" sz="1200" dirty="0"/>
              <a:t>most </a:t>
            </a:r>
            <a:r>
              <a:rPr lang="en-US" sz="1200" dirty="0" smtClean="0"/>
              <a:t>			fabulous </a:t>
            </a:r>
            <a:r>
              <a:rPr lang="en-US" sz="1200" dirty="0"/>
              <a:t>about it was </a:t>
            </a:r>
            <a:r>
              <a:rPr lang="en-US" sz="1200" dirty="0" smtClean="0"/>
              <a:t>seeing </a:t>
            </a:r>
            <a:r>
              <a:rPr lang="en-US" sz="1200" dirty="0"/>
              <a:t>the joy of learning on people’s faces. </a:t>
            </a:r>
            <a:r>
              <a:rPr lang="en-US" sz="1200" dirty="0" smtClean="0"/>
              <a:t>			Being </a:t>
            </a:r>
            <a:r>
              <a:rPr lang="en-US" sz="1200" dirty="0"/>
              <a:t>able to communicate something </a:t>
            </a:r>
            <a:r>
              <a:rPr lang="en-US" sz="1200" dirty="0"/>
              <a:t>complex effectively </a:t>
            </a:r>
            <a:r>
              <a:rPr lang="en-US" sz="1200" dirty="0"/>
              <a:t>and they </a:t>
            </a:r>
            <a:r>
              <a:rPr lang="en-US" sz="1200" dirty="0" smtClean="0"/>
              <a:t>		get </a:t>
            </a:r>
            <a:r>
              <a:rPr lang="en-US" sz="1200" dirty="0"/>
              <a:t>it. </a:t>
            </a:r>
            <a:r>
              <a:rPr lang="en-US" sz="1200" dirty="0" smtClean="0"/>
              <a:t>And </a:t>
            </a:r>
            <a:r>
              <a:rPr lang="en-US" sz="1200" dirty="0"/>
              <a:t>the only reason I didn’t do that long term, is that IBM </a:t>
            </a:r>
            <a:r>
              <a:rPr lang="en-US" sz="1200" dirty="0" smtClean="0"/>
              <a:t>			cancelled </a:t>
            </a:r>
            <a:r>
              <a:rPr lang="en-US" sz="1200" dirty="0"/>
              <a:t>my contract </a:t>
            </a:r>
            <a:r>
              <a:rPr lang="en-US" sz="1200" dirty="0"/>
              <a:t>when they </a:t>
            </a:r>
            <a:r>
              <a:rPr lang="en-US" sz="1200" dirty="0"/>
              <a:t>found out that I was </a:t>
            </a:r>
            <a:r>
              <a:rPr lang="en-US" sz="1200" dirty="0" smtClean="0"/>
              <a:t>teaching 			methods </a:t>
            </a:r>
            <a:r>
              <a:rPr lang="en-US" sz="1200" dirty="0"/>
              <a:t>that were not IBM sanctioned.  I’ve got a better way of doing </a:t>
            </a:r>
            <a:r>
              <a:rPr lang="en-US" sz="1200" dirty="0" smtClean="0"/>
              <a:t>		that </a:t>
            </a:r>
            <a:r>
              <a:rPr lang="en-US" sz="1200" dirty="0"/>
              <a:t>I would </a:t>
            </a:r>
            <a:r>
              <a:rPr lang="en-US" sz="1200" dirty="0"/>
              <a:t>say, and in my intellectual arrogance I </a:t>
            </a:r>
            <a:r>
              <a:rPr lang="en-US" sz="1200" dirty="0" smtClean="0"/>
              <a:t>didn’t </a:t>
            </a:r>
            <a:r>
              <a:rPr lang="en-US" sz="1200" dirty="0"/>
              <a:t>realise how </a:t>
            </a:r>
            <a:r>
              <a:rPr lang="en-US" sz="1200" dirty="0" smtClean="0"/>
              <a:t>		staid </a:t>
            </a:r>
            <a:r>
              <a:rPr lang="en-US" sz="1200" dirty="0"/>
              <a:t>an organisation IBM was. </a:t>
            </a:r>
            <a:r>
              <a:rPr lang="en-US" sz="1200" dirty="0"/>
              <a:t>They said “</a:t>
            </a:r>
            <a:r>
              <a:rPr lang="en-US" sz="1200" dirty="0" err="1"/>
              <a:t>Nope,you’re</a:t>
            </a:r>
            <a:r>
              <a:rPr lang="en-US" sz="1200" dirty="0"/>
              <a:t> </a:t>
            </a:r>
            <a:r>
              <a:rPr lang="en-US" sz="1200" dirty="0"/>
              <a:t>not doing </a:t>
            </a:r>
            <a:r>
              <a:rPr lang="en-US" sz="1200" dirty="0" smtClean="0"/>
              <a:t>			that</a:t>
            </a:r>
            <a:r>
              <a:rPr lang="en-US" sz="1200" dirty="0"/>
              <a:t>”. </a:t>
            </a:r>
            <a:r>
              <a:rPr lang="en-US" sz="1200" dirty="0"/>
              <a:t>The role disappeared.  </a:t>
            </a:r>
            <a:r>
              <a:rPr lang="en-US" sz="1200" dirty="0"/>
              <a:t>Which is </a:t>
            </a:r>
            <a:r>
              <a:rPr lang="en-US" sz="1200" dirty="0" smtClean="0"/>
              <a:t>a </a:t>
            </a:r>
            <a:r>
              <a:rPr lang="en-US" sz="1200" dirty="0"/>
              <a:t>shame. It </a:t>
            </a:r>
            <a:r>
              <a:rPr lang="en-US" sz="1200" dirty="0"/>
              <a:t>was, for the day, </a:t>
            </a:r>
            <a:r>
              <a:rPr lang="en-US" sz="1200" dirty="0" smtClean="0"/>
              <a:t>			and </a:t>
            </a:r>
            <a:r>
              <a:rPr lang="en-US" sz="1200" dirty="0"/>
              <a:t>I am talking late 70’s and early 80’s, it was relatively lucrative to </a:t>
            </a:r>
            <a:r>
              <a:rPr lang="en-US" sz="1200" dirty="0" smtClean="0"/>
              <a:t>		do </a:t>
            </a:r>
            <a:r>
              <a:rPr lang="en-US" sz="1200" dirty="0"/>
              <a:t>that, but it was few </a:t>
            </a:r>
            <a:r>
              <a:rPr lang="en-US" sz="1200" dirty="0" smtClean="0"/>
              <a:t>and </a:t>
            </a:r>
            <a:r>
              <a:rPr lang="en-US" sz="1200" dirty="0"/>
              <a:t>far </a:t>
            </a:r>
            <a:r>
              <a:rPr lang="en-US" sz="1200" dirty="0"/>
              <a:t>between. I would do a dozen courses a </a:t>
            </a:r>
            <a:r>
              <a:rPr lang="en-US" sz="1200" dirty="0" smtClean="0"/>
              <a:t>		year</a:t>
            </a:r>
            <a:r>
              <a:rPr lang="en-US" sz="1200" dirty="0"/>
              <a:t>.  </a:t>
            </a:r>
            <a:r>
              <a:rPr lang="en-US" sz="1200" dirty="0"/>
              <a:t>They </a:t>
            </a:r>
            <a:r>
              <a:rPr lang="en-US" sz="1200" dirty="0"/>
              <a:t>would fly me to different parts of Australia and I would </a:t>
            </a:r>
            <a:r>
              <a:rPr lang="en-US" sz="1200" dirty="0" smtClean="0"/>
              <a:t>			just </a:t>
            </a:r>
            <a:r>
              <a:rPr lang="en-US" sz="1200" dirty="0"/>
              <a:t>do </a:t>
            </a:r>
            <a:r>
              <a:rPr lang="en-US" sz="1200" dirty="0" smtClean="0"/>
              <a:t>instruction</a:t>
            </a:r>
            <a:r>
              <a:rPr lang="en-US" sz="1200" dirty="0"/>
              <a:t>.  But it wasn’t enough for a full time job, it wasn’t </a:t>
            </a:r>
            <a:r>
              <a:rPr lang="en-US" sz="1200" dirty="0" smtClean="0"/>
              <a:t>		sustainable</a:t>
            </a:r>
            <a:r>
              <a:rPr lang="en-US" sz="1200" dirty="0"/>
              <a:t>.  In between </a:t>
            </a:r>
            <a:r>
              <a:rPr lang="en-US" sz="1200" dirty="0"/>
              <a:t>I worked </a:t>
            </a:r>
            <a:r>
              <a:rPr lang="en-US" sz="1200" dirty="0"/>
              <a:t>for </a:t>
            </a:r>
            <a:r>
              <a:rPr lang="en-US" sz="1200" dirty="0"/>
              <a:t>customers </a:t>
            </a:r>
            <a:r>
              <a:rPr lang="en-US" sz="1200" dirty="0" smtClean="0"/>
              <a:t>demonstrating </a:t>
            </a:r>
            <a:r>
              <a:rPr lang="en-US" sz="1200" dirty="0"/>
              <a:t>my </a:t>
            </a:r>
            <a:r>
              <a:rPr lang="en-US" sz="1200" dirty="0" smtClean="0"/>
              <a:t>			skills </a:t>
            </a:r>
            <a:r>
              <a:rPr lang="en-US" sz="1200" dirty="0"/>
              <a:t>in being able to create solutions with different forms of IT </a:t>
            </a:r>
            <a:r>
              <a:rPr lang="en-US" sz="1200" dirty="0" smtClean="0"/>
              <a:t>			constructs</a:t>
            </a:r>
            <a:r>
              <a:rPr lang="en-US" sz="1200" dirty="0"/>
              <a:t>.</a:t>
            </a:r>
          </a:p>
          <a:p>
            <a:r>
              <a:rPr lang="en-US" sz="1200" dirty="0"/>
              <a:t>	</a:t>
            </a:r>
            <a:r>
              <a:rPr lang="en-US" sz="1200" dirty="0"/>
              <a:t>	These </a:t>
            </a:r>
            <a:r>
              <a:rPr lang="en-US" sz="1200" dirty="0"/>
              <a:t>are early days of PC’s networking wasn’t what we knew today </a:t>
            </a:r>
            <a:r>
              <a:rPr lang="en-US" sz="1200" dirty="0" smtClean="0"/>
              <a:t>		with </a:t>
            </a:r>
            <a:r>
              <a:rPr lang="en-US" sz="1200" dirty="0"/>
              <a:t>internet and high speed capability </a:t>
            </a:r>
            <a:r>
              <a:rPr lang="en-US" sz="1200" dirty="0" smtClean="0"/>
              <a:t>between machines</a:t>
            </a:r>
            <a:r>
              <a:rPr lang="en-US" sz="1200" dirty="0"/>
              <a:t>. </a:t>
            </a:r>
            <a:r>
              <a:rPr lang="en-US" sz="1200" dirty="0"/>
              <a:t>Being </a:t>
            </a:r>
            <a:r>
              <a:rPr lang="en-US" sz="1200" dirty="0"/>
              <a:t>able </a:t>
            </a:r>
            <a:r>
              <a:rPr lang="en-US" sz="1200" dirty="0" smtClean="0"/>
              <a:t>		to </a:t>
            </a:r>
            <a:r>
              <a:rPr lang="en-US" sz="1200" dirty="0"/>
              <a:t>communicate with databases on different architectures in different </a:t>
            </a:r>
            <a:r>
              <a:rPr lang="en-US" sz="1200" dirty="0" smtClean="0"/>
              <a:t>		parts </a:t>
            </a:r>
            <a:r>
              <a:rPr lang="en-US" sz="1200" dirty="0"/>
              <a:t>of the </a:t>
            </a:r>
            <a:r>
              <a:rPr lang="en-US" sz="1200" dirty="0"/>
              <a:t>world </a:t>
            </a:r>
            <a:r>
              <a:rPr lang="en-US" sz="1200" dirty="0"/>
              <a:t>with what </a:t>
            </a:r>
            <a:r>
              <a:rPr lang="en-US" sz="1200" dirty="0" smtClean="0"/>
              <a:t>was </a:t>
            </a:r>
            <a:r>
              <a:rPr lang="en-US" sz="1200" dirty="0"/>
              <a:t>then primitive communication </a:t>
            </a:r>
            <a:r>
              <a:rPr lang="en-US" sz="1200" dirty="0" smtClean="0"/>
              <a:t>			technology </a:t>
            </a:r>
            <a:r>
              <a:rPr lang="en-US" sz="1200" dirty="0"/>
              <a:t>was a skill that I developed. </a:t>
            </a:r>
            <a:endParaRPr lang="en-US" sz="1200" dirty="0" smtClean="0"/>
          </a:p>
          <a:p>
            <a:r>
              <a:rPr lang="en-US" sz="1200" b="1" dirty="0"/>
              <a:t>Jennelle:	What gave you your start in IT?</a:t>
            </a:r>
          </a:p>
          <a:p>
            <a:r>
              <a:rPr lang="en-US" sz="1200" dirty="0"/>
              <a:t>Allen:	</a:t>
            </a:r>
            <a:r>
              <a:rPr lang="en-US" sz="1200" dirty="0" smtClean="0"/>
              <a:t>	What </a:t>
            </a:r>
            <a:r>
              <a:rPr lang="en-US" sz="1200" dirty="0"/>
              <a:t>gave me my start in IT was when I was in Accounting. The </a:t>
            </a:r>
            <a:r>
              <a:rPr lang="en-US" sz="1200" dirty="0" smtClean="0"/>
              <a:t>			company </a:t>
            </a:r>
            <a:r>
              <a:rPr lang="en-US" sz="1200" dirty="0"/>
              <a:t>that I worked for at the time, </a:t>
            </a:r>
            <a:r>
              <a:rPr lang="en-US" sz="1200" dirty="0" err="1"/>
              <a:t>Rheem</a:t>
            </a:r>
            <a:r>
              <a:rPr lang="en-US" sz="1200" dirty="0"/>
              <a:t>, had a </a:t>
            </a:r>
            <a:r>
              <a:rPr lang="en-US" sz="1200" dirty="0" smtClean="0"/>
              <a:t>program </a:t>
            </a:r>
            <a:r>
              <a:rPr lang="en-US" sz="1200" dirty="0"/>
              <a:t>called </a:t>
            </a:r>
            <a:r>
              <a:rPr lang="en-US" sz="1200" dirty="0" smtClean="0"/>
              <a:t>		Commercial </a:t>
            </a:r>
            <a:r>
              <a:rPr lang="en-US" sz="1200" dirty="0"/>
              <a:t>Traineeship which requires the trainees to participate in </a:t>
            </a:r>
            <a:r>
              <a:rPr lang="en-US" sz="1200" dirty="0" smtClean="0"/>
              <a:t>		all </a:t>
            </a:r>
            <a:r>
              <a:rPr lang="en-US" sz="1200" dirty="0"/>
              <a:t>aspects of the business. I </a:t>
            </a:r>
            <a:r>
              <a:rPr lang="en-US" sz="1200" dirty="0" smtClean="0"/>
              <a:t>answered </a:t>
            </a:r>
            <a:r>
              <a:rPr lang="en-US" sz="1200" dirty="0"/>
              <a:t>calls on a plug and cord </a:t>
            </a:r>
            <a:r>
              <a:rPr lang="en-US" sz="1200" dirty="0" smtClean="0"/>
              <a:t>			switchboard</a:t>
            </a:r>
            <a:r>
              <a:rPr lang="en-US" sz="1200" dirty="0"/>
              <a:t>, I was out on the road with Salesman, I drove a forklift in </a:t>
            </a:r>
            <a:r>
              <a:rPr lang="en-US" sz="1200" dirty="0" smtClean="0"/>
              <a:t>		a </a:t>
            </a:r>
            <a:r>
              <a:rPr lang="en-US" sz="1200" dirty="0"/>
              <a:t>good receiving </a:t>
            </a:r>
            <a:r>
              <a:rPr lang="en-US" sz="1200" dirty="0" smtClean="0"/>
              <a:t>dock</a:t>
            </a:r>
            <a:r>
              <a:rPr lang="en-US" sz="1200" dirty="0"/>
              <a:t>, I worked in the tool </a:t>
            </a:r>
            <a:r>
              <a:rPr lang="en-US" sz="1200" dirty="0" smtClean="0"/>
              <a:t>shop, I </a:t>
            </a:r>
            <a:r>
              <a:rPr lang="en-US" sz="1200" dirty="0"/>
              <a:t>worked on the </a:t>
            </a:r>
            <a:r>
              <a:rPr lang="en-US" sz="1200" dirty="0" smtClean="0"/>
              <a:t>			shop </a:t>
            </a:r>
            <a:r>
              <a:rPr lang="en-US" sz="1200" dirty="0"/>
              <a:t>floor moving materials around. That gave me was a basic </a:t>
            </a:r>
            <a:r>
              <a:rPr lang="en-US" sz="1200" dirty="0" smtClean="0"/>
              <a:t>			grounding in </a:t>
            </a:r>
            <a:r>
              <a:rPr lang="en-US" sz="1200" dirty="0"/>
              <a:t>how manufacturing and distribution businesses </a:t>
            </a:r>
            <a:r>
              <a:rPr lang="en-US" sz="1200" dirty="0" smtClean="0"/>
              <a:t>			worked</a:t>
            </a:r>
            <a:r>
              <a:rPr lang="en-US" sz="1200" dirty="0"/>
              <a:t>. Then in 1977 and I went to the then company Secretary- his 		name was </a:t>
            </a:r>
            <a:r>
              <a:rPr lang="en-US" sz="1200" dirty="0" err="1"/>
              <a:t>Sedric</a:t>
            </a:r>
            <a:r>
              <a:rPr lang="en-US" sz="1200" dirty="0"/>
              <a:t> </a:t>
            </a:r>
            <a:r>
              <a:rPr lang="en-US" sz="1200" dirty="0" err="1"/>
              <a:t>Malcomson</a:t>
            </a:r>
            <a:r>
              <a:rPr lang="en-US" sz="1200" dirty="0"/>
              <a:t> Edgar Richard Bolt the Second – came </a:t>
            </a:r>
            <a:r>
              <a:rPr lang="en-US" sz="1200" dirty="0" smtClean="0"/>
              <a:t>			up </a:t>
            </a:r>
            <a:r>
              <a:rPr lang="en-US" sz="1200" dirty="0"/>
              <a:t>with an idea. </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2999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83290"/>
            <a:ext cx="6256840" cy="8956298"/>
          </a:xfrm>
          <a:prstGeom prst="rect">
            <a:avLst/>
          </a:prstGeom>
          <a:noFill/>
        </p:spPr>
        <p:txBody>
          <a:bodyPr wrap="square" rtlCol="0">
            <a:spAutoFit/>
          </a:bodyPr>
          <a:lstStyle/>
          <a:p>
            <a:r>
              <a:rPr lang="en-US" sz="1200" dirty="0" smtClean="0"/>
              <a:t>		He </a:t>
            </a:r>
            <a:r>
              <a:rPr lang="en-US" sz="1200" dirty="0"/>
              <a:t>said  “We are transitioning from mainframe </a:t>
            </a:r>
            <a:r>
              <a:rPr lang="en-US" sz="1200" dirty="0" smtClean="0"/>
              <a:t>computing </a:t>
            </a:r>
            <a:r>
              <a:rPr lang="en-US" sz="1200" dirty="0"/>
              <a:t>into </a:t>
            </a:r>
            <a:r>
              <a:rPr lang="en-US" sz="1200" dirty="0" smtClean="0"/>
              <a:t>			distributed </a:t>
            </a:r>
            <a:r>
              <a:rPr lang="en-US" sz="1200" dirty="0"/>
              <a:t>computing and with your business </a:t>
            </a:r>
            <a:r>
              <a:rPr lang="en-US" sz="1200" dirty="0" smtClean="0"/>
              <a:t>background 				knowledge</a:t>
            </a:r>
            <a:r>
              <a:rPr lang="en-US" sz="1200" dirty="0"/>
              <a:t>, I think you will be ideal to help lead the effort”.</a:t>
            </a:r>
          </a:p>
          <a:p>
            <a:r>
              <a:rPr lang="en-US" sz="1200" dirty="0" smtClean="0"/>
              <a:t>		I </a:t>
            </a:r>
            <a:r>
              <a:rPr lang="en-US" sz="1200" dirty="0"/>
              <a:t>accepted his offer then lead a series of projects which converted </a:t>
            </a:r>
            <a:r>
              <a:rPr lang="en-US" sz="1200" dirty="0" smtClean="0"/>
              <a:t>			mainframe </a:t>
            </a:r>
            <a:r>
              <a:rPr lang="en-US" sz="1200" dirty="0"/>
              <a:t>applications over to distributed computing </a:t>
            </a:r>
            <a:r>
              <a:rPr lang="en-US" sz="1200" dirty="0" smtClean="0"/>
              <a:t>and </a:t>
            </a:r>
            <a:r>
              <a:rPr lang="en-US" sz="1200" dirty="0"/>
              <a:t>became </a:t>
            </a:r>
            <a:r>
              <a:rPr lang="en-US" sz="1200" dirty="0" smtClean="0"/>
              <a:t>			frustrated </a:t>
            </a:r>
            <a:r>
              <a:rPr lang="en-US" sz="1200" dirty="0"/>
              <a:t>along the way with the speed of progress when we needed </a:t>
            </a:r>
            <a:r>
              <a:rPr lang="en-US" sz="1200" dirty="0" smtClean="0"/>
              <a:t>		to </a:t>
            </a:r>
            <a:r>
              <a:rPr lang="en-US" sz="1200" dirty="0"/>
              <a:t>do change to </a:t>
            </a:r>
            <a:r>
              <a:rPr lang="en-US" sz="1200" dirty="0" smtClean="0"/>
              <a:t>the system</a:t>
            </a:r>
            <a:r>
              <a:rPr lang="en-US" sz="1200" dirty="0"/>
              <a:t>. The IT </a:t>
            </a:r>
            <a:r>
              <a:rPr lang="en-US" sz="1200" dirty="0" smtClean="0"/>
              <a:t>guys </a:t>
            </a:r>
            <a:r>
              <a:rPr lang="en-US" sz="1200" dirty="0"/>
              <a:t>would say, “Sure, add it to </a:t>
            </a:r>
            <a:r>
              <a:rPr lang="en-US" sz="1200" dirty="0" smtClean="0"/>
              <a:t>			the </a:t>
            </a:r>
            <a:r>
              <a:rPr lang="en-US" sz="1200" dirty="0"/>
              <a:t>Do List”.  And the Do List was thousands of items long with a 2 or </a:t>
            </a:r>
            <a:r>
              <a:rPr lang="en-US" sz="1200" dirty="0" smtClean="0"/>
              <a:t>		3 </a:t>
            </a:r>
            <a:r>
              <a:rPr lang="en-US" sz="1200" dirty="0"/>
              <a:t>year lead time </a:t>
            </a:r>
            <a:r>
              <a:rPr lang="en-US" sz="1200" dirty="0" smtClean="0"/>
              <a:t>before </a:t>
            </a:r>
            <a:r>
              <a:rPr lang="en-US" sz="1200" dirty="0"/>
              <a:t>you would see something come out the other </a:t>
            </a:r>
            <a:r>
              <a:rPr lang="en-US" sz="1200" dirty="0" smtClean="0"/>
              <a:t>		end</a:t>
            </a:r>
            <a:r>
              <a:rPr lang="en-US" sz="1200" dirty="0"/>
              <a:t>.  So I said, what options have we got, can we hire people to do </a:t>
            </a:r>
            <a:r>
              <a:rPr lang="en-US" sz="1200" dirty="0" smtClean="0"/>
              <a:t>			this</a:t>
            </a:r>
            <a:r>
              <a:rPr lang="en-US" sz="1200" dirty="0"/>
              <a:t>? And I was told we had no budget to hire anyone, but that I could </a:t>
            </a:r>
            <a:r>
              <a:rPr lang="en-US" sz="1200" dirty="0" smtClean="0"/>
              <a:t>		always </a:t>
            </a:r>
            <a:r>
              <a:rPr lang="en-US" sz="1200" dirty="0"/>
              <a:t>teach myself programming. </a:t>
            </a:r>
            <a:endParaRPr lang="en-US" sz="1200" dirty="0" smtClean="0"/>
          </a:p>
          <a:p>
            <a:r>
              <a:rPr lang="en-US" sz="1200" dirty="0" smtClean="0"/>
              <a:t>		So </a:t>
            </a:r>
            <a:r>
              <a:rPr lang="en-US" sz="1200" dirty="0"/>
              <a:t>I did and I </a:t>
            </a:r>
            <a:r>
              <a:rPr lang="en-US" sz="1200" dirty="0" smtClean="0"/>
              <a:t>made </a:t>
            </a:r>
            <a:r>
              <a:rPr lang="en-US" sz="1200" dirty="0"/>
              <a:t>the </a:t>
            </a:r>
            <a:r>
              <a:rPr lang="en-US" sz="1200" dirty="0" smtClean="0"/>
              <a:t>changes myself</a:t>
            </a:r>
            <a:endParaRPr lang="en-US" sz="1200" dirty="0"/>
          </a:p>
          <a:p>
            <a:r>
              <a:rPr lang="en-US" sz="1200" b="1" dirty="0" smtClean="0"/>
              <a:t>Jennelle</a:t>
            </a:r>
            <a:r>
              <a:rPr lang="en-US" sz="1200" b="1" dirty="0"/>
              <a:t>:	</a:t>
            </a:r>
            <a:r>
              <a:rPr lang="en-US" sz="1200" b="1" dirty="0"/>
              <a:t>What </a:t>
            </a:r>
            <a:r>
              <a:rPr lang="en-US" sz="1200" b="1" dirty="0"/>
              <a:t>do you wish that was different about the way the IT </a:t>
            </a:r>
            <a:r>
              <a:rPr lang="en-US" sz="1200" b="1" dirty="0" smtClean="0"/>
              <a:t>				departments </a:t>
            </a:r>
            <a:r>
              <a:rPr lang="en-US" sz="1200" b="1" dirty="0"/>
              <a:t>work or how it was different so </a:t>
            </a:r>
            <a:r>
              <a:rPr lang="en-US" sz="1200" b="1" dirty="0"/>
              <a:t>that IT </a:t>
            </a:r>
            <a:r>
              <a:rPr lang="en-US" sz="1200" b="1" dirty="0" smtClean="0"/>
              <a:t>departments 			could </a:t>
            </a:r>
            <a:r>
              <a:rPr lang="en-US" sz="1200" b="1" dirty="0"/>
              <a:t>be more effective</a:t>
            </a:r>
            <a:r>
              <a:rPr lang="en-US" sz="1200" b="1" dirty="0"/>
              <a:t>?</a:t>
            </a:r>
          </a:p>
          <a:p>
            <a:r>
              <a:rPr lang="en-US" sz="1200" dirty="0"/>
              <a:t>Allen:	</a:t>
            </a:r>
            <a:r>
              <a:rPr lang="en-US" sz="1200" dirty="0" smtClean="0"/>
              <a:t>	There </a:t>
            </a:r>
            <a:r>
              <a:rPr lang="en-US" sz="1200" dirty="0"/>
              <a:t>were very few people in business </a:t>
            </a:r>
            <a:r>
              <a:rPr lang="en-US" sz="1200" dirty="0"/>
              <a:t>groups that </a:t>
            </a:r>
            <a:r>
              <a:rPr lang="en-US" sz="1200" dirty="0"/>
              <a:t>I have ever </a:t>
            </a:r>
            <a:r>
              <a:rPr lang="en-US" sz="1200" dirty="0" smtClean="0"/>
              <a:t>			worked </a:t>
            </a:r>
            <a:r>
              <a:rPr lang="en-US" sz="1200" dirty="0"/>
              <a:t>with that understood the basic </a:t>
            </a:r>
            <a:r>
              <a:rPr lang="en-US" sz="1200" dirty="0"/>
              <a:t>importance of </a:t>
            </a:r>
            <a:r>
              <a:rPr lang="en-US" sz="1200" dirty="0" smtClean="0"/>
              <a:t>data quality</a:t>
            </a:r>
            <a:r>
              <a:rPr lang="en-US" sz="1200" dirty="0"/>
              <a:t>, </a:t>
            </a:r>
            <a:r>
              <a:rPr lang="en-US" sz="1200" dirty="0" smtClean="0"/>
              <a:t>			process </a:t>
            </a:r>
            <a:r>
              <a:rPr lang="en-US" sz="1200" dirty="0"/>
              <a:t>rigidity and function </a:t>
            </a:r>
            <a:r>
              <a:rPr lang="en-US" sz="1200" dirty="0"/>
              <a:t>management. </a:t>
            </a:r>
            <a:r>
              <a:rPr lang="en-US" sz="1200" dirty="0"/>
              <a:t>For those who did, they </a:t>
            </a:r>
            <a:r>
              <a:rPr lang="en-US" sz="1200" dirty="0" smtClean="0"/>
              <a:t>			were </a:t>
            </a:r>
            <a:r>
              <a:rPr lang="en-US" sz="1200" dirty="0"/>
              <a:t>a joy to work with, they </a:t>
            </a:r>
            <a:r>
              <a:rPr lang="en-US" sz="1200" dirty="0"/>
              <a:t>got </a:t>
            </a:r>
            <a:r>
              <a:rPr lang="en-US" sz="1200" dirty="0"/>
              <a:t>it. </a:t>
            </a:r>
            <a:r>
              <a:rPr lang="en-US" sz="1200" dirty="0"/>
              <a:t>But </a:t>
            </a:r>
            <a:r>
              <a:rPr lang="en-US" sz="1200" dirty="0" smtClean="0"/>
              <a:t>what did </a:t>
            </a:r>
            <a:r>
              <a:rPr lang="en-US" sz="1200" dirty="0"/>
              <a:t>frustrate me was </a:t>
            </a:r>
            <a:r>
              <a:rPr lang="en-US" sz="1200" dirty="0" smtClean="0"/>
              <a:t>			that </a:t>
            </a:r>
            <a:r>
              <a:rPr lang="en-US" sz="1200" dirty="0"/>
              <a:t>you </a:t>
            </a:r>
            <a:r>
              <a:rPr lang="en-US" sz="1200" dirty="0"/>
              <a:t>could build good systems, but if people were not disciplined </a:t>
            </a:r>
            <a:r>
              <a:rPr lang="en-US" sz="1200" dirty="0" smtClean="0"/>
              <a:t>		in </a:t>
            </a:r>
            <a:r>
              <a:rPr lang="en-US" sz="1200" dirty="0"/>
              <a:t>managing </a:t>
            </a:r>
            <a:r>
              <a:rPr lang="en-US" sz="1200" dirty="0"/>
              <a:t>data, they </a:t>
            </a:r>
            <a:r>
              <a:rPr lang="en-US" sz="1200" dirty="0" smtClean="0"/>
              <a:t>found smart </a:t>
            </a:r>
            <a:r>
              <a:rPr lang="en-US" sz="1200" dirty="0"/>
              <a:t>ways around your good system, </a:t>
            </a:r>
            <a:r>
              <a:rPr lang="en-US" sz="1200" dirty="0" smtClean="0"/>
              <a:t>		they </a:t>
            </a:r>
            <a:r>
              <a:rPr lang="en-US" sz="1200" dirty="0"/>
              <a:t>could put crap into the system and </a:t>
            </a:r>
            <a:r>
              <a:rPr lang="en-US" sz="1200" dirty="0"/>
              <a:t>suddenly </a:t>
            </a:r>
            <a:r>
              <a:rPr lang="en-US" sz="1200" dirty="0"/>
              <a:t>it is the system at </a:t>
            </a:r>
            <a:r>
              <a:rPr lang="en-US" sz="1200" dirty="0" smtClean="0"/>
              <a:t>		fault</a:t>
            </a:r>
            <a:r>
              <a:rPr lang="en-US" sz="1200" dirty="0"/>
              <a:t>, so it is </a:t>
            </a:r>
            <a:r>
              <a:rPr lang="en-US" sz="1200" dirty="0" smtClean="0"/>
              <a:t>your </a:t>
            </a:r>
            <a:r>
              <a:rPr lang="en-US" sz="1200" dirty="0"/>
              <a:t>problem and therefore your fault. </a:t>
            </a:r>
            <a:endParaRPr lang="en-US" sz="1200" dirty="0" smtClean="0"/>
          </a:p>
          <a:p>
            <a:r>
              <a:rPr lang="en-US" sz="1200" b="1" dirty="0"/>
              <a:t>Jennelle:	So you think a higher value placed or a higher understanding of the </a:t>
            </a:r>
            <a:r>
              <a:rPr lang="en-US" sz="1200" b="1" dirty="0" smtClean="0"/>
              <a:t>		way </a:t>
            </a:r>
            <a:r>
              <a:rPr lang="en-US" sz="1200" b="1" dirty="0"/>
              <a:t>that technology collects and uses and outputs </a:t>
            </a:r>
            <a:r>
              <a:rPr lang="en-US" sz="1200" b="1" dirty="0" smtClean="0"/>
              <a:t>data </a:t>
            </a:r>
            <a:r>
              <a:rPr lang="en-US" sz="1200" b="1" dirty="0"/>
              <a:t>that means </a:t>
            </a:r>
            <a:r>
              <a:rPr lang="en-US" sz="1200" b="1" dirty="0" smtClean="0"/>
              <a:t>		that </a:t>
            </a:r>
            <a:r>
              <a:rPr lang="en-US" sz="1200" b="1" dirty="0"/>
              <a:t>people will probably then assign a higher value for the function </a:t>
            </a:r>
            <a:r>
              <a:rPr lang="en-US" sz="1200" b="1" dirty="0" smtClean="0"/>
              <a:t>		of </a:t>
            </a:r>
            <a:r>
              <a:rPr lang="en-US" sz="1200" b="1" dirty="0"/>
              <a:t>IT?</a:t>
            </a:r>
          </a:p>
          <a:p>
            <a:r>
              <a:rPr lang="en-US" sz="1200" dirty="0"/>
              <a:t>Allen</a:t>
            </a:r>
            <a:r>
              <a:rPr lang="en-US" sz="1200" dirty="0" smtClean="0"/>
              <a:t>:	</a:t>
            </a:r>
            <a:r>
              <a:rPr lang="en-US" sz="1200" dirty="0"/>
              <a:t>	Essentially that is what I am saying. If those few people that I worked </a:t>
            </a:r>
            <a:r>
              <a:rPr lang="en-US" sz="1200" dirty="0" smtClean="0"/>
              <a:t>		with </a:t>
            </a:r>
            <a:r>
              <a:rPr lang="en-US" sz="1200" dirty="0"/>
              <a:t>were able to drive the strategic approach to </a:t>
            </a:r>
            <a:r>
              <a:rPr lang="en-US" sz="1200" dirty="0" smtClean="0"/>
              <a:t>IT solutions </a:t>
            </a:r>
            <a:r>
              <a:rPr lang="en-US" sz="1200" dirty="0"/>
              <a:t>within </a:t>
            </a:r>
            <a:r>
              <a:rPr lang="en-US" sz="1200" dirty="0" smtClean="0"/>
              <a:t>		businesses</a:t>
            </a:r>
            <a:r>
              <a:rPr lang="en-US" sz="1200" dirty="0"/>
              <a:t>, they would be much more successful. But most people </a:t>
            </a:r>
            <a:r>
              <a:rPr lang="en-US" sz="1200" dirty="0" smtClean="0"/>
              <a:t>			just </a:t>
            </a:r>
            <a:r>
              <a:rPr lang="en-US" sz="1200" dirty="0"/>
              <a:t>didn’t get it.  So when you want </a:t>
            </a:r>
            <a:r>
              <a:rPr lang="en-US" sz="1200" dirty="0" smtClean="0"/>
              <a:t>to </a:t>
            </a:r>
            <a:r>
              <a:rPr lang="en-US" sz="1200" dirty="0"/>
              <a:t>invest in a full time role as an </a:t>
            </a:r>
            <a:r>
              <a:rPr lang="en-US" sz="1200" dirty="0" smtClean="0"/>
              <a:t>		overseer </a:t>
            </a:r>
            <a:r>
              <a:rPr lang="en-US" sz="1200" dirty="0"/>
              <a:t>or manager of Data Quality and you get </a:t>
            </a:r>
            <a:r>
              <a:rPr lang="en-US" sz="1200" dirty="0" smtClean="0"/>
              <a:t>rejected for </a:t>
            </a:r>
            <a:r>
              <a:rPr lang="en-US" sz="1200" dirty="0"/>
              <a:t>it, you </a:t>
            </a:r>
            <a:r>
              <a:rPr lang="en-US" sz="1200" dirty="0" smtClean="0"/>
              <a:t>		know </a:t>
            </a:r>
            <a:r>
              <a:rPr lang="en-US" sz="1200" dirty="0"/>
              <a:t>what is going </a:t>
            </a:r>
            <a:r>
              <a:rPr lang="en-US" sz="1200" dirty="0" smtClean="0"/>
              <a:t>to </a:t>
            </a:r>
            <a:r>
              <a:rPr lang="en-US" sz="1200" dirty="0"/>
              <a:t>happen.  You know that the Data Quality is </a:t>
            </a:r>
            <a:r>
              <a:rPr lang="en-US" sz="1200" dirty="0" smtClean="0"/>
              <a:t>			going </a:t>
            </a:r>
            <a:r>
              <a:rPr lang="en-US" sz="1200" dirty="0"/>
              <a:t>to degrade, you know that crap is going to creep into the </a:t>
            </a:r>
            <a:r>
              <a:rPr lang="en-US" sz="1200" dirty="0" smtClean="0"/>
              <a:t>			system that </a:t>
            </a:r>
            <a:r>
              <a:rPr lang="en-US" sz="1200" dirty="0"/>
              <a:t>	will mount up IT help tickets and create all kinds of work </a:t>
            </a:r>
            <a:r>
              <a:rPr lang="en-US" sz="1200" dirty="0" smtClean="0"/>
              <a:t>		arounds </a:t>
            </a:r>
            <a:r>
              <a:rPr lang="en-US" sz="1200" dirty="0"/>
              <a:t>which will lead to further bizarre IT expectations that </a:t>
            </a:r>
            <a:r>
              <a:rPr lang="en-US" sz="1200" dirty="0" smtClean="0"/>
              <a:t>just 			become </a:t>
            </a:r>
            <a:r>
              <a:rPr lang="en-US" sz="1200" dirty="0"/>
              <a:t>over time a mess.</a:t>
            </a:r>
          </a:p>
          <a:p>
            <a:r>
              <a:rPr lang="en-US" sz="1200" dirty="0"/>
              <a:t> 		But if you understand the value proposition of investing the right </a:t>
            </a:r>
            <a:r>
              <a:rPr lang="en-US" sz="1200" dirty="0" smtClean="0"/>
              <a:t>			amount </a:t>
            </a:r>
            <a:r>
              <a:rPr lang="en-US" sz="1200" dirty="0"/>
              <a:t>in technology controls and management, </a:t>
            </a:r>
            <a:r>
              <a:rPr lang="en-US" sz="1200" dirty="0" smtClean="0"/>
              <a:t>you can </a:t>
            </a:r>
            <a:r>
              <a:rPr lang="en-US" sz="1200" dirty="0"/>
              <a:t>approach </a:t>
            </a:r>
            <a:r>
              <a:rPr lang="en-US" sz="1200" dirty="0" smtClean="0"/>
              <a:t>		perfection</a:t>
            </a:r>
            <a:r>
              <a:rPr lang="en-US" sz="1200" dirty="0"/>
              <a:t>, but that costs a lot of money. </a:t>
            </a:r>
            <a:endParaRPr lang="en-US" sz="1200" dirty="0" smtClean="0"/>
          </a:p>
          <a:p>
            <a:r>
              <a:rPr lang="en-US" sz="1200" b="1" dirty="0"/>
              <a:t>Jennelle:	In every person that you are hiring, what are the things that you look 		for, when you are hiring those people to be part of your teams?</a:t>
            </a:r>
          </a:p>
          <a:p>
            <a:r>
              <a:rPr lang="en-US" sz="1200" dirty="0"/>
              <a:t>Allen:		If you are talking about Technical People, I evolved a technique for 			hiring good technical people, without realising it. What 	I was looking 		in Technical People, were two key attributes.  </a:t>
            </a:r>
          </a:p>
          <a:p>
            <a:r>
              <a:rPr lang="en-US" sz="1200" dirty="0"/>
              <a:t>		One of those was an eye for detail and the other was the ability to 			think coldly and logically.  </a:t>
            </a:r>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725190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75360"/>
            <a:ext cx="6256840" cy="8956298"/>
          </a:xfrm>
          <a:prstGeom prst="rect">
            <a:avLst/>
          </a:prstGeom>
          <a:noFill/>
        </p:spPr>
        <p:txBody>
          <a:bodyPr wrap="square" rtlCol="0">
            <a:spAutoFit/>
          </a:bodyPr>
          <a:lstStyle/>
          <a:p>
            <a:r>
              <a:rPr lang="en-US" sz="1200" dirty="0"/>
              <a:t>		For </a:t>
            </a:r>
            <a:r>
              <a:rPr lang="en-US" sz="1200" dirty="0"/>
              <a:t>that first attribute, </a:t>
            </a:r>
            <a:r>
              <a:rPr lang="en-US" sz="1200" dirty="0"/>
              <a:t>in the early days we </a:t>
            </a:r>
            <a:r>
              <a:rPr lang="en-US" sz="1200" dirty="0"/>
              <a:t>had computer print outs </a:t>
            </a:r>
            <a:r>
              <a:rPr lang="en-US" sz="1200" dirty="0" smtClean="0"/>
              <a:t>		only</a:t>
            </a:r>
            <a:r>
              <a:rPr lang="en-US" sz="1200" dirty="0"/>
              <a:t>.  I </a:t>
            </a:r>
            <a:r>
              <a:rPr lang="en-US" sz="1200" dirty="0"/>
              <a:t>would have columns of figures in </a:t>
            </a:r>
            <a:r>
              <a:rPr lang="en-US" sz="1200" dirty="0"/>
              <a:t>15 by </a:t>
            </a:r>
            <a:r>
              <a:rPr lang="en-US" sz="1200" dirty="0" smtClean="0"/>
              <a:t>11 sprocket </a:t>
            </a:r>
            <a:r>
              <a:rPr lang="en-US" sz="1200" dirty="0"/>
              <a:t>feed </a:t>
            </a:r>
            <a:r>
              <a:rPr lang="en-US" sz="1200" dirty="0" smtClean="0"/>
              <a:t>			paper </a:t>
            </a:r>
            <a:r>
              <a:rPr lang="en-US" sz="1200" dirty="0"/>
              <a:t>print out and I would say to the interviewee, “I’ve got columns </a:t>
            </a:r>
            <a:r>
              <a:rPr lang="en-US" sz="1200" dirty="0" smtClean="0"/>
              <a:t>		of </a:t>
            </a:r>
            <a:r>
              <a:rPr lang="en-US" sz="1200" dirty="0"/>
              <a:t>figures on a </a:t>
            </a:r>
            <a:r>
              <a:rPr lang="en-US" sz="1200" dirty="0"/>
              <a:t>page. You </a:t>
            </a:r>
            <a:r>
              <a:rPr lang="en-US" sz="1200" dirty="0"/>
              <a:t>have got 3 </a:t>
            </a:r>
            <a:r>
              <a:rPr lang="en-US" sz="1200" dirty="0"/>
              <a:t>	</a:t>
            </a:r>
            <a:r>
              <a:rPr lang="en-US" sz="1200" dirty="0" smtClean="0"/>
              <a:t>seconds </a:t>
            </a:r>
            <a:r>
              <a:rPr lang="en-US" sz="1200" dirty="0"/>
              <a:t>to spot one of the 3 </a:t>
            </a:r>
            <a:r>
              <a:rPr lang="en-US" sz="1200" dirty="0" smtClean="0"/>
              <a:t>			data </a:t>
            </a:r>
            <a:r>
              <a:rPr lang="en-US" sz="1200" dirty="0"/>
              <a:t>anomalies that are on that page”. </a:t>
            </a:r>
            <a:r>
              <a:rPr lang="en-US" sz="1200" dirty="0"/>
              <a:t>People </a:t>
            </a:r>
            <a:r>
              <a:rPr lang="en-US" sz="1200" dirty="0"/>
              <a:t>with an eye for detail, </a:t>
            </a:r>
            <a:r>
              <a:rPr lang="en-US" sz="1200" dirty="0" smtClean="0"/>
              <a:t>		could </a:t>
            </a:r>
            <a:r>
              <a:rPr lang="en-US" sz="1200" dirty="0"/>
              <a:t>spot the data </a:t>
            </a:r>
            <a:r>
              <a:rPr lang="en-US" sz="1200" dirty="0" smtClean="0"/>
              <a:t>anomalies </a:t>
            </a:r>
            <a:r>
              <a:rPr lang="en-US" sz="1200" dirty="0"/>
              <a:t>quite </a:t>
            </a:r>
            <a:r>
              <a:rPr lang="en-US" sz="1200" dirty="0"/>
              <a:t>quickly.</a:t>
            </a:r>
          </a:p>
          <a:p>
            <a:r>
              <a:rPr lang="en-US" sz="1200" dirty="0"/>
              <a:t>	</a:t>
            </a:r>
            <a:r>
              <a:rPr lang="en-US" sz="1200" dirty="0"/>
              <a:t>	The </a:t>
            </a:r>
            <a:r>
              <a:rPr lang="en-US" sz="1200" dirty="0"/>
              <a:t>second attribute test was the ability </a:t>
            </a:r>
            <a:r>
              <a:rPr lang="en-US" sz="1200" dirty="0"/>
              <a:t>to think coldly </a:t>
            </a:r>
            <a:r>
              <a:rPr lang="en-US" sz="1200" dirty="0"/>
              <a:t>logically.  </a:t>
            </a:r>
            <a:r>
              <a:rPr lang="en-US" sz="1200" dirty="0"/>
              <a:t>I </a:t>
            </a:r>
            <a:r>
              <a:rPr lang="en-US" sz="1200" dirty="0" smtClean="0"/>
              <a:t>			had </a:t>
            </a:r>
            <a:r>
              <a:rPr lang="en-US" sz="1200" dirty="0"/>
              <a:t>a basic a </a:t>
            </a:r>
            <a:r>
              <a:rPr lang="en-US" sz="1200" dirty="0"/>
              <a:t>Boolean logic construct, </a:t>
            </a:r>
            <a:r>
              <a:rPr lang="en-US" sz="1200" dirty="0"/>
              <a:t>three </a:t>
            </a:r>
            <a:r>
              <a:rPr lang="en-US" sz="1200" dirty="0" smtClean="0"/>
              <a:t>variables, A</a:t>
            </a:r>
            <a:r>
              <a:rPr lang="en-US" sz="1200" dirty="0"/>
              <a:t>, B, C, and I </a:t>
            </a:r>
            <a:r>
              <a:rPr lang="en-US" sz="1200" dirty="0" smtClean="0"/>
              <a:t>			would </a:t>
            </a:r>
            <a:r>
              <a:rPr lang="en-US" sz="1200" dirty="0"/>
              <a:t>provide a set of possible values for A, B and C and say to the </a:t>
            </a:r>
            <a:r>
              <a:rPr lang="en-US" sz="1200" dirty="0" smtClean="0"/>
              <a:t>			candidate</a:t>
            </a:r>
            <a:r>
              <a:rPr lang="en-US" sz="1200" dirty="0"/>
              <a:t>, “One of </a:t>
            </a:r>
            <a:r>
              <a:rPr lang="en-US" sz="1200" dirty="0"/>
              <a:t>these </a:t>
            </a:r>
            <a:r>
              <a:rPr lang="en-US" sz="1200" dirty="0"/>
              <a:t>values will fail </a:t>
            </a:r>
            <a:r>
              <a:rPr lang="en-US" sz="1200" dirty="0" smtClean="0"/>
              <a:t>this </a:t>
            </a:r>
            <a:r>
              <a:rPr lang="en-US" sz="1200" dirty="0"/>
              <a:t>logic test, can you tell </a:t>
            </a:r>
            <a:r>
              <a:rPr lang="en-US" sz="1200" dirty="0" smtClean="0"/>
              <a:t>			me </a:t>
            </a:r>
            <a:r>
              <a:rPr lang="en-US" sz="1200" dirty="0"/>
              <a:t>which one? </a:t>
            </a:r>
            <a:r>
              <a:rPr lang="en-US" sz="1200" dirty="0"/>
              <a:t>You have 5 seconds”. </a:t>
            </a:r>
            <a:endParaRPr lang="en-US" sz="1200" dirty="0"/>
          </a:p>
          <a:p>
            <a:r>
              <a:rPr lang="en-US" sz="1200" dirty="0"/>
              <a:t>		Because </a:t>
            </a:r>
            <a:r>
              <a:rPr lang="en-US" sz="1200" dirty="0"/>
              <a:t>it was a simple A is less than be and B is equal to C, it’s a </a:t>
            </a:r>
            <a:r>
              <a:rPr lang="en-US" sz="1200" dirty="0" smtClean="0"/>
              <a:t>			simple </a:t>
            </a:r>
            <a:r>
              <a:rPr lang="en-US" sz="1200" dirty="0"/>
              <a:t>Boolean Logic Test for most people </a:t>
            </a:r>
            <a:r>
              <a:rPr lang="en-US" sz="1200" dirty="0"/>
              <a:t>to get </a:t>
            </a:r>
            <a:r>
              <a:rPr lang="en-US" sz="1200" dirty="0"/>
              <a:t>their </a:t>
            </a:r>
            <a:r>
              <a:rPr lang="en-US" sz="1200" dirty="0" smtClean="0"/>
              <a:t>head </a:t>
            </a:r>
            <a:r>
              <a:rPr lang="en-US" sz="1200" dirty="0"/>
              <a:t>around, </a:t>
            </a:r>
            <a:r>
              <a:rPr lang="en-US" sz="1200" dirty="0" smtClean="0"/>
              <a:t>		technical </a:t>
            </a:r>
            <a:r>
              <a:rPr lang="en-US" sz="1200" dirty="0"/>
              <a:t>people, good technical people could do it very quickly.  </a:t>
            </a:r>
            <a:r>
              <a:rPr lang="en-US" sz="1200" dirty="0" smtClean="0"/>
              <a:t>			Potentially</a:t>
            </a:r>
            <a:r>
              <a:rPr lang="en-US" sz="1200" dirty="0"/>
              <a:t>, </a:t>
            </a:r>
            <a:r>
              <a:rPr lang="en-US" sz="1200" dirty="0"/>
              <a:t>experienced people </a:t>
            </a:r>
            <a:r>
              <a:rPr lang="en-US" sz="1200" dirty="0"/>
              <a:t>could do </a:t>
            </a:r>
            <a:r>
              <a:rPr lang="en-US" sz="1200" dirty="0" smtClean="0"/>
              <a:t>it quite </a:t>
            </a:r>
            <a:r>
              <a:rPr lang="en-US" sz="1200" dirty="0"/>
              <a:t>easily, so I would </a:t>
            </a:r>
            <a:r>
              <a:rPr lang="en-US" sz="1200" dirty="0" smtClean="0"/>
              <a:t>			have </a:t>
            </a:r>
            <a:r>
              <a:rPr lang="en-US" sz="1200" dirty="0"/>
              <a:t>variations </a:t>
            </a:r>
            <a:r>
              <a:rPr lang="en-US" sz="1200" dirty="0"/>
              <a:t>depending </a:t>
            </a:r>
            <a:r>
              <a:rPr lang="en-US" sz="1200" dirty="0"/>
              <a:t>on the level of experience that I </a:t>
            </a:r>
            <a:r>
              <a:rPr lang="en-US" sz="1200" dirty="0"/>
              <a:t>was </a:t>
            </a:r>
            <a:r>
              <a:rPr lang="en-US" sz="1200" dirty="0" smtClean="0"/>
              <a:t>			interviewing</a:t>
            </a:r>
            <a:r>
              <a:rPr lang="en-US" sz="1200" dirty="0"/>
              <a:t>. </a:t>
            </a:r>
            <a:endParaRPr lang="en-US" sz="1200" dirty="0" smtClean="0"/>
          </a:p>
          <a:p>
            <a:r>
              <a:rPr lang="en-US" sz="1200" b="1" dirty="0"/>
              <a:t>Jennelle:	So if you we are talking about non-technical people.  Talking about </a:t>
            </a:r>
            <a:r>
              <a:rPr lang="en-US" sz="1200" b="1" dirty="0" smtClean="0"/>
              <a:t>		Change </a:t>
            </a:r>
            <a:r>
              <a:rPr lang="en-US" sz="1200" b="1" dirty="0"/>
              <a:t>Management people, your implementation </a:t>
            </a:r>
            <a:r>
              <a:rPr lang="en-US" sz="1200" b="1" dirty="0" smtClean="0"/>
              <a:t>team</a:t>
            </a:r>
            <a:r>
              <a:rPr lang="en-US" sz="1200" b="1" dirty="0"/>
              <a:t>, your </a:t>
            </a:r>
            <a:r>
              <a:rPr lang="en-US" sz="1200" b="1" dirty="0" smtClean="0"/>
              <a:t>			documentation </a:t>
            </a:r>
            <a:r>
              <a:rPr lang="en-US" sz="1200" b="1" dirty="0"/>
              <a:t>team, your training team….</a:t>
            </a:r>
          </a:p>
          <a:p>
            <a:r>
              <a:rPr lang="en-US" sz="1200" dirty="0"/>
              <a:t>Allen:	</a:t>
            </a:r>
            <a:r>
              <a:rPr lang="en-US" sz="1200" dirty="0" smtClean="0"/>
              <a:t>	Well </a:t>
            </a:r>
            <a:r>
              <a:rPr lang="en-US" sz="1200" dirty="0"/>
              <a:t>there are horses for courses. We all learn.  What I also learned </a:t>
            </a:r>
            <a:r>
              <a:rPr lang="en-US" sz="1200" dirty="0" smtClean="0"/>
              <a:t>			over </a:t>
            </a:r>
            <a:r>
              <a:rPr lang="en-US" sz="1200" dirty="0"/>
              <a:t>time is that it’s very difficult to teach IT people </a:t>
            </a:r>
            <a:r>
              <a:rPr lang="en-US" sz="1200" dirty="0" smtClean="0"/>
              <a:t>business 			concepts</a:t>
            </a:r>
            <a:r>
              <a:rPr lang="en-US" sz="1200" dirty="0"/>
              <a:t>.  But it is relatively easy to teach good business people IT </a:t>
            </a:r>
            <a:r>
              <a:rPr lang="en-US" sz="1200" dirty="0" smtClean="0"/>
              <a:t>			concepts</a:t>
            </a:r>
            <a:r>
              <a:rPr lang="en-US" sz="1200" dirty="0"/>
              <a:t>.  </a:t>
            </a:r>
          </a:p>
          <a:p>
            <a:r>
              <a:rPr lang="en-US" sz="1200" dirty="0"/>
              <a:t>		So what I learned over time is that you need groups of people, some </a:t>
            </a:r>
            <a:r>
              <a:rPr lang="en-US" sz="1200" dirty="0" smtClean="0"/>
              <a:t>		of </a:t>
            </a:r>
            <a:r>
              <a:rPr lang="en-US" sz="1200" dirty="0"/>
              <a:t>whom are really good with business </a:t>
            </a:r>
            <a:r>
              <a:rPr lang="en-US" sz="1200" dirty="0" smtClean="0"/>
              <a:t>processes and </a:t>
            </a:r>
            <a:r>
              <a:rPr lang="en-US" sz="1200" dirty="0"/>
              <a:t>even analytical </a:t>
            </a:r>
            <a:r>
              <a:rPr lang="en-US" sz="1200" dirty="0" smtClean="0"/>
              <a:t>		capability</a:t>
            </a:r>
            <a:r>
              <a:rPr lang="en-US" sz="1200" dirty="0"/>
              <a:t>, but are bloody hopeless at IT.  You need them and you </a:t>
            </a:r>
            <a:r>
              <a:rPr lang="en-US" sz="1200" dirty="0" smtClean="0"/>
              <a:t>			need </a:t>
            </a:r>
            <a:r>
              <a:rPr lang="en-US" sz="1200" dirty="0"/>
              <a:t>to teach them basic IT </a:t>
            </a:r>
            <a:r>
              <a:rPr lang="en-US" sz="1200" dirty="0" smtClean="0"/>
              <a:t>concepts</a:t>
            </a:r>
            <a:r>
              <a:rPr lang="en-US" sz="1200" dirty="0"/>
              <a:t>, so that they fit within an IT </a:t>
            </a:r>
            <a:r>
              <a:rPr lang="en-US" sz="1200" dirty="0" smtClean="0"/>
              <a:t>			team</a:t>
            </a:r>
            <a:r>
              <a:rPr lang="en-US" sz="1200" dirty="0"/>
              <a:t>.  And that is a lot easier than trying to teach people in IT how a </a:t>
            </a:r>
            <a:r>
              <a:rPr lang="en-US" sz="1200" dirty="0" smtClean="0"/>
              <a:t>		workshop should </a:t>
            </a:r>
            <a:r>
              <a:rPr lang="en-US" sz="1200" dirty="0"/>
              <a:t>run, or how a service centre, or a goods receiving </a:t>
            </a:r>
            <a:r>
              <a:rPr lang="en-US" sz="1200" dirty="0" smtClean="0"/>
              <a:t>			dock </a:t>
            </a:r>
            <a:r>
              <a:rPr lang="en-US" sz="1200" dirty="0"/>
              <a:t>or an accounting system should run. So you need business </a:t>
            </a:r>
            <a:r>
              <a:rPr lang="en-US" sz="1200" dirty="0" smtClean="0"/>
              <a:t>			process </a:t>
            </a:r>
            <a:r>
              <a:rPr lang="en-US" sz="1200" dirty="0"/>
              <a:t>expertise and teach them IT concepts.  And you need </a:t>
            </a:r>
            <a:r>
              <a:rPr lang="en-US" sz="1200" dirty="0" smtClean="0"/>
              <a:t>			Technical </a:t>
            </a:r>
            <a:r>
              <a:rPr lang="en-US" sz="1200" dirty="0"/>
              <a:t>people that can relate to those business process </a:t>
            </a:r>
            <a:r>
              <a:rPr lang="en-US" sz="1200" dirty="0" smtClean="0"/>
              <a:t>people</a:t>
            </a:r>
            <a:r>
              <a:rPr lang="en-US" sz="1200" dirty="0"/>
              <a:t>. All </a:t>
            </a:r>
            <a:r>
              <a:rPr lang="en-US" sz="1200" dirty="0" smtClean="0"/>
              <a:t>		those </a:t>
            </a:r>
            <a:r>
              <a:rPr lang="en-US" sz="1200" dirty="0"/>
              <a:t>different kinds of people are part of a composite IT team.  And </a:t>
            </a:r>
            <a:r>
              <a:rPr lang="en-US" sz="1200" dirty="0" smtClean="0"/>
              <a:t>		without </a:t>
            </a:r>
            <a:r>
              <a:rPr lang="en-US" sz="1200" dirty="0"/>
              <a:t>any one of those skill sets, you </a:t>
            </a:r>
            <a:r>
              <a:rPr lang="en-US" sz="1200" dirty="0" smtClean="0"/>
              <a:t>are </a:t>
            </a:r>
            <a:r>
              <a:rPr lang="en-US" sz="1200" dirty="0"/>
              <a:t>going to struggle as a </a:t>
            </a:r>
            <a:r>
              <a:rPr lang="en-US" sz="1200" dirty="0" smtClean="0"/>
              <a:t>			rounded </a:t>
            </a:r>
            <a:r>
              <a:rPr lang="en-US" sz="1200" dirty="0"/>
              <a:t>team</a:t>
            </a:r>
            <a:r>
              <a:rPr lang="en-US" sz="1200" dirty="0" smtClean="0"/>
              <a:t>.</a:t>
            </a:r>
          </a:p>
          <a:p>
            <a:r>
              <a:rPr lang="en-US" sz="1200" b="1" dirty="0"/>
              <a:t>Jennelle:	So people that are wanting to get into scopes of IT projects or IT 			departments or business people that want learn these technical IT 			skills. What advice would you give them when they are looking at 			wanting to build skills or wanting to approach a business. What kind 		of a journey would you advise them to go on</a:t>
            </a:r>
            <a:r>
              <a:rPr lang="en-US" sz="1200" b="1" dirty="0" smtClean="0"/>
              <a:t>?</a:t>
            </a:r>
          </a:p>
          <a:p>
            <a:r>
              <a:rPr lang="en-US" sz="1200" dirty="0"/>
              <a:t>Allen:		Well I did a lot of career development and the answer to that is a 			mixed answer as well.  But the kernel lies in, what is your passion.  			What is it that really spins your wheels?  What excites you, what do 			you really want to do with your time when you are earning money</a:t>
            </a:r>
            <a:r>
              <a:rPr lang="en-US" sz="1200" dirty="0" smtClean="0"/>
              <a:t>.</a:t>
            </a:r>
          </a:p>
          <a:p>
            <a:r>
              <a:rPr lang="en-US" sz="1200" dirty="0" smtClean="0"/>
              <a:t>		That’s </a:t>
            </a:r>
            <a:r>
              <a:rPr lang="en-US" sz="1200" dirty="0"/>
              <a:t>the kernel of </a:t>
            </a:r>
            <a:r>
              <a:rPr lang="en-US" sz="1200" dirty="0" smtClean="0"/>
              <a:t>it. </a:t>
            </a:r>
            <a:endParaRPr lang="en-US" sz="1200" dirty="0"/>
          </a:p>
          <a:p>
            <a:endParaRPr lang="en-US" sz="1200" b="1" dirty="0"/>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4078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8623"/>
            <a:ext cx="6256840" cy="9140964"/>
          </a:xfrm>
          <a:prstGeom prst="rect">
            <a:avLst/>
          </a:prstGeom>
          <a:noFill/>
        </p:spPr>
        <p:txBody>
          <a:bodyPr wrap="square" rtlCol="0">
            <a:spAutoFit/>
          </a:bodyPr>
          <a:lstStyle/>
          <a:p>
            <a:r>
              <a:rPr lang="en-US" sz="1200" dirty="0"/>
              <a:t>	</a:t>
            </a:r>
            <a:r>
              <a:rPr lang="en-US" sz="1200" dirty="0" smtClean="0"/>
              <a:t>	Some </a:t>
            </a:r>
            <a:r>
              <a:rPr lang="en-US" sz="1200" dirty="0"/>
              <a:t>people have a passion for hardware, </a:t>
            </a:r>
            <a:r>
              <a:rPr lang="en-US" sz="1200" dirty="0" smtClean="0"/>
              <a:t>and want </a:t>
            </a:r>
            <a:r>
              <a:rPr lang="en-US" sz="1200" dirty="0"/>
              <a:t>to understand </a:t>
            </a:r>
            <a:r>
              <a:rPr lang="en-US" sz="1200" dirty="0" smtClean="0"/>
              <a:t>			how </a:t>
            </a:r>
            <a:r>
              <a:rPr lang="en-US" sz="1200" dirty="0"/>
              <a:t>gadgets hang together and how TCP/IP </a:t>
            </a:r>
            <a:r>
              <a:rPr lang="en-US" sz="1200" dirty="0" smtClean="0"/>
              <a:t>protocols </a:t>
            </a:r>
            <a:r>
              <a:rPr lang="en-US" sz="1200" dirty="0"/>
              <a:t>relate across a </a:t>
            </a:r>
            <a:r>
              <a:rPr lang="en-US" sz="1200" dirty="0" smtClean="0"/>
              <a:t>		router </a:t>
            </a:r>
            <a:r>
              <a:rPr lang="en-US" sz="1200" dirty="0"/>
              <a:t>or Wide Area Network, or how servers </a:t>
            </a:r>
            <a:r>
              <a:rPr lang="en-US" sz="1200" dirty="0" smtClean="0"/>
              <a:t>interact </a:t>
            </a:r>
            <a:r>
              <a:rPr lang="en-US" sz="1200" dirty="0"/>
              <a:t>and how you </a:t>
            </a:r>
            <a:r>
              <a:rPr lang="en-US" sz="1200" dirty="0" smtClean="0"/>
              <a:t>			virtualization </a:t>
            </a:r>
            <a:r>
              <a:rPr lang="en-US" sz="1200" dirty="0"/>
              <a:t>works and that kind of stuff. 	</a:t>
            </a:r>
            <a:r>
              <a:rPr lang="en-US" sz="1200" dirty="0" smtClean="0"/>
              <a:t>Some </a:t>
            </a:r>
            <a:r>
              <a:rPr lang="en-US" sz="1200" dirty="0"/>
              <a:t>people have a </a:t>
            </a:r>
            <a:r>
              <a:rPr lang="en-US" sz="1200" dirty="0" smtClean="0"/>
              <a:t>			passion </a:t>
            </a:r>
            <a:r>
              <a:rPr lang="en-US" sz="1200" dirty="0"/>
              <a:t>for software, how to create functionality, </a:t>
            </a:r>
            <a:r>
              <a:rPr lang="en-US" sz="1200" dirty="0" smtClean="0"/>
              <a:t>some </a:t>
            </a:r>
            <a:r>
              <a:rPr lang="en-US" sz="1200" dirty="0"/>
              <a:t>people have a </a:t>
            </a:r>
            <a:r>
              <a:rPr lang="en-US" sz="1200" dirty="0" smtClean="0"/>
              <a:t>		passion </a:t>
            </a:r>
            <a:r>
              <a:rPr lang="en-US" sz="1200" dirty="0"/>
              <a:t>just for managing details. Some people </a:t>
            </a:r>
            <a:r>
              <a:rPr lang="en-US" sz="1200" dirty="0" smtClean="0"/>
              <a:t>have </a:t>
            </a:r>
            <a:r>
              <a:rPr lang="en-US" sz="1200" dirty="0"/>
              <a:t>a passion for </a:t>
            </a:r>
            <a:r>
              <a:rPr lang="en-US" sz="1200" dirty="0" smtClean="0"/>
              <a:t>			filling </a:t>
            </a:r>
            <a:r>
              <a:rPr lang="en-US" sz="1200" dirty="0"/>
              <a:t>in details - data</a:t>
            </a:r>
            <a:endParaRPr lang="en-US" sz="1200" dirty="0" smtClean="0"/>
          </a:p>
          <a:p>
            <a:r>
              <a:rPr lang="en-US" sz="1200" b="1" dirty="0" smtClean="0"/>
              <a:t>Jennelle</a:t>
            </a:r>
            <a:r>
              <a:rPr lang="en-US" sz="1200" b="1" dirty="0"/>
              <a:t>:	What kind of evolution do you IT departments doing over the next 20 </a:t>
            </a:r>
            <a:r>
              <a:rPr lang="en-US" sz="1200" b="1" dirty="0" smtClean="0"/>
              <a:t>		years</a:t>
            </a:r>
            <a:r>
              <a:rPr lang="en-US" sz="1200" b="1" dirty="0"/>
              <a:t>.</a:t>
            </a:r>
          </a:p>
          <a:p>
            <a:r>
              <a:rPr lang="en-US" sz="1200" dirty="0"/>
              <a:t>Allen:	</a:t>
            </a:r>
            <a:r>
              <a:rPr lang="en-US" sz="1200" dirty="0" smtClean="0"/>
              <a:t>	Out </a:t>
            </a:r>
            <a:r>
              <a:rPr lang="en-US" sz="1200" dirty="0"/>
              <a:t>the offshore outsourcing door.  There’s a trend today towards </a:t>
            </a:r>
            <a:r>
              <a:rPr lang="en-US" sz="1200" dirty="0" smtClean="0"/>
              <a:t>			reversing </a:t>
            </a:r>
            <a:r>
              <a:rPr lang="en-US" sz="1200" dirty="0"/>
              <a:t>offshore outsourcing and </a:t>
            </a:r>
            <a:r>
              <a:rPr lang="en-US" sz="1200" dirty="0" smtClean="0"/>
              <a:t>bringing application </a:t>
            </a:r>
            <a:r>
              <a:rPr lang="en-US" sz="1200" dirty="0"/>
              <a:t>skills back in </a:t>
            </a:r>
            <a:r>
              <a:rPr lang="en-US" sz="1200" dirty="0" smtClean="0"/>
              <a:t>		house</a:t>
            </a:r>
            <a:r>
              <a:rPr lang="en-US" sz="1200" dirty="0"/>
              <a:t>.  But I don’t think that trend is going to last.  With the rise of </a:t>
            </a:r>
            <a:r>
              <a:rPr lang="en-US" sz="1200" dirty="0" smtClean="0"/>
              <a:t>		cloud </a:t>
            </a:r>
            <a:r>
              <a:rPr lang="en-US" sz="1200" dirty="0"/>
              <a:t>computing, 	</a:t>
            </a:r>
            <a:r>
              <a:rPr lang="en-US" sz="1200" dirty="0" smtClean="0"/>
              <a:t>virtualisation </a:t>
            </a:r>
            <a:r>
              <a:rPr lang="en-US" sz="1200" dirty="0"/>
              <a:t>in hardware and even virtualisation </a:t>
            </a:r>
            <a:r>
              <a:rPr lang="en-US" sz="1200" dirty="0" smtClean="0"/>
              <a:t>			in </a:t>
            </a:r>
            <a:r>
              <a:rPr lang="en-US" sz="1200" dirty="0"/>
              <a:t>apps.  Most of the workstations you work on are either diskless 			workstations and your entire desktop is in fact a virtualized image </a:t>
            </a:r>
            <a:r>
              <a:rPr lang="en-US" sz="1200" dirty="0" smtClean="0"/>
              <a:t>			somewhere </a:t>
            </a:r>
            <a:r>
              <a:rPr lang="en-US" sz="1200" dirty="0"/>
              <a:t>in some remote server.  That is the </a:t>
            </a:r>
            <a:r>
              <a:rPr lang="en-US" sz="1200" dirty="0" smtClean="0"/>
              <a:t>most cost </a:t>
            </a:r>
            <a:r>
              <a:rPr lang="en-US" sz="1200" dirty="0"/>
              <a:t>effective </a:t>
            </a:r>
            <a:r>
              <a:rPr lang="en-US" sz="1200" dirty="0" smtClean="0"/>
              <a:t>			way </a:t>
            </a:r>
            <a:r>
              <a:rPr lang="en-US" sz="1200" dirty="0"/>
              <a:t>to run computing and I don’t see that changing. </a:t>
            </a:r>
            <a:r>
              <a:rPr lang="en-US" sz="1200" dirty="0" smtClean="0"/>
              <a:t>I </a:t>
            </a:r>
            <a:r>
              <a:rPr lang="en-US" sz="1200" dirty="0"/>
              <a:t>don’t believe </a:t>
            </a:r>
            <a:r>
              <a:rPr lang="en-US" sz="1200" dirty="0" smtClean="0"/>
              <a:t>			that </a:t>
            </a:r>
            <a:r>
              <a:rPr lang="en-US" sz="1200" dirty="0"/>
              <a:t>IT departments are going to </a:t>
            </a:r>
            <a:r>
              <a:rPr lang="en-US" sz="1200" dirty="0" smtClean="0"/>
              <a:t>survive </a:t>
            </a:r>
            <a:r>
              <a:rPr lang="en-US" sz="1200" dirty="0"/>
              <a:t>in anything other than </a:t>
            </a:r>
            <a:r>
              <a:rPr lang="en-US" sz="1200" dirty="0" smtClean="0"/>
              <a:t>			administrative </a:t>
            </a:r>
            <a:r>
              <a:rPr lang="en-US" sz="1200" dirty="0"/>
              <a:t>capacity. Meaning, you will be administering multiple </a:t>
            </a:r>
            <a:r>
              <a:rPr lang="en-US" sz="1200" dirty="0" smtClean="0"/>
              <a:t>		providers</a:t>
            </a:r>
            <a:r>
              <a:rPr lang="en-US" sz="1200" dirty="0"/>
              <a:t>, cloud </a:t>
            </a:r>
            <a:r>
              <a:rPr lang="en-US" sz="1200" dirty="0" smtClean="0"/>
              <a:t>providers</a:t>
            </a:r>
            <a:r>
              <a:rPr lang="en-US" sz="1200" dirty="0"/>
              <a:t>, architecture providers, apps service </a:t>
            </a:r>
            <a:r>
              <a:rPr lang="en-US" sz="1200" dirty="0" smtClean="0"/>
              <a:t>			providers</a:t>
            </a:r>
            <a:r>
              <a:rPr lang="en-US" sz="1200" dirty="0"/>
              <a:t>.</a:t>
            </a:r>
          </a:p>
          <a:p>
            <a:r>
              <a:rPr lang="en-US" sz="1200" b="1" dirty="0"/>
              <a:t>Jennelle:	You think that all the development, </a:t>
            </a:r>
            <a:r>
              <a:rPr lang="en-US" sz="1200" b="1" dirty="0" smtClean="0"/>
              <a:t>all </a:t>
            </a:r>
            <a:r>
              <a:rPr lang="en-US" sz="1200" b="1" dirty="0"/>
              <a:t>the new software design, all </a:t>
            </a:r>
            <a:r>
              <a:rPr lang="en-US" sz="1200" b="1" dirty="0" smtClean="0"/>
              <a:t>			the </a:t>
            </a:r>
            <a:r>
              <a:rPr lang="en-US" sz="1200" b="1" dirty="0"/>
              <a:t>new control, all the data, all the </a:t>
            </a:r>
            <a:r>
              <a:rPr lang="en-US" sz="1200" b="1" dirty="0" smtClean="0"/>
              <a:t>hardware</a:t>
            </a:r>
            <a:r>
              <a:rPr lang="en-US" sz="1200" b="1" dirty="0"/>
              <a:t>, it is all going to be </a:t>
            </a:r>
            <a:r>
              <a:rPr lang="en-US" sz="1200" b="1" dirty="0" smtClean="0"/>
              <a:t>offshore?</a:t>
            </a:r>
            <a:endParaRPr lang="en-US" sz="1200" b="1" dirty="0"/>
          </a:p>
          <a:p>
            <a:r>
              <a:rPr lang="en-US" sz="1200" dirty="0"/>
              <a:t>Allen:	</a:t>
            </a:r>
            <a:r>
              <a:rPr lang="en-US" sz="1200" dirty="0" smtClean="0"/>
              <a:t>	At </a:t>
            </a:r>
            <a:r>
              <a:rPr lang="en-US" sz="1200" dirty="0"/>
              <a:t>the big end of town. At the small end of town we are </a:t>
            </a:r>
            <a:r>
              <a:rPr lang="en-US" sz="1200" dirty="0" smtClean="0"/>
              <a:t>talking 			about </a:t>
            </a:r>
            <a:r>
              <a:rPr lang="en-US" sz="1200" dirty="0"/>
              <a:t>consumer technologies, it’s all about apps. </a:t>
            </a:r>
            <a:r>
              <a:rPr lang="en-US" sz="1200" dirty="0" smtClean="0"/>
              <a:t>Everything </a:t>
            </a:r>
            <a:r>
              <a:rPr lang="en-US" sz="1200" dirty="0"/>
              <a:t>is about </a:t>
            </a:r>
            <a:r>
              <a:rPr lang="en-US" sz="1200" dirty="0" smtClean="0"/>
              <a:t>		apps</a:t>
            </a:r>
            <a:r>
              <a:rPr lang="en-US" sz="1200" dirty="0"/>
              <a:t>.  Now the key to relating end user computing in the retail sense </a:t>
            </a:r>
            <a:r>
              <a:rPr lang="en-US" sz="1200" dirty="0" smtClean="0"/>
              <a:t>		to </a:t>
            </a:r>
            <a:r>
              <a:rPr lang="en-US" sz="1200" dirty="0"/>
              <a:t>back office computing in a </a:t>
            </a:r>
            <a:r>
              <a:rPr lang="en-US" sz="1200" dirty="0" smtClean="0"/>
              <a:t>large </a:t>
            </a:r>
            <a:r>
              <a:rPr lang="en-US" sz="1200" dirty="0"/>
              <a:t>corporate global sense is the </a:t>
            </a:r>
            <a:r>
              <a:rPr lang="en-US" sz="1200" dirty="0" smtClean="0"/>
              <a:t>			integration </a:t>
            </a:r>
            <a:r>
              <a:rPr lang="en-US" sz="1200" dirty="0"/>
              <a:t>that these apps potentially offer.</a:t>
            </a:r>
          </a:p>
          <a:p>
            <a:r>
              <a:rPr lang="en-US" sz="1200" b="1" dirty="0"/>
              <a:t>Jennelle:	What you don’t think that they are not going to be </a:t>
            </a:r>
            <a:r>
              <a:rPr lang="en-US" sz="1200" b="1" dirty="0" smtClean="0"/>
              <a:t>running 				something </a:t>
            </a:r>
            <a:r>
              <a:rPr lang="en-US" sz="1200" b="1" dirty="0"/>
              <a:t>like SAP, AS400 or Oracle?</a:t>
            </a:r>
          </a:p>
          <a:p>
            <a:r>
              <a:rPr lang="en-US" sz="1200" dirty="0"/>
              <a:t>Allen:	</a:t>
            </a:r>
            <a:r>
              <a:rPr lang="en-US" sz="1200" dirty="0" smtClean="0"/>
              <a:t>	Ah</a:t>
            </a:r>
            <a:r>
              <a:rPr lang="en-US" sz="1200" dirty="0"/>
              <a:t>! The back office systems have to have to have a way of relating to </a:t>
            </a:r>
            <a:r>
              <a:rPr lang="en-US" sz="1200" dirty="0" smtClean="0"/>
              <a:t>		their </a:t>
            </a:r>
            <a:r>
              <a:rPr lang="en-US" sz="1200" dirty="0"/>
              <a:t>end clients.  The app is the interface </a:t>
            </a:r>
            <a:r>
              <a:rPr lang="en-US" sz="1200" dirty="0" smtClean="0"/>
              <a:t>between the </a:t>
            </a:r>
            <a:r>
              <a:rPr lang="en-US" sz="1200" dirty="0"/>
              <a:t>customers </a:t>
            </a:r>
            <a:r>
              <a:rPr lang="en-US" sz="1200" dirty="0" smtClean="0"/>
              <a:t>			and </a:t>
            </a:r>
            <a:r>
              <a:rPr lang="en-US" sz="1200" dirty="0"/>
              <a:t>the back office processing system. </a:t>
            </a:r>
          </a:p>
          <a:p>
            <a:r>
              <a:rPr lang="en-US" sz="1200" b="1" dirty="0"/>
              <a:t>Jennelle:	So back office processing systems are never going to disappear, they </a:t>
            </a:r>
            <a:r>
              <a:rPr lang="en-US" sz="1200" b="1" dirty="0" smtClean="0"/>
              <a:t>		are </a:t>
            </a:r>
            <a:r>
              <a:rPr lang="en-US" sz="1200" b="1" dirty="0"/>
              <a:t>just not going to be onshore.</a:t>
            </a:r>
          </a:p>
          <a:p>
            <a:r>
              <a:rPr lang="en-US" sz="1200" dirty="0"/>
              <a:t>Allen:	</a:t>
            </a:r>
            <a:r>
              <a:rPr lang="en-US" sz="1200" dirty="0" smtClean="0"/>
              <a:t>	No</a:t>
            </a:r>
            <a:r>
              <a:rPr lang="en-US" sz="1200" dirty="0"/>
              <a:t>, it is going to be in the cloud. </a:t>
            </a:r>
            <a:r>
              <a:rPr lang="en-US" sz="1200" dirty="0" smtClean="0"/>
              <a:t>And </a:t>
            </a:r>
            <a:r>
              <a:rPr lang="en-US" sz="1200" dirty="0"/>
              <a:t>it can’t disappear. </a:t>
            </a:r>
            <a:r>
              <a:rPr lang="en-US" sz="1200" dirty="0" smtClean="0"/>
              <a:t>Because </a:t>
            </a:r>
            <a:r>
              <a:rPr lang="en-US" sz="1200" dirty="0"/>
              <a:t>big </a:t>
            </a:r>
            <a:r>
              <a:rPr lang="en-US" sz="1200" dirty="0" smtClean="0"/>
              <a:t>		data </a:t>
            </a:r>
            <a:r>
              <a:rPr lang="en-US" sz="1200" dirty="0"/>
              <a:t>will not only exist, it’ll continue to grow.  The </a:t>
            </a:r>
            <a:r>
              <a:rPr lang="en-US" sz="1200" dirty="0" smtClean="0"/>
              <a:t>more </a:t>
            </a:r>
            <a:r>
              <a:rPr lang="en-US" sz="1200" dirty="0"/>
              <a:t>data that </a:t>
            </a:r>
            <a:r>
              <a:rPr lang="en-US" sz="1200" dirty="0" smtClean="0"/>
              <a:t>			you </a:t>
            </a:r>
            <a:r>
              <a:rPr lang="en-US" sz="1200" dirty="0"/>
              <a:t>capture, the more data you have got to analyse, the more trends </a:t>
            </a:r>
            <a:r>
              <a:rPr lang="en-US" sz="1200" dirty="0" smtClean="0"/>
              <a:t>		that </a:t>
            </a:r>
            <a:r>
              <a:rPr lang="en-US" sz="1200" dirty="0"/>
              <a:t>you can perceive and the more </a:t>
            </a:r>
            <a:r>
              <a:rPr lang="en-US" sz="1200" dirty="0" smtClean="0"/>
              <a:t>artificial </a:t>
            </a:r>
            <a:r>
              <a:rPr lang="en-US" sz="1200" dirty="0"/>
              <a:t>intelligence you can </a:t>
            </a:r>
            <a:r>
              <a:rPr lang="en-US" sz="1200" dirty="0" smtClean="0"/>
              <a:t>			apply </a:t>
            </a:r>
            <a:r>
              <a:rPr lang="en-US" sz="1200" dirty="0"/>
              <a:t>to it, the more streamlined your operations are going to </a:t>
            </a:r>
            <a:r>
              <a:rPr lang="en-US" sz="1200" dirty="0" smtClean="0"/>
              <a:t>			become</a:t>
            </a:r>
            <a:r>
              <a:rPr lang="en-US" sz="1200" dirty="0"/>
              <a:t>.  But if you </a:t>
            </a:r>
            <a:r>
              <a:rPr lang="en-US" sz="1200" dirty="0" smtClean="0"/>
              <a:t>don’t recognise </a:t>
            </a:r>
            <a:r>
              <a:rPr lang="en-US" sz="1200" dirty="0"/>
              <a:t>those things and don’t take </a:t>
            </a:r>
            <a:r>
              <a:rPr lang="en-US" sz="1200" dirty="0" smtClean="0"/>
              <a:t>			advantage </a:t>
            </a:r>
            <a:r>
              <a:rPr lang="en-US" sz="1200" dirty="0"/>
              <a:t>what big data offers. You will be out of business in 20 </a:t>
            </a:r>
            <a:r>
              <a:rPr lang="en-US" sz="1200" dirty="0" smtClean="0"/>
              <a:t>			years</a:t>
            </a:r>
            <a:r>
              <a:rPr lang="en-US" sz="1200" dirty="0"/>
              <a:t>. </a:t>
            </a:r>
            <a:r>
              <a:rPr lang="en-US" sz="1200" dirty="0" smtClean="0"/>
              <a:t>You </a:t>
            </a:r>
            <a:r>
              <a:rPr lang="en-US" sz="1200" dirty="0"/>
              <a:t>need to do data analytics, you need to collect a lot of data </a:t>
            </a:r>
            <a:r>
              <a:rPr lang="en-US" sz="1200" dirty="0" smtClean="0"/>
              <a:t>		to </a:t>
            </a:r>
            <a:r>
              <a:rPr lang="en-US" sz="1200" dirty="0"/>
              <a:t>do that, and you need big computing grunt, but you 	</a:t>
            </a:r>
            <a:r>
              <a:rPr lang="en-US" sz="1200" dirty="0" smtClean="0"/>
              <a:t>can’t </a:t>
            </a:r>
            <a:r>
              <a:rPr lang="en-US" sz="1200" dirty="0"/>
              <a:t>afford </a:t>
            </a:r>
            <a:r>
              <a:rPr lang="en-US" sz="1200" dirty="0" smtClean="0"/>
              <a:t>			to </a:t>
            </a:r>
            <a:r>
              <a:rPr lang="en-US" sz="1200" dirty="0"/>
              <a:t>run it yourself.  So you are going to have to buy cloud computing </a:t>
            </a:r>
            <a:r>
              <a:rPr lang="en-US" sz="1200" dirty="0" smtClean="0"/>
              <a:t>		service </a:t>
            </a:r>
            <a:r>
              <a:rPr lang="en-US" sz="1200" dirty="0"/>
              <a:t>providers to run it for you.  It is </a:t>
            </a:r>
            <a:r>
              <a:rPr lang="en-US" sz="1200" dirty="0" smtClean="0"/>
              <a:t>just </a:t>
            </a:r>
            <a:r>
              <a:rPr lang="en-US" sz="1200" dirty="0"/>
              <a:t>not cost effective to run </a:t>
            </a:r>
            <a:r>
              <a:rPr lang="en-US" sz="1200" dirty="0" smtClean="0"/>
              <a:t>		your </a:t>
            </a:r>
            <a:r>
              <a:rPr lang="en-US" sz="1200" dirty="0"/>
              <a:t>own IT department any more</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2770407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2" y="994611"/>
            <a:ext cx="6256841" cy="8563883"/>
          </a:xfrm>
          <a:prstGeom prst="rect">
            <a:avLst/>
          </a:prstGeom>
          <a:noFill/>
        </p:spPr>
        <p:txBody>
          <a:bodyPr wrap="square" rtlCol="0">
            <a:spAutoFit/>
          </a:bodyPr>
          <a:lstStyle/>
          <a:p>
            <a:pPr>
              <a:spcBef>
                <a:spcPts val="300"/>
              </a:spcBef>
            </a:pPr>
            <a:r>
              <a:rPr lang="en-US" sz="1200" b="1" dirty="0"/>
              <a:t>This report looks at Autonomous Vehicles, Cybersecurity, Natural Language Processing and Blockchain</a:t>
            </a:r>
            <a:r>
              <a:rPr lang="en-US" sz="1200" b="1" dirty="0" smtClean="0"/>
              <a:t>.</a:t>
            </a:r>
          </a:p>
          <a:p>
            <a:pPr>
              <a:spcBef>
                <a:spcPts val="300"/>
              </a:spcBef>
            </a:pPr>
            <a:endParaRPr lang="en-US" sz="1200" b="1" dirty="0"/>
          </a:p>
          <a:p>
            <a:pPr>
              <a:spcBef>
                <a:spcPts val="300"/>
              </a:spcBef>
            </a:pPr>
            <a:r>
              <a:rPr lang="en-US" sz="1200" b="1" dirty="0"/>
              <a:t>Autonomous Vehicles</a:t>
            </a:r>
          </a:p>
          <a:p>
            <a:pPr>
              <a:spcBef>
                <a:spcPts val="300"/>
              </a:spcBef>
            </a:pPr>
            <a:r>
              <a:rPr lang="en-US" sz="1200" dirty="0"/>
              <a:t>A vehicle is defined as a thing used for transporting people or goods. Thus, an autonomous vehicle (AV) can operate itself without or with limited human intervention. These vehicles come in a variety of different types, like cars, trucks, ships and planes. Many of these technologies are not yet ready for consumers but are being tested by major companies and countries in multiple areas such as the automotive, agricultural, shipping and </a:t>
            </a:r>
            <a:r>
              <a:rPr lang="en-US" sz="1200" dirty="0" err="1"/>
              <a:t>defence</a:t>
            </a:r>
            <a:r>
              <a:rPr lang="en-US" sz="1200" dirty="0"/>
              <a:t> industries.</a:t>
            </a:r>
          </a:p>
          <a:p>
            <a:pPr>
              <a:spcBef>
                <a:spcPts val="300"/>
              </a:spcBef>
            </a:pPr>
            <a:r>
              <a:rPr lang="en-US" sz="1200" dirty="0"/>
              <a:t>Examples of AVs in the transport sector include self-driving cars and trucks, like those be developed by companies such as </a:t>
            </a:r>
            <a:r>
              <a:rPr lang="en-US" sz="1200" dirty="0" err="1"/>
              <a:t>Waymo</a:t>
            </a:r>
            <a:r>
              <a:rPr lang="en-US" sz="1200" dirty="0"/>
              <a:t>, Volvo, Tesla and other major car manufacturers. The Society of Automotive Engineers defines five levels of autonomy (SAE 2018), the first level being absolutely zero features that assist the driver and the fifth being complete autonomy where a driver is not required or even an option. Current developers of self-driving cars, like Tesla with their Autopilot feature, have reached the third level, where the car can drive itself in some conditions, but the driver must drive in others (Tesla </a:t>
            </a:r>
            <a:r>
              <a:rPr lang="en-US" sz="1200" dirty="0" err="1"/>
              <a:t>n.d.</a:t>
            </a:r>
            <a:r>
              <a:rPr lang="en-US" sz="1200" dirty="0"/>
              <a:t>).</a:t>
            </a:r>
          </a:p>
          <a:p>
            <a:pPr>
              <a:spcBef>
                <a:spcPts val="300"/>
              </a:spcBef>
            </a:pPr>
            <a:r>
              <a:rPr lang="en-US" sz="1200" dirty="0"/>
              <a:t>Self-driving cars are currently being tested on city roads and highways around the world (</a:t>
            </a:r>
            <a:r>
              <a:rPr lang="en-US" sz="1200" dirty="0" err="1"/>
              <a:t>Coren</a:t>
            </a:r>
            <a:r>
              <a:rPr lang="en-US" sz="1200" dirty="0"/>
              <a:t> 2018). Another place self-driving cars are being trained and tested is in virtual simulations. In these simulations AVs drive millions of virtual miles in situations of varying difficulty. As well as simulating a track </a:t>
            </a:r>
            <a:r>
              <a:rPr lang="en-US" sz="1200" dirty="0" err="1"/>
              <a:t>Waymo’s</a:t>
            </a:r>
            <a:r>
              <a:rPr lang="en-US" sz="1200" dirty="0"/>
              <a:t> simulator challenges their AI by simulating obstacles, other cars and even pedestrians. This allows </a:t>
            </a:r>
            <a:r>
              <a:rPr lang="en-US" sz="1200" dirty="0" err="1"/>
              <a:t>Waymo’s</a:t>
            </a:r>
            <a:r>
              <a:rPr lang="en-US" sz="1200" dirty="0"/>
              <a:t> self-driving cars to prepare for and hopefully react in a wide variety of scenarios (Silver 2018).</a:t>
            </a:r>
          </a:p>
          <a:p>
            <a:pPr>
              <a:spcBef>
                <a:spcPts val="300"/>
              </a:spcBef>
            </a:pPr>
            <a:r>
              <a:rPr lang="en-US" sz="1200" dirty="0"/>
              <a:t>There are many concerns about the introduction of AVs in the transportation industry, chief among these is the impact on jobs. AVs have the potential to both take and create jobs. The jobs that can be taken are primarily in the transport sector, especially truck, taxi and delivery drivers. Jobs that can be created primarily involve the maintenance of AVs these include software developers, hardware technicians and mechanics (Pettigrew, </a:t>
            </a:r>
            <a:r>
              <a:rPr lang="en-US" sz="1200" dirty="0" err="1"/>
              <a:t>Fritschi</a:t>
            </a:r>
            <a:r>
              <a:rPr lang="en-US" sz="1200" dirty="0"/>
              <a:t> &amp; Norman 2018).</a:t>
            </a:r>
          </a:p>
          <a:p>
            <a:pPr>
              <a:spcBef>
                <a:spcPts val="300"/>
              </a:spcBef>
            </a:pPr>
            <a:r>
              <a:rPr lang="en-US" sz="1200" dirty="0"/>
              <a:t>Self-driving cars that are being tested have also been involved in sometimes fatal crashes (Levin 2018). In some cases this is the fault of the software or hardware providing and processing information of the cars, in others it is the result of inattentive safety drivers, who are to intervene in the event of the car not functioning properly, such as not detecting an obstacle or pedestrian (Reisinger 2018</a:t>
            </a:r>
            <a:r>
              <a:rPr lang="en-US" sz="1200" dirty="0"/>
              <a:t>).</a:t>
            </a:r>
          </a:p>
          <a:p>
            <a:pPr>
              <a:spcBef>
                <a:spcPts val="300"/>
              </a:spcBef>
            </a:pPr>
            <a:r>
              <a:rPr lang="en-US" sz="1200" dirty="0"/>
              <a:t>However, another problem, beyond the mechanical, is giving, or not giving, an AV a sense of ethics</a:t>
            </a:r>
            <a:r>
              <a:rPr lang="en-US" sz="1200" dirty="0"/>
              <a:t>.</a:t>
            </a:r>
          </a:p>
          <a:p>
            <a:pPr>
              <a:spcBef>
                <a:spcPts val="300"/>
              </a:spcBef>
            </a:pPr>
            <a:r>
              <a:rPr lang="en-US" sz="1200" dirty="0"/>
              <a:t>One of these ethical problems that an AV and AV researchers need to tackle is the trolley problem. The trolley problem is an ethical dilemma in which a vehicle is moving at high speed with no option to avoid crashing into two or more different people. The vehicle at this point must make a choice, hit either of the persons or attempt and fail to avoid them and hit both</a:t>
            </a:r>
            <a:r>
              <a:rPr lang="en-US" sz="1200" dirty="0"/>
              <a: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a:t>
            </a:r>
          </a:p>
        </p:txBody>
      </p:sp>
    </p:spTree>
    <p:extLst>
      <p:ext uri="{BB962C8B-B14F-4D97-AF65-F5344CB8AC3E}">
        <p14:creationId xmlns:p14="http://schemas.microsoft.com/office/powerpoint/2010/main" val="259120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94611"/>
            <a:ext cx="6256840" cy="8933215"/>
          </a:xfrm>
          <a:prstGeom prst="rect">
            <a:avLst/>
          </a:prstGeom>
          <a:noFill/>
        </p:spPr>
        <p:txBody>
          <a:bodyPr wrap="square" rtlCol="0">
            <a:spAutoFit/>
          </a:bodyPr>
          <a:lstStyle/>
          <a:p>
            <a:pPr>
              <a:spcBef>
                <a:spcPts val="300"/>
              </a:spcBef>
            </a:pPr>
            <a:r>
              <a:rPr lang="en-US" sz="1200" dirty="0"/>
              <a:t>It </a:t>
            </a:r>
            <a:r>
              <a:rPr lang="en-US" sz="1200" dirty="0"/>
              <a:t>also brings in legal questions as well. The responsibility for a car crash into property or pedestrians can lie in multiple parties. Questioning whether the fault lies in the owner of the vehicle, the manufacturer, the person who wrote the algorithm or even the algorithm itself is something legal scholars will have to contend with as AV technology advances (Lin 2016).</a:t>
            </a:r>
          </a:p>
          <a:p>
            <a:pPr>
              <a:spcBef>
                <a:spcPts val="300"/>
              </a:spcBef>
            </a:pPr>
            <a:r>
              <a:rPr lang="en-US" sz="1200" dirty="0"/>
              <a:t>In the mining sector Caterpillar and Komatsu are developing autonomous haulage trucks (Benton 2018) and in agriculture sector autonomous tractors have been tested in China (</a:t>
            </a:r>
            <a:r>
              <a:rPr lang="en-US" sz="1200" dirty="0" err="1"/>
              <a:t>Gu</a:t>
            </a:r>
            <a:r>
              <a:rPr lang="en-US" sz="1200" dirty="0"/>
              <a:t> &amp; Patton 2019). These sectors in particular are more susceptible to automation because distances and areas of operation are often long and large and routes of travel repetitive allow more room for error, and less things to look out for than in busy city streets for instance (Peters 2019). </a:t>
            </a:r>
          </a:p>
          <a:p>
            <a:pPr>
              <a:spcBef>
                <a:spcPts val="300"/>
              </a:spcBef>
            </a:pPr>
            <a:r>
              <a:rPr lang="en-US" sz="1200" dirty="0"/>
              <a:t>AVs used in a military context exist as prototypes, concepts and on the battlefield. Those currently in service include the </a:t>
            </a:r>
            <a:r>
              <a:rPr lang="en-US" sz="1200" dirty="0" err="1"/>
              <a:t>Watchkeeper</a:t>
            </a:r>
            <a:r>
              <a:rPr lang="en-US" sz="1200" dirty="0"/>
              <a:t> UAV (Unmanned aerial vehicle) in service with the British Army, which can patrol along points designated by the operator and gather intelligence information to transfer back to the operator and land by itself. Another is a prototype UGV (Unmanned ground vehicle) created by </a:t>
            </a:r>
            <a:r>
              <a:rPr lang="en-US" sz="1200" dirty="0" err="1"/>
              <a:t>Horbira’s</a:t>
            </a:r>
            <a:r>
              <a:rPr lang="en-US" sz="1200" dirty="0"/>
              <a:t> Mira company which can to carry out a range of missions such as logistics resupply and combat (</a:t>
            </a:r>
            <a:r>
              <a:rPr lang="en-US" sz="1200" dirty="0" err="1"/>
              <a:t>Horbira</a:t>
            </a:r>
            <a:r>
              <a:rPr lang="en-US" sz="1200" dirty="0"/>
              <a:t> -Mira </a:t>
            </a:r>
            <a:r>
              <a:rPr lang="en-US" sz="1200" dirty="0" err="1"/>
              <a:t>n.d.</a:t>
            </a:r>
            <a:r>
              <a:rPr lang="en-US" sz="1200" dirty="0"/>
              <a:t>). A concept that exists is that of swarm. These swarms consist of multiple AVs that are operating and communicating with each other to deliver kinetic impact or to fulfil other missions such as the construction of rope bridges for infantry to cross (Jane’s by HIS </a:t>
            </a:r>
            <a:r>
              <a:rPr lang="en-US" sz="1200" dirty="0" err="1"/>
              <a:t>Markit</a:t>
            </a:r>
            <a:r>
              <a:rPr lang="en-US" sz="1200" dirty="0"/>
              <a:t> 2019).</a:t>
            </a:r>
          </a:p>
          <a:p>
            <a:pPr>
              <a:spcBef>
                <a:spcPts val="300"/>
              </a:spcBef>
            </a:pPr>
            <a:r>
              <a:rPr lang="en-US" sz="1200" dirty="0"/>
              <a:t>There are ethical considerations with regards to the use of these AVs in the military context, especially when the use of these AVs has lethal consequences. Questions like ‘Who or what is responsible for deaths and injuries?’ and ‘How much should we rely on autonomous systems?’ needs to be constantly debated as these systems see increasing adoption (Maurer 2018). </a:t>
            </a:r>
          </a:p>
          <a:p>
            <a:pPr>
              <a:spcBef>
                <a:spcPts val="300"/>
              </a:spcBef>
            </a:pPr>
            <a:r>
              <a:rPr lang="en-US" sz="1200" dirty="0"/>
              <a:t>I think AV technology, as it progresses, will affect me positively but younger members of my family may suffer. I can see AVs granting me greater autonomy and to make travel safer as both a passenger and pedestrian, the condition of the driver, for example if they are inebriated or injured, would no longer be a factor in safety of the roads. </a:t>
            </a:r>
          </a:p>
          <a:p>
            <a:pPr>
              <a:spcBef>
                <a:spcPts val="300"/>
              </a:spcBef>
            </a:pPr>
            <a:r>
              <a:rPr lang="en-US" sz="1200" dirty="0"/>
              <a:t>Younger members of my family may have opportunities for low or non-skilled work closed off to them. </a:t>
            </a:r>
            <a:r>
              <a:rPr lang="en-US" sz="1200" dirty="0"/>
              <a:t>This will restrict them in terms of financial independence and the loss of other jobs due to the introduction of AVs may result in a saturation of skilled workers and not enough jobs for all of them</a:t>
            </a:r>
            <a:r>
              <a:rPr lang="en-US" sz="1200" dirty="0" smtClean="0"/>
              <a:t>.</a:t>
            </a:r>
          </a:p>
          <a:p>
            <a:pPr>
              <a:spcBef>
                <a:spcPts val="300"/>
              </a:spcBef>
            </a:pPr>
            <a:endParaRPr lang="en-US" sz="1200" dirty="0" smtClean="0"/>
          </a:p>
          <a:p>
            <a:pPr>
              <a:spcBef>
                <a:spcPts val="300"/>
              </a:spcBef>
            </a:pPr>
            <a:r>
              <a:rPr lang="en-US" sz="1200" b="1" dirty="0"/>
              <a:t>Natural Language Processing</a:t>
            </a:r>
          </a:p>
          <a:p>
            <a:pPr>
              <a:spcBef>
                <a:spcPts val="300"/>
              </a:spcBef>
            </a:pPr>
            <a:r>
              <a:rPr lang="en-US" sz="1200" dirty="0"/>
              <a:t>Natural language processing (NLP) is a subfield of computer science, information engineering and artificial intelligence that attempts to understand and </a:t>
            </a:r>
            <a:r>
              <a:rPr lang="en-US" sz="1200" dirty="0" err="1"/>
              <a:t>utilise</a:t>
            </a:r>
            <a:r>
              <a:rPr lang="en-US" sz="1200" dirty="0"/>
              <a:t> information given by humans through text or speech. NLP can be used in a variety of ways, these include, but are not limited to, recognition of speech for the purposes of translation and conversion to text, </a:t>
            </a:r>
            <a:r>
              <a:rPr lang="en-US" sz="1200" dirty="0" err="1"/>
              <a:t>analysing</a:t>
            </a:r>
            <a:r>
              <a:rPr lang="en-US" sz="1200" dirty="0"/>
              <a:t> texts to produce content such as news articles and extracting purpose and meaning of words through the understanding of context</a:t>
            </a:r>
            <a:r>
              <a:rPr lang="en-US" sz="1200" dirty="0" smtClean="0"/>
              <a: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37624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62525"/>
            <a:ext cx="6256841" cy="8894743"/>
          </a:xfrm>
          <a:prstGeom prst="rect">
            <a:avLst/>
          </a:prstGeom>
          <a:noFill/>
        </p:spPr>
        <p:txBody>
          <a:bodyPr wrap="square" rtlCol="0">
            <a:spAutoFit/>
          </a:bodyPr>
          <a:lstStyle/>
          <a:p>
            <a:pPr>
              <a:spcBef>
                <a:spcPts val="300"/>
              </a:spcBef>
            </a:pPr>
            <a:r>
              <a:rPr lang="en-US" sz="1200" dirty="0" smtClean="0"/>
              <a:t>NLP </a:t>
            </a:r>
            <a:r>
              <a:rPr lang="en-US" sz="1200" dirty="0"/>
              <a:t>is already present in our everyday lives. </a:t>
            </a:r>
            <a:r>
              <a:rPr lang="en-US" sz="1200" dirty="0"/>
              <a:t>They can take the form of assistants; Amazon Alexa, Google Assistant and Microsoft’s Cortana. It also resides in word processing applications to correct user’s grammar and spelling. In email applications NLP can detect specific elements of text like dates and times so they can be added to calendar applications</a:t>
            </a:r>
            <a:r>
              <a:rPr lang="en-US" sz="1200" dirty="0"/>
              <a:t>.</a:t>
            </a:r>
          </a:p>
          <a:p>
            <a:pPr>
              <a:spcBef>
                <a:spcPts val="300"/>
              </a:spcBef>
            </a:pPr>
            <a:r>
              <a:rPr lang="en-US" sz="1200" dirty="0"/>
              <a:t>IBMs </a:t>
            </a:r>
            <a:r>
              <a:rPr lang="en-US" sz="1200" dirty="0"/>
              <a:t>Watson is one example of an artificial intelligence (AI) program that uses NLP. It can answer questions consisting of context clues. Since winning the IBM Challenge on the American gameshow Jeopardy! in 2010, Watson went on to be used in commercial applications. The first of these began in 2013 in collaboration with health insurance provider Anthem (at the time </a:t>
            </a:r>
            <a:r>
              <a:rPr lang="en-US" sz="1200" dirty="0" err="1"/>
              <a:t>Wellpoint</a:t>
            </a:r>
            <a:r>
              <a:rPr lang="en-US" sz="1200" dirty="0"/>
              <a:t>) as an advisor to healthcare professionals. (</a:t>
            </a:r>
            <a:r>
              <a:rPr lang="en-US" sz="1200" dirty="0" err="1"/>
              <a:t>Upbin</a:t>
            </a:r>
            <a:r>
              <a:rPr lang="en-US" sz="1200" dirty="0"/>
              <a:t> 2018).</a:t>
            </a:r>
          </a:p>
          <a:p>
            <a:pPr>
              <a:spcBef>
                <a:spcPts val="300"/>
              </a:spcBef>
            </a:pPr>
            <a:r>
              <a:rPr lang="en-US" sz="1200" dirty="0"/>
              <a:t>Googles </a:t>
            </a:r>
            <a:r>
              <a:rPr lang="en-US" sz="1200" dirty="0" err="1"/>
              <a:t>Dialogflow</a:t>
            </a:r>
            <a:r>
              <a:rPr lang="en-US" sz="1200" dirty="0"/>
              <a:t> is used to power Google Assistant and Amazon Alexa. It uses machine learning; a technique used to teach an AI program by feeding it vast amounts of data and judging what the AI produces in response; teaching right from wrong. It is used to recognise a user’s voice and use their vocal input to perform actions like creating calendar dates, reading weather forecasts and converting a user’s speech to text. (Google </a:t>
            </a:r>
            <a:r>
              <a:rPr lang="en-US" sz="1200" dirty="0" err="1"/>
              <a:t>n.d.</a:t>
            </a:r>
            <a:r>
              <a:rPr lang="en-US" sz="1200" dirty="0"/>
              <a:t>)</a:t>
            </a:r>
          </a:p>
          <a:p>
            <a:pPr>
              <a:spcBef>
                <a:spcPts val="300"/>
              </a:spcBef>
            </a:pPr>
            <a:r>
              <a:rPr lang="en-US" sz="1200" dirty="0"/>
              <a:t>A popular form NLP takes is that of a </a:t>
            </a:r>
            <a:r>
              <a:rPr lang="en-US" sz="1200" dirty="0" err="1"/>
              <a:t>chatbot</a:t>
            </a:r>
            <a:r>
              <a:rPr lang="en-US" sz="1200" dirty="0"/>
              <a:t>. These bots are used primarily used in a business context as customer service representatives. There are programs that already exist that automate some aspects of customer service, such as a program that asks the customer to input certain information like a key press to, for example, transfer their call to a certain department. However, </a:t>
            </a:r>
            <a:r>
              <a:rPr lang="en-US" sz="1200" dirty="0" err="1"/>
              <a:t>chatbots</a:t>
            </a:r>
            <a:r>
              <a:rPr lang="en-US" sz="1200" dirty="0"/>
              <a:t> can understand customers intentions by extracting meaning from the context of the user’s input without the need for hardcoded responses.</a:t>
            </a:r>
          </a:p>
          <a:p>
            <a:pPr>
              <a:spcBef>
                <a:spcPts val="300"/>
              </a:spcBef>
            </a:pPr>
            <a:r>
              <a:rPr lang="en-US" sz="1200" dirty="0"/>
              <a:t>Jobs such as call centre workers and customer service representatives are affected. As these types of </a:t>
            </a:r>
            <a:r>
              <a:rPr lang="en-US" sz="1200" dirty="0" err="1"/>
              <a:t>chatbots</a:t>
            </a:r>
            <a:r>
              <a:rPr lang="en-US" sz="1200" dirty="0"/>
              <a:t> become more advanced these workers may find their jobs partially or fully automated. This will be particularly felt in developing countries, such as India and The Philippines. (</a:t>
            </a:r>
            <a:r>
              <a:rPr lang="en-US" sz="1200" dirty="0" err="1"/>
              <a:t>Baraniuk</a:t>
            </a:r>
            <a:r>
              <a:rPr lang="en-US" sz="1200" dirty="0"/>
              <a:t> 2018</a:t>
            </a:r>
            <a:r>
              <a:rPr lang="en-US" sz="1200" dirty="0" smtClean="0"/>
              <a:t>)</a:t>
            </a:r>
          </a:p>
          <a:p>
            <a:pPr>
              <a:spcBef>
                <a:spcPts val="300"/>
              </a:spcBef>
            </a:pPr>
            <a:r>
              <a:rPr lang="en-US" sz="1200" dirty="0"/>
              <a:t>However, before then, </a:t>
            </a:r>
            <a:r>
              <a:rPr lang="en-US" sz="1200" dirty="0" err="1"/>
              <a:t>chatbots</a:t>
            </a:r>
            <a:r>
              <a:rPr lang="en-US" sz="1200" dirty="0"/>
              <a:t> can be used to assist these workers by parsing information to guess intent and pick out relevant information. One such system (Observe AI) which aims to help call centre workers by providing information and responses based on their customer emotional state. Allstate use the </a:t>
            </a:r>
            <a:r>
              <a:rPr lang="en-US" sz="1200" dirty="0" err="1"/>
              <a:t>chatbot</a:t>
            </a:r>
            <a:r>
              <a:rPr lang="en-US" sz="1200" dirty="0"/>
              <a:t> Amelia to reduce the time spent on individual customer queries by highlighting trends and important data points. (Morgan 2018</a:t>
            </a:r>
            <a:r>
              <a:rPr lang="en-US" sz="1200" dirty="0" smtClean="0"/>
              <a:t>)</a:t>
            </a:r>
          </a:p>
          <a:p>
            <a:pPr>
              <a:spcBef>
                <a:spcPts val="300"/>
              </a:spcBef>
            </a:pPr>
            <a:r>
              <a:rPr lang="en-US" sz="1200" dirty="0"/>
              <a:t>A more malicious way </a:t>
            </a:r>
            <a:r>
              <a:rPr lang="en-US" sz="1200" dirty="0" err="1"/>
              <a:t>chatbots</a:t>
            </a:r>
            <a:r>
              <a:rPr lang="en-US" sz="1200" dirty="0"/>
              <a:t> can be used is to disseminate and promote disinformation (Stella, Ferrara &amp; De Domenico 2018). Social media companies like Facebook and Twitter have had some successes in dealing with bot operated accounts. In late 2018 Twitter removed an estimated 10,000 automated accounts were suspended. These accounts attempted to affect US voters in the US 2018 mid-term elections by imitating US Democratic party voters and posting messages that sought to discourage voting. Voting in the US is not compulsory.  (Bing 2018</a:t>
            </a:r>
            <a:r>
              <a:rPr lang="en-US" sz="1200" dirty="0" smtClean="0"/>
              <a:t>)</a:t>
            </a:r>
          </a:p>
          <a:p>
            <a:pPr>
              <a:spcBef>
                <a:spcPts val="300"/>
              </a:spcBef>
            </a:pPr>
            <a:r>
              <a:rPr lang="en-US" sz="1200" dirty="0"/>
              <a:t>Currently these bots can be detected. In 2017 Pew Research Center performed a study of 1.2 million tweeted links and concluded that around a third of those were shared by suspected bots and automated accounts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116327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 y="267397"/>
            <a:ext cx="6497054" cy="502624"/>
          </a:xfrm>
          <a:solidFill>
            <a:schemeClr val="bg1">
              <a:lumMod val="95000"/>
            </a:schemeClr>
          </a:solidFill>
          <a:ln>
            <a:solidFill>
              <a:schemeClr val="tx1"/>
            </a:solidFill>
          </a:ln>
        </p:spPr>
        <p:txBody>
          <a:bodyPr vert="horz" lIns="74295" tIns="132080" rIns="74295" bIns="37148" rtlCol="0" anchor="ctr">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288757" y="913357"/>
            <a:ext cx="2027828" cy="402095"/>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2471998" y="913357"/>
            <a:ext cx="4386002" cy="3608736"/>
          </a:xfrm>
        </p:spPr>
        <p:txBody>
          <a:bodyPr>
            <a:normAutofit fontScale="775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372227" y="1961412"/>
            <a:ext cx="1506671" cy="1512626"/>
          </a:xfrm>
          <a:prstGeom prst="rect">
            <a:avLst/>
          </a:prstGeom>
          <a:ln w="6350">
            <a:solidFill>
              <a:schemeClr val="tx1"/>
            </a:solidFill>
          </a:ln>
        </p:spPr>
      </p:pic>
      <p:sp>
        <p:nvSpPr>
          <p:cNvPr id="7" name="TextBox 6"/>
          <p:cNvSpPr txBox="1"/>
          <p:nvPr/>
        </p:nvSpPr>
        <p:spPr>
          <a:xfrm>
            <a:off x="160420" y="5072082"/>
            <a:ext cx="2075956" cy="323165"/>
          </a:xfrm>
          <a:prstGeom prst="rect">
            <a:avLst/>
          </a:prstGeom>
          <a:noFill/>
        </p:spPr>
        <p:txBody>
          <a:bodyPr wrap="square" rtlCol="0">
            <a:spAutoFit/>
          </a:bodyPr>
          <a:lstStyle/>
          <a:p>
            <a:r>
              <a:rPr lang="en-US" sz="1500" dirty="0"/>
              <a:t>JENNELLE </a:t>
            </a:r>
            <a:r>
              <a:rPr lang="en-US" sz="1500" cap="all" dirty="0"/>
              <a:t>ROBERTS</a:t>
            </a:r>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82" y="5810018"/>
            <a:ext cx="1259508" cy="1613155"/>
          </a:xfrm>
          <a:prstGeom prst="rect">
            <a:avLst/>
          </a:prstGeom>
          <a:noFill/>
          <a:ln>
            <a:solidFill>
              <a:schemeClr val="tx1"/>
            </a:solidFill>
          </a:ln>
        </p:spPr>
      </p:pic>
      <p:sp>
        <p:nvSpPr>
          <p:cNvPr id="9" name="TextBox 8"/>
          <p:cNvSpPr txBox="1"/>
          <p:nvPr/>
        </p:nvSpPr>
        <p:spPr>
          <a:xfrm>
            <a:off x="2431892" y="5072082"/>
            <a:ext cx="4426107" cy="2862322"/>
          </a:xfrm>
          <a:prstGeom prst="rect">
            <a:avLst/>
          </a:prstGeom>
          <a:noFill/>
        </p:spPr>
        <p:txBody>
          <a:bodyPr wrap="square" rtlCol="0">
            <a:spAutoFit/>
          </a:bodyPr>
          <a:lstStyle/>
          <a:p>
            <a:r>
              <a:rPr lang="en-US" sz="1200" dirty="0"/>
              <a:t>Jennelle is also originally from Western Sydney, but now living in Melbourne. The second child of 5, Jennelle is used to noise, differing opinions and nerds.  The whole family are nerds made up of scientists, psychologists and IT professionals.  </a:t>
            </a:r>
          </a:p>
          <a:p>
            <a:r>
              <a:rPr lang="en-US" sz="1200" dirty="0"/>
              <a:t>Jennelle has a 9 year old daughter who is autistic.  So Jennelle is always up for a chat about diversity advocacy, </a:t>
            </a:r>
            <a:r>
              <a:rPr lang="en-US" sz="1200" dirty="0" err="1"/>
              <a:t>neurodivergence</a:t>
            </a:r>
            <a:r>
              <a:rPr lang="en-US" sz="1200" dirty="0"/>
              <a:t> acceptance and aliens.  Aliens are a big topic at the Roberts house.  </a:t>
            </a:r>
          </a:p>
          <a:p>
            <a:r>
              <a:rPr lang="en-US" sz="1200" dirty="0"/>
              <a:t>Jennelle loves to make things fit into lists and tables and as she continued through her career, she realised that this way of organising things meant that data was something that came naturally.  She currently works as a </a:t>
            </a:r>
            <a:r>
              <a:rPr lang="en-US" sz="1200" dirty="0"/>
              <a:t>D</a:t>
            </a:r>
            <a:r>
              <a:rPr lang="en-US" sz="1200" dirty="0"/>
              <a:t>ata </a:t>
            </a:r>
            <a:r>
              <a:rPr lang="en-US" sz="1200" dirty="0"/>
              <a:t>A</a:t>
            </a:r>
            <a:r>
              <a:rPr lang="en-US" sz="1200" dirty="0"/>
              <a:t>nalyst for a volume residential builder focusing on Material, Procurement and Costing Data.</a:t>
            </a:r>
            <a:endParaRPr lang="en-US" sz="1200" dirty="0"/>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4" y="1042737"/>
            <a:ext cx="6256840" cy="8702382"/>
          </a:xfrm>
          <a:prstGeom prst="rect">
            <a:avLst/>
          </a:prstGeom>
          <a:noFill/>
        </p:spPr>
        <p:txBody>
          <a:bodyPr wrap="square" rtlCol="0">
            <a:spAutoFit/>
          </a:bodyPr>
          <a:lstStyle/>
          <a:p>
            <a:pPr>
              <a:spcBef>
                <a:spcPts val="300"/>
              </a:spcBef>
            </a:pPr>
            <a:r>
              <a:rPr lang="en-US" sz="1200" dirty="0" smtClean="0"/>
              <a:t>They </a:t>
            </a:r>
            <a:r>
              <a:rPr lang="en-US" sz="1200" dirty="0"/>
              <a:t>found this by using </a:t>
            </a:r>
            <a:r>
              <a:rPr lang="en-US" sz="1200" dirty="0" err="1"/>
              <a:t>Botometer</a:t>
            </a:r>
            <a:r>
              <a:rPr lang="en-US" sz="1200" dirty="0"/>
              <a:t>, a machine learning system. </a:t>
            </a:r>
            <a:r>
              <a:rPr lang="en-US" sz="1200" dirty="0" err="1"/>
              <a:t>Botometer</a:t>
            </a:r>
            <a:r>
              <a:rPr lang="en-US" sz="1200" dirty="0"/>
              <a:t> was trained on a dataset of 30,000 twitter accounts consisting of both automated and non-automated accounts. </a:t>
            </a:r>
            <a:r>
              <a:rPr lang="en-US" sz="1200" dirty="0" err="1"/>
              <a:t>Botometer</a:t>
            </a:r>
            <a:r>
              <a:rPr lang="en-US" sz="1200" dirty="0"/>
              <a:t> then examined these accounts for patterns and characteristics that may indicate that the account being examined is a bot. This account was then assigned a number between 0 and 1, the higher the number, the surer </a:t>
            </a:r>
            <a:r>
              <a:rPr lang="en-US" sz="1200" dirty="0" err="1"/>
              <a:t>Botometer</a:t>
            </a:r>
            <a:r>
              <a:rPr lang="en-US" sz="1200" dirty="0"/>
              <a:t> was that the account was automated. </a:t>
            </a:r>
            <a:r>
              <a:rPr lang="en-US" sz="1200" dirty="0" err="1"/>
              <a:t>Botometer’s</a:t>
            </a:r>
            <a:r>
              <a:rPr lang="en-US" sz="1200" dirty="0"/>
              <a:t> conclusions were examined by humans who were aware of the actual status of these accounts and this feedback was provided to </a:t>
            </a:r>
            <a:r>
              <a:rPr lang="en-US" sz="1200" dirty="0" err="1"/>
              <a:t>Botometer</a:t>
            </a:r>
            <a:r>
              <a:rPr lang="en-US" sz="1200" dirty="0"/>
              <a:t> to adjust its results. (</a:t>
            </a:r>
            <a:r>
              <a:rPr lang="en-US" sz="1200" dirty="0" err="1"/>
              <a:t>Gramlich</a:t>
            </a:r>
            <a:r>
              <a:rPr lang="en-US" sz="1200" dirty="0"/>
              <a:t> 2018)</a:t>
            </a:r>
          </a:p>
          <a:p>
            <a:pPr>
              <a:spcBef>
                <a:spcPts val="300"/>
              </a:spcBef>
            </a:pPr>
            <a:r>
              <a:rPr lang="en-US" sz="1200" dirty="0"/>
              <a:t>Currently NLP are already present in my life. This part of the document was itself was impacted by NLPs which suggested alternate wordings for phrases and fixed my grammar and spelling mistakes. When writing emails dates and times are detected and can be added to calendars, the text of reviews for products are parsed to find commonalities so that I can be served content that interests me and sites that I visit often make use of </a:t>
            </a:r>
            <a:r>
              <a:rPr lang="en-US" sz="1200" dirty="0" err="1"/>
              <a:t>chatbots</a:t>
            </a:r>
            <a:r>
              <a:rPr lang="en-US" sz="1200" dirty="0"/>
              <a:t>.</a:t>
            </a:r>
          </a:p>
          <a:p>
            <a:pPr>
              <a:spcBef>
                <a:spcPts val="300"/>
              </a:spcBef>
            </a:pPr>
            <a:r>
              <a:rPr lang="en-US" sz="1200" dirty="0"/>
              <a:t>As NLP AIs grow in popularity and become more efficient, I can see parts of my life becoming more automated. Using an AI assistant to perform tasks such as setting up appointments with little input from myself. I will also need to more thoroughly </a:t>
            </a:r>
            <a:r>
              <a:rPr lang="en-US" sz="1200" dirty="0" err="1"/>
              <a:t>scrutinise</a:t>
            </a:r>
            <a:r>
              <a:rPr lang="en-US" sz="1200" dirty="0"/>
              <a:t> information that is presented to me through social media and the people who spread it</a:t>
            </a:r>
            <a:r>
              <a:rPr lang="en-US" sz="1200" dirty="0" smtClean="0"/>
              <a:t>.</a:t>
            </a:r>
          </a:p>
          <a:p>
            <a:pPr>
              <a:spcBef>
                <a:spcPts val="300"/>
              </a:spcBef>
            </a:pPr>
            <a:endParaRPr lang="en-US" sz="1200" dirty="0" smtClean="0"/>
          </a:p>
          <a:p>
            <a:r>
              <a:rPr lang="en-US" sz="1200" b="1" dirty="0"/>
              <a:t>Cybersecurity</a:t>
            </a:r>
          </a:p>
          <a:p>
            <a:r>
              <a:rPr lang="en-US" sz="1200" dirty="0"/>
              <a:t>According to the oxford dictionary cybersecurity is:</a:t>
            </a:r>
          </a:p>
          <a:p>
            <a:r>
              <a:rPr lang="en-US" sz="1200" dirty="0"/>
              <a:t>“The state of being protected against the criminal or unauthorized use of electronic data, or the measures taken to achieve this.” (</a:t>
            </a:r>
            <a:r>
              <a:rPr lang="en-US" sz="1200" dirty="0" err="1"/>
              <a:t>Lexico</a:t>
            </a:r>
            <a:r>
              <a:rPr lang="en-US" sz="1200" dirty="0"/>
              <a:t> Dictionaries | English, 2019)</a:t>
            </a:r>
          </a:p>
          <a:p>
            <a:r>
              <a:rPr lang="en-US" sz="1200" dirty="0"/>
              <a:t>From this definition it is simple to see that cybersecurity is a large umbrella term that describes any measure taken to counter a cyber-attack.</a:t>
            </a:r>
          </a:p>
          <a:p>
            <a:r>
              <a:rPr lang="en-US" sz="1200" dirty="0"/>
              <a:t>There are many different forms of cyber-attacks that a system can come under. From Denial-of-Services (</a:t>
            </a:r>
            <a:r>
              <a:rPr lang="en-US" sz="1200" dirty="0" err="1"/>
              <a:t>DoS</a:t>
            </a:r>
            <a:r>
              <a:rPr lang="en-US" sz="1200" dirty="0"/>
              <a:t>) attacks to Phishing and eavesdropping attacks there are multiple ways that an unauthorized person may conduct offensive actions against your data/systems.</a:t>
            </a:r>
          </a:p>
          <a:p>
            <a:r>
              <a:rPr lang="en-US" sz="1200" dirty="0"/>
              <a:t>The act of effective cybersecurity can be broken up into different actions taken at different levels in order to mitigate the risks that the ever-evolving information technology world creates. The first act of cyber security begins at layer one starting with the user, a company will usually implement policies that direct personal to maintain certain standards in order to foster a strong cyber security culture. Some of the basic requirements may involve locking terminals when not in use, not writing down/sharing </a:t>
            </a:r>
            <a:r>
              <a:rPr lang="en-US" sz="1200" dirty="0" smtClean="0"/>
              <a:t>passwords</a:t>
            </a:r>
            <a:r>
              <a:rPr lang="en-US" sz="1200" dirty="0"/>
              <a:t>, and not opening attachments on emails sent from unknown addresses.</a:t>
            </a:r>
          </a:p>
          <a:p>
            <a:r>
              <a:rPr lang="en-US" sz="1200" dirty="0"/>
              <a:t>Securing entry points to allow only </a:t>
            </a:r>
            <a:r>
              <a:rPr lang="en-US" sz="1200" dirty="0" err="1"/>
              <a:t>authorised</a:t>
            </a:r>
            <a:r>
              <a:rPr lang="en-US" sz="1200" dirty="0"/>
              <a:t> personal entry, restricting access to the server room, and installation of security cameras are some more common practices used to secure data within an organisation</a:t>
            </a:r>
            <a:r>
              <a:rPr lang="en-US" sz="1200" dirty="0" smtClean="0"/>
              <a:t>.</a:t>
            </a:r>
          </a:p>
          <a:p>
            <a:r>
              <a:rPr lang="en-US" sz="1200" dirty="0"/>
              <a:t>Another portion of effective cyber security is the software installed on devices, from anti-virus applications to strict firewall settings to the implementation of group policies that only allow approved devices to be plugged into terminals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428565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4"/>
            <a:ext cx="6256840" cy="8594661"/>
          </a:xfrm>
          <a:prstGeom prst="rect">
            <a:avLst/>
          </a:prstGeom>
          <a:noFill/>
        </p:spPr>
        <p:txBody>
          <a:bodyPr wrap="square" rtlCol="0">
            <a:spAutoFit/>
          </a:bodyPr>
          <a:lstStyle/>
          <a:p>
            <a:pPr>
              <a:spcBef>
                <a:spcPts val="300"/>
              </a:spcBef>
            </a:pPr>
            <a:r>
              <a:rPr lang="en-US" sz="1200" dirty="0" smtClean="0"/>
              <a:t>Cyber </a:t>
            </a:r>
            <a:r>
              <a:rPr lang="en-US" sz="1200" dirty="0"/>
              <a:t>security is quickly becoming a very large part of the information technology world and will continue to evolve as more developments are made throughout the years. </a:t>
            </a:r>
            <a:r>
              <a:rPr lang="en-US" sz="1200" dirty="0"/>
              <a:t>Due to the fact that cyber security is not so much a technology as it is a policy there is no way of defining what the “state of the art” of this is, the best form of cyber security would be an air gapped system with tightly controlled access to the hardware that makes the system up. Over the next few years both governments and individual’s capability to conduct offensive cyberwarfare will increase, and to counter this more and more emphasis will be placed on privacy of users and security of systems. As </a:t>
            </a:r>
            <a:r>
              <a:rPr lang="en-US" sz="1200" dirty="0" err="1"/>
              <a:t>IoT</a:t>
            </a:r>
            <a:r>
              <a:rPr lang="en-US" sz="1200" dirty="0"/>
              <a:t> becomes a larger part of our life over the next few years the security and privacy expectations placed on companies will rise</a:t>
            </a:r>
            <a:r>
              <a:rPr lang="en-US" sz="1200" dirty="0" smtClean="0"/>
              <a:t>.</a:t>
            </a:r>
          </a:p>
          <a:p>
            <a:pPr>
              <a:spcBef>
                <a:spcPts val="300"/>
              </a:spcBef>
            </a:pPr>
            <a:r>
              <a:rPr lang="en-US" sz="1200" dirty="0"/>
              <a:t>In April of 2011 Sony’s PlayStation network (PSN) came under a cyber-attack where it is possible that approximately 24.6 million accounts were stolen, and 10,700 direct debit details were stolen (Sony Global - Sony Global Headquarters, 2019). This attack at an estimated cost of $171 million dollars (Cbsnews.com, 2019) is just one example of the impact that a cyber-attack can have, it shows that the implementation of cyber security policies is paramount to the effective and profitable running of an organisation. Over the next few years a larger weight will be put on cyber security this has already been trending as you can seen by the average salary of a security expert sitting at number 12 on the top 20 highest paying jobs in Australia (Seek Market Insights AU, 2019) this shows that employers are seeking cyber security experts and understand they are valuable so they are willing to pay more for them</a:t>
            </a:r>
            <a:r>
              <a:rPr lang="en-US" sz="1200" dirty="0" smtClean="0"/>
              <a:t>.</a:t>
            </a:r>
          </a:p>
          <a:p>
            <a:pPr>
              <a:spcBef>
                <a:spcPts val="300"/>
              </a:spcBef>
            </a:pPr>
            <a:r>
              <a:rPr lang="en-US" sz="1200" dirty="0"/>
              <a:t>Further development of cyber security is a necessity as more and more advanced methods of conducting cyber-attacks are becoming prevalent in society today. This technology will continue to grow at an exponential rate. Cyber Security will affect everyone that uses any form of IT equipment. This is why I feel this technology will continue to grow and expand</a:t>
            </a:r>
            <a:r>
              <a:rPr lang="en-US" sz="1200" dirty="0" smtClean="0"/>
              <a:t>.</a:t>
            </a:r>
          </a:p>
          <a:p>
            <a:pPr>
              <a:spcBef>
                <a:spcPts val="300"/>
              </a:spcBef>
            </a:pPr>
            <a:r>
              <a:rPr lang="en-US" sz="1200" dirty="0"/>
              <a:t>I believe that due to the current direction cyber security is moving in it will eventually affect everyone that uses information technology. However, it will affect me in two main different aspects of my life. Firstly, in a personal aspect I already </a:t>
            </a:r>
            <a:r>
              <a:rPr lang="en-US" sz="1200" dirty="0" err="1"/>
              <a:t>utilise</a:t>
            </a:r>
            <a:r>
              <a:rPr lang="en-US" sz="1200" dirty="0"/>
              <a:t> some cyber security techniques such as securing my local network at home by ensuring I use strong passwords for both my router configuration and network access, hiding my SSID and ensuring my home router has the most up to date software, Not opening emails from unknown senders and ensuring I have up to date antivirus software are just some small examples of cyber security practices I use in my personal life</a:t>
            </a:r>
            <a:r>
              <a:rPr lang="en-US" sz="1200" dirty="0" smtClean="0"/>
              <a:t>.</a:t>
            </a:r>
          </a:p>
          <a:p>
            <a:pPr>
              <a:spcBef>
                <a:spcPts val="300"/>
              </a:spcBef>
            </a:pPr>
            <a:r>
              <a:rPr lang="en-US" sz="1200" dirty="0"/>
              <a:t>The next aspect of my life cyber security will affect me is in a professional property, I currently work in a sector that focuses heavily on telecommunications systems for a large organisation. Due to the development of cyber capabilities my employer has begun training and employing cyber security experts in order to better protect ourselves from individuals or </a:t>
            </a:r>
            <a:r>
              <a:rPr lang="en-US" sz="1200" dirty="0" err="1"/>
              <a:t>organisations</a:t>
            </a:r>
            <a:r>
              <a:rPr lang="en-US" sz="1200" dirty="0"/>
              <a:t> with malicious intent. Due to this my workplace has also begun to implement more stringent security policies and have begun conducting internal testing of these </a:t>
            </a:r>
            <a:r>
              <a:rPr lang="en-US" sz="1200" dirty="0" smtClean="0"/>
              <a:t>policies.</a:t>
            </a:r>
            <a:endParaRPr lang="en-US" sz="1200" dirty="0"/>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1796008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62525"/>
            <a:ext cx="6256840" cy="8633133"/>
          </a:xfrm>
          <a:prstGeom prst="rect">
            <a:avLst/>
          </a:prstGeom>
          <a:noFill/>
        </p:spPr>
        <p:txBody>
          <a:bodyPr wrap="square" rtlCol="0">
            <a:spAutoFit/>
          </a:bodyPr>
          <a:lstStyle/>
          <a:p>
            <a:pPr>
              <a:spcBef>
                <a:spcPts val="300"/>
              </a:spcBef>
            </a:pPr>
            <a:r>
              <a:rPr lang="en-US" sz="1200" dirty="0" smtClean="0"/>
              <a:t>My </a:t>
            </a:r>
            <a:r>
              <a:rPr lang="en-US" sz="1200" dirty="0"/>
              <a:t>workplace has also begun implementing mandatory cyber security training each year that requires each employee to complete a test to pass. </a:t>
            </a:r>
            <a:r>
              <a:rPr lang="en-US" sz="1200" dirty="0"/>
              <a:t>In terms of my family and friends cyber security will affect the majority of them in a similar way to me, however for the elderly who do not have as much knowledge in relation to this topic and information technology they may be affected more adversely as they would be seen as easy targets with less safe practices being put in place. </a:t>
            </a:r>
            <a:r>
              <a:rPr lang="en-US" sz="1200" dirty="0"/>
              <a:t>This could be mitigated though by further education of the general public and by providing tailored assistance to the elderly</a:t>
            </a:r>
            <a:r>
              <a:rPr lang="en-US" sz="1200" dirty="0" smtClean="0"/>
              <a:t>.</a:t>
            </a:r>
          </a:p>
          <a:p>
            <a:pPr>
              <a:spcBef>
                <a:spcPts val="300"/>
              </a:spcBef>
            </a:pPr>
            <a:endParaRPr lang="en-US" sz="1200" dirty="0" smtClean="0"/>
          </a:p>
          <a:p>
            <a:pPr>
              <a:spcBef>
                <a:spcPts val="300"/>
              </a:spcBef>
            </a:pPr>
            <a:r>
              <a:rPr lang="en-US" sz="1200" b="1" dirty="0"/>
              <a:t>Blockchain</a:t>
            </a:r>
          </a:p>
          <a:p>
            <a:pPr>
              <a:spcBef>
                <a:spcPts val="300"/>
              </a:spcBef>
            </a:pPr>
            <a:r>
              <a:rPr lang="en-US" sz="1200" dirty="0"/>
              <a:t>Blockchain is the method of storing information in a series of segments called blocks, each block is connected via a “chain” that tracks the changes of information with a timestamp. What makes </a:t>
            </a:r>
            <a:r>
              <a:rPr lang="en-US" sz="1200" dirty="0" err="1"/>
              <a:t>blockchain</a:t>
            </a:r>
            <a:r>
              <a:rPr lang="en-US" sz="1200" dirty="0"/>
              <a:t> so innovative is that it works on a peer-peer network, which means it is </a:t>
            </a:r>
            <a:r>
              <a:rPr lang="en-US" sz="1200" dirty="0" err="1"/>
              <a:t>decentralised</a:t>
            </a:r>
            <a:r>
              <a:rPr lang="en-US" sz="1200" dirty="0"/>
              <a:t> and distributed across a large number of computers. </a:t>
            </a:r>
            <a:r>
              <a:rPr lang="en-US" sz="1200" dirty="0" err="1"/>
              <a:t>Decentralising</a:t>
            </a:r>
            <a:r>
              <a:rPr lang="en-US" sz="1200" dirty="0"/>
              <a:t> information reduces the ability to tamper with the data. As a new block is created a computer must first solve a cryptographic equation. When the equation is solved the terminal will share the solution to all other computers on the network, the network then verifies the solution and will add the block to the chain. Due to the complex nature of the cryptographic equations that require to be solved, and the verification process involved with creating each block we can trust the information. Due to the </a:t>
            </a:r>
            <a:r>
              <a:rPr lang="en-US" sz="1200" dirty="0" err="1"/>
              <a:t>decentralisation</a:t>
            </a:r>
            <a:r>
              <a:rPr lang="en-US" sz="1200" dirty="0"/>
              <a:t> of </a:t>
            </a:r>
            <a:r>
              <a:rPr lang="en-US" sz="1200" dirty="0" err="1"/>
              <a:t>blockchain</a:t>
            </a:r>
            <a:r>
              <a:rPr lang="en-US" sz="1200" dirty="0"/>
              <a:t> no intermediary is required to authenticate a segment of data which in turns will save the end users money and time.</a:t>
            </a:r>
          </a:p>
          <a:p>
            <a:pPr>
              <a:spcBef>
                <a:spcPts val="300"/>
              </a:spcBef>
            </a:pPr>
            <a:r>
              <a:rPr lang="en-US" sz="1200" dirty="0"/>
              <a:t>Cryptocurrency is a form of currency such as bit-coin that is completely virtual. Cryptocurrency </a:t>
            </a:r>
            <a:r>
              <a:rPr lang="en-US" sz="1200" dirty="0" err="1"/>
              <a:t>utilises</a:t>
            </a:r>
            <a:r>
              <a:rPr lang="en-US" sz="1200" dirty="0"/>
              <a:t> </a:t>
            </a:r>
            <a:r>
              <a:rPr lang="en-US" sz="1200" dirty="0" err="1"/>
              <a:t>blockchain</a:t>
            </a:r>
            <a:r>
              <a:rPr lang="en-US" sz="1200" dirty="0"/>
              <a:t>. Cryptocurrencies use </a:t>
            </a:r>
            <a:r>
              <a:rPr lang="en-US" sz="1200" dirty="0" err="1"/>
              <a:t>blockchain</a:t>
            </a:r>
            <a:r>
              <a:rPr lang="en-US" sz="1200" dirty="0"/>
              <a:t> in order to verify transactions, and prevent double spending of the same “coin” for example if person A transfers a “coin” to person B, Person A will broadcast out to the </a:t>
            </a:r>
            <a:r>
              <a:rPr lang="en-US" sz="1200" dirty="0" err="1"/>
              <a:t>decentralised</a:t>
            </a:r>
            <a:r>
              <a:rPr lang="en-US" sz="1200" dirty="0"/>
              <a:t> network that a coin is being transferred from A to B. every computer will receive this transfer information and store it, “miners” on the network will then authenticate the cryptographic equation and verify the transaction. Once verified the computer that solves the equation will broadcast the solution to all computers on the network and the transaction will be complete. Miners are people who configure there computer to use a portion of the processing power of the hardware in order to verify the cryptographic equation, miners are </a:t>
            </a:r>
            <a:r>
              <a:rPr lang="en-US" sz="1200" dirty="0" err="1"/>
              <a:t>incentivised</a:t>
            </a:r>
            <a:r>
              <a:rPr lang="en-US" sz="1200" dirty="0"/>
              <a:t> to do this by receiving a small fee on any transaction they verify. Cryptocurrency also has the benefit of being anonymous, all you need is the wallet number that you are sending the “coin/s” to in order to transfer them.</a:t>
            </a:r>
          </a:p>
          <a:p>
            <a:pPr>
              <a:spcBef>
                <a:spcPts val="300"/>
              </a:spcBef>
            </a:pPr>
            <a:r>
              <a:rPr lang="en-US" sz="1200" dirty="0"/>
              <a:t>Due to the popularity of cryptocurrencies there are a large number on the market, they are beginning to be used in everyday life to pay for things more and more. Bitcoin being one of the more popular cryptocurrencies currently have ATMs, and debit cards. Cryptocurrency is starting to become more and more accepted as a form of payment internationally.</a:t>
            </a:r>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93486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
        <p:nvSpPr>
          <p:cNvPr id="4" name="TextBox 3"/>
          <p:cNvSpPr txBox="1"/>
          <p:nvPr/>
        </p:nvSpPr>
        <p:spPr>
          <a:xfrm>
            <a:off x="320423" y="962525"/>
            <a:ext cx="6256840" cy="4270400"/>
          </a:xfrm>
          <a:prstGeom prst="rect">
            <a:avLst/>
          </a:prstGeom>
          <a:noFill/>
        </p:spPr>
        <p:txBody>
          <a:bodyPr wrap="square" rtlCol="0">
            <a:spAutoFit/>
          </a:bodyPr>
          <a:lstStyle/>
          <a:p>
            <a:pPr>
              <a:spcBef>
                <a:spcPts val="300"/>
              </a:spcBef>
            </a:pPr>
            <a:r>
              <a:rPr lang="en-US" sz="1200" dirty="0" smtClean="0"/>
              <a:t>Blockchain </a:t>
            </a:r>
            <a:r>
              <a:rPr lang="en-US" sz="1200" dirty="0"/>
              <a:t>is being used primarily for cryptocurrency however in the future it can be implemented to store and confirm multiple other data sets, from deed titles, digital IDs, Digital voting, to tax regulation the possibilities are endless.</a:t>
            </a:r>
          </a:p>
          <a:p>
            <a:pPr>
              <a:spcBef>
                <a:spcPts val="300"/>
              </a:spcBef>
            </a:pPr>
            <a:r>
              <a:rPr lang="en-US" sz="1200" dirty="0"/>
              <a:t>The impact of the development of </a:t>
            </a:r>
            <a:r>
              <a:rPr lang="en-US" sz="1200" dirty="0" err="1"/>
              <a:t>blockchain</a:t>
            </a:r>
            <a:r>
              <a:rPr lang="en-US" sz="1200" dirty="0"/>
              <a:t> technology and cryptocurrency can be both negative and positive. As Cryptocurrency is a virtual currency that is </a:t>
            </a:r>
            <a:r>
              <a:rPr lang="en-US" sz="1200" dirty="0" err="1"/>
              <a:t>decentralised</a:t>
            </a:r>
            <a:r>
              <a:rPr lang="en-US" sz="1200" dirty="0"/>
              <a:t> it has no requirement for a bank, the positives of cryptocurrencies is that you can use it globally, the </a:t>
            </a:r>
            <a:r>
              <a:rPr lang="en-US" sz="1200" dirty="0" err="1"/>
              <a:t>blockchain</a:t>
            </a:r>
            <a:r>
              <a:rPr lang="en-US" sz="1200" dirty="0"/>
              <a:t> technology reduces the risk of counterfeit coins and that by using a currency such as bitcoin you can remain completely anonymous. Blockchain technology itself can reduce paper-based tracking procedures, reduce risk in data tampering, and identify deficiencies in processes. If cryptocurrency is adopted over the next few years as the popular currency it could completely negate the requirement of banks, however it may open up the opportunity for large mining-based operations.</a:t>
            </a:r>
          </a:p>
          <a:p>
            <a:pPr>
              <a:spcBef>
                <a:spcPts val="300"/>
              </a:spcBef>
            </a:pPr>
            <a:r>
              <a:rPr lang="en-US" sz="1200" dirty="0"/>
              <a:t>In my daily life this will personally not affect me to much, if a change to this technology becomes a societal norm I will easily adapt and convert from my currency banking system to crypto currency. However due to a large portion of the populations apprehension to change I believe this may take some years before it is possible. The instant transactions, low transaction fees, and transaction confirmation the </a:t>
            </a:r>
            <a:r>
              <a:rPr lang="en-US" sz="1200" dirty="0" err="1"/>
              <a:t>blockchain</a:t>
            </a:r>
            <a:r>
              <a:rPr lang="en-US" sz="1200" dirty="0"/>
              <a:t> makes possible would be a great benefit to myself and everyone. I do believe that the senior generation in society will be hesitant to change and will struggle with this if we implement it.</a:t>
            </a:r>
          </a:p>
          <a:p>
            <a:pPr>
              <a:spcBef>
                <a:spcPts val="300"/>
              </a:spcBef>
            </a:pPr>
            <a:endParaRPr lang="en-US" sz="1200" dirty="0"/>
          </a:p>
        </p:txBody>
      </p:sp>
    </p:spTree>
    <p:extLst>
      <p:ext uri="{BB962C8B-B14F-4D97-AF65-F5344CB8AC3E}">
        <p14:creationId xmlns:p14="http://schemas.microsoft.com/office/powerpoint/2010/main" val="236478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PROJECT IDEA</a:t>
            </a:r>
            <a:endParaRPr lang="en-US" sz="1500" dirty="0" smtClean="0"/>
          </a:p>
        </p:txBody>
      </p:sp>
    </p:spTree>
    <p:extLst>
      <p:ext uri="{BB962C8B-B14F-4D97-AF65-F5344CB8AC3E}">
        <p14:creationId xmlns:p14="http://schemas.microsoft.com/office/powerpoint/2010/main" val="3969027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30441"/>
            <a:ext cx="6256840" cy="2887579"/>
          </a:xfrm>
          <a:prstGeom prst="rect">
            <a:avLst/>
          </a:prstGeom>
          <a:noFill/>
        </p:spPr>
        <p:txBody>
          <a:bodyPr wrap="square" rtlCol="0">
            <a:spAutoFit/>
          </a:bodyPr>
          <a:lstStyle/>
          <a:p>
            <a:r>
              <a:rPr lang="en-US" sz="1200" dirty="0"/>
              <a:t>SPARKPLUS</a:t>
            </a:r>
          </a:p>
          <a:p>
            <a:endParaRPr lang="en-US" sz="1200" dirty="0"/>
          </a:p>
          <a:p>
            <a:r>
              <a:rPr lang="en-US" sz="1200" dirty="0"/>
              <a:t>Towards the end of the assignment period, you should reflect as a group on how well you think you have performed in this assignment. You should include whatever evidence you may have about the groups processes (such as commit trails from GitHub, or project meeting minutes). Each member of the group should contribute up to 200 words about their own perception of the group, and the group as a whole should contribute around 400 words. This should include the following attributes.</a:t>
            </a:r>
          </a:p>
          <a:p>
            <a:r>
              <a:rPr lang="en-US" sz="1200" dirty="0"/>
              <a:t>• What went well</a:t>
            </a:r>
          </a:p>
          <a:p>
            <a:r>
              <a:rPr lang="en-US" sz="1200" dirty="0"/>
              <a:t>• What could be improved</a:t>
            </a:r>
          </a:p>
          <a:p>
            <a:r>
              <a:rPr lang="en-US" sz="1200" dirty="0"/>
              <a:t>• At least one thing that was surprising</a:t>
            </a:r>
          </a:p>
          <a:p>
            <a:r>
              <a:rPr lang="en-US" sz="1200" dirty="0"/>
              <a:t>• At least one thing that you have learned about groups</a:t>
            </a:r>
          </a:p>
          <a:p>
            <a:r>
              <a:rPr lang="en-US" sz="1200" dirty="0"/>
              <a:t>• Remember to include in your section on Tools how well you think your </a:t>
            </a:r>
            <a:r>
              <a:rPr lang="en-US" sz="1200" dirty="0" err="1"/>
              <a:t>Github</a:t>
            </a:r>
            <a:r>
              <a:rPr lang="en-US" sz="1200" dirty="0"/>
              <a:t> log of activity reflects your group’s work on this assignment.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Tree>
    <p:extLst>
      <p:ext uri="{BB962C8B-B14F-4D97-AF65-F5344CB8AC3E}">
        <p14:creationId xmlns:p14="http://schemas.microsoft.com/office/powerpoint/2010/main" val="3492552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46483"/>
            <a:ext cx="6256840" cy="6740307"/>
          </a:xfrm>
          <a:prstGeom prst="rect">
            <a:avLst/>
          </a:prstGeom>
          <a:noFill/>
        </p:spPr>
        <p:txBody>
          <a:bodyPr wrap="square" rtlCol="0">
            <a:spAutoFit/>
          </a:bodyPr>
          <a:lstStyle/>
          <a:p>
            <a:r>
              <a:rPr lang="en-AU" sz="1200" dirty="0"/>
              <a:t>Benton, D 2018, ‘Cat mining autonomous trucks hit one billion haulage milestone’, Mining Global, viewed 11 July 2019 &lt;https://www.miningglobal.com/technology/cat-mining-autonomous-trucks-hit-one-billion-haulage-milestone</a:t>
            </a:r>
            <a:r>
              <a:rPr lang="en-AU" sz="1200" dirty="0"/>
              <a:t>&gt;.</a:t>
            </a:r>
          </a:p>
          <a:p>
            <a:endParaRPr lang="en-US" sz="1200" dirty="0"/>
          </a:p>
          <a:p>
            <a:r>
              <a:rPr lang="en-AU" sz="1200" dirty="0" err="1"/>
              <a:t>Coren</a:t>
            </a:r>
            <a:r>
              <a:rPr lang="en-AU" sz="1200" dirty="0"/>
              <a:t>, M 2018, ‘All the places self-driving cars are being tested around the world’, Quartz, viewed July 13 2018 &lt;https://qz.com/1488576/self-driving-car-tests-around-the-world</a:t>
            </a:r>
            <a:r>
              <a:rPr lang="en-AU" sz="1200" dirty="0"/>
              <a:t>/&gt;.</a:t>
            </a:r>
          </a:p>
          <a:p>
            <a:endParaRPr lang="en-US" sz="1200" dirty="0"/>
          </a:p>
          <a:p>
            <a:r>
              <a:rPr lang="en-AU" sz="1200" dirty="0" err="1"/>
              <a:t>Gu</a:t>
            </a:r>
            <a:r>
              <a:rPr lang="en-AU" sz="1200" dirty="0"/>
              <a:t>, H &amp; Patton, D, ‘On the </a:t>
            </a:r>
            <a:r>
              <a:rPr lang="en-AU" sz="1200" dirty="0" err="1"/>
              <a:t>autofarm</a:t>
            </a:r>
            <a:r>
              <a:rPr lang="en-AU" sz="1200" dirty="0"/>
              <a:t>: China turns to driverless tractors, combines to overhaul agriculture’, Reuters, viewed 12 July 2019 &lt;https://www.reuters.com/article/us-china-farming-technology/on-the-autofarm-china-turns-to-driverless-tractors-combines-to-overhaul-agriculture-idUSKCN1PA0DV</a:t>
            </a:r>
            <a:r>
              <a:rPr lang="en-AU" sz="1200" dirty="0"/>
              <a:t>&gt;.</a:t>
            </a:r>
          </a:p>
          <a:p>
            <a:endParaRPr lang="en-US" sz="1200" dirty="0"/>
          </a:p>
          <a:p>
            <a:r>
              <a:rPr lang="en-AU" sz="1200" dirty="0" err="1"/>
              <a:t>Horbira</a:t>
            </a:r>
            <a:r>
              <a:rPr lang="en-AU" sz="1200" dirty="0"/>
              <a:t>-Mira </a:t>
            </a:r>
            <a:r>
              <a:rPr lang="en-AU" sz="1200" dirty="0" err="1"/>
              <a:t>n.d.</a:t>
            </a:r>
            <a:r>
              <a:rPr lang="en-AU" sz="1200" dirty="0"/>
              <a:t>, VIKING Multirole UGV Platform, MIRA, viewed 2 July 2019, &lt; https://www.horiba-mira.com/unmanned-ground-vehicles/media-centre/case_study/viking-multirole-ugv-platform/ </a:t>
            </a:r>
            <a:r>
              <a:rPr lang="en-AU" sz="1200" dirty="0"/>
              <a:t>&gt;.</a:t>
            </a:r>
          </a:p>
          <a:p>
            <a:endParaRPr lang="en-US" sz="1200" dirty="0"/>
          </a:p>
          <a:p>
            <a:r>
              <a:rPr lang="en-AU" sz="1200" dirty="0"/>
              <a:t>Jane’s by IHS </a:t>
            </a:r>
            <a:r>
              <a:rPr lang="en-AU" sz="1200" dirty="0" err="1"/>
              <a:t>Markit</a:t>
            </a:r>
            <a:r>
              <a:rPr lang="en-AU" sz="1200" dirty="0"/>
              <a:t> 2019, Artificial Intelligence and Autonomous Systems on the Battlefield’, YouTube, 23 January, Jane’s by IHS </a:t>
            </a:r>
            <a:r>
              <a:rPr lang="en-AU" sz="1200" dirty="0" err="1"/>
              <a:t>Markit</a:t>
            </a:r>
            <a:r>
              <a:rPr lang="en-AU" sz="1200" dirty="0"/>
              <a:t>, viewed 12 July 2019, &lt; https://www.youtube.com/watch?v=skDOe_lAZrM </a:t>
            </a:r>
            <a:r>
              <a:rPr lang="en-AU" sz="1200" dirty="0"/>
              <a:t>&gt;.</a:t>
            </a:r>
          </a:p>
          <a:p>
            <a:endParaRPr lang="en-US" sz="1200" dirty="0"/>
          </a:p>
          <a:p>
            <a:r>
              <a:rPr lang="en-AU" sz="1200" dirty="0"/>
              <a:t>Levin, S 2018, ‘Uber crash shows ‘catastrophic failure’ of self-driving technology, experts say’, The Guardian, viewed 12 July 2019 &lt;https://www.theguardian.com/technology/2018/mar/22/self-driving-car-uber-death-woman-failure-fatal-crash-arizona</a:t>
            </a:r>
            <a:r>
              <a:rPr lang="en-AU" sz="1200" dirty="0"/>
              <a:t>&gt;.</a:t>
            </a:r>
          </a:p>
          <a:p>
            <a:endParaRPr lang="en-US" sz="1200" dirty="0"/>
          </a:p>
          <a:p>
            <a:r>
              <a:rPr lang="en-AU" sz="1200" dirty="0"/>
              <a:t>Lin, P 2016, ‘Why Ethics Matters for Autonomous Cars’, in Maurer, M, </a:t>
            </a:r>
            <a:r>
              <a:rPr lang="en-AU" sz="1200" dirty="0" err="1"/>
              <a:t>Gerdes</a:t>
            </a:r>
            <a:r>
              <a:rPr lang="en-AU" sz="1200" dirty="0"/>
              <a:t>, J, Lenz, B &amp; Winner, H (</a:t>
            </a:r>
            <a:r>
              <a:rPr lang="en-AU" sz="1200" dirty="0" err="1"/>
              <a:t>eds</a:t>
            </a:r>
            <a:r>
              <a:rPr lang="en-AU" sz="1200" dirty="0"/>
              <a:t>), Autonomous Driving Technical Legal and Social Aspects, Springer Open, Springer Nature, pp. 69-71</a:t>
            </a:r>
            <a:endParaRPr lang="en-US" sz="1200" dirty="0"/>
          </a:p>
          <a:p>
            <a:r>
              <a:rPr lang="en-AU" sz="1200" dirty="0"/>
              <a:t>Maurer, D 2018, ‘Moral Culpability and Autonomous Military Systems: Is Human Responsibility Accentuated or Attenuated by a Reliance on AI?’, Modern War Institute, viewed 12 July 2019, &lt; https://mwi.usma.edu/moral-culpability-autonomous-military-systems-human-responsibility-accentuated-attenuated-reliance-ai/ </a:t>
            </a:r>
            <a:r>
              <a:rPr lang="en-AU" sz="1200" dirty="0"/>
              <a:t>&gt;.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838551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62526"/>
            <a:ext cx="6256840" cy="8032968"/>
          </a:xfrm>
          <a:prstGeom prst="rect">
            <a:avLst/>
          </a:prstGeom>
          <a:noFill/>
        </p:spPr>
        <p:txBody>
          <a:bodyPr wrap="square" rtlCol="0">
            <a:spAutoFit/>
          </a:bodyPr>
          <a:lstStyle/>
          <a:p>
            <a:r>
              <a:rPr lang="en-AU" sz="1200" dirty="0"/>
              <a:t>Peters</a:t>
            </a:r>
            <a:r>
              <a:rPr lang="en-AU" sz="1200" dirty="0"/>
              <a:t>, J 2019, ‘The future of autonomous vehicles runs off roads and on to farms, construction sites and mines’, TechCrunch, viewed 12 July 2019 &lt;https://techcrunch.com/2019/07/10/autonomous-vehicle-startups-are-dead-long-live-autonomous-vehicle-startups</a:t>
            </a:r>
            <a:r>
              <a:rPr lang="en-AU" sz="1200" dirty="0"/>
              <a:t>/&gt;.</a:t>
            </a:r>
          </a:p>
          <a:p>
            <a:endParaRPr lang="en-US" sz="1200" dirty="0"/>
          </a:p>
          <a:p>
            <a:r>
              <a:rPr lang="en-AU" sz="1200" dirty="0"/>
              <a:t>Pettigrew, S, </a:t>
            </a:r>
            <a:r>
              <a:rPr lang="en-AU" sz="1200" dirty="0" err="1"/>
              <a:t>Fritschi</a:t>
            </a:r>
            <a:r>
              <a:rPr lang="en-AU" sz="1200" dirty="0"/>
              <a:t>, L &amp; Norman R ‘The Potential Implications of Autonomous Vehicles in and around the Workplace’, International Journal of Environmental Research and Public Health, vol. 15, no. 9, viewed 13 July 2019 &lt;https://www.mdpi.com/1660-4601/15/9/1876</a:t>
            </a:r>
            <a:r>
              <a:rPr lang="en-AU" sz="1200" dirty="0"/>
              <a:t>&gt;.</a:t>
            </a:r>
          </a:p>
          <a:p>
            <a:endParaRPr lang="en-US" sz="1200" dirty="0"/>
          </a:p>
          <a:p>
            <a:r>
              <a:rPr lang="en-AU" sz="1200" dirty="0"/>
              <a:t>Reisinger, D 2018, ‘Humans-Not Technology-Are the Leading Cause of Self-driving Car Accidents in California’, Fortune, viewed 12 July 2019 &lt;https://fortune.com/2018/08/29/self-driving-car-accidents</a:t>
            </a:r>
            <a:r>
              <a:rPr lang="en-AU" sz="1200" dirty="0"/>
              <a:t>/&gt;.</a:t>
            </a:r>
          </a:p>
          <a:p>
            <a:endParaRPr lang="en-US" sz="1200" dirty="0"/>
          </a:p>
          <a:p>
            <a:r>
              <a:rPr lang="en-AU" sz="1200" dirty="0"/>
              <a:t>Silver, D 2018, ‘Simulation Becomes Increasingly Important For Self-Driving Cars’, Forbes, viewed July 12 2019 &lt;https://www.forbes.com/sites/davidsilver/2018/11/01/simulation-becomes-increasingly-important-for-self-driving-cars/#1930eff35583</a:t>
            </a:r>
            <a:r>
              <a:rPr lang="en-AU" sz="1200" dirty="0"/>
              <a:t>&gt;.</a:t>
            </a:r>
          </a:p>
          <a:p>
            <a:endParaRPr lang="en-US" sz="1200" dirty="0"/>
          </a:p>
          <a:p>
            <a:r>
              <a:rPr lang="en-AU" sz="1200" dirty="0"/>
              <a:t>Society of Automotive Engineers 2018. ‘Levels of Driving Automation’ Society of Automotive Engineers, viewed 11 July 2019, &lt;https://www.sae.org/binaries/content/gallery/cm/articles/press-releases/2018/12/j3016-levels-of-automation-image.png</a:t>
            </a:r>
            <a:r>
              <a:rPr lang="en-AU" sz="1200" dirty="0"/>
              <a:t>&gt;.</a:t>
            </a:r>
          </a:p>
          <a:p>
            <a:endParaRPr lang="en-US" sz="1200" dirty="0"/>
          </a:p>
          <a:p>
            <a:r>
              <a:rPr lang="en-AU" sz="1200" dirty="0"/>
              <a:t>Tesla </a:t>
            </a:r>
            <a:r>
              <a:rPr lang="en-AU" sz="1200" dirty="0" err="1"/>
              <a:t>n.d.</a:t>
            </a:r>
            <a:r>
              <a:rPr lang="en-AU" sz="1200" dirty="0"/>
              <a:t> ‘Future of Driving’, Tesla, viewed 13 July 2019, &lt;https://www.tesla.com/en_AU/autopilot</a:t>
            </a:r>
            <a:r>
              <a:rPr lang="en-AU" sz="1200" dirty="0"/>
              <a:t>&gt;.</a:t>
            </a:r>
          </a:p>
          <a:p>
            <a:endParaRPr lang="en-AU" sz="1200" dirty="0"/>
          </a:p>
          <a:p>
            <a:r>
              <a:rPr lang="en-US" sz="1200" dirty="0" err="1"/>
              <a:t>Baraniuk</a:t>
            </a:r>
            <a:r>
              <a:rPr lang="en-US" sz="1200" dirty="0"/>
              <a:t>, C 2018. 'How talking machines are taking call centre jobs', BBC News, 28 August, viewed 8 July </a:t>
            </a:r>
            <a:r>
              <a:rPr lang="en-US" sz="1200" dirty="0"/>
              <a:t>2019</a:t>
            </a:r>
            <a:endParaRPr lang="en-US" sz="1200" dirty="0"/>
          </a:p>
          <a:p>
            <a:r>
              <a:rPr lang="en-US" sz="1200" dirty="0"/>
              <a:t>&lt; https://www.bbc.com/news/business-45272835</a:t>
            </a:r>
            <a:r>
              <a:rPr lang="en-US" sz="1200" dirty="0"/>
              <a:t>&gt;.</a:t>
            </a:r>
          </a:p>
          <a:p>
            <a:endParaRPr lang="en-US" sz="1200" dirty="0"/>
          </a:p>
          <a:p>
            <a:r>
              <a:rPr lang="en-US" sz="1200" dirty="0"/>
              <a:t>Bing, C 2018. 'Exclusive: Twitter deletes over 10,000 accounts that sought to discourage U.S. voting', Reuters, 3 November, viewed 10 July 2019</a:t>
            </a:r>
          </a:p>
          <a:p>
            <a:r>
              <a:rPr lang="en-US" sz="1200" dirty="0"/>
              <a:t>&lt; https://www.reuters.com/article/us-usa-election-twitter-exclusive/exclusive-twitter-deletes-over-10000-accounts-that-sought-to-discourage-u-s-voting-idUSKCN1N72FA</a:t>
            </a:r>
            <a:r>
              <a:rPr lang="en-US" sz="1200" dirty="0"/>
              <a:t>&gt;.</a:t>
            </a:r>
          </a:p>
          <a:p>
            <a:endParaRPr lang="en-US" sz="1200" dirty="0"/>
          </a:p>
          <a:p>
            <a:r>
              <a:rPr lang="en-US" sz="1200" dirty="0"/>
              <a:t>Google  </a:t>
            </a:r>
            <a:r>
              <a:rPr lang="en-US" sz="1200" dirty="0" err="1"/>
              <a:t>n.d.</a:t>
            </a:r>
            <a:r>
              <a:rPr lang="en-US" sz="1200" dirty="0"/>
              <a:t> 'Build natural and rich conversational experiences', Google, </a:t>
            </a:r>
            <a:r>
              <a:rPr lang="en-US" sz="1200" dirty="0" err="1"/>
              <a:t>n.d.</a:t>
            </a:r>
            <a:r>
              <a:rPr lang="en-US" sz="1200" dirty="0"/>
              <a:t>, viewed 10 July 2019</a:t>
            </a:r>
          </a:p>
          <a:p>
            <a:r>
              <a:rPr lang="en-US" sz="1200" dirty="0"/>
              <a:t>&lt; https://dialogflow.com/&gt;.</a:t>
            </a:r>
          </a:p>
          <a:p>
            <a:endParaRPr lang="en-US" sz="1200" dirty="0"/>
          </a:p>
          <a:p>
            <a:r>
              <a:rPr lang="en-US" sz="1200" dirty="0"/>
              <a:t>Google  </a:t>
            </a:r>
            <a:r>
              <a:rPr lang="en-US" sz="1200" dirty="0" err="1"/>
              <a:t>n.d.</a:t>
            </a:r>
            <a:r>
              <a:rPr lang="en-US" sz="1200" dirty="0"/>
              <a:t> 'Google Assistant', Google, viewed 9 July 2019</a:t>
            </a:r>
          </a:p>
          <a:p>
            <a:r>
              <a:rPr lang="en-US" sz="1200" dirty="0"/>
              <a:t>&lt;https://assistant.google.com/intl/en_au/platforms/phones</a:t>
            </a:r>
            <a:r>
              <a:rPr lang="en-US" sz="1200" dirty="0"/>
              <a:t>/&gt;.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3360129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3"/>
            <a:ext cx="6256840" cy="4524315"/>
          </a:xfrm>
          <a:prstGeom prst="rect">
            <a:avLst/>
          </a:prstGeom>
          <a:noFill/>
        </p:spPr>
        <p:txBody>
          <a:bodyPr wrap="square" rtlCol="0">
            <a:spAutoFit/>
          </a:bodyPr>
          <a:lstStyle/>
          <a:p>
            <a:r>
              <a:rPr lang="en-US" sz="1200" dirty="0" err="1"/>
              <a:t>Gramlich</a:t>
            </a:r>
            <a:r>
              <a:rPr lang="en-US" sz="1200" dirty="0"/>
              <a:t>, J 2018. 'Q&amp;A: How Pew Research Center identified bots on Twitter', Pew Research, viewed 10 July 2019</a:t>
            </a:r>
          </a:p>
          <a:p>
            <a:r>
              <a:rPr lang="en-US" sz="1200" dirty="0"/>
              <a:t>&lt; https://www.pewresearch.org/fact-tank/2018/04/19/qa-how-pew-research-center-identified-bots-on-twitter/&gt;.</a:t>
            </a:r>
          </a:p>
          <a:p>
            <a:endParaRPr lang="en-US" sz="1200" dirty="0"/>
          </a:p>
          <a:p>
            <a:r>
              <a:rPr lang="en-US" sz="1200" dirty="0"/>
              <a:t>Morgan, B 2018. 'Using AI For Customer Experience At Allstate', Forbes, viewed 10 July 2019</a:t>
            </a:r>
          </a:p>
          <a:p>
            <a:r>
              <a:rPr lang="en-US" sz="1200" dirty="0"/>
              <a:t>&lt;https://www.forbes.com/sites/blakemorgan/2018/08/07/using-ai-for-customer-experience-at-allstate/#2ee77fd59d84&gt;.</a:t>
            </a:r>
          </a:p>
          <a:p>
            <a:endParaRPr lang="en-US" sz="1200" dirty="0"/>
          </a:p>
          <a:p>
            <a:r>
              <a:rPr lang="en-US" sz="1200" dirty="0" err="1"/>
              <a:t>Saxena</a:t>
            </a:r>
            <a:r>
              <a:rPr lang="en-US" sz="1200" dirty="0"/>
              <a:t> , M 2013. 'Watson Healthcare Products – 1H IBM Watson Progress and 2013 Roadmap', IBM, viewed 6 July 2019</a:t>
            </a:r>
          </a:p>
          <a:p>
            <a:r>
              <a:rPr lang="en-US" sz="1200" dirty="0"/>
              <a:t>&lt;https://www.slideshare.net/manojsaxena2/ibm-watson-progress-and-roadmap-saxena/7-Watson_Healthcare_Products_1H_2013&gt;.</a:t>
            </a:r>
          </a:p>
          <a:p>
            <a:endParaRPr lang="en-US" sz="1200" dirty="0"/>
          </a:p>
          <a:p>
            <a:r>
              <a:rPr lang="en-US" sz="1200" dirty="0"/>
              <a:t>Stella , M, Ferrara, E &amp; De Domenico, M 2018.' Bots increase exposure to negative and inflammatory content in online social systems' PNAS, vol. 115, no.49, pp. 1., viewed 10 July 2019, &lt;https://www.pnas.org/content/pnas/115/49/12435.full.pdf&gt;.</a:t>
            </a:r>
          </a:p>
          <a:p>
            <a:r>
              <a:rPr lang="en-US" sz="1200" dirty="0" err="1"/>
              <a:t>Upbin</a:t>
            </a:r>
            <a:r>
              <a:rPr lang="en-US" sz="1200" dirty="0"/>
              <a:t>, B 2013. 'IBM's Watson Gets Its First Piece Of Business In Healthcare', Forbes,  viewed 11 July 2019</a:t>
            </a:r>
          </a:p>
          <a:p>
            <a:r>
              <a:rPr lang="en-US" sz="1200" dirty="0"/>
              <a:t>&lt;https://www.forbes.com/sites/bruceupbin/2013/02/08/ibms-watson-gets-its-first-piece-of-business-in-healthcare/#6fa14e175402&gt;.</a:t>
            </a:r>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773049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3" y="928914"/>
            <a:ext cx="6065863" cy="3416320"/>
          </a:xfrm>
          <a:prstGeom prst="rect">
            <a:avLst/>
          </a:prstGeom>
          <a:noFill/>
        </p:spPr>
        <p:txBody>
          <a:bodyPr wrap="square" rtlCol="0">
            <a:spAutoFit/>
          </a:bodyPr>
          <a:lstStyle/>
          <a:p>
            <a:r>
              <a:rPr lang="en-US" sz="1200" dirty="0" smtClean="0"/>
              <a:t>We assigned Group Tasks as following:</a:t>
            </a:r>
          </a:p>
          <a:p>
            <a:r>
              <a:rPr lang="en-US" sz="1200" dirty="0" smtClean="0"/>
              <a:t>Jennelle </a:t>
            </a:r>
            <a:r>
              <a:rPr lang="en-US" sz="1200" dirty="0"/>
              <a:t>- Group Profile, Interview IT Professional, </a:t>
            </a:r>
            <a:r>
              <a:rPr lang="en-US" sz="1200" dirty="0" smtClean="0"/>
              <a:t>Report Collation/Format</a:t>
            </a:r>
          </a:p>
          <a:p>
            <a:r>
              <a:rPr lang="en-US" sz="1200" dirty="0" err="1" smtClean="0"/>
              <a:t>Jaryd</a:t>
            </a:r>
            <a:r>
              <a:rPr lang="en-US" sz="1200" dirty="0" smtClean="0"/>
              <a:t> </a:t>
            </a:r>
            <a:r>
              <a:rPr lang="en-US" sz="1200" dirty="0"/>
              <a:t>- Industry </a:t>
            </a:r>
            <a:r>
              <a:rPr lang="en-US" sz="1200" dirty="0" smtClean="0"/>
              <a:t>Data</a:t>
            </a:r>
          </a:p>
          <a:p>
            <a:r>
              <a:rPr lang="en-US" sz="1200" dirty="0" smtClean="0"/>
              <a:t>Kyle </a:t>
            </a:r>
            <a:r>
              <a:rPr lang="en-US" sz="1200" dirty="0"/>
              <a:t>- Group Profile website (use info from Group Assessment file on GitHub) and Collation of info for Project </a:t>
            </a:r>
            <a:r>
              <a:rPr lang="en-US" sz="1200" dirty="0" smtClean="0"/>
              <a:t>Idea</a:t>
            </a:r>
          </a:p>
          <a:p>
            <a:r>
              <a:rPr lang="en-US" sz="1200" dirty="0" smtClean="0"/>
              <a:t>Jack </a:t>
            </a:r>
            <a:r>
              <a:rPr lang="en-US" sz="1200" dirty="0"/>
              <a:t>- Cyber Security and </a:t>
            </a:r>
            <a:r>
              <a:rPr lang="en-US" sz="1200" dirty="0" smtClean="0"/>
              <a:t>Cryptocurrency</a:t>
            </a:r>
          </a:p>
          <a:p>
            <a:r>
              <a:rPr lang="en-US" sz="1200" dirty="0" smtClean="0"/>
              <a:t>Bruce </a:t>
            </a:r>
            <a:r>
              <a:rPr lang="en-US" sz="1200" dirty="0"/>
              <a:t>- </a:t>
            </a:r>
            <a:r>
              <a:rPr lang="en-US" sz="1200" dirty="0" err="1"/>
              <a:t>Chatbots</a:t>
            </a:r>
            <a:r>
              <a:rPr lang="en-US" sz="1200" dirty="0"/>
              <a:t> and Autonomous </a:t>
            </a:r>
            <a:r>
              <a:rPr lang="en-US" sz="1200" dirty="0" smtClean="0"/>
              <a:t>Vehicles</a:t>
            </a:r>
          </a:p>
          <a:p>
            <a:r>
              <a:rPr lang="en-US" sz="1200" dirty="0" smtClean="0"/>
              <a:t>We </a:t>
            </a:r>
            <a:r>
              <a:rPr lang="en-US" sz="1200" dirty="0"/>
              <a:t>will be using </a:t>
            </a:r>
            <a:r>
              <a:rPr lang="en-US" sz="1200" dirty="0" err="1"/>
              <a:t>Jenelle's</a:t>
            </a:r>
            <a:r>
              <a:rPr lang="en-US" sz="1200" dirty="0"/>
              <a:t> idea for the Project Idea </a:t>
            </a:r>
            <a:r>
              <a:rPr lang="en-US" sz="1200" dirty="0" smtClean="0"/>
              <a:t>section</a:t>
            </a:r>
          </a:p>
          <a:p>
            <a:r>
              <a:rPr lang="en-US" sz="1200" dirty="0" smtClean="0"/>
              <a:t>Individual </a:t>
            </a:r>
            <a:r>
              <a:rPr lang="en-US" sz="1200" dirty="0" err="1"/>
              <a:t>tasks:Upload</a:t>
            </a:r>
            <a:r>
              <a:rPr lang="en-US" sz="1200" dirty="0"/>
              <a:t> comments (in txt or </a:t>
            </a:r>
            <a:r>
              <a:rPr lang="en-US" sz="1200" dirty="0" err="1"/>
              <a:t>docx</a:t>
            </a:r>
            <a:r>
              <a:rPr lang="en-US" sz="1200" dirty="0"/>
              <a:t> file) on the Project idea to </a:t>
            </a:r>
            <a:r>
              <a:rPr lang="en-US" sz="1200" dirty="0" err="1"/>
              <a:t>Git</a:t>
            </a:r>
            <a:r>
              <a:rPr lang="en-US" sz="1200" dirty="0"/>
              <a:t> for Kyle to collate</a:t>
            </a:r>
            <a:r>
              <a:rPr lang="en-US" sz="1200" dirty="0" smtClean="0"/>
              <a:t>.</a:t>
            </a:r>
          </a:p>
          <a:p>
            <a:r>
              <a:rPr lang="en-US" sz="1200" dirty="0" smtClean="0"/>
              <a:t>Write </a:t>
            </a:r>
            <a:r>
              <a:rPr lang="en-US" sz="1200" dirty="0"/>
              <a:t>response to "Having looked at the Burning Glass data, has your opinion of your ideal job </a:t>
            </a:r>
            <a:r>
              <a:rPr lang="en-US" sz="1200" dirty="0" err="1"/>
              <a:t>changed?Why</a:t>
            </a:r>
            <a:r>
              <a:rPr lang="en-US" sz="1200" dirty="0"/>
              <a:t> or why not?" to add to the Industry Data section. Upload to </a:t>
            </a:r>
            <a:r>
              <a:rPr lang="en-US" sz="1200" dirty="0" err="1"/>
              <a:t>Github</a:t>
            </a:r>
            <a:r>
              <a:rPr lang="en-US" sz="1200" dirty="0" smtClean="0"/>
              <a:t>.</a:t>
            </a:r>
          </a:p>
          <a:p>
            <a:r>
              <a:rPr lang="en-US" sz="1200" dirty="0" smtClean="0"/>
              <a:t>Do 200 words on Group reflection. Upload to </a:t>
            </a:r>
            <a:r>
              <a:rPr lang="en-US" sz="1200" dirty="0" err="1" smtClean="0"/>
              <a:t>Github</a:t>
            </a:r>
            <a:endParaRPr lang="en-US" sz="1200" dirty="0" smtClean="0"/>
          </a:p>
          <a:p>
            <a:endParaRPr lang="en-US" sz="1200" dirty="0"/>
          </a:p>
          <a:p>
            <a:r>
              <a:rPr lang="en-US" sz="1200" dirty="0" smtClean="0"/>
              <a:t>We had two “official connection sessions”, the rest of the contact was through the chat log in Skype so everyone was kept up to date.</a:t>
            </a:r>
          </a:p>
          <a:p>
            <a:endParaRPr lang="en-US" sz="1200" dirty="0" smtClean="0"/>
          </a:p>
        </p:txBody>
      </p:sp>
      <p:sp>
        <p:nvSpPr>
          <p:cNvPr id="5" name="TextBox 4"/>
          <p:cNvSpPr txBox="1"/>
          <p:nvPr/>
        </p:nvSpPr>
        <p:spPr>
          <a:xfrm>
            <a:off x="3410857" y="4345234"/>
            <a:ext cx="2975429" cy="4893647"/>
          </a:xfrm>
          <a:prstGeom prst="rect">
            <a:avLst/>
          </a:prstGeom>
          <a:noFill/>
        </p:spPr>
        <p:txBody>
          <a:bodyPr wrap="square" rtlCol="0">
            <a:spAutoFit/>
          </a:bodyPr>
          <a:lstStyle/>
          <a:p>
            <a:r>
              <a:rPr lang="en-US" sz="1200" b="1" dirty="0" smtClean="0"/>
              <a:t>Meeting Minutes</a:t>
            </a:r>
            <a:endParaRPr lang="en-US" sz="1200" b="1" dirty="0"/>
          </a:p>
          <a:p>
            <a:r>
              <a:rPr lang="en-US" sz="1200" b="1" dirty="0"/>
              <a:t>Team Meeting </a:t>
            </a:r>
          </a:p>
          <a:p>
            <a:r>
              <a:rPr lang="en-US" sz="1200" dirty="0"/>
              <a:t>Date: 07/07/2019</a:t>
            </a:r>
          </a:p>
          <a:p>
            <a:r>
              <a:rPr lang="en-US" sz="1200" dirty="0"/>
              <a:t>Time: 8:00PM – 9:16PM</a:t>
            </a:r>
          </a:p>
          <a:p>
            <a:r>
              <a:rPr lang="en-US" sz="1200" b="1" dirty="0"/>
              <a:t>Members Present</a:t>
            </a:r>
            <a:r>
              <a:rPr lang="en-US" sz="1200" dirty="0"/>
              <a:t>:</a:t>
            </a:r>
          </a:p>
          <a:p>
            <a:r>
              <a:rPr lang="en-US" sz="1200" dirty="0"/>
              <a:t>Bruce </a:t>
            </a:r>
            <a:r>
              <a:rPr lang="en-US" sz="1200" dirty="0" err="1"/>
              <a:t>Manirath</a:t>
            </a:r>
            <a:endParaRPr lang="en-US" sz="1200" dirty="0"/>
          </a:p>
          <a:p>
            <a:r>
              <a:rPr lang="en-US" sz="1200" dirty="0" err="1"/>
              <a:t>Jenelle</a:t>
            </a:r>
            <a:r>
              <a:rPr lang="en-US" sz="1200" dirty="0"/>
              <a:t> Roberts</a:t>
            </a:r>
          </a:p>
          <a:p>
            <a:r>
              <a:rPr lang="en-US" sz="1200" dirty="0" err="1"/>
              <a:t>Jaryd</a:t>
            </a:r>
            <a:r>
              <a:rPr lang="en-US" sz="1200" dirty="0"/>
              <a:t> Cavanagh</a:t>
            </a:r>
          </a:p>
          <a:p>
            <a:r>
              <a:rPr lang="en-US" sz="1200" dirty="0"/>
              <a:t>Jack Marsden</a:t>
            </a:r>
          </a:p>
          <a:p>
            <a:r>
              <a:rPr lang="en-US" sz="1200" b="1" dirty="0"/>
              <a:t>Members Absent:</a:t>
            </a:r>
          </a:p>
          <a:p>
            <a:r>
              <a:rPr lang="en-US" sz="1200" dirty="0"/>
              <a:t>Kyle Francis</a:t>
            </a:r>
          </a:p>
          <a:p>
            <a:r>
              <a:rPr lang="en-US" sz="1200" dirty="0"/>
              <a:t>Agenda:</a:t>
            </a:r>
          </a:p>
          <a:p>
            <a:r>
              <a:rPr lang="en-US" sz="1200" dirty="0"/>
              <a:t>Introduce new members to group.</a:t>
            </a:r>
          </a:p>
          <a:p>
            <a:r>
              <a:rPr lang="en-US" sz="1200" dirty="0"/>
              <a:t>Assign tasks to each new group member.</a:t>
            </a:r>
          </a:p>
          <a:p>
            <a:r>
              <a:rPr lang="en-US" sz="1200" dirty="0"/>
              <a:t>Get information for group profile from new members.</a:t>
            </a:r>
          </a:p>
          <a:p>
            <a:r>
              <a:rPr lang="en-US" sz="1200" dirty="0"/>
              <a:t>Results:</a:t>
            </a:r>
          </a:p>
          <a:p>
            <a:r>
              <a:rPr lang="en-US" sz="1200" dirty="0"/>
              <a:t>Assigned tasks to each new member.</a:t>
            </a:r>
          </a:p>
          <a:p>
            <a:r>
              <a:rPr lang="en-US" sz="1200" dirty="0"/>
              <a:t>Exchanged information with present new members for use in group profile website.</a:t>
            </a:r>
          </a:p>
          <a:p>
            <a:r>
              <a:rPr lang="en-US" sz="1200" dirty="0"/>
              <a:t>Created ‘Group Tasks.txt’ to keep track of which member is doing what.</a:t>
            </a:r>
          </a:p>
          <a:p>
            <a:endParaRPr lang="en-US" sz="1200" dirty="0"/>
          </a:p>
        </p:txBody>
      </p:sp>
      <p:sp>
        <p:nvSpPr>
          <p:cNvPr id="6" name="TextBox 5"/>
          <p:cNvSpPr txBox="1"/>
          <p:nvPr/>
        </p:nvSpPr>
        <p:spPr>
          <a:xfrm>
            <a:off x="320423" y="4345234"/>
            <a:ext cx="2887234" cy="3785652"/>
          </a:xfrm>
          <a:prstGeom prst="rect">
            <a:avLst/>
          </a:prstGeom>
          <a:noFill/>
        </p:spPr>
        <p:txBody>
          <a:bodyPr wrap="square" rtlCol="0">
            <a:spAutoFit/>
          </a:bodyPr>
          <a:lstStyle/>
          <a:p>
            <a:r>
              <a:rPr lang="en-US" sz="1200" b="1" dirty="0"/>
              <a:t>Meeting Minutes:</a:t>
            </a:r>
          </a:p>
          <a:p>
            <a:r>
              <a:rPr lang="en-US" sz="1200" b="1" dirty="0"/>
              <a:t>Team Meeting </a:t>
            </a:r>
          </a:p>
          <a:p>
            <a:r>
              <a:rPr lang="en-US" sz="1200" b="1" dirty="0"/>
              <a:t>Date: 04/07/2019</a:t>
            </a:r>
          </a:p>
          <a:p>
            <a:r>
              <a:rPr lang="en-US" sz="1200" dirty="0"/>
              <a:t>Time: 6:00PM – 7:30PM</a:t>
            </a:r>
          </a:p>
          <a:p>
            <a:r>
              <a:rPr lang="en-US" sz="1200" b="1" dirty="0"/>
              <a:t>Members Present:</a:t>
            </a:r>
          </a:p>
          <a:p>
            <a:r>
              <a:rPr lang="en-US" sz="1200" dirty="0"/>
              <a:t>Bruce </a:t>
            </a:r>
            <a:r>
              <a:rPr lang="en-US" sz="1200" dirty="0" err="1"/>
              <a:t>Manirath</a:t>
            </a:r>
            <a:endParaRPr lang="en-US" sz="1200" dirty="0"/>
          </a:p>
          <a:p>
            <a:r>
              <a:rPr lang="en-US" sz="1200" dirty="0"/>
              <a:t>Jennelle Roberts</a:t>
            </a:r>
          </a:p>
          <a:p>
            <a:r>
              <a:rPr lang="en-US" sz="1200" b="1" dirty="0"/>
              <a:t>Members Absent:</a:t>
            </a:r>
          </a:p>
          <a:p>
            <a:r>
              <a:rPr lang="en-US" sz="1200" dirty="0" err="1"/>
              <a:t>Jaryd</a:t>
            </a:r>
            <a:r>
              <a:rPr lang="en-US" sz="1200" dirty="0"/>
              <a:t> Cavanagh</a:t>
            </a:r>
          </a:p>
          <a:p>
            <a:r>
              <a:rPr lang="en-US" sz="1200" b="1" dirty="0"/>
              <a:t>Agenda:</a:t>
            </a:r>
          </a:p>
          <a:p>
            <a:r>
              <a:rPr lang="en-US" sz="1200" dirty="0"/>
              <a:t>Introduce ourselves to group.</a:t>
            </a:r>
          </a:p>
          <a:p>
            <a:r>
              <a:rPr lang="en-US" sz="1200" dirty="0"/>
              <a:t>Assign tasks to each group member.</a:t>
            </a:r>
          </a:p>
          <a:p>
            <a:r>
              <a:rPr lang="en-US" sz="1200" dirty="0"/>
              <a:t>Results:</a:t>
            </a:r>
          </a:p>
          <a:p>
            <a:r>
              <a:rPr lang="en-US" sz="1200" dirty="0"/>
              <a:t>Assigned tasks to each present member.</a:t>
            </a:r>
          </a:p>
          <a:p>
            <a:r>
              <a:rPr lang="en-US" sz="1200" dirty="0"/>
              <a:t>Exchanged information for use in group profile website.</a:t>
            </a:r>
          </a:p>
          <a:p>
            <a:r>
              <a:rPr lang="en-US" sz="1200" dirty="0"/>
              <a:t>Created GitHub repo for group use.</a:t>
            </a:r>
          </a:p>
          <a:p>
            <a:endParaRPr lang="en-US" sz="1200" dirty="0"/>
          </a:p>
        </p:txBody>
      </p:sp>
    </p:spTree>
    <p:extLst>
      <p:ext uri="{BB962C8B-B14F-4D97-AF65-F5344CB8AC3E}">
        <p14:creationId xmlns:p14="http://schemas.microsoft.com/office/powerpoint/2010/main" val="2423811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394539" y="1194430"/>
            <a:ext cx="1971944" cy="403713"/>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err="1"/>
              <a:t>Jaryd</a:t>
            </a:r>
            <a:r>
              <a:rPr lang="en-US" sz="1500" dirty="0"/>
              <a:t> </a:t>
            </a:r>
            <a:r>
              <a:rPr lang="en-US" sz="1500" dirty="0" smtClean="0"/>
              <a:t>Cavanagh</a:t>
            </a:r>
            <a:endParaRPr lang="en-US" sz="1500" dirty="0"/>
          </a:p>
        </p:txBody>
      </p:sp>
      <p:sp>
        <p:nvSpPr>
          <p:cNvPr id="7" name="Content Placeholder 4"/>
          <p:cNvSpPr txBox="1">
            <a:spLocks/>
          </p:cNvSpPr>
          <p:nvPr/>
        </p:nvSpPr>
        <p:spPr>
          <a:xfrm>
            <a:off x="2983833" y="1194430"/>
            <a:ext cx="3721767" cy="3172607"/>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err="1"/>
              <a:t>Jaryd</a:t>
            </a:r>
            <a:r>
              <a:rPr lang="en-US" sz="1200" cap="none" dirty="0"/>
              <a:t> is a born and bred Melbournian.  He lives in Mill Park and has a brother and sister, 2 dogs and a cat.  </a:t>
            </a:r>
          </a:p>
          <a:p>
            <a:pPr marL="0" indent="0">
              <a:buNone/>
            </a:pPr>
            <a:r>
              <a:rPr lang="en-US" sz="1200" cap="none" dirty="0" err="1"/>
              <a:t>Jaryd</a:t>
            </a:r>
            <a:r>
              <a:rPr lang="en-US" sz="1200" cap="none" dirty="0"/>
              <a:t> loves computer games and metal music, his favourite type of game being Action Single Player games and his favourite band is </a:t>
            </a:r>
            <a:r>
              <a:rPr lang="en-US" sz="1200" cap="none" dirty="0" err="1"/>
              <a:t>Powerwolf</a:t>
            </a:r>
            <a:r>
              <a:rPr lang="en-US" sz="1200" cap="none" dirty="0"/>
              <a:t>, a German power metal band.</a:t>
            </a:r>
          </a:p>
          <a:p>
            <a:pPr marL="0" indent="0">
              <a:buNone/>
            </a:pPr>
            <a:r>
              <a:rPr lang="en-US" sz="1200" cap="none" dirty="0" err="1"/>
              <a:t>Jaryd</a:t>
            </a:r>
            <a:r>
              <a:rPr lang="en-US" sz="1200" cap="none" dirty="0"/>
              <a:t> is excited about IT and would love to be a Web Developer.  Providing client specific solutions with a creative difference.</a:t>
            </a:r>
          </a:p>
          <a:p>
            <a:pPr marL="0" indent="0">
              <a:buNone/>
            </a:pPr>
            <a:r>
              <a:rPr lang="en-US" sz="1200" cap="none" dirty="0"/>
              <a:t>If you want to talk about Game Of Thrones, </a:t>
            </a:r>
            <a:r>
              <a:rPr lang="en-US" sz="1200" cap="none" dirty="0" err="1"/>
              <a:t>Jaryd</a:t>
            </a:r>
            <a:r>
              <a:rPr lang="en-US" sz="1200" cap="none" dirty="0"/>
              <a:t> is your man.</a:t>
            </a:r>
          </a:p>
        </p:txBody>
      </p:sp>
      <p:sp>
        <p:nvSpPr>
          <p:cNvPr id="8" name="Content Placeholder 3"/>
          <p:cNvSpPr txBox="1">
            <a:spLocks/>
          </p:cNvSpPr>
          <p:nvPr/>
        </p:nvSpPr>
        <p:spPr>
          <a:xfrm>
            <a:off x="611100" y="4441863"/>
            <a:ext cx="1787196" cy="403165"/>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Jack </a:t>
            </a:r>
            <a:r>
              <a:rPr lang="en-US" sz="1500" dirty="0" smtClean="0"/>
              <a:t>Marsden</a:t>
            </a:r>
            <a:endParaRPr lang="en-US" sz="1500" dirty="0"/>
          </a:p>
        </p:txBody>
      </p:sp>
      <p:sp>
        <p:nvSpPr>
          <p:cNvPr id="9" name="Content Placeholder 4"/>
          <p:cNvSpPr txBox="1">
            <a:spLocks/>
          </p:cNvSpPr>
          <p:nvPr/>
        </p:nvSpPr>
        <p:spPr>
          <a:xfrm>
            <a:off x="2983833" y="4441863"/>
            <a:ext cx="3874167" cy="4766619"/>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Jack was born in Tasmania but has also lived in Mount Gambier and Melbourne.  Jack joined the Army in 2012 and was assigned to the Royal Australian Signal Corps before commencing training in radio communication systems. </a:t>
            </a:r>
            <a:r>
              <a:rPr lang="en-US" sz="1200" cap="none" dirty="0"/>
              <a:t>Jack </a:t>
            </a:r>
            <a:r>
              <a:rPr lang="en-US" sz="1200" cap="none" dirty="0"/>
              <a:t>currently lives in Brisbane with his Alaskan Malamute, Odin.</a:t>
            </a:r>
          </a:p>
          <a:p>
            <a:pPr marL="0" indent="0">
              <a:buNone/>
            </a:pPr>
            <a:r>
              <a:rPr lang="en-US" sz="1200" cap="none" dirty="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41" y="5237901"/>
            <a:ext cx="939139" cy="2288915"/>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519692" y="1865570"/>
            <a:ext cx="1597082" cy="1597082"/>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4" y="943429"/>
            <a:ext cx="6256839" cy="8402300"/>
          </a:xfrm>
          <a:prstGeom prst="rect">
            <a:avLst/>
          </a:prstGeom>
          <a:noFill/>
        </p:spPr>
        <p:txBody>
          <a:bodyPr wrap="square" rtlCol="0">
            <a:spAutoFit/>
          </a:bodyPr>
          <a:lstStyle/>
          <a:p>
            <a:r>
              <a:rPr lang="en-US" sz="1200" b="1" dirty="0" smtClean="0"/>
              <a:t>Individual </a:t>
            </a:r>
            <a:r>
              <a:rPr lang="en-US" sz="1200" b="1" dirty="0"/>
              <a:t>Reflection:</a:t>
            </a:r>
          </a:p>
          <a:p>
            <a:r>
              <a:rPr lang="en-US" sz="1200" b="1" dirty="0"/>
              <a:t>Jack - </a:t>
            </a:r>
          </a:p>
          <a:p>
            <a:r>
              <a:rPr lang="en-AU" sz="1200" dirty="0"/>
              <a:t>I entered this group reasonably late into the assignment due to inactive members in my previous group. In saying this Group 21 members welcomed me very openly, they were able to quickly bring me up to speed with where they were at with the assignment and they allocated me tasks so I could provide a meaningful contribution. On joining the group they already has a group repository and a group chat via skype, by utilising skype it allowed us to stay in contact regularly with each other either at home or away via our mobiles. As a group we could have utilised </a:t>
            </a:r>
            <a:r>
              <a:rPr lang="en-AU" sz="1200" dirty="0" err="1"/>
              <a:t>github</a:t>
            </a:r>
            <a:r>
              <a:rPr lang="en-AU" sz="1200" dirty="0"/>
              <a:t> more effectively by keeping our working documents uploaded in the repo, this would limit the amount of time we spent discussing the status of other team members work. It surprised me how useful it was to have other team members in order to bounce ideas off of. While in the group I learned that not everyone will be available at the same time to discuss ideas/issues and that you need to plan meetings well in advance. In conclusion as a group I think we worked well, however there is always room for improvement.</a:t>
            </a:r>
          </a:p>
          <a:p>
            <a:r>
              <a:rPr lang="en-AU" sz="1200" b="1" dirty="0"/>
              <a:t>Jennelle –</a:t>
            </a:r>
          </a:p>
          <a:p>
            <a:r>
              <a:rPr lang="en-AU" sz="1200" dirty="0"/>
              <a:t>Our group started off a little rocky.  Obviously there were issues with inactive members and ability to post in the Group Discussion (which was resolved by RMIT).  </a:t>
            </a:r>
            <a:r>
              <a:rPr lang="en-US" sz="1200" dirty="0"/>
              <a:t>After not being able to find any discussion, I posted my email address so that people could contact me and we could start to work out a collaborative space.  This did not happen.  A couple of weeks before the assignment was due, two of the members posted their email addresses.  So I emailed them and suggested Skype, Discord or </a:t>
            </a:r>
            <a:r>
              <a:rPr lang="en-US" sz="1200" dirty="0" err="1"/>
              <a:t>Whatsapp</a:t>
            </a:r>
            <a:r>
              <a:rPr lang="en-US" sz="1200" dirty="0"/>
              <a:t> to be our collaborative environment.  We decided on Skype.  This meant that we could chat and leave messages when people were not online.  We </a:t>
            </a:r>
            <a:r>
              <a:rPr lang="en-US" sz="1200" dirty="0" err="1"/>
              <a:t>organised</a:t>
            </a:r>
            <a:r>
              <a:rPr lang="en-US" sz="1200" dirty="0"/>
              <a:t> our Group Chat to work out our plan of attack.  After not hearing from one member, I followed up with Anthony to determine if this was going to be a problem.  He advised that he had additional team members if we wanted them.  We sure did!</a:t>
            </a:r>
          </a:p>
          <a:p>
            <a:r>
              <a:rPr lang="en-US" sz="1200" dirty="0"/>
              <a:t>Jack and Kyle joined the team just in time for the Group Chat.  Tasks were allocated and off we went. </a:t>
            </a:r>
          </a:p>
          <a:p>
            <a:r>
              <a:rPr lang="en-US" sz="1200" dirty="0"/>
              <a:t>Bruce was a little shy at first, but after the Group Chat, he was very much involved.  He helped with the allocation of work to the new members, suggested minutes, and set up the repo and GitHub page link</a:t>
            </a:r>
            <a:r>
              <a:rPr lang="en-US" sz="1200" dirty="0" smtClean="0"/>
              <a:t>. </a:t>
            </a:r>
            <a:r>
              <a:rPr lang="en-US" sz="1200" dirty="0" err="1" smtClean="0"/>
              <a:t>Jaryd</a:t>
            </a:r>
            <a:r>
              <a:rPr lang="en-US" sz="1200" dirty="0" smtClean="0"/>
              <a:t> even came out of his shell!</a:t>
            </a:r>
            <a:endParaRPr lang="en-US" sz="1200" dirty="0"/>
          </a:p>
          <a:p>
            <a:r>
              <a:rPr lang="en-US" sz="1200" dirty="0"/>
              <a:t>I think for people that were not able to sit in the same room at the same time, we did ok.  It was hard keeping track of who had what outstanding tasks and follow up got caught in the chat log.</a:t>
            </a:r>
          </a:p>
          <a:p>
            <a:r>
              <a:rPr lang="en-US" sz="1200" dirty="0"/>
              <a:t>Trying to set a time prior to the date of submission was also hard as not everyone was free at the same time.</a:t>
            </a:r>
          </a:p>
          <a:p>
            <a:r>
              <a:rPr lang="en-US" sz="1200" dirty="0"/>
              <a:t>Any more work with this team, I think we need a clear and up to date task list with completion </a:t>
            </a:r>
            <a:r>
              <a:rPr lang="en-US" sz="1200" dirty="0" smtClean="0"/>
              <a:t>status. Someone </a:t>
            </a:r>
            <a:r>
              <a:rPr lang="en-US" sz="1200" dirty="0"/>
              <a:t>to be responsible to maintaining that, so it is a single point of truth</a:t>
            </a:r>
            <a:r>
              <a:rPr lang="en-US" sz="1200" dirty="0" smtClean="0"/>
              <a:t>.</a:t>
            </a:r>
          </a:p>
          <a:p>
            <a:endParaRPr lang="en-US" sz="1200" dirty="0"/>
          </a:p>
          <a:p>
            <a:endParaRPr lang="en-US" sz="1200" dirty="0"/>
          </a:p>
        </p:txBody>
      </p:sp>
    </p:spTree>
    <p:extLst>
      <p:ext uri="{BB962C8B-B14F-4D97-AF65-F5344CB8AC3E}">
        <p14:creationId xmlns:p14="http://schemas.microsoft.com/office/powerpoint/2010/main" val="3620622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3" name="TextBox 2"/>
          <p:cNvSpPr txBox="1"/>
          <p:nvPr/>
        </p:nvSpPr>
        <p:spPr>
          <a:xfrm>
            <a:off x="320423" y="1016000"/>
            <a:ext cx="5848148" cy="8402300"/>
          </a:xfrm>
          <a:prstGeom prst="rect">
            <a:avLst/>
          </a:prstGeom>
          <a:noFill/>
        </p:spPr>
        <p:txBody>
          <a:bodyPr wrap="square" rtlCol="0">
            <a:spAutoFit/>
          </a:bodyPr>
          <a:lstStyle/>
          <a:p>
            <a:r>
              <a:rPr lang="en-US" sz="1200" b="1" dirty="0"/>
              <a:t>Bruce – </a:t>
            </a:r>
          </a:p>
          <a:p>
            <a:r>
              <a:rPr lang="en-AU" sz="1200" dirty="0"/>
              <a:t>Could have used an app like Trello to keep track of tasks. This is clearer than the method that we used; keeping tasks in a txt file on the repo. It would be easier to track who is currently working on a task and what tasks have been completed. When using the txt file in the repo it is a lot less clear to tell when it is edited and where each member is at with their assigned tasks, unless that person makes direct communications with the group.</a:t>
            </a:r>
            <a:endParaRPr lang="en-US" sz="1200" dirty="0"/>
          </a:p>
          <a:p>
            <a:r>
              <a:rPr lang="en-AU" sz="1200" dirty="0" smtClean="0"/>
              <a:t>Made </a:t>
            </a:r>
            <a:r>
              <a:rPr lang="en-AU" sz="1200" dirty="0"/>
              <a:t>better use of GitHub repo branches. Our master branch is very messy. We could have used separate branches to better organise the files for each task. Using multiple branches would also avoid unnecessary downloads of files that the members would not need or don’t intend to work on.</a:t>
            </a:r>
            <a:endParaRPr lang="en-US" sz="1200" dirty="0"/>
          </a:p>
          <a:p>
            <a:r>
              <a:rPr lang="en-AU" sz="1200" dirty="0"/>
              <a:t>Throughout the creation of the project we used Skype as our main method of communication. This was ineffective for anything more than quick communication as some members could miss important details scrolling through long chat logs. Using an application like Microsoft Teams may have aided is communicating more effectively by sorting conversations into specific topics, making it easier to keep track off conversations missed. It also would have, although we didn’t do so in this project, the ability to collaborate on individual files in Office apps</a:t>
            </a:r>
            <a:r>
              <a:rPr lang="en-AU" sz="1200" dirty="0" smtClean="0"/>
              <a:t>.</a:t>
            </a:r>
          </a:p>
          <a:p>
            <a:endParaRPr lang="en-AU" sz="1200" dirty="0"/>
          </a:p>
          <a:p>
            <a:r>
              <a:rPr lang="en-AU" sz="1200" b="1" dirty="0" err="1" smtClean="0"/>
              <a:t>Jaryd</a:t>
            </a:r>
            <a:r>
              <a:rPr lang="en-AU" sz="1200" b="1" dirty="0" smtClean="0"/>
              <a:t> - </a:t>
            </a:r>
            <a:endParaRPr lang="en-US" sz="1200" b="1" dirty="0"/>
          </a:p>
          <a:p>
            <a:r>
              <a:rPr lang="en-AU" sz="1200" b="1" dirty="0"/>
              <a:t>What went well? </a:t>
            </a:r>
            <a:r>
              <a:rPr lang="en-AU" sz="1200" dirty="0"/>
              <a:t>Everything went as good as possible for a group of strangers working together everyone handed in their work on time and did the work that was asked </a:t>
            </a:r>
            <a:r>
              <a:rPr lang="en-AU" sz="1200" dirty="0" smtClean="0"/>
              <a:t>of </a:t>
            </a:r>
            <a:r>
              <a:rPr lang="en-AU" sz="1200" dirty="0"/>
              <a:t>them and we all go along well.</a:t>
            </a:r>
            <a:endParaRPr lang="en-US" sz="1200" dirty="0"/>
          </a:p>
          <a:p>
            <a:r>
              <a:rPr lang="en-AU" sz="1200" b="1" dirty="0" smtClean="0"/>
              <a:t>What could be improved? </a:t>
            </a:r>
            <a:r>
              <a:rPr lang="en-AU" sz="1200" dirty="0"/>
              <a:t>I think the one thing that could have been improved would be the fact that it took us a little while as a group to get together and do the work.</a:t>
            </a:r>
            <a:endParaRPr lang="en-US" sz="1200" dirty="0"/>
          </a:p>
          <a:p>
            <a:r>
              <a:rPr lang="en-AU" sz="1200" b="1" dirty="0"/>
              <a:t>At least one thing that was surprising? </a:t>
            </a:r>
            <a:r>
              <a:rPr lang="en-AU" sz="1200" dirty="0"/>
              <a:t>The one thing that was surprised to me was the fact that I was not given as much work as I thought I would be given, usually when I am in a group I am given the most work to do but not this time which surprised me.</a:t>
            </a:r>
            <a:endParaRPr lang="en-US" sz="1200" dirty="0"/>
          </a:p>
          <a:p>
            <a:r>
              <a:rPr lang="en-AU" sz="1200" b="1" dirty="0" smtClean="0"/>
              <a:t>One </a:t>
            </a:r>
            <a:r>
              <a:rPr lang="en-AU" sz="1200" b="1" dirty="0"/>
              <a:t>thing that you have learned about groups. </a:t>
            </a:r>
            <a:r>
              <a:rPr lang="en-AU" sz="1200" dirty="0"/>
              <a:t>The one thing I have learned about groups doing this assignment is that working in groups can be kind of fun and not just annoying which I quite liked about this assignment.</a:t>
            </a:r>
            <a:endParaRPr lang="en-US" sz="1200" dirty="0"/>
          </a:p>
          <a:p>
            <a:r>
              <a:rPr lang="en-AU" sz="1200" b="1" dirty="0"/>
              <a:t>C</a:t>
            </a:r>
            <a:r>
              <a:rPr lang="en-AU" sz="1200" b="1" dirty="0" smtClean="0"/>
              <a:t>onclusion</a:t>
            </a:r>
            <a:r>
              <a:rPr lang="en-AU" sz="1200" dirty="0"/>
              <a:t>: While our groups GitHub repository is a bit messy it definitely has all the logs and data that is required to finish this assignment and with working with this group I can say for sure now I have a better view of what it is like to work in a group in the Industry.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endParaRPr lang="en-US" sz="1200" dirty="0"/>
          </a:p>
          <a:p>
            <a:endParaRPr lang="en-US" sz="1200" dirty="0"/>
          </a:p>
        </p:txBody>
      </p:sp>
    </p:spTree>
    <p:extLst>
      <p:ext uri="{BB962C8B-B14F-4D97-AF65-F5344CB8AC3E}">
        <p14:creationId xmlns:p14="http://schemas.microsoft.com/office/powerpoint/2010/main" val="487514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txBox="1">
            <a:spLocks/>
          </p:cNvSpPr>
          <p:nvPr/>
        </p:nvSpPr>
        <p:spPr>
          <a:xfrm>
            <a:off x="272716" y="1812262"/>
            <a:ext cx="1622498" cy="418137"/>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Kyle Francis</a:t>
            </a:r>
          </a:p>
        </p:txBody>
      </p:sp>
      <p:sp>
        <p:nvSpPr>
          <p:cNvPr id="8" name="Content Placeholder 4"/>
          <p:cNvSpPr txBox="1">
            <a:spLocks/>
          </p:cNvSpPr>
          <p:nvPr/>
        </p:nvSpPr>
        <p:spPr>
          <a:xfrm>
            <a:off x="2235646" y="1812262"/>
            <a:ext cx="4622354" cy="4893884"/>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200" cap="none" dirty="0"/>
              <a:t>Kyle’s other loves is for all the cats.  We are pretty sure that Kyle has never met a cat he doesn’t love.  He has his own cat </a:t>
            </a:r>
            <a:r>
              <a:rPr lang="en-US" sz="1200" cap="none" dirty="0" err="1"/>
              <a:t>Braum</a:t>
            </a:r>
            <a:r>
              <a:rPr lang="en-US" sz="1200" cap="none" dirty="0"/>
              <a:t> who is named after a League of Legends character.  </a:t>
            </a:r>
            <a:r>
              <a:rPr lang="en-US" sz="1200" cap="none" dirty="0" err="1"/>
              <a:t>Braum</a:t>
            </a:r>
            <a:r>
              <a:rPr lang="en-US" sz="1200" cap="none" dirty="0"/>
              <a:t> (The heart of the </a:t>
            </a:r>
            <a:r>
              <a:rPr lang="en-US" sz="1200" cap="none" dirty="0" err="1"/>
              <a:t>F</a:t>
            </a:r>
            <a:r>
              <a:rPr lang="en-US" sz="1200" cap="none" dirty="0" err="1"/>
              <a:t>reljord</a:t>
            </a:r>
            <a:r>
              <a:rPr lang="en-US" sz="1200" dirty="0"/>
              <a:t>)</a:t>
            </a:r>
            <a:r>
              <a:rPr lang="en-US" sz="1200" cap="none" dirty="0"/>
              <a:t> has a wicked moustache, and some of his abilities are to propel freezing ice from his shield as well as become Un-Breakable.  All good qualities for a cat.</a:t>
            </a:r>
          </a:p>
          <a:p>
            <a:pPr marL="0" indent="0">
              <a:buNone/>
            </a:pPr>
            <a:r>
              <a:rPr lang="en-US" sz="1200" cap="none" dirty="0"/>
              <a:t>Kyle has also represented Australia, not once, but twice, at the NASA hosted Space Settlement Design Competition.  He is still not sure if he is going to Mars after the initial 2030 mission.</a:t>
            </a:r>
          </a:p>
          <a:p>
            <a:pPr marL="0" indent="0">
              <a:buNone/>
            </a:pPr>
            <a:endParaRPr lang="en-US" sz="1200" cap="non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2942493"/>
            <a:ext cx="1543150" cy="1741802"/>
          </a:xfrm>
          <a:prstGeom prst="rect">
            <a:avLst/>
          </a:prstGeom>
        </p:spPr>
      </p:pic>
      <p:sp>
        <p:nvSpPr>
          <p:cNvPr id="9"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Tree>
    <p:extLst>
      <p:ext uri="{BB962C8B-B14F-4D97-AF65-F5344CB8AC3E}">
        <p14:creationId xmlns:p14="http://schemas.microsoft.com/office/powerpoint/2010/main" val="192727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0423" y="225714"/>
            <a:ext cx="6256840" cy="583142"/>
          </a:xfrm>
          <a:solidFill>
            <a:schemeClr val="bg1">
              <a:lumMod val="95000"/>
            </a:schemeClr>
          </a:solidFill>
          <a:ln>
            <a:solidFill>
              <a:schemeClr val="tx1"/>
            </a:solidFill>
          </a:ln>
        </p:spPr>
        <p:txBody>
          <a:bodyPr vert="horz" lIns="74295" tIns="132080" rIns="74295" bIns="37148" rtlCol="0" anchor="ctr">
            <a:normAutofit/>
          </a:bodyPr>
          <a:lstStyle/>
          <a:p>
            <a:r>
              <a:rPr lang="en-US" sz="2400" dirty="0" smtClean="0"/>
              <a:t>TEAM Myers Briggs TEST RESULTS</a:t>
            </a:r>
            <a:endParaRPr lang="en-US" sz="2400" dirty="0"/>
          </a:p>
        </p:txBody>
      </p:sp>
      <p:sp>
        <p:nvSpPr>
          <p:cNvPr id="6" name="TextBox 5"/>
          <p:cNvSpPr txBox="1"/>
          <p:nvPr/>
        </p:nvSpPr>
        <p:spPr>
          <a:xfrm>
            <a:off x="320423" y="6296824"/>
            <a:ext cx="6433958" cy="1323439"/>
          </a:xfrm>
          <a:prstGeom prst="rect">
            <a:avLst/>
          </a:prstGeom>
          <a:noFill/>
        </p:spPr>
        <p:txBody>
          <a:bodyPr wrap="square" rtlCol="0">
            <a:spAutoFit/>
          </a:bodyPr>
          <a:lstStyle/>
          <a:p>
            <a:r>
              <a:rPr lang="en-US" sz="1600" b="1" dirty="0"/>
              <a:t>Bruce</a:t>
            </a:r>
            <a:r>
              <a:rPr lang="en-US" sz="1600" dirty="0"/>
              <a:t>	</a:t>
            </a:r>
            <a:r>
              <a:rPr lang="en-US" sz="1600" dirty="0"/>
              <a:t>INTP	</a:t>
            </a:r>
            <a:r>
              <a:rPr lang="en-US" sz="1600" dirty="0" smtClean="0"/>
              <a:t>	(</a:t>
            </a:r>
            <a:r>
              <a:rPr lang="en-US" sz="1600" dirty="0"/>
              <a:t>Introversion</a:t>
            </a:r>
            <a:r>
              <a:rPr lang="en-US" sz="1600" dirty="0"/>
              <a:t>, Intuition, Thinking, Perceiving)</a:t>
            </a:r>
          </a:p>
          <a:p>
            <a:r>
              <a:rPr lang="en-US" sz="1600" b="1" dirty="0"/>
              <a:t>Jennelle</a:t>
            </a:r>
            <a:r>
              <a:rPr lang="en-US" sz="1600" dirty="0"/>
              <a:t>	</a:t>
            </a:r>
            <a:r>
              <a:rPr lang="en-US" sz="1600" dirty="0"/>
              <a:t>ISTJ		(Introversion</a:t>
            </a:r>
            <a:r>
              <a:rPr lang="en-US" sz="1600" dirty="0"/>
              <a:t>, Sensing, Thinking, Judgment)</a:t>
            </a:r>
          </a:p>
          <a:p>
            <a:r>
              <a:rPr lang="en-US" sz="1600" b="1" dirty="0" err="1"/>
              <a:t>Jaryd</a:t>
            </a:r>
            <a:r>
              <a:rPr lang="en-US" sz="1600" dirty="0"/>
              <a:t> 	</a:t>
            </a:r>
            <a:r>
              <a:rPr lang="en-US" sz="1600" dirty="0"/>
              <a:t>INFP 	(Introversion</a:t>
            </a:r>
            <a:r>
              <a:rPr lang="en-US" sz="1600" dirty="0"/>
              <a:t>, </a:t>
            </a:r>
            <a:r>
              <a:rPr lang="en-US" sz="1600" dirty="0"/>
              <a:t>Intuition</a:t>
            </a:r>
            <a:r>
              <a:rPr lang="en-US" sz="1600" dirty="0"/>
              <a:t>, </a:t>
            </a:r>
            <a:r>
              <a:rPr lang="en-US" sz="1600" dirty="0"/>
              <a:t>Feeling</a:t>
            </a:r>
            <a:r>
              <a:rPr lang="en-US" sz="1600" dirty="0"/>
              <a:t>, </a:t>
            </a:r>
            <a:r>
              <a:rPr lang="en-US" sz="1600" dirty="0"/>
              <a:t>Perceiving)</a:t>
            </a:r>
            <a:endParaRPr lang="en-US" sz="1600" dirty="0"/>
          </a:p>
          <a:p>
            <a:r>
              <a:rPr lang="en-US" sz="1600" b="1" dirty="0"/>
              <a:t>Jack	</a:t>
            </a:r>
            <a:r>
              <a:rPr lang="en-US" sz="1600" b="1" dirty="0"/>
              <a:t>	</a:t>
            </a:r>
            <a:r>
              <a:rPr lang="en-US" sz="1600" dirty="0"/>
              <a:t>INTJ </a:t>
            </a:r>
            <a:r>
              <a:rPr lang="en-US" sz="1600" dirty="0"/>
              <a:t>	(</a:t>
            </a:r>
            <a:r>
              <a:rPr lang="en-US" sz="1600" dirty="0"/>
              <a:t>Introversion, Intuition, Thinking, Judgment)</a:t>
            </a:r>
          </a:p>
          <a:p>
            <a:r>
              <a:rPr lang="en-US" sz="1600" b="1" dirty="0" smtClean="0"/>
              <a:t>Kyle	</a:t>
            </a:r>
            <a:r>
              <a:rPr lang="en-US" sz="1600" b="1" dirty="0"/>
              <a:t>	</a:t>
            </a:r>
            <a:r>
              <a:rPr lang="en-US" sz="1600" dirty="0"/>
              <a:t>ISFP		(Introversion, Sensing, Feeling, Perceiving</a:t>
            </a:r>
            <a:r>
              <a:rPr lang="en-US" sz="1600" dirty="0" smtClean="0"/>
              <a:t>)</a:t>
            </a:r>
            <a:endParaRPr lang="en-US" sz="1600" dirty="0"/>
          </a:p>
        </p:txBody>
      </p:sp>
      <p:pic>
        <p:nvPicPr>
          <p:cNvPr id="10" name="Picture 9"/>
          <p:cNvPicPr>
            <a:picLocks noChangeAspect="1"/>
          </p:cNvPicPr>
          <p:nvPr/>
        </p:nvPicPr>
        <p:blipFill>
          <a:blip r:embed="rId2"/>
          <a:stretch>
            <a:fillRect/>
          </a:stretch>
        </p:blipFill>
        <p:spPr>
          <a:xfrm>
            <a:off x="693631" y="1563957"/>
            <a:ext cx="1663095" cy="1721792"/>
          </a:xfrm>
          <a:prstGeom prst="rect">
            <a:avLst/>
          </a:prstGeom>
        </p:spPr>
      </p:pic>
      <p:pic>
        <p:nvPicPr>
          <p:cNvPr id="11" name="Picture 10"/>
          <p:cNvPicPr>
            <a:picLocks noChangeAspect="1"/>
          </p:cNvPicPr>
          <p:nvPr/>
        </p:nvPicPr>
        <p:blipFill>
          <a:blip r:embed="rId3"/>
          <a:stretch>
            <a:fillRect/>
          </a:stretch>
        </p:blipFill>
        <p:spPr>
          <a:xfrm>
            <a:off x="3613001" y="3788042"/>
            <a:ext cx="1713824" cy="1753681"/>
          </a:xfrm>
          <a:prstGeom prst="rect">
            <a:avLst/>
          </a:prstGeom>
        </p:spPr>
      </p:pic>
      <p:pic>
        <p:nvPicPr>
          <p:cNvPr id="12" name="Picture 11"/>
          <p:cNvPicPr>
            <a:picLocks noChangeAspect="1"/>
          </p:cNvPicPr>
          <p:nvPr/>
        </p:nvPicPr>
        <p:blipFill>
          <a:blip r:embed="rId4"/>
          <a:stretch>
            <a:fillRect/>
          </a:stretch>
        </p:blipFill>
        <p:spPr>
          <a:xfrm>
            <a:off x="1188837" y="3788042"/>
            <a:ext cx="1713367" cy="1753681"/>
          </a:xfrm>
          <a:prstGeom prst="rect">
            <a:avLst/>
          </a:prstGeom>
        </p:spPr>
      </p:pic>
      <p:pic>
        <p:nvPicPr>
          <p:cNvPr id="13" name="Picture 12"/>
          <p:cNvPicPr>
            <a:picLocks noChangeAspect="1"/>
          </p:cNvPicPr>
          <p:nvPr/>
        </p:nvPicPr>
        <p:blipFill>
          <a:blip r:embed="rId5"/>
          <a:stretch>
            <a:fillRect/>
          </a:stretch>
        </p:blipFill>
        <p:spPr>
          <a:xfrm>
            <a:off x="2605997" y="1563957"/>
            <a:ext cx="1702476" cy="1742772"/>
          </a:xfrm>
          <a:prstGeom prst="rect">
            <a:avLst/>
          </a:prstGeom>
        </p:spPr>
      </p:pic>
      <p:sp>
        <p:nvSpPr>
          <p:cNvPr id="14" name="TextBox 13"/>
          <p:cNvSpPr txBox="1"/>
          <p:nvPr/>
        </p:nvSpPr>
        <p:spPr>
          <a:xfrm>
            <a:off x="482458" y="8777359"/>
            <a:ext cx="6347131" cy="246221"/>
          </a:xfrm>
          <a:prstGeom prst="rect">
            <a:avLst/>
          </a:prstGeom>
          <a:noFill/>
        </p:spPr>
        <p:txBody>
          <a:bodyPr wrap="square" rtlCol="0">
            <a:spAutoFit/>
          </a:bodyPr>
          <a:lstStyle/>
          <a:p>
            <a:pPr lvl="0"/>
            <a:r>
              <a:rPr lang="en-US" sz="1000" dirty="0">
                <a:solidFill>
                  <a:prstClr val="black"/>
                </a:solidFill>
              </a:rPr>
              <a:t>Images Source: </a:t>
            </a:r>
            <a:r>
              <a:rPr lang="en-US" sz="1000" dirty="0">
                <a:solidFill>
                  <a:prstClr val="black"/>
                </a:solidFill>
                <a:hlinkClick r:id="rId6"/>
              </a:rPr>
              <a:t>http://www.maoxian.com/thoughts/myers-briggs-personality-types-matrix</a:t>
            </a:r>
            <a:endParaRPr lang="en-US" sz="1000" dirty="0">
              <a:solidFill>
                <a:prstClr val="black"/>
              </a:solidFill>
            </a:endParaRPr>
          </a:p>
        </p:txBody>
      </p:sp>
      <p:pic>
        <p:nvPicPr>
          <p:cNvPr id="2" name="Picture 1"/>
          <p:cNvPicPr>
            <a:picLocks noChangeAspect="1"/>
          </p:cNvPicPr>
          <p:nvPr/>
        </p:nvPicPr>
        <p:blipFill>
          <a:blip r:embed="rId7"/>
          <a:stretch>
            <a:fillRect/>
          </a:stretch>
        </p:blipFill>
        <p:spPr>
          <a:xfrm>
            <a:off x="4718078" y="1563957"/>
            <a:ext cx="1682722" cy="1753681"/>
          </a:xfrm>
          <a:prstGeom prst="rect">
            <a:avLst/>
          </a:prstGeom>
        </p:spPr>
      </p:pic>
    </p:spTree>
    <p:extLst>
      <p:ext uri="{BB962C8B-B14F-4D97-AF65-F5344CB8AC3E}">
        <p14:creationId xmlns:p14="http://schemas.microsoft.com/office/powerpoint/2010/main" val="3596877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420" y="1146254"/>
            <a:ext cx="3384885" cy="3093154"/>
          </a:xfrm>
          <a:prstGeom prst="rect">
            <a:avLst/>
          </a:prstGeom>
          <a:noFill/>
        </p:spPr>
        <p:txBody>
          <a:bodyPr wrap="square" rtlCol="0">
            <a:spAutoFit/>
          </a:bodyPr>
          <a:lstStyle/>
          <a:p>
            <a:pPr algn="ctr"/>
            <a:r>
              <a:rPr lang="en-US" sz="1300" dirty="0"/>
              <a:t>BRUCE</a:t>
            </a:r>
          </a:p>
          <a:p>
            <a:r>
              <a:rPr lang="en-US" sz="1300" dirty="0"/>
              <a:t>Bruce </a:t>
            </a:r>
            <a:r>
              <a:rPr lang="en-US" sz="1300" dirty="0"/>
              <a:t>completed was The </a:t>
            </a:r>
            <a:r>
              <a:rPr lang="en-US" sz="1300" dirty="0" err="1"/>
              <a:t>Vark</a:t>
            </a:r>
            <a:r>
              <a:rPr lang="en-US" sz="1300" dirty="0"/>
              <a:t> Questionnaire </a:t>
            </a:r>
            <a:r>
              <a:rPr lang="en-US" sz="1300" dirty="0"/>
              <a:t>and the Big Five Personality Test</a:t>
            </a:r>
          </a:p>
          <a:p>
            <a:r>
              <a:rPr lang="en-US" sz="1300" dirty="0"/>
              <a:t>The VARK assessed Bruce as </a:t>
            </a:r>
            <a:r>
              <a:rPr lang="en-US" sz="1300" dirty="0"/>
              <a:t>a Mild read/write learning type.  People with this </a:t>
            </a:r>
            <a:r>
              <a:rPr lang="en-US" sz="1300" dirty="0" err="1"/>
              <a:t>Vark</a:t>
            </a:r>
            <a:r>
              <a:rPr lang="en-US" sz="1300" dirty="0"/>
              <a:t> Assessment prefer to write and read, use lists, extract meanings from headings and titles and like to have clarity in what is written. </a:t>
            </a:r>
          </a:p>
          <a:p>
            <a:r>
              <a:rPr lang="en-US" sz="1300" dirty="0"/>
              <a:t>The </a:t>
            </a:r>
            <a:r>
              <a:rPr lang="en-US" sz="1300" dirty="0"/>
              <a:t>Big Five Personality </a:t>
            </a:r>
            <a:r>
              <a:rPr lang="en-US" sz="1300" dirty="0"/>
              <a:t>test result was that Bruce’s personality was about Openness</a:t>
            </a:r>
            <a:r>
              <a:rPr lang="en-US" sz="1300" dirty="0"/>
              <a:t>, Conscientiousness, Extraversion, Agreeableness, </a:t>
            </a:r>
            <a:r>
              <a:rPr lang="en-US" sz="1300" dirty="0"/>
              <a:t>Neuroticism</a:t>
            </a:r>
            <a:endParaRPr lang="en-US" sz="1300" dirty="0"/>
          </a:p>
        </p:txBody>
      </p:sp>
      <p:sp>
        <p:nvSpPr>
          <p:cNvPr id="8" name="TextBox 7"/>
          <p:cNvSpPr txBox="1"/>
          <p:nvPr/>
        </p:nvSpPr>
        <p:spPr>
          <a:xfrm>
            <a:off x="3686740" y="1146254"/>
            <a:ext cx="2890523" cy="3493264"/>
          </a:xfrm>
          <a:prstGeom prst="rect">
            <a:avLst/>
          </a:prstGeom>
          <a:noFill/>
        </p:spPr>
        <p:txBody>
          <a:bodyPr wrap="square" rtlCol="0">
            <a:spAutoFit/>
          </a:bodyPr>
          <a:lstStyle/>
          <a:p>
            <a:pPr algn="ctr"/>
            <a:r>
              <a:rPr lang="en-US" sz="1300" dirty="0"/>
              <a:t>JENNELLE</a:t>
            </a:r>
          </a:p>
          <a:p>
            <a:r>
              <a:rPr lang="en-US" sz="1300" dirty="0"/>
              <a:t>Jennelle completed Learning </a:t>
            </a:r>
            <a:r>
              <a:rPr lang="en-US" sz="1300" dirty="0"/>
              <a:t>Style </a:t>
            </a:r>
            <a:r>
              <a:rPr lang="en-US" sz="1300" dirty="0"/>
              <a:t>Test and a Verbal Reasoning Test. </a:t>
            </a:r>
          </a:p>
          <a:p>
            <a:r>
              <a:rPr lang="en-US" sz="1300" dirty="0"/>
              <a:t>The Learning Style test assessed Jennelle as 60</a:t>
            </a:r>
            <a:r>
              <a:rPr lang="en-US" sz="1300" dirty="0"/>
              <a:t>% Auditory, 30% Visual and 10% tactile.  This indicates that Jennelle learns by listening and store information the way that it sounds. </a:t>
            </a:r>
          </a:p>
          <a:p>
            <a:r>
              <a:rPr lang="en-US" sz="1300" dirty="0"/>
              <a:t>The </a:t>
            </a:r>
            <a:r>
              <a:rPr lang="en-US" sz="1300" dirty="0"/>
              <a:t>Verbal Reasoning </a:t>
            </a:r>
            <a:r>
              <a:rPr lang="en-US" sz="1300" dirty="0"/>
              <a:t>Test result for Jennelle was a </a:t>
            </a:r>
            <a:r>
              <a:rPr lang="en-US" sz="1300" dirty="0"/>
              <a:t>high result </a:t>
            </a:r>
            <a:r>
              <a:rPr lang="en-US" sz="1300" dirty="0"/>
              <a:t>of 8 </a:t>
            </a:r>
            <a:r>
              <a:rPr lang="en-US" sz="1300" dirty="0"/>
              <a:t>out of </a:t>
            </a:r>
            <a:r>
              <a:rPr lang="en-US" sz="1300" dirty="0"/>
              <a:t>10.  This indicates the </a:t>
            </a:r>
            <a:r>
              <a:rPr lang="en-US" sz="1300" dirty="0"/>
              <a:t>ability to quickly go through presented verbal data, identify the issues and reach logical </a:t>
            </a:r>
            <a:r>
              <a:rPr lang="en-US" sz="1300" dirty="0"/>
              <a:t>conclusions</a:t>
            </a:r>
            <a:endParaRPr lang="en-US" sz="1300" dirty="0"/>
          </a:p>
        </p:txBody>
      </p:sp>
      <p:sp>
        <p:nvSpPr>
          <p:cNvPr id="9" name="TextBox 8"/>
          <p:cNvSpPr txBox="1"/>
          <p:nvPr/>
        </p:nvSpPr>
        <p:spPr>
          <a:xfrm>
            <a:off x="160420" y="4204834"/>
            <a:ext cx="3384885" cy="1522198"/>
          </a:xfrm>
          <a:prstGeom prst="rect">
            <a:avLst/>
          </a:prstGeom>
          <a:noFill/>
        </p:spPr>
        <p:txBody>
          <a:bodyPr wrap="square" rtlCol="0">
            <a:spAutoFit/>
          </a:bodyPr>
          <a:lstStyle/>
          <a:p>
            <a:pPr algn="ctr"/>
            <a:r>
              <a:rPr lang="en-US" sz="1300" dirty="0"/>
              <a:t>JARYD</a:t>
            </a:r>
          </a:p>
          <a:p>
            <a:r>
              <a:rPr lang="en-US" sz="1300" dirty="0" err="1"/>
              <a:t>Jaryd</a:t>
            </a:r>
            <a:r>
              <a:rPr lang="en-US" sz="1300" dirty="0"/>
              <a:t> completed a Learning Style and an IQ test.</a:t>
            </a:r>
          </a:p>
          <a:p>
            <a:r>
              <a:rPr lang="en-US" sz="1300" dirty="0"/>
              <a:t>The learning style test assessed </a:t>
            </a:r>
            <a:r>
              <a:rPr lang="en-US" sz="1300" dirty="0" err="1"/>
              <a:t>Jaryd</a:t>
            </a:r>
            <a:r>
              <a:rPr lang="en-US" sz="1300" dirty="0"/>
              <a:t> as a Tactile learner</a:t>
            </a:r>
          </a:p>
          <a:p>
            <a:r>
              <a:rPr lang="en-US" sz="1300" dirty="0"/>
              <a:t>The IQ test gave </a:t>
            </a:r>
            <a:r>
              <a:rPr lang="en-US" sz="1300" dirty="0" err="1"/>
              <a:t>Jaryd</a:t>
            </a:r>
            <a:r>
              <a:rPr lang="en-US" sz="1300" dirty="0"/>
              <a:t> an IQ score between 105 - 120</a:t>
            </a:r>
            <a:endParaRPr lang="en-US" sz="1300" dirty="0"/>
          </a:p>
        </p:txBody>
      </p:sp>
      <p:sp>
        <p:nvSpPr>
          <p:cNvPr id="10" name="TextBox 9"/>
          <p:cNvSpPr txBox="1"/>
          <p:nvPr/>
        </p:nvSpPr>
        <p:spPr>
          <a:xfrm>
            <a:off x="3686740" y="4816494"/>
            <a:ext cx="2890523" cy="3093154"/>
          </a:xfrm>
          <a:prstGeom prst="rect">
            <a:avLst/>
          </a:prstGeom>
          <a:noFill/>
        </p:spPr>
        <p:txBody>
          <a:bodyPr wrap="square" rtlCol="0">
            <a:spAutoFit/>
          </a:bodyPr>
          <a:lstStyle/>
          <a:p>
            <a:pPr algn="ctr"/>
            <a:r>
              <a:rPr lang="en-US" sz="1300" dirty="0"/>
              <a:t>JACK</a:t>
            </a:r>
          </a:p>
          <a:p>
            <a:r>
              <a:rPr lang="en-US" sz="1300" dirty="0"/>
              <a:t>Jack completed a Learning Style Test and the Big Five Personality Test.</a:t>
            </a:r>
          </a:p>
          <a:p>
            <a:r>
              <a:rPr lang="en-US" sz="1300" dirty="0"/>
              <a:t>The Learning Style Test assessed Jack as 62% Visual, 59% Kinesthetic and 46% Auditory</a:t>
            </a:r>
          </a:p>
          <a:p>
            <a:r>
              <a:rPr lang="en-US" sz="1300" dirty="0"/>
              <a:t>This indicates that Jack learns by seeing (Visual) and doing (Kinesthetic)</a:t>
            </a:r>
          </a:p>
          <a:p>
            <a:r>
              <a:rPr lang="en-US" sz="1300" dirty="0"/>
              <a:t>The Big Fiver Personality test result was that Jack’s personality was about Conventional, Conscientiousness, Extraversion, Criticalness, Neuroticism</a:t>
            </a:r>
            <a:endParaRPr lang="en-US" sz="1300" dirty="0"/>
          </a:p>
        </p:txBody>
      </p:sp>
      <p:sp>
        <p:nvSpPr>
          <p:cNvPr id="11" name="TextBox 10"/>
          <p:cNvSpPr txBox="1"/>
          <p:nvPr/>
        </p:nvSpPr>
        <p:spPr>
          <a:xfrm>
            <a:off x="160420" y="5966918"/>
            <a:ext cx="3384885" cy="1692771"/>
          </a:xfrm>
          <a:prstGeom prst="rect">
            <a:avLst/>
          </a:prstGeom>
          <a:noFill/>
        </p:spPr>
        <p:txBody>
          <a:bodyPr wrap="square" rtlCol="0">
            <a:spAutoFit/>
          </a:bodyPr>
          <a:lstStyle/>
          <a:p>
            <a:pPr algn="ctr"/>
            <a:r>
              <a:rPr lang="en-US" sz="1300" dirty="0"/>
              <a:t>KYLE</a:t>
            </a:r>
          </a:p>
          <a:p>
            <a:r>
              <a:rPr lang="en-US" sz="1300" dirty="0" smtClean="0"/>
              <a:t>Kyle completed a Learning Style and </a:t>
            </a:r>
            <a:r>
              <a:rPr lang="en-US" sz="1300" dirty="0" err="1" smtClean="0"/>
              <a:t>Creatvity</a:t>
            </a:r>
            <a:r>
              <a:rPr lang="en-US" sz="1300" dirty="0" smtClean="0"/>
              <a:t> Style test.</a:t>
            </a:r>
          </a:p>
          <a:p>
            <a:r>
              <a:rPr lang="en-US" sz="1300" dirty="0" smtClean="0"/>
              <a:t>The learning style test assessed Kyle as a Visual learner.  This indicates that Kyle learns by seeing.</a:t>
            </a:r>
          </a:p>
          <a:p>
            <a:r>
              <a:rPr lang="en-US" sz="1300" dirty="0" smtClean="0"/>
              <a:t>The Creativity Style Test assessed Kyle with a Creativity score of 77.37</a:t>
            </a:r>
            <a:endParaRPr lang="en-US" sz="1300" dirty="0"/>
          </a:p>
        </p:txBody>
      </p:sp>
      <p:sp>
        <p:nvSpPr>
          <p:cNvPr id="1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OTHER PERSONAL TESTING</a:t>
            </a:r>
            <a:endParaRPr lang="en-US" sz="2400" dirty="0"/>
          </a:p>
        </p:txBody>
      </p:sp>
    </p:spTree>
    <p:extLst>
      <p:ext uri="{BB962C8B-B14F-4D97-AF65-F5344CB8AC3E}">
        <p14:creationId xmlns:p14="http://schemas.microsoft.com/office/powerpoint/2010/main" val="1639621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133464"/>
            <a:ext cx="6128503" cy="3743336"/>
          </a:xfrm>
          <a:prstGeom prst="rect">
            <a:avLst/>
          </a:prstGeom>
          <a:noFill/>
        </p:spPr>
        <p:txBody>
          <a:bodyPr wrap="square" rtlCol="0">
            <a:spAutoFit/>
          </a:bodyPr>
          <a:lstStyle/>
          <a:p>
            <a:r>
              <a:rPr lang="en-US" sz="1300" dirty="0"/>
              <a:t>The </a:t>
            </a:r>
            <a:r>
              <a:rPr lang="en-US" sz="1300" dirty="0"/>
              <a:t>Myers Briggs </a:t>
            </a:r>
            <a:r>
              <a:rPr lang="en-US" sz="1300" dirty="0"/>
              <a:t>results seem to indicate that the </a:t>
            </a:r>
            <a:r>
              <a:rPr lang="en-US" sz="1300" dirty="0"/>
              <a:t>Restless </a:t>
            </a:r>
            <a:r>
              <a:rPr lang="en-US" sz="1300" dirty="0"/>
              <a:t>Bolters </a:t>
            </a:r>
            <a:r>
              <a:rPr lang="en-US" sz="1300" dirty="0"/>
              <a:t>are a collection of Introverts.  </a:t>
            </a:r>
          </a:p>
          <a:p>
            <a:r>
              <a:rPr lang="en-US" sz="1300" dirty="0"/>
              <a:t>We do not like to be front facing and often prefer quiet reflection and privacy.  </a:t>
            </a:r>
            <a:endParaRPr lang="en-US" sz="1300" dirty="0"/>
          </a:p>
          <a:p>
            <a:r>
              <a:rPr lang="en-US" sz="1300" dirty="0"/>
              <a:t>We </a:t>
            </a:r>
            <a:r>
              <a:rPr lang="en-US" sz="1300" dirty="0"/>
              <a:t>process ideas and concepts thoroughly by ourselves before taking it out to be used/evaluated by someone else.  </a:t>
            </a:r>
          </a:p>
          <a:p>
            <a:r>
              <a:rPr lang="en-US" sz="1300" dirty="0"/>
              <a:t>We are also Thinkers that prefer objective truths and a process of elimination to determine outcomes</a:t>
            </a:r>
            <a:r>
              <a:rPr lang="en-US" sz="1300" dirty="0"/>
              <a:t>.</a:t>
            </a:r>
          </a:p>
          <a:p>
            <a:endParaRPr lang="en-US" sz="1300" dirty="0"/>
          </a:p>
          <a:p>
            <a:r>
              <a:rPr lang="en-US" sz="1300" dirty="0"/>
              <a:t>Where we differ is between </a:t>
            </a:r>
            <a:r>
              <a:rPr lang="en-US" sz="1300" dirty="0"/>
              <a:t>Sensing/Intuition </a:t>
            </a:r>
            <a:r>
              <a:rPr lang="en-US" sz="1300" dirty="0"/>
              <a:t>and Judgement/Perceiving.</a:t>
            </a:r>
          </a:p>
          <a:p>
            <a:r>
              <a:rPr lang="en-US" sz="1300" dirty="0"/>
              <a:t>Sensing people need concrete and tangible ideas and deal with the current presented situation, whereas Intuition people place an emphasis on meaning and associations and are very good at spotting patterns.</a:t>
            </a:r>
          </a:p>
          <a:p>
            <a:r>
              <a:rPr lang="en-US" sz="13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320424" y="5201408"/>
            <a:ext cx="6256840" cy="1492716"/>
          </a:xfrm>
          <a:prstGeom prst="rect">
            <a:avLst/>
          </a:prstGeom>
          <a:noFill/>
        </p:spPr>
        <p:txBody>
          <a:bodyPr wrap="square" rtlCol="0">
            <a:spAutoFit/>
          </a:bodyPr>
          <a:lstStyle/>
          <a:p>
            <a:r>
              <a:rPr lang="en-US" sz="1300" dirty="0"/>
              <a:t>The collection of other testing the team members went through show that we all come from a different perspective, and learn and create differently.</a:t>
            </a:r>
          </a:p>
          <a:p>
            <a:r>
              <a:rPr lang="en-US" sz="1300" dirty="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endParaRPr lang="en-US" sz="1300" dirty="0"/>
          </a:p>
        </p:txBody>
      </p:sp>
      <p:sp>
        <p:nvSpPr>
          <p:cNvPr id="9"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PERSONALITY TESTING ASSESSMENT</a:t>
            </a:r>
          </a:p>
        </p:txBody>
      </p:sp>
    </p:spTree>
    <p:extLst>
      <p:ext uri="{BB962C8B-B14F-4D97-AF65-F5344CB8AC3E}">
        <p14:creationId xmlns:p14="http://schemas.microsoft.com/office/powerpoint/2010/main" val="2140570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925053"/>
            <a:ext cx="6256839" cy="898357"/>
          </a:xfrm>
          <a:prstGeom prst="rect">
            <a:avLst/>
          </a:prstGeom>
          <a:noFill/>
        </p:spPr>
        <p:txBody>
          <a:bodyPr wrap="square" rtlCol="0">
            <a:spAutoFit/>
          </a:bodyPr>
          <a:lstStyle/>
          <a:p>
            <a:r>
              <a:rPr lang="en-US" sz="1300" dirty="0"/>
              <a:t>From the assessment: Compare everyone’s ideal jobs. What common elements are there, if any? What differentiates each position from the others, if anything? How similar or different are your career plans across the group?</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IDEAL JOBS COMPARISON</a:t>
            </a:r>
          </a:p>
        </p:txBody>
      </p:sp>
    </p:spTree>
    <p:extLst>
      <p:ext uri="{BB962C8B-B14F-4D97-AF65-F5344CB8AC3E}">
        <p14:creationId xmlns:p14="http://schemas.microsoft.com/office/powerpoint/2010/main" val="148739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006128"/>
            <a:ext cx="6256841" cy="8899872"/>
          </a:xfrm>
          <a:prstGeom prst="rect">
            <a:avLst/>
          </a:prstGeom>
          <a:noFill/>
        </p:spPr>
        <p:txBody>
          <a:bodyPr wrap="square" rtlCol="0">
            <a:spAutoFit/>
          </a:bodyPr>
          <a:lstStyle/>
          <a:p>
            <a:r>
              <a:rPr lang="en-US" sz="1300" b="1" dirty="0"/>
              <a:t>What are the Job Titles for your group's ideal jobs? How do each of these rank in terms of demand from employers?</a:t>
            </a:r>
          </a:p>
          <a:p>
            <a:pPr>
              <a:spcBef>
                <a:spcPts val="433"/>
              </a:spcBef>
            </a:pPr>
            <a:r>
              <a:rPr lang="en-US" sz="1300" dirty="0"/>
              <a:t>Out groups Ideal Jobs consist of Software Developer which 2 people put as their Ideal Job, System Engineer, Web Developer and a Senior Data Analyst/Scientist. </a:t>
            </a:r>
            <a:endParaRPr lang="en-US" sz="1300" dirty="0"/>
          </a:p>
          <a:p>
            <a:r>
              <a:rPr lang="en-US" sz="1300" dirty="0"/>
              <a:t>In </a:t>
            </a:r>
            <a:r>
              <a:rPr lang="en-US" sz="1300" dirty="0"/>
              <a:t>terms of demand the Job that has the most demand would be a Senior Data Analyst/Scientist which has a demand of over 360,000 job openings worldwide and second would be System Engineer with 786 in Australia alone, then third would be Web Developer with 381 jobs in Australia and out of all the jobs listed in this groups Ideal Jobs the least demanded job is a Software Developer with 287 job listings in Australia.</a:t>
            </a:r>
          </a:p>
          <a:p>
            <a:endParaRPr lang="en-US" sz="1300" dirty="0"/>
          </a:p>
          <a:p>
            <a:r>
              <a:rPr lang="en-US" sz="1300" b="1" dirty="0"/>
              <a:t>How </a:t>
            </a:r>
            <a:r>
              <a:rPr lang="en-US" sz="1300" b="1" dirty="0"/>
              <a:t>do the IT-specific skills in your required skill set rank in terms of demand from employers?</a:t>
            </a:r>
          </a:p>
          <a:p>
            <a:pPr>
              <a:spcBef>
                <a:spcPts val="433"/>
              </a:spcBef>
            </a:pPr>
            <a:r>
              <a:rPr lang="en-US" sz="1300" dirty="0"/>
              <a:t>Our </a:t>
            </a:r>
            <a:r>
              <a:rPr lang="en-US" sz="1300" dirty="0"/>
              <a:t>groups Ideal Jobs require some IT Specific skills and when ranked in terms of demand the most demanded to least demanded </a:t>
            </a:r>
            <a:r>
              <a:rPr lang="en-US" sz="1300" dirty="0"/>
              <a:t>is SQL with 3,570 job requiring this skill, </a:t>
            </a:r>
            <a:r>
              <a:rPr lang="en-US" sz="1300" dirty="0" err="1"/>
              <a:t>Javascript</a:t>
            </a:r>
            <a:r>
              <a:rPr lang="en-US" sz="1300" dirty="0"/>
              <a:t> with 2,946 jobs requiring this skill, Project Management with 2,252 </a:t>
            </a:r>
            <a:r>
              <a:rPr lang="en-US" sz="1300" dirty="0"/>
              <a:t>jobs requiring this skill, </a:t>
            </a:r>
            <a:r>
              <a:rPr lang="en-US" sz="1300" dirty="0"/>
              <a:t>Business Management with 2,141 </a:t>
            </a:r>
            <a:r>
              <a:rPr lang="en-US" sz="1300" dirty="0"/>
              <a:t>jobs requiring this skill, </a:t>
            </a:r>
            <a:r>
              <a:rPr lang="en-US" sz="1300" dirty="0"/>
              <a:t>Website Production with 1,366 </a:t>
            </a:r>
            <a:r>
              <a:rPr lang="en-US" sz="1300" dirty="0"/>
              <a:t>jobs requiring this skill, Systems Engineering with 1,037 jobs requiring this skill and last but not least Business Process with 1,033 jobs requiring this skill.</a:t>
            </a:r>
          </a:p>
          <a:p>
            <a:endParaRPr lang="en-US" sz="1300" dirty="0"/>
          </a:p>
          <a:p>
            <a:r>
              <a:rPr lang="en-US" sz="1300" b="1" dirty="0"/>
              <a:t>How </a:t>
            </a:r>
            <a:r>
              <a:rPr lang="en-US" sz="1300" b="1" dirty="0"/>
              <a:t>do the general skills in your required skill set rank in terms of demand from employers?</a:t>
            </a:r>
          </a:p>
          <a:p>
            <a:pPr>
              <a:spcBef>
                <a:spcPts val="433"/>
              </a:spcBef>
            </a:pPr>
            <a:r>
              <a:rPr lang="en-US" sz="1300" dirty="0"/>
              <a:t>Our </a:t>
            </a:r>
            <a:r>
              <a:rPr lang="en-US" sz="1300" dirty="0"/>
              <a:t>groups Ideal Jobs require some general skills and when ranked in terms of demand the most demanded to least demanded is </a:t>
            </a:r>
            <a:r>
              <a:rPr lang="en-US" sz="1300" dirty="0"/>
              <a:t>with SQL with 17,570 jobs requiring this skill, </a:t>
            </a:r>
            <a:r>
              <a:rPr lang="en-US" sz="1300" dirty="0" err="1"/>
              <a:t>Javascript</a:t>
            </a:r>
            <a:r>
              <a:rPr lang="en-US" sz="1300" dirty="0"/>
              <a:t> with 15,368 jobs requiring this skill, </a:t>
            </a:r>
            <a:r>
              <a:rPr lang="en-US" sz="1300" dirty="0"/>
              <a:t>Communication Skills with 44,367 jobs requiring this skill, Problem Solving with 16,445 jobs requiring this skill, Organisational Skills with 15,844 jobs requiring this skill, Team Work/Collaboration with 14,364 jobs requiring this skill, Time Management with 5,059 jobs requiring this skill, Meeting Deadlines with 3,346 jobs requiring this skill, Analytical Skills with 2,997 requiring this skill, Management with 2,906 jobs requiring this skill and last but not least Decision Making with 1,850 jobs requiring this skill</a:t>
            </a:r>
            <a:r>
              <a:rPr lang="en-US" sz="1300" dirty="0"/>
              <a:t>.</a:t>
            </a:r>
          </a:p>
          <a:p>
            <a:endParaRPr lang="en-US" sz="1300" dirty="0"/>
          </a:p>
          <a:p>
            <a:r>
              <a:rPr lang="en-US" sz="1300" b="1" dirty="0"/>
              <a:t>What are the three highest ranked IT-specific skills which are not in your required skill set?</a:t>
            </a:r>
          </a:p>
          <a:p>
            <a:pPr>
              <a:spcBef>
                <a:spcPts val="433"/>
              </a:spcBef>
            </a:pPr>
            <a:r>
              <a:rPr lang="en-US" sz="1300" dirty="0"/>
              <a:t>The top three IT Specific Skills that are not required from our groups Ideals Jobs are number 1 is knowing JAVA with 2,860 jobs requiring this skill, number 2 is Business Analysis with 2,096 jobs requiring this skill and third highest ranked would be Technical Support with 1,830 jobs requiring this skill</a:t>
            </a:r>
            <a:r>
              <a:rPr lang="en-US" sz="1300" dirty="0"/>
              <a:t>.</a:t>
            </a:r>
            <a:endParaRPr lang="en-US" sz="13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245133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4632</TotalTime>
  <Words>8440</Words>
  <Application>Microsoft Office PowerPoint</Application>
  <PresentationFormat>A4 Paper (210x297 mm)</PresentationFormat>
  <Paragraphs>360</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50</cp:revision>
  <dcterms:created xsi:type="dcterms:W3CDTF">2019-07-08T11:07:55Z</dcterms:created>
  <dcterms:modified xsi:type="dcterms:W3CDTF">2019-07-14T07:05:55Z</dcterms:modified>
</cp:coreProperties>
</file>