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9" r:id="rId12"/>
    <p:sldId id="270" r:id="rId13"/>
    <p:sldId id="271" r:id="rId14"/>
    <p:sldId id="272" r:id="rId15"/>
    <p:sldId id="274" r:id="rId16"/>
    <p:sldId id="266" r:id="rId17"/>
    <p:sldId id="267"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varScale="1">
        <p:scale>
          <a:sx n="66" d="100"/>
          <a:sy n="66" d="100"/>
        </p:scale>
        <p:origin x="90" y="78"/>
      </p:cViewPr>
      <p:guideLst>
        <p:guide orient="horz" pos="2160"/>
        <p:guide pos="3840"/>
      </p:guideLst>
    </p:cSldViewPr>
  </p:slideViewPr>
  <p:outlineViewPr>
    <p:cViewPr>
      <p:scale>
        <a:sx n="33" d="100"/>
        <a:sy n="33" d="100"/>
      </p:scale>
      <p:origin x="0" y="-810"/>
    </p:cViewPr>
  </p:outlineViewPr>
  <p:notesTextViewPr>
    <p:cViewPr>
      <p:scale>
        <a:sx n="1" d="1"/>
        <a:sy n="1" d="1"/>
      </p:scale>
      <p:origin x="0" y="0"/>
    </p:cViewPr>
  </p:notesTextViewPr>
  <p:sorterViewPr>
    <p:cViewPr>
      <p:scale>
        <a:sx n="100" d="100"/>
        <a:sy n="100" d="100"/>
      </p:scale>
      <p:origin x="0" y="-942"/>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2949EE-726F-4B97-9810-02B2E51EBA16}" type="datetimeFigureOut">
              <a:rPr lang="en-US" smtClean="0"/>
              <a:t>09-Jul-19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5ABA94-C7EF-409A-AA31-10310262EBC0}" type="slidenum">
              <a:rPr lang="en-US" smtClean="0"/>
              <a:t>‹#›</a:t>
            </a:fld>
            <a:endParaRPr lang="en-US"/>
          </a:p>
        </p:txBody>
      </p:sp>
    </p:spTree>
    <p:extLst>
      <p:ext uri="{BB962C8B-B14F-4D97-AF65-F5344CB8AC3E}">
        <p14:creationId xmlns:p14="http://schemas.microsoft.com/office/powerpoint/2010/main" val="3209895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5ABA94-C7EF-409A-AA31-10310262EBC0}" type="slidenum">
              <a:rPr lang="en-US" smtClean="0"/>
              <a:t>6</a:t>
            </a:fld>
            <a:endParaRPr lang="en-US"/>
          </a:p>
        </p:txBody>
      </p:sp>
    </p:spTree>
    <p:extLst>
      <p:ext uri="{BB962C8B-B14F-4D97-AF65-F5344CB8AC3E}">
        <p14:creationId xmlns:p14="http://schemas.microsoft.com/office/powerpoint/2010/main" val="407916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08-Jul-19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08-Jul-19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08-Jul-19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08-Jul-19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08-Jul-19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08-Jul-19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08-Jul-19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08-Jul-19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08-Jul-19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08-Jul-19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08-Jul-19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08-Jul-19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08-Jul-19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08-Jul-19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08-Jul-19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08-Jul-19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08-Jul-19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08-Jul-19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s3805194/Restless-Bolters" TargetMode="External"/><Relationship Id="rId3" Type="http://schemas.openxmlformats.org/officeDocument/2006/relationships/hyperlink" Target="mailto:s3805194@student.rmit.edu.au" TargetMode="External"/><Relationship Id="rId7" Type="http://schemas.openxmlformats.org/officeDocument/2006/relationships/hyperlink" Target="mailto:s3805196@student.rmit.edu.au" TargetMode="Externa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hyperlink" Target="mailto:s3803381@student.rmit.edu.au" TargetMode="External"/><Relationship Id="rId5" Type="http://schemas.openxmlformats.org/officeDocument/2006/relationships/hyperlink" Target="mailto:s3788427@student.rmit.edu.au" TargetMode="External"/><Relationship Id="rId4" Type="http://schemas.openxmlformats.org/officeDocument/2006/relationships/hyperlink" Target="mailto:JCav27@outlook.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hyperlink" Target="http://www.maoxian.com/thoughts/myers-briggs-personality-types-matrix"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385178" y="189438"/>
            <a:ext cx="1232608" cy="1765971"/>
          </a:xfrm>
          <a:prstGeom prst="rect">
            <a:avLst/>
          </a:prstGeom>
          <a:noFill/>
          <a:ln w="15875">
            <a:solidFill>
              <a:schemeClr val="tx1">
                <a:alpha val="22000"/>
              </a:schemeClr>
            </a:solidFill>
          </a:ln>
        </p:spPr>
      </p:pic>
      <p:sp>
        <p:nvSpPr>
          <p:cNvPr id="2" name="Title 1"/>
          <p:cNvSpPr>
            <a:spLocks noGrp="1"/>
          </p:cNvSpPr>
          <p:nvPr>
            <p:ph type="ctrTitle"/>
          </p:nvPr>
        </p:nvSpPr>
        <p:spPr>
          <a:xfrm>
            <a:off x="1751012" y="738078"/>
            <a:ext cx="8689976" cy="1765971"/>
          </a:xfrm>
        </p:spPr>
        <p:txBody>
          <a:bodyPr>
            <a:normAutofit fontScale="90000"/>
          </a:bodyPr>
          <a:lstStyle/>
          <a:p>
            <a:r>
              <a:rPr lang="en-US" b="1" u="sng" dirty="0" smtClean="0">
                <a:latin typeface="Aparajita" panose="020B0604020202020204" pitchFamily="34" charset="0"/>
                <a:cs typeface="Aparajita" panose="020B0604020202020204" pitchFamily="34" charset="0"/>
              </a:rPr>
              <a:t>The Restless Bolters</a:t>
            </a:r>
            <a:br>
              <a:rPr lang="en-US" b="1" u="sng" dirty="0" smtClean="0">
                <a:latin typeface="Aparajita" panose="020B0604020202020204" pitchFamily="34" charset="0"/>
                <a:cs typeface="Aparajita" panose="020B0604020202020204" pitchFamily="34" charset="0"/>
              </a:rPr>
            </a:br>
            <a:r>
              <a:rPr lang="en-US" sz="4400" b="1" dirty="0" smtClean="0">
                <a:latin typeface="Aparajita" panose="020B0604020202020204" pitchFamily="34" charset="0"/>
                <a:cs typeface="Aparajita" panose="020B0604020202020204" pitchFamily="34" charset="0"/>
              </a:rPr>
              <a:t>Assessment 2 – Team Project Report</a:t>
            </a:r>
            <a:endParaRPr lang="en-US" sz="4400" b="1" dirty="0">
              <a:latin typeface="Aparajita" panose="020B0604020202020204" pitchFamily="34" charset="0"/>
              <a:cs typeface="Aparajita" panose="020B0604020202020204" pitchFamily="34" charset="0"/>
            </a:endParaRPr>
          </a:p>
        </p:txBody>
      </p:sp>
      <p:sp>
        <p:nvSpPr>
          <p:cNvPr id="3" name="Subtitle 2"/>
          <p:cNvSpPr>
            <a:spLocks noGrp="1"/>
          </p:cNvSpPr>
          <p:nvPr>
            <p:ph type="subTitle" idx="1"/>
          </p:nvPr>
        </p:nvSpPr>
        <p:spPr>
          <a:xfrm>
            <a:off x="1751012" y="2813538"/>
            <a:ext cx="8689976" cy="3559127"/>
          </a:xfrm>
          <a:ln>
            <a:solidFill>
              <a:schemeClr val="tx1"/>
            </a:solidFill>
          </a:ln>
        </p:spPr>
        <p:txBody>
          <a:bodyPr>
            <a:normAutofit fontScale="77500" lnSpcReduction="20000"/>
          </a:bodyPr>
          <a:lstStyle/>
          <a:p>
            <a:pPr lvl="0"/>
            <a:r>
              <a:rPr lang="en-US" b="1" u="sng" dirty="0" smtClean="0">
                <a:solidFill>
                  <a:schemeClr val="tx1"/>
                </a:solidFill>
              </a:rPr>
              <a:t>TEAM MEMBERS</a:t>
            </a:r>
          </a:p>
          <a:p>
            <a:pPr lvl="0" algn="l"/>
            <a:r>
              <a:rPr lang="en-US" dirty="0" smtClean="0">
                <a:solidFill>
                  <a:schemeClr val="tx1"/>
                </a:solidFill>
              </a:rPr>
              <a:t>Bruce </a:t>
            </a:r>
            <a:r>
              <a:rPr lang="en-US" dirty="0" err="1" smtClean="0">
                <a:solidFill>
                  <a:schemeClr val="tx1"/>
                </a:solidFill>
              </a:rPr>
              <a:t>Manirath</a:t>
            </a:r>
            <a:r>
              <a:rPr lang="en-US" dirty="0">
                <a:solidFill>
                  <a:schemeClr val="tx1"/>
                </a:solidFill>
              </a:rPr>
              <a:t>	</a:t>
            </a:r>
            <a:r>
              <a:rPr lang="en-US" dirty="0" smtClean="0">
                <a:solidFill>
                  <a:schemeClr val="tx1"/>
                </a:solidFill>
              </a:rPr>
              <a:t>	</a:t>
            </a:r>
            <a:r>
              <a:rPr lang="en-US" u="sng" dirty="0" smtClean="0">
                <a:solidFill>
                  <a:schemeClr val="tx1"/>
                </a:solidFill>
                <a:hlinkClick r:id="rId3"/>
              </a:rPr>
              <a:t>s3805194@student.rmit.edu.au</a:t>
            </a:r>
            <a:endParaRPr lang="en-US" dirty="0">
              <a:solidFill>
                <a:schemeClr val="tx1"/>
              </a:solidFill>
            </a:endParaRPr>
          </a:p>
          <a:p>
            <a:pPr lvl="0" algn="l"/>
            <a:r>
              <a:rPr lang="en-US" dirty="0" err="1" smtClean="0">
                <a:solidFill>
                  <a:schemeClr val="tx1"/>
                </a:solidFill>
              </a:rPr>
              <a:t>Jaryd</a:t>
            </a:r>
            <a:r>
              <a:rPr lang="en-US" dirty="0" smtClean="0">
                <a:solidFill>
                  <a:schemeClr val="tx1"/>
                </a:solidFill>
              </a:rPr>
              <a:t> Cavanagh	</a:t>
            </a:r>
            <a:r>
              <a:rPr lang="en-US" dirty="0">
                <a:solidFill>
                  <a:schemeClr val="tx1"/>
                </a:solidFill>
              </a:rPr>
              <a:t>	</a:t>
            </a:r>
            <a:r>
              <a:rPr lang="en-US" u="sng" dirty="0">
                <a:solidFill>
                  <a:schemeClr val="tx1"/>
                </a:solidFill>
                <a:hlinkClick r:id="rId4"/>
              </a:rPr>
              <a:t>JCav27@outlook.com</a:t>
            </a:r>
            <a:endParaRPr lang="en-US" dirty="0">
              <a:solidFill>
                <a:schemeClr val="tx1"/>
              </a:solidFill>
            </a:endParaRPr>
          </a:p>
          <a:p>
            <a:pPr lvl="0" algn="l"/>
            <a:r>
              <a:rPr lang="en-US" dirty="0">
                <a:solidFill>
                  <a:schemeClr val="tx1"/>
                </a:solidFill>
              </a:rPr>
              <a:t>Jennelle Roberts	</a:t>
            </a:r>
            <a:r>
              <a:rPr lang="en-US" dirty="0" smtClean="0">
                <a:solidFill>
                  <a:schemeClr val="tx1"/>
                </a:solidFill>
              </a:rPr>
              <a:t>	</a:t>
            </a:r>
            <a:r>
              <a:rPr lang="en-US" u="sng" dirty="0" smtClean="0">
                <a:solidFill>
                  <a:schemeClr val="tx1"/>
                </a:solidFill>
                <a:hlinkClick r:id="rId5"/>
              </a:rPr>
              <a:t>s3788427@student.rmit.edu.au</a:t>
            </a:r>
            <a:endParaRPr lang="en-US" dirty="0">
              <a:solidFill>
                <a:schemeClr val="tx1"/>
              </a:solidFill>
            </a:endParaRPr>
          </a:p>
          <a:p>
            <a:pPr lvl="0" algn="l"/>
            <a:r>
              <a:rPr lang="en-US" dirty="0">
                <a:solidFill>
                  <a:schemeClr val="tx1"/>
                </a:solidFill>
              </a:rPr>
              <a:t>Jack Marsden		</a:t>
            </a:r>
            <a:r>
              <a:rPr lang="en-US" dirty="0" smtClean="0">
                <a:solidFill>
                  <a:schemeClr val="tx1"/>
                </a:solidFill>
              </a:rPr>
              <a:t>	</a:t>
            </a:r>
            <a:r>
              <a:rPr lang="en-US" u="sng" dirty="0" smtClean="0">
                <a:solidFill>
                  <a:schemeClr val="tx1"/>
                </a:solidFill>
                <a:hlinkClick r:id="rId6"/>
              </a:rPr>
              <a:t>s3803381@student.rmit.edu.au</a:t>
            </a:r>
            <a:endParaRPr lang="en-US" dirty="0">
              <a:solidFill>
                <a:schemeClr val="tx1"/>
              </a:solidFill>
            </a:endParaRPr>
          </a:p>
          <a:p>
            <a:pPr lvl="0" algn="l"/>
            <a:r>
              <a:rPr lang="en-US" dirty="0">
                <a:solidFill>
                  <a:schemeClr val="tx1"/>
                </a:solidFill>
              </a:rPr>
              <a:t>Kyle Francis		</a:t>
            </a:r>
            <a:r>
              <a:rPr lang="en-US" dirty="0" smtClean="0">
                <a:solidFill>
                  <a:schemeClr val="tx1"/>
                </a:solidFill>
              </a:rPr>
              <a:t>	</a:t>
            </a:r>
            <a:r>
              <a:rPr lang="en-US" u="sng" dirty="0" smtClean="0">
                <a:solidFill>
                  <a:schemeClr val="tx1"/>
                </a:solidFill>
                <a:hlinkClick r:id="rId7"/>
              </a:rPr>
              <a:t>s3805196@student.rmit.edu.au</a:t>
            </a:r>
            <a:r>
              <a:rPr lang="en-US" dirty="0" smtClean="0">
                <a:solidFill>
                  <a:schemeClr val="tx1"/>
                </a:solidFill>
              </a:rPr>
              <a:t> </a:t>
            </a:r>
          </a:p>
          <a:p>
            <a:pPr lvl="0" algn="l"/>
            <a:endParaRPr lang="en-US" dirty="0" smtClean="0">
              <a:solidFill>
                <a:schemeClr val="tx1"/>
              </a:solidFill>
            </a:endParaRPr>
          </a:p>
          <a:p>
            <a:pPr lvl="0" algn="l"/>
            <a:r>
              <a:rPr lang="en-US" i="1" dirty="0" err="1" smtClean="0">
                <a:solidFill>
                  <a:schemeClr val="tx1"/>
                </a:solidFill>
              </a:rPr>
              <a:t>Github</a:t>
            </a:r>
            <a:r>
              <a:rPr lang="en-US" i="1" dirty="0" smtClean="0">
                <a:solidFill>
                  <a:schemeClr val="tx1"/>
                </a:solidFill>
              </a:rPr>
              <a:t> PAGES Link</a:t>
            </a:r>
            <a:r>
              <a:rPr lang="en-US" i="1" dirty="0">
                <a:solidFill>
                  <a:schemeClr val="tx1"/>
                </a:solidFill>
              </a:rPr>
              <a:t>: </a:t>
            </a:r>
            <a:endParaRPr lang="en-US" dirty="0">
              <a:solidFill>
                <a:schemeClr val="tx1"/>
              </a:solidFill>
            </a:endParaRPr>
          </a:p>
          <a:p>
            <a:pPr algn="l"/>
            <a:r>
              <a:rPr lang="en-US" i="1" dirty="0" err="1">
                <a:solidFill>
                  <a:schemeClr val="tx1"/>
                </a:solidFill>
              </a:rPr>
              <a:t>Github</a:t>
            </a:r>
            <a:r>
              <a:rPr lang="en-US" i="1" dirty="0">
                <a:solidFill>
                  <a:schemeClr val="tx1"/>
                </a:solidFill>
              </a:rPr>
              <a:t> </a:t>
            </a:r>
            <a:r>
              <a:rPr lang="en-US" i="1" dirty="0" smtClean="0">
                <a:solidFill>
                  <a:schemeClr val="tx1"/>
                </a:solidFill>
              </a:rPr>
              <a:t>Repository:	</a:t>
            </a:r>
            <a:r>
              <a:rPr lang="en-US" u="sng" dirty="0" smtClean="0">
                <a:solidFill>
                  <a:schemeClr val="tx1"/>
                </a:solidFill>
                <a:hlinkClick r:id="rId8"/>
              </a:rPr>
              <a:t>https</a:t>
            </a:r>
            <a:r>
              <a:rPr lang="en-US" u="sng" dirty="0">
                <a:solidFill>
                  <a:schemeClr val="tx1"/>
                </a:solidFill>
                <a:hlinkClick r:id="rId8"/>
              </a:rPr>
              <a:t>://github.com/s3805194/Restless-Bolters</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4335499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98181" y="342080"/>
            <a:ext cx="10364451" cy="549101"/>
          </a:xfrm>
          <a:solidFill>
            <a:schemeClr val="bg1">
              <a:lumMod val="95000"/>
            </a:schemeClr>
          </a:solidFill>
          <a:ln>
            <a:solidFill>
              <a:schemeClr val="tx1"/>
            </a:solidFill>
          </a:ln>
        </p:spPr>
        <p:txBody>
          <a:bodyPr tIns="91440">
            <a:normAutofit fontScale="90000"/>
          </a:bodyPr>
          <a:lstStyle/>
          <a:p>
            <a:r>
              <a:rPr lang="en-US" dirty="0" smtClean="0"/>
              <a:t>INTERVIEW OF AN IT PROFESSIONAL</a:t>
            </a:r>
            <a:endParaRPr lang="en-US" dirty="0"/>
          </a:p>
        </p:txBody>
      </p:sp>
      <p:sp>
        <p:nvSpPr>
          <p:cNvPr id="6" name="TextBox 5"/>
          <p:cNvSpPr txBox="1"/>
          <p:nvPr/>
        </p:nvSpPr>
        <p:spPr>
          <a:xfrm>
            <a:off x="759655" y="1125415"/>
            <a:ext cx="10818056" cy="1092607"/>
          </a:xfrm>
          <a:prstGeom prst="rect">
            <a:avLst/>
          </a:prstGeom>
          <a:noFill/>
        </p:spPr>
        <p:txBody>
          <a:bodyPr wrap="square" rtlCol="0">
            <a:spAutoFit/>
          </a:bodyPr>
          <a:lstStyle/>
          <a:p>
            <a:r>
              <a:rPr lang="en-US" sz="1300" i="1" dirty="0" smtClean="0"/>
              <a:t>Everyone in IT likes to Distill Order from Chaos, Simplicity from Complexity .</a:t>
            </a:r>
          </a:p>
          <a:p>
            <a:r>
              <a:rPr lang="en-US" sz="1300" i="1" dirty="0" smtClean="0"/>
              <a:t>What </a:t>
            </a:r>
            <a:r>
              <a:rPr lang="en-US" sz="1300" i="1" dirty="0"/>
              <a:t>every good IT person should know is that that only difference between doing something on </a:t>
            </a:r>
            <a:r>
              <a:rPr lang="en-US" sz="1300" i="1" dirty="0" smtClean="0"/>
              <a:t>a </a:t>
            </a:r>
            <a:r>
              <a:rPr lang="en-US" sz="1300" i="1" dirty="0"/>
              <a:t>piece of </a:t>
            </a:r>
            <a:r>
              <a:rPr lang="en-US" sz="1300" i="1" dirty="0" smtClean="0"/>
              <a:t>paper, </a:t>
            </a:r>
            <a:r>
              <a:rPr lang="en-US" sz="1300" i="1" dirty="0"/>
              <a:t>and doing something in a computer system is that with a computer system, you can 	make mistakes at the speed of </a:t>
            </a:r>
            <a:r>
              <a:rPr lang="en-US" sz="1300" i="1" dirty="0" smtClean="0"/>
              <a:t>light. That’s </a:t>
            </a:r>
            <a:r>
              <a:rPr lang="en-US" sz="1300" i="1" dirty="0"/>
              <a:t>the only difference.  They are dumb, they are a high speed moron, </a:t>
            </a:r>
            <a:r>
              <a:rPr lang="en-US" sz="1300" i="1" dirty="0" smtClean="0"/>
              <a:t>despite </a:t>
            </a:r>
            <a:r>
              <a:rPr lang="en-US" sz="1300" i="1" dirty="0"/>
              <a:t>the advances into Artificial Intelligence even up to today, they are still a high speed moron</a:t>
            </a:r>
            <a:r>
              <a:rPr lang="en-US" sz="1300" i="1" dirty="0" smtClean="0"/>
              <a:t>. – Allen Roberts (International Director of IT)</a:t>
            </a:r>
            <a:endParaRPr lang="en-US" sz="1300" i="1" dirty="0"/>
          </a:p>
        </p:txBody>
      </p:sp>
      <p:sp>
        <p:nvSpPr>
          <p:cNvPr id="7" name="TextBox 6"/>
          <p:cNvSpPr txBox="1"/>
          <p:nvPr/>
        </p:nvSpPr>
        <p:spPr>
          <a:xfrm>
            <a:off x="759655" y="2201937"/>
            <a:ext cx="10818056" cy="4170372"/>
          </a:xfrm>
          <a:prstGeom prst="rect">
            <a:avLst/>
          </a:prstGeom>
          <a:noFill/>
        </p:spPr>
        <p:txBody>
          <a:bodyPr wrap="square" rtlCol="0">
            <a:spAutoFit/>
          </a:bodyPr>
          <a:lstStyle/>
          <a:p>
            <a:r>
              <a:rPr lang="en-US" sz="1300" dirty="0" smtClean="0"/>
              <a:t>Jennelle conducted an Interview with Allen Roberts. Allen has recently retired after 40+ years working in the IT Industry.</a:t>
            </a:r>
          </a:p>
          <a:p>
            <a:r>
              <a:rPr lang="en-US" sz="1300" dirty="0" smtClean="0"/>
              <a:t>Prior to retirement, Allen was the International Director of IT for a multi-billion dollar American Manufacturing Company.</a:t>
            </a:r>
            <a:endParaRPr lang="en-US" sz="1300" dirty="0"/>
          </a:p>
          <a:p>
            <a:pPr>
              <a:spcBef>
                <a:spcPts val="600"/>
              </a:spcBef>
            </a:pPr>
            <a:r>
              <a:rPr lang="en-US" sz="1300" dirty="0"/>
              <a:t>Jennelle:	What kind of work have you done as an IT professional?</a:t>
            </a:r>
          </a:p>
          <a:p>
            <a:r>
              <a:rPr lang="en-US" sz="1300" dirty="0"/>
              <a:t>Allen:	</a:t>
            </a:r>
            <a:r>
              <a:rPr lang="en-US" sz="1300" dirty="0" smtClean="0"/>
              <a:t>Everything</a:t>
            </a:r>
            <a:r>
              <a:rPr lang="en-US" sz="1300" dirty="0"/>
              <a:t>. From Hardware research and install, software development, application analysis, business </a:t>
            </a:r>
            <a:r>
              <a:rPr lang="en-US" sz="1300" dirty="0" smtClean="0"/>
              <a:t>planning, logistics 		management</a:t>
            </a:r>
            <a:r>
              <a:rPr lang="en-US" sz="1300" dirty="0"/>
              <a:t>, hiring and firing of staff, </a:t>
            </a:r>
            <a:r>
              <a:rPr lang="en-US" sz="1300" dirty="0" smtClean="0"/>
              <a:t>everything. I had </a:t>
            </a:r>
            <a:r>
              <a:rPr lang="en-US" sz="1300" dirty="0"/>
              <a:t>the responsibility for all the countries in </a:t>
            </a:r>
            <a:r>
              <a:rPr lang="en-US" sz="1300" dirty="0" smtClean="0"/>
              <a:t>the world </a:t>
            </a:r>
            <a:r>
              <a:rPr lang="en-US" sz="1300" dirty="0"/>
              <a:t>except USA, </a:t>
            </a:r>
            <a:r>
              <a:rPr lang="en-US" sz="1300" dirty="0" smtClean="0"/>
              <a:t>		Canada </a:t>
            </a:r>
            <a:r>
              <a:rPr lang="en-US" sz="1300" dirty="0"/>
              <a:t>and Mexico</a:t>
            </a:r>
          </a:p>
          <a:p>
            <a:r>
              <a:rPr lang="en-US" sz="1300" dirty="0"/>
              <a:t>Jennelle: 	So you had the R.O.W?</a:t>
            </a:r>
          </a:p>
          <a:p>
            <a:r>
              <a:rPr lang="en-US" sz="1300" dirty="0"/>
              <a:t>Allen:	Yeah, in fact we called it ROWBOAT – Rest of World Business Operations Application Team</a:t>
            </a:r>
          </a:p>
          <a:p>
            <a:r>
              <a:rPr lang="en-US" sz="1300" dirty="0"/>
              <a:t>Jennelle:	In your role as Director of IT, what were you doing? What did that role encompass?</a:t>
            </a:r>
          </a:p>
          <a:p>
            <a:r>
              <a:rPr lang="en-US" sz="1300" dirty="0"/>
              <a:t>Allen:	H</a:t>
            </a:r>
            <a:r>
              <a:rPr lang="en-US" sz="1300" dirty="0" smtClean="0"/>
              <a:t>erding </a:t>
            </a:r>
            <a:r>
              <a:rPr lang="en-US" sz="1300" dirty="0"/>
              <a:t>cats</a:t>
            </a:r>
            <a:r>
              <a:rPr lang="en-US" sz="1300" dirty="0" smtClean="0"/>
              <a:t>? </a:t>
            </a:r>
            <a:r>
              <a:rPr lang="en-US" sz="1300" dirty="0"/>
              <a:t>There were cats on my </a:t>
            </a:r>
            <a:r>
              <a:rPr lang="en-US" sz="1300" dirty="0" smtClean="0"/>
              <a:t>side (Australia) </a:t>
            </a:r>
            <a:r>
              <a:rPr lang="en-US" sz="1300" dirty="0"/>
              <a:t>and cats on the rest of the </a:t>
            </a:r>
            <a:r>
              <a:rPr lang="en-US" sz="1300" dirty="0" smtClean="0"/>
              <a:t>world</a:t>
            </a:r>
            <a:r>
              <a:rPr lang="en-US" sz="1300" dirty="0"/>
              <a:t>. Different teams doing </a:t>
            </a:r>
            <a:r>
              <a:rPr lang="en-US" sz="1300" dirty="0" smtClean="0"/>
              <a:t>different 			projects </a:t>
            </a:r>
            <a:r>
              <a:rPr lang="en-US" sz="1300" dirty="0"/>
              <a:t>in different parts of the world on behalf of different parts of the </a:t>
            </a:r>
            <a:r>
              <a:rPr lang="en-US" sz="1300" dirty="0" smtClean="0"/>
              <a:t>business</a:t>
            </a:r>
            <a:r>
              <a:rPr lang="en-US" sz="1300" dirty="0"/>
              <a:t>. </a:t>
            </a:r>
            <a:endParaRPr lang="en-US" sz="1300" dirty="0" smtClean="0"/>
          </a:p>
          <a:p>
            <a:r>
              <a:rPr lang="en-US" sz="1300" dirty="0"/>
              <a:t>	</a:t>
            </a:r>
            <a:r>
              <a:rPr lang="en-US" sz="1300" dirty="0" smtClean="0"/>
              <a:t>	So </a:t>
            </a:r>
            <a:r>
              <a:rPr lang="en-US" sz="1300" dirty="0"/>
              <a:t>I had to </a:t>
            </a:r>
            <a:r>
              <a:rPr lang="en-US" sz="1300" dirty="0" smtClean="0"/>
              <a:t>manage the </a:t>
            </a:r>
            <a:r>
              <a:rPr lang="en-US" sz="1300" dirty="0"/>
              <a:t>business expectations, the customer relationships, the team execution </a:t>
            </a:r>
            <a:r>
              <a:rPr lang="en-US" sz="1300" dirty="0" smtClean="0"/>
              <a:t>and performance</a:t>
            </a:r>
            <a:r>
              <a:rPr lang="en-US" sz="1300" dirty="0"/>
              <a:t>.  The </a:t>
            </a:r>
            <a:r>
              <a:rPr lang="en-US" sz="1300" dirty="0" smtClean="0"/>
              <a:t>			team management </a:t>
            </a:r>
            <a:r>
              <a:rPr lang="en-US" sz="1300" dirty="0"/>
              <a:t>basically. I was managing multiple teams in multiple parts of the world, </a:t>
            </a:r>
            <a:r>
              <a:rPr lang="en-US" sz="1300" dirty="0" smtClean="0"/>
              <a:t>simultaneously.</a:t>
            </a:r>
          </a:p>
          <a:p>
            <a:r>
              <a:rPr lang="en-US" sz="1300" dirty="0"/>
              <a:t>Jennelle:	So, that obviously meant that you interacted with a large group of stakeholders, what kind of people did you have </a:t>
            </a:r>
            <a:r>
              <a:rPr lang="en-US" sz="1300" dirty="0" smtClean="0"/>
              <a:t>to 			interact </a:t>
            </a:r>
            <a:r>
              <a:rPr lang="en-US" sz="1300" dirty="0"/>
              <a:t>with on a day to day basis, and a semi regular basis?</a:t>
            </a:r>
          </a:p>
          <a:p>
            <a:r>
              <a:rPr lang="en-US" sz="1300" dirty="0"/>
              <a:t>Allen:	The majority were internal stakeholders, meaning heads of parts of the business, management functions or groups </a:t>
            </a:r>
            <a:r>
              <a:rPr lang="en-US" sz="1300" dirty="0" smtClean="0"/>
              <a:t>			in </a:t>
            </a:r>
            <a:r>
              <a:rPr lang="en-US" sz="1300" dirty="0"/>
              <a:t>those parts of the business, suppliers, many of them offshore suppliers.</a:t>
            </a:r>
          </a:p>
          <a:p>
            <a:r>
              <a:rPr lang="en-US" sz="1300" dirty="0"/>
              <a:t>Jennelle:	Suppliers in an IT scope?</a:t>
            </a:r>
          </a:p>
          <a:p>
            <a:r>
              <a:rPr lang="en-US" sz="1300" dirty="0"/>
              <a:t>Allen:	Yes, suppliers in architecture services, hardware management suppliers, software development, data analysis, and </a:t>
            </a:r>
            <a:r>
              <a:rPr lang="en-US" sz="1300" dirty="0" smtClean="0"/>
              <a:t>			migration </a:t>
            </a:r>
            <a:r>
              <a:rPr lang="en-US" sz="1300" dirty="0"/>
              <a:t>services etc., all those kinds of suppliers in different parts of the world. </a:t>
            </a:r>
          </a:p>
        </p:txBody>
      </p:sp>
    </p:spTree>
    <p:extLst>
      <p:ext uri="{BB962C8B-B14F-4D97-AF65-F5344CB8AC3E}">
        <p14:creationId xmlns:p14="http://schemas.microsoft.com/office/powerpoint/2010/main" val="4293112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98181" y="342080"/>
            <a:ext cx="10364451" cy="549101"/>
          </a:xfrm>
          <a:prstGeom prst="rect">
            <a:avLst/>
          </a:prstGeom>
          <a:solidFill>
            <a:schemeClr val="bg1">
              <a:lumMod val="95000"/>
            </a:schemeClr>
          </a:solidFill>
          <a:ln>
            <a:solidFill>
              <a:schemeClr val="tx1"/>
            </a:solidFill>
          </a:ln>
        </p:spPr>
        <p:txBody>
          <a:bodyPr tIns="91440" anchor="ctr" anchorCtr="0">
            <a:normAutofit fontScale="975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3300" dirty="0" smtClean="0"/>
              <a:t>INTERVIEW OF AN IT PROFESSIONAL </a:t>
            </a:r>
            <a:r>
              <a:rPr lang="en-US" sz="1800" dirty="0" smtClean="0"/>
              <a:t>(continued)</a:t>
            </a:r>
            <a:endParaRPr lang="en-US" sz="1800" dirty="0"/>
          </a:p>
        </p:txBody>
      </p:sp>
      <p:sp>
        <p:nvSpPr>
          <p:cNvPr id="5" name="TextBox 4"/>
          <p:cNvSpPr txBox="1"/>
          <p:nvPr/>
        </p:nvSpPr>
        <p:spPr>
          <a:xfrm>
            <a:off x="723034" y="1244209"/>
            <a:ext cx="10914743" cy="4693593"/>
          </a:xfrm>
          <a:prstGeom prst="rect">
            <a:avLst/>
          </a:prstGeom>
          <a:noFill/>
        </p:spPr>
        <p:txBody>
          <a:bodyPr wrap="square" rtlCol="0">
            <a:spAutoFit/>
          </a:bodyPr>
          <a:lstStyle/>
          <a:p>
            <a:r>
              <a:rPr lang="en-US" sz="1300" dirty="0" smtClean="0"/>
              <a:t>Jennelle</a:t>
            </a:r>
            <a:r>
              <a:rPr lang="en-US" sz="1300" dirty="0"/>
              <a:t>:	What part of that job did you love</a:t>
            </a:r>
            <a:r>
              <a:rPr lang="en-US" sz="1300" dirty="0" smtClean="0"/>
              <a:t>?</a:t>
            </a:r>
          </a:p>
          <a:p>
            <a:r>
              <a:rPr lang="en-US" sz="1300" dirty="0"/>
              <a:t>Allen:	Going live with new projects.  T</a:t>
            </a:r>
            <a:r>
              <a:rPr lang="en-US" sz="1300" dirty="0" smtClean="0"/>
              <a:t>he </a:t>
            </a:r>
            <a:r>
              <a:rPr lang="en-US" sz="1300" dirty="0"/>
              <a:t>joy of successful implementation, but part of the reason that I retired </a:t>
            </a:r>
            <a:r>
              <a:rPr lang="en-US" sz="1300" dirty="0" smtClean="0"/>
              <a:t>was that </a:t>
            </a:r>
            <a:r>
              <a:rPr lang="en-US" sz="1300" dirty="0"/>
              <a:t>I wasn’t </a:t>
            </a:r>
            <a:r>
              <a:rPr lang="en-US" sz="1300" dirty="0" smtClean="0"/>
              <a:t>		enjoying </a:t>
            </a:r>
            <a:r>
              <a:rPr lang="en-US" sz="1300" dirty="0"/>
              <a:t>it as much anymore as I used to.</a:t>
            </a:r>
          </a:p>
          <a:p>
            <a:r>
              <a:rPr lang="en-US" sz="1300" dirty="0"/>
              <a:t>Jennelle:	And what do you mean by, “what you used to”.  What did you used to enjoy</a:t>
            </a:r>
            <a:r>
              <a:rPr lang="en-US" sz="1300" dirty="0" smtClean="0"/>
              <a:t>?</a:t>
            </a:r>
          </a:p>
          <a:p>
            <a:r>
              <a:rPr lang="en-US" sz="1300" dirty="0"/>
              <a:t>Allen:	</a:t>
            </a:r>
            <a:r>
              <a:rPr lang="en-US" sz="1300" dirty="0" smtClean="0"/>
              <a:t>One of the things I enjoyed was being </a:t>
            </a:r>
            <a:r>
              <a:rPr lang="en-US" sz="1300" dirty="0"/>
              <a:t>hands on.  Being able to get your head </a:t>
            </a:r>
            <a:r>
              <a:rPr lang="en-US" sz="1300" dirty="0" smtClean="0"/>
              <a:t>into analysis</a:t>
            </a:r>
            <a:r>
              <a:rPr lang="en-US" sz="1300" dirty="0"/>
              <a:t>, design </a:t>
            </a:r>
            <a:r>
              <a:rPr lang="en-US" sz="1300" dirty="0" smtClean="0"/>
              <a:t>and programming</a:t>
            </a:r>
            <a:r>
              <a:rPr lang="en-US" sz="1300" dirty="0"/>
              <a:t>. It </a:t>
            </a:r>
            <a:r>
              <a:rPr lang="en-US" sz="1300" dirty="0" smtClean="0"/>
              <a:t>		has </a:t>
            </a:r>
            <a:r>
              <a:rPr lang="en-US" sz="1300" dirty="0"/>
              <a:t>been a long time since I did any actual code </a:t>
            </a:r>
            <a:r>
              <a:rPr lang="en-US" sz="1300" dirty="0" smtClean="0"/>
              <a:t>cutting. And the </a:t>
            </a:r>
            <a:r>
              <a:rPr lang="en-US" sz="1300" dirty="0"/>
              <a:t>second part of it was Customer </a:t>
            </a:r>
            <a:r>
              <a:rPr lang="en-US" sz="1300" dirty="0" smtClean="0"/>
              <a:t>Education</a:t>
            </a:r>
            <a:r>
              <a:rPr lang="en-US" sz="1300" dirty="0"/>
              <a:t>. I actually did </a:t>
            </a:r>
            <a:r>
              <a:rPr lang="en-US" sz="1300" dirty="0" smtClean="0"/>
              <a:t>		a stint </a:t>
            </a:r>
            <a:r>
              <a:rPr lang="en-US" sz="1300" dirty="0"/>
              <a:t>in the early days with IBM.  I was an Education contractor for IBM and I </a:t>
            </a:r>
            <a:r>
              <a:rPr lang="en-US" sz="1300" dirty="0" smtClean="0"/>
              <a:t>taught operations </a:t>
            </a:r>
            <a:r>
              <a:rPr lang="en-US" sz="1300" dirty="0"/>
              <a:t>and programming </a:t>
            </a:r>
            <a:r>
              <a:rPr lang="en-US" sz="1300" dirty="0" smtClean="0"/>
              <a:t>			languages </a:t>
            </a:r>
            <a:r>
              <a:rPr lang="en-US" sz="1300" dirty="0"/>
              <a:t>and hardware platforms on contract and I found I enjoyed it immensely</a:t>
            </a:r>
            <a:r>
              <a:rPr lang="en-US" sz="1300" dirty="0" smtClean="0"/>
              <a:t>.</a:t>
            </a:r>
          </a:p>
          <a:p>
            <a:r>
              <a:rPr lang="en-US" sz="1300" dirty="0"/>
              <a:t>Jennelle:	What part of it?</a:t>
            </a:r>
          </a:p>
          <a:p>
            <a:r>
              <a:rPr lang="en-US" sz="1300" dirty="0"/>
              <a:t>Allen:	Just the communication.  I mean, it was an ideal role because what you had was defined course constructs </a:t>
            </a:r>
            <a:r>
              <a:rPr lang="en-US" sz="1300" dirty="0" smtClean="0"/>
              <a:t>and someone 		else </a:t>
            </a:r>
            <a:r>
              <a:rPr lang="en-US" sz="1300" dirty="0"/>
              <a:t>managing the student administration and the curriculum administration.  Y</a:t>
            </a:r>
            <a:r>
              <a:rPr lang="en-US" sz="1300" dirty="0" smtClean="0"/>
              <a:t>ou </a:t>
            </a:r>
            <a:r>
              <a:rPr lang="en-US" sz="1300" dirty="0"/>
              <a:t>had a whole </a:t>
            </a:r>
            <a:r>
              <a:rPr lang="en-US" sz="1300" dirty="0" smtClean="0"/>
              <a:t>bunch of </a:t>
            </a:r>
            <a:r>
              <a:rPr lang="en-US" sz="1300" dirty="0"/>
              <a:t>materials and </a:t>
            </a:r>
            <a:r>
              <a:rPr lang="en-US" sz="1300" dirty="0" smtClean="0"/>
              <a:t>			resources </a:t>
            </a:r>
            <a:r>
              <a:rPr lang="en-US" sz="1300" dirty="0"/>
              <a:t>provided to you and you just turned up and taught. It was fabulous. And what was </a:t>
            </a:r>
            <a:r>
              <a:rPr lang="en-US" sz="1300" dirty="0" smtClean="0"/>
              <a:t>most fabulous </a:t>
            </a:r>
            <a:r>
              <a:rPr lang="en-US" sz="1300" dirty="0"/>
              <a:t>about it was </a:t>
            </a:r>
            <a:r>
              <a:rPr lang="en-US" sz="1300" dirty="0" smtClean="0"/>
              <a:t>		seeing </a:t>
            </a:r>
            <a:r>
              <a:rPr lang="en-US" sz="1300" dirty="0"/>
              <a:t>the joy of learning on people’s faces. Being able to communicate something </a:t>
            </a:r>
            <a:r>
              <a:rPr lang="en-US" sz="1300" dirty="0" smtClean="0"/>
              <a:t>complex effectively </a:t>
            </a:r>
            <a:r>
              <a:rPr lang="en-US" sz="1300" dirty="0"/>
              <a:t>and they get it. </a:t>
            </a:r>
            <a:r>
              <a:rPr lang="en-US" sz="1300" dirty="0" smtClean="0"/>
              <a:t>			And </a:t>
            </a:r>
            <a:r>
              <a:rPr lang="en-US" sz="1300" dirty="0"/>
              <a:t>the only reason I didn’t do that long term, is that IBM cancelled my contract </a:t>
            </a:r>
            <a:r>
              <a:rPr lang="en-US" sz="1300" dirty="0" smtClean="0"/>
              <a:t>when they </a:t>
            </a:r>
            <a:r>
              <a:rPr lang="en-US" sz="1300" dirty="0"/>
              <a:t>found out that I was teaching </a:t>
            </a:r>
            <a:r>
              <a:rPr lang="en-US" sz="1300" dirty="0" smtClean="0"/>
              <a:t>		methods </a:t>
            </a:r>
            <a:r>
              <a:rPr lang="en-US" sz="1300" dirty="0"/>
              <a:t>that were not IBM sanctioned.  I’ve got a better way of doing that </a:t>
            </a:r>
            <a:r>
              <a:rPr lang="en-US" sz="1300" dirty="0" smtClean="0"/>
              <a:t>I would </a:t>
            </a:r>
            <a:r>
              <a:rPr lang="en-US" sz="1300" dirty="0"/>
              <a:t>say, and in my intellectual arrogance I </a:t>
            </a:r>
            <a:r>
              <a:rPr lang="en-US" sz="1300" dirty="0" smtClean="0"/>
              <a:t>		didn’t </a:t>
            </a:r>
            <a:r>
              <a:rPr lang="en-US" sz="1300" dirty="0"/>
              <a:t>realise how staid an organisation IBM was. </a:t>
            </a:r>
            <a:r>
              <a:rPr lang="en-US" sz="1300" dirty="0" smtClean="0"/>
              <a:t>They said “</a:t>
            </a:r>
            <a:r>
              <a:rPr lang="en-US" sz="1300" dirty="0" err="1" smtClean="0"/>
              <a:t>Nope,you’re</a:t>
            </a:r>
            <a:r>
              <a:rPr lang="en-US" sz="1300" dirty="0" smtClean="0"/>
              <a:t> </a:t>
            </a:r>
            <a:r>
              <a:rPr lang="en-US" sz="1300" dirty="0"/>
              <a:t>not doing </a:t>
            </a:r>
            <a:r>
              <a:rPr lang="en-US" sz="1300" dirty="0" smtClean="0"/>
              <a:t>that</a:t>
            </a:r>
            <a:r>
              <a:rPr lang="en-US" sz="1300" dirty="0"/>
              <a:t>”. The role disappeared.  Which is </a:t>
            </a:r>
            <a:r>
              <a:rPr lang="en-US" sz="1300" dirty="0" smtClean="0"/>
              <a:t>		a shame. It </a:t>
            </a:r>
            <a:r>
              <a:rPr lang="en-US" sz="1300" dirty="0"/>
              <a:t>was, for the day, and I am talking late 70’s and early 80’s, it was relatively lucrative to do that, but it was few </a:t>
            </a:r>
            <a:r>
              <a:rPr lang="en-US" sz="1300" dirty="0" smtClean="0"/>
              <a:t>		and far </a:t>
            </a:r>
            <a:r>
              <a:rPr lang="en-US" sz="1300" dirty="0"/>
              <a:t>between. I would do a dozen courses a year.  </a:t>
            </a:r>
            <a:r>
              <a:rPr lang="en-US" sz="1300" dirty="0" smtClean="0"/>
              <a:t>They </a:t>
            </a:r>
            <a:r>
              <a:rPr lang="en-US" sz="1300" dirty="0"/>
              <a:t>would fly me to different parts of Australia and I would </a:t>
            </a:r>
            <a:r>
              <a:rPr lang="en-US" sz="1300" dirty="0" smtClean="0"/>
              <a:t>just do 		instruction</a:t>
            </a:r>
            <a:r>
              <a:rPr lang="en-US" sz="1300" dirty="0"/>
              <a:t>.  But it wasn’t enough for a full time job, it wasn’t sustainable.  In between </a:t>
            </a:r>
            <a:r>
              <a:rPr lang="en-US" sz="1300" dirty="0" smtClean="0"/>
              <a:t>I worked </a:t>
            </a:r>
            <a:r>
              <a:rPr lang="en-US" sz="1300" dirty="0"/>
              <a:t>for </a:t>
            </a:r>
            <a:r>
              <a:rPr lang="en-US" sz="1300" dirty="0" smtClean="0"/>
              <a:t>customers 				demonstrating </a:t>
            </a:r>
            <a:r>
              <a:rPr lang="en-US" sz="1300" dirty="0"/>
              <a:t>my skills in being able to create solutions with different forms of IT constructs</a:t>
            </a:r>
            <a:r>
              <a:rPr lang="en-US" sz="1300" dirty="0" smtClean="0"/>
              <a:t>.</a:t>
            </a:r>
          </a:p>
          <a:p>
            <a:r>
              <a:rPr lang="en-US" sz="1300" dirty="0"/>
              <a:t>	</a:t>
            </a:r>
            <a:r>
              <a:rPr lang="en-US" sz="1300" dirty="0" smtClean="0"/>
              <a:t>	These </a:t>
            </a:r>
            <a:r>
              <a:rPr lang="en-US" sz="1300" dirty="0"/>
              <a:t>are early days of PC’s networking wasn’t what we knew today with internet and high speed capability </a:t>
            </a:r>
            <a:r>
              <a:rPr lang="en-US" sz="1300" dirty="0" smtClean="0"/>
              <a:t>	between 			machines</a:t>
            </a:r>
            <a:r>
              <a:rPr lang="en-US" sz="1300" dirty="0"/>
              <a:t>. </a:t>
            </a:r>
            <a:r>
              <a:rPr lang="en-US" sz="1300" dirty="0" smtClean="0"/>
              <a:t>Being </a:t>
            </a:r>
            <a:r>
              <a:rPr lang="en-US" sz="1300" dirty="0"/>
              <a:t>able to communicate with databases on different architectures in different parts of the </a:t>
            </a:r>
            <a:r>
              <a:rPr lang="en-US" sz="1300" dirty="0" smtClean="0"/>
              <a:t>world </a:t>
            </a:r>
            <a:r>
              <a:rPr lang="en-US" sz="1300" dirty="0"/>
              <a:t>with what </a:t>
            </a:r>
            <a:r>
              <a:rPr lang="en-US" sz="1300" dirty="0" smtClean="0"/>
              <a:t>		was </a:t>
            </a:r>
            <a:r>
              <a:rPr lang="en-US" sz="1300" dirty="0"/>
              <a:t>then primitive communication technology was a skill that I developed. </a:t>
            </a:r>
            <a:endParaRPr lang="en-US" dirty="0"/>
          </a:p>
        </p:txBody>
      </p:sp>
    </p:spTree>
    <p:extLst>
      <p:ext uri="{BB962C8B-B14F-4D97-AF65-F5344CB8AC3E}">
        <p14:creationId xmlns:p14="http://schemas.microsoft.com/office/powerpoint/2010/main" val="1299952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98181" y="342080"/>
            <a:ext cx="10364451" cy="549101"/>
          </a:xfrm>
          <a:prstGeom prst="rect">
            <a:avLst/>
          </a:prstGeom>
          <a:solidFill>
            <a:schemeClr val="bg1">
              <a:lumMod val="95000"/>
            </a:schemeClr>
          </a:solidFill>
          <a:ln>
            <a:solidFill>
              <a:schemeClr val="tx1"/>
            </a:solidFill>
          </a:ln>
        </p:spPr>
        <p:txBody>
          <a:bodyPr tIns="91440" anchor="ctr" anchorCtr="0">
            <a:normAutofit fontScale="900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smtClean="0"/>
              <a:t>INTERVIEW OF AN IT PROFESSIONAL </a:t>
            </a:r>
            <a:r>
              <a:rPr lang="en-US" sz="1800" dirty="0" smtClean="0"/>
              <a:t>(continued)</a:t>
            </a:r>
            <a:endParaRPr lang="en-US" sz="1800" dirty="0"/>
          </a:p>
        </p:txBody>
      </p:sp>
      <p:sp>
        <p:nvSpPr>
          <p:cNvPr id="3" name="TextBox 2"/>
          <p:cNvSpPr txBox="1"/>
          <p:nvPr/>
        </p:nvSpPr>
        <p:spPr>
          <a:xfrm>
            <a:off x="723034" y="1285520"/>
            <a:ext cx="10914743" cy="4493538"/>
          </a:xfrm>
          <a:prstGeom prst="rect">
            <a:avLst/>
          </a:prstGeom>
          <a:noFill/>
        </p:spPr>
        <p:txBody>
          <a:bodyPr wrap="square" rtlCol="0">
            <a:spAutoFit/>
          </a:bodyPr>
          <a:lstStyle/>
          <a:p>
            <a:r>
              <a:rPr lang="en-US" sz="1300" dirty="0" smtClean="0"/>
              <a:t>Jennelle:	What gave you your start in IT?</a:t>
            </a:r>
          </a:p>
          <a:p>
            <a:r>
              <a:rPr lang="en-US" sz="1300" dirty="0"/>
              <a:t>Allen:	</a:t>
            </a:r>
            <a:r>
              <a:rPr lang="en-US" sz="1300" dirty="0" smtClean="0"/>
              <a:t>What </a:t>
            </a:r>
            <a:r>
              <a:rPr lang="en-US" sz="1300" dirty="0"/>
              <a:t>gave me my start in IT </a:t>
            </a:r>
            <a:r>
              <a:rPr lang="en-US" sz="1300" dirty="0" smtClean="0"/>
              <a:t>was when I was in Accounting. The company that </a:t>
            </a:r>
            <a:r>
              <a:rPr lang="en-US" sz="1300" dirty="0"/>
              <a:t>I worked for at the time, </a:t>
            </a:r>
            <a:r>
              <a:rPr lang="en-US" sz="1300" dirty="0" err="1"/>
              <a:t>Rheem</a:t>
            </a:r>
            <a:r>
              <a:rPr lang="en-US" sz="1300" dirty="0"/>
              <a:t>, had a </a:t>
            </a:r>
            <a:r>
              <a:rPr lang="en-US" sz="1300" dirty="0" smtClean="0"/>
              <a:t>			program </a:t>
            </a:r>
            <a:r>
              <a:rPr lang="en-US" sz="1300" dirty="0"/>
              <a:t>called Commercial </a:t>
            </a:r>
            <a:r>
              <a:rPr lang="en-US" sz="1300" dirty="0" smtClean="0"/>
              <a:t>Traineeship which requires the trainees to participate </a:t>
            </a:r>
            <a:r>
              <a:rPr lang="en-US" sz="1300" dirty="0"/>
              <a:t>in all aspects of the business. I </a:t>
            </a:r>
            <a:r>
              <a:rPr lang="en-US" sz="1300" dirty="0" smtClean="0"/>
              <a:t>				answered </a:t>
            </a:r>
            <a:r>
              <a:rPr lang="en-US" sz="1300" dirty="0"/>
              <a:t>calls on a plug and cord </a:t>
            </a:r>
            <a:r>
              <a:rPr lang="en-US" sz="1300" dirty="0" smtClean="0"/>
              <a:t>switchboard, </a:t>
            </a:r>
            <a:r>
              <a:rPr lang="en-US" sz="1300" dirty="0"/>
              <a:t>I was out </a:t>
            </a:r>
            <a:r>
              <a:rPr lang="en-US" sz="1300" dirty="0" smtClean="0"/>
              <a:t>on the </a:t>
            </a:r>
            <a:r>
              <a:rPr lang="en-US" sz="1300" dirty="0"/>
              <a:t>road </a:t>
            </a:r>
            <a:r>
              <a:rPr lang="en-US" sz="1300" dirty="0" smtClean="0"/>
              <a:t>with Salesman, </a:t>
            </a:r>
            <a:r>
              <a:rPr lang="en-US" sz="1300" dirty="0"/>
              <a:t>I drove a forklift in a good receiving </a:t>
            </a:r>
            <a:r>
              <a:rPr lang="en-US" sz="1300" dirty="0" smtClean="0"/>
              <a:t>		dock</a:t>
            </a:r>
            <a:r>
              <a:rPr lang="en-US" sz="1300" dirty="0"/>
              <a:t>, I worked in the </a:t>
            </a:r>
            <a:r>
              <a:rPr lang="en-US" sz="1300" dirty="0" smtClean="0"/>
              <a:t>tool </a:t>
            </a:r>
            <a:r>
              <a:rPr lang="en-US" sz="1300" dirty="0" err="1" smtClean="0"/>
              <a:t>shop,I</a:t>
            </a:r>
            <a:r>
              <a:rPr lang="en-US" sz="1300" dirty="0" smtClean="0"/>
              <a:t> worked on the shop floor moving materials </a:t>
            </a:r>
            <a:r>
              <a:rPr lang="en-US" sz="1300" dirty="0"/>
              <a:t>around</a:t>
            </a:r>
            <a:r>
              <a:rPr lang="en-US" sz="1300" dirty="0" smtClean="0"/>
              <a:t>. That </a:t>
            </a:r>
            <a:r>
              <a:rPr lang="en-US" sz="1300" dirty="0"/>
              <a:t>gave me was a basic grounding </a:t>
            </a:r>
            <a:r>
              <a:rPr lang="en-US" sz="1300" dirty="0" smtClean="0"/>
              <a:t>		in </a:t>
            </a:r>
            <a:r>
              <a:rPr lang="en-US" sz="1300" dirty="0"/>
              <a:t>how manufacturing and distribution </a:t>
            </a:r>
            <a:r>
              <a:rPr lang="en-US" sz="1300" dirty="0" smtClean="0"/>
              <a:t>businesses worked. Then in </a:t>
            </a:r>
            <a:r>
              <a:rPr lang="en-US" sz="1300" dirty="0"/>
              <a:t>1977 and I went to the then company Secretary- his </a:t>
            </a:r>
            <a:r>
              <a:rPr lang="en-US" sz="1300" dirty="0" smtClean="0"/>
              <a:t>		name </a:t>
            </a:r>
            <a:r>
              <a:rPr lang="en-US" sz="1300" dirty="0"/>
              <a:t>was </a:t>
            </a:r>
            <a:r>
              <a:rPr lang="en-US" sz="1300" dirty="0" err="1"/>
              <a:t>Sedric</a:t>
            </a:r>
            <a:r>
              <a:rPr lang="en-US" sz="1300" dirty="0"/>
              <a:t> </a:t>
            </a:r>
            <a:r>
              <a:rPr lang="en-US" sz="1300" dirty="0" err="1" smtClean="0"/>
              <a:t>Malcomson</a:t>
            </a:r>
            <a:r>
              <a:rPr lang="en-US" sz="1300" dirty="0" smtClean="0"/>
              <a:t> Edgar </a:t>
            </a:r>
            <a:r>
              <a:rPr lang="en-US" sz="1300" dirty="0"/>
              <a:t>Richard Bolt </a:t>
            </a:r>
            <a:r>
              <a:rPr lang="en-US" sz="1300" dirty="0" smtClean="0"/>
              <a:t>the Second – came up with an idea. He said  “We </a:t>
            </a:r>
            <a:r>
              <a:rPr lang="en-US" sz="1300" dirty="0"/>
              <a:t>are transitioning from </a:t>
            </a:r>
            <a:r>
              <a:rPr lang="en-US" sz="1300" dirty="0" smtClean="0"/>
              <a:t>		mainframe computing into </a:t>
            </a:r>
            <a:r>
              <a:rPr lang="en-US" sz="1300" dirty="0"/>
              <a:t>distributed computing and with your business </a:t>
            </a:r>
            <a:r>
              <a:rPr lang="en-US" sz="1300" dirty="0" smtClean="0"/>
              <a:t>background </a:t>
            </a:r>
            <a:r>
              <a:rPr lang="en-US" sz="1300" dirty="0"/>
              <a:t>knowledge, I think you will </a:t>
            </a:r>
            <a:r>
              <a:rPr lang="en-US" sz="1300" dirty="0" smtClean="0"/>
              <a:t>be ideal 		to </a:t>
            </a:r>
            <a:r>
              <a:rPr lang="en-US" sz="1300" dirty="0"/>
              <a:t>help lead </a:t>
            </a:r>
            <a:r>
              <a:rPr lang="en-US" sz="1300" dirty="0" smtClean="0"/>
              <a:t>the effort”.</a:t>
            </a:r>
          </a:p>
          <a:p>
            <a:r>
              <a:rPr lang="en-US" sz="1300" dirty="0"/>
              <a:t>	</a:t>
            </a:r>
            <a:r>
              <a:rPr lang="en-US" sz="1300" dirty="0" smtClean="0"/>
              <a:t>	I </a:t>
            </a:r>
            <a:r>
              <a:rPr lang="en-US" sz="1300" dirty="0"/>
              <a:t>accepted his offer </a:t>
            </a:r>
            <a:r>
              <a:rPr lang="en-US" sz="1300" dirty="0" smtClean="0"/>
              <a:t>then </a:t>
            </a:r>
            <a:r>
              <a:rPr lang="en-US" sz="1300" dirty="0"/>
              <a:t>lead a series of projects which converted mainframe applications over to </a:t>
            </a:r>
            <a:r>
              <a:rPr lang="en-US" sz="1300" dirty="0" smtClean="0"/>
              <a:t>distributed computing 		and </a:t>
            </a:r>
            <a:r>
              <a:rPr lang="en-US" sz="1300" dirty="0"/>
              <a:t>became </a:t>
            </a:r>
            <a:r>
              <a:rPr lang="en-US" sz="1300" dirty="0" smtClean="0"/>
              <a:t>frustrated </a:t>
            </a:r>
            <a:r>
              <a:rPr lang="en-US" sz="1300" dirty="0"/>
              <a:t>along the way with the speed of progress when we needed to do change to </a:t>
            </a:r>
            <a:r>
              <a:rPr lang="en-US" sz="1300" dirty="0" smtClean="0"/>
              <a:t>the	system. The </a:t>
            </a:r>
            <a:r>
              <a:rPr lang="en-US" sz="1300" dirty="0"/>
              <a:t>IT </a:t>
            </a:r>
            <a:r>
              <a:rPr lang="en-US" sz="1300" dirty="0" smtClean="0"/>
              <a:t>			guys </a:t>
            </a:r>
            <a:r>
              <a:rPr lang="en-US" sz="1300" dirty="0"/>
              <a:t>would say, “Sure, add it to the Do List”.  And the Do List was thousands of items long with a </a:t>
            </a:r>
            <a:r>
              <a:rPr lang="en-US" sz="1300" dirty="0" smtClean="0"/>
              <a:t>2 or </a:t>
            </a:r>
            <a:r>
              <a:rPr lang="en-US" sz="1300" dirty="0"/>
              <a:t>3 year lead time </a:t>
            </a:r>
            <a:r>
              <a:rPr lang="en-US" sz="1300" dirty="0" smtClean="0"/>
              <a:t>			before </a:t>
            </a:r>
            <a:r>
              <a:rPr lang="en-US" sz="1300" dirty="0"/>
              <a:t>you would see something come out the other end.  So I said, what options have we got, </a:t>
            </a:r>
            <a:r>
              <a:rPr lang="en-US" sz="1300" dirty="0" smtClean="0"/>
              <a:t>can </a:t>
            </a:r>
            <a:r>
              <a:rPr lang="en-US" sz="1300" dirty="0"/>
              <a:t>we hire people to do </a:t>
            </a:r>
            <a:r>
              <a:rPr lang="en-US" sz="1300" dirty="0" smtClean="0"/>
              <a:t>		this</a:t>
            </a:r>
            <a:r>
              <a:rPr lang="en-US" sz="1300" dirty="0"/>
              <a:t>? And I was told we had no budget to hire anyone, but </a:t>
            </a:r>
            <a:r>
              <a:rPr lang="en-US" sz="1300" dirty="0" smtClean="0"/>
              <a:t>that I could </a:t>
            </a:r>
            <a:r>
              <a:rPr lang="en-US" sz="1300" dirty="0"/>
              <a:t>always </a:t>
            </a:r>
            <a:r>
              <a:rPr lang="en-US" sz="1300" dirty="0" smtClean="0"/>
              <a:t>teach myself programming</a:t>
            </a:r>
            <a:r>
              <a:rPr lang="en-US" sz="1300" dirty="0"/>
              <a:t>. So I did and I </a:t>
            </a:r>
            <a:r>
              <a:rPr lang="en-US" sz="1300" dirty="0" smtClean="0"/>
              <a:t>			made </a:t>
            </a:r>
            <a:r>
              <a:rPr lang="en-US" sz="1300" dirty="0"/>
              <a:t>the changes myself</a:t>
            </a:r>
            <a:r>
              <a:rPr lang="en-US" sz="1300" dirty="0" smtClean="0"/>
              <a:t>.</a:t>
            </a:r>
          </a:p>
          <a:p>
            <a:r>
              <a:rPr lang="en-US" sz="1300" dirty="0"/>
              <a:t>Jennelle:	</a:t>
            </a:r>
            <a:r>
              <a:rPr lang="en-US" sz="1300" dirty="0" smtClean="0"/>
              <a:t>What </a:t>
            </a:r>
            <a:r>
              <a:rPr lang="en-US" sz="1300" dirty="0"/>
              <a:t>do you wish that was different about the way the IT departments work or how it was different so </a:t>
            </a:r>
            <a:r>
              <a:rPr lang="en-US" sz="1300" dirty="0" smtClean="0"/>
              <a:t>that IT 				departments </a:t>
            </a:r>
            <a:r>
              <a:rPr lang="en-US" sz="1300" dirty="0"/>
              <a:t>could be more effective</a:t>
            </a:r>
            <a:r>
              <a:rPr lang="en-US" sz="1300" dirty="0" smtClean="0"/>
              <a:t>?</a:t>
            </a:r>
          </a:p>
          <a:p>
            <a:r>
              <a:rPr lang="en-US" sz="1300" dirty="0"/>
              <a:t>Allen:	There were very few people in business </a:t>
            </a:r>
            <a:r>
              <a:rPr lang="en-US" sz="1300" dirty="0" smtClean="0"/>
              <a:t>groups that </a:t>
            </a:r>
            <a:r>
              <a:rPr lang="en-US" sz="1300" dirty="0"/>
              <a:t>I have ever worked with that understood the basic </a:t>
            </a:r>
            <a:r>
              <a:rPr lang="en-US" sz="1300" dirty="0" smtClean="0"/>
              <a:t>importance of </a:t>
            </a:r>
            <a:r>
              <a:rPr lang="en-US" sz="1300" dirty="0"/>
              <a:t>data </a:t>
            </a:r>
            <a:r>
              <a:rPr lang="en-US" sz="1300" dirty="0" smtClean="0"/>
              <a:t>		quality</a:t>
            </a:r>
            <a:r>
              <a:rPr lang="en-US" sz="1300" dirty="0"/>
              <a:t>, process rigidity and function </a:t>
            </a:r>
            <a:r>
              <a:rPr lang="en-US" sz="1300" dirty="0" smtClean="0"/>
              <a:t>management. </a:t>
            </a:r>
            <a:r>
              <a:rPr lang="en-US" sz="1300" dirty="0"/>
              <a:t>For those who did, they were a joy to work with, they </a:t>
            </a:r>
            <a:r>
              <a:rPr lang="en-US" sz="1300" dirty="0" smtClean="0"/>
              <a:t>got </a:t>
            </a:r>
            <a:r>
              <a:rPr lang="en-US" sz="1300" dirty="0"/>
              <a:t>it. </a:t>
            </a:r>
            <a:r>
              <a:rPr lang="en-US" sz="1300" dirty="0" smtClean="0"/>
              <a:t>But what 		did frustrate me was that you </a:t>
            </a:r>
            <a:r>
              <a:rPr lang="en-US" sz="1300" dirty="0"/>
              <a:t>could build good systems, but if people were not disciplined in </a:t>
            </a:r>
            <a:r>
              <a:rPr lang="en-US" sz="1300" dirty="0" smtClean="0"/>
              <a:t>managing </a:t>
            </a:r>
            <a:r>
              <a:rPr lang="en-US" sz="1300" dirty="0"/>
              <a:t>data, they found </a:t>
            </a:r>
            <a:r>
              <a:rPr lang="en-US" sz="1300" dirty="0" smtClean="0"/>
              <a:t>		smart </a:t>
            </a:r>
            <a:r>
              <a:rPr lang="en-US" sz="1300" dirty="0"/>
              <a:t>ways around your good system, they could put crap into the system and </a:t>
            </a:r>
            <a:r>
              <a:rPr lang="en-US" sz="1300" dirty="0" smtClean="0"/>
              <a:t>suddenly </a:t>
            </a:r>
            <a:r>
              <a:rPr lang="en-US" sz="1300" dirty="0"/>
              <a:t>it is the system at fault, so it is </a:t>
            </a:r>
            <a:r>
              <a:rPr lang="en-US" sz="1300" dirty="0" smtClean="0"/>
              <a:t>		your </a:t>
            </a:r>
            <a:r>
              <a:rPr lang="en-US" sz="1300" dirty="0"/>
              <a:t>problem and therefore your fault. </a:t>
            </a:r>
          </a:p>
        </p:txBody>
      </p:sp>
    </p:spTree>
    <p:extLst>
      <p:ext uri="{BB962C8B-B14F-4D97-AF65-F5344CB8AC3E}">
        <p14:creationId xmlns:p14="http://schemas.microsoft.com/office/powerpoint/2010/main" val="1725190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98181" y="342080"/>
            <a:ext cx="10364451" cy="549101"/>
          </a:xfrm>
          <a:prstGeom prst="rect">
            <a:avLst/>
          </a:prstGeom>
          <a:solidFill>
            <a:schemeClr val="bg1">
              <a:lumMod val="95000"/>
            </a:schemeClr>
          </a:solidFill>
          <a:ln>
            <a:solidFill>
              <a:schemeClr val="tx1"/>
            </a:solidFill>
          </a:ln>
        </p:spPr>
        <p:txBody>
          <a:bodyPr tIns="91440" anchor="ctr" anchorCtr="0">
            <a:normAutofit fontScale="900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smtClean="0"/>
              <a:t>INTERVIEW OF AN IT PROFESSIONAL </a:t>
            </a:r>
            <a:r>
              <a:rPr lang="en-US" sz="1800" dirty="0" smtClean="0"/>
              <a:t>(continued)</a:t>
            </a:r>
            <a:endParaRPr lang="en-US" sz="1800" dirty="0"/>
          </a:p>
        </p:txBody>
      </p:sp>
      <p:sp>
        <p:nvSpPr>
          <p:cNvPr id="3" name="TextBox 2"/>
          <p:cNvSpPr txBox="1"/>
          <p:nvPr/>
        </p:nvSpPr>
        <p:spPr>
          <a:xfrm>
            <a:off x="696686" y="1097280"/>
            <a:ext cx="10900228" cy="5693866"/>
          </a:xfrm>
          <a:prstGeom prst="rect">
            <a:avLst/>
          </a:prstGeom>
          <a:noFill/>
        </p:spPr>
        <p:txBody>
          <a:bodyPr wrap="square" rtlCol="0">
            <a:spAutoFit/>
          </a:bodyPr>
          <a:lstStyle/>
          <a:p>
            <a:r>
              <a:rPr lang="en-US" sz="1300" dirty="0"/>
              <a:t>Jennelle:	So you think a higher value placed or a higher understanding of the way </a:t>
            </a:r>
            <a:r>
              <a:rPr lang="en-US" sz="1300" dirty="0" smtClean="0"/>
              <a:t>that technology collects </a:t>
            </a:r>
            <a:r>
              <a:rPr lang="en-US" sz="1300" dirty="0"/>
              <a:t>and uses and </a:t>
            </a:r>
            <a:r>
              <a:rPr lang="en-US" sz="1300" dirty="0" smtClean="0"/>
              <a:t>outputs 			data </a:t>
            </a:r>
            <a:r>
              <a:rPr lang="en-US" sz="1300" dirty="0"/>
              <a:t>that means that people </a:t>
            </a:r>
            <a:r>
              <a:rPr lang="en-US" sz="1300" dirty="0" smtClean="0"/>
              <a:t>will probably </a:t>
            </a:r>
            <a:r>
              <a:rPr lang="en-US" sz="1300" dirty="0"/>
              <a:t>then assign a higher value for the function of IT?</a:t>
            </a:r>
          </a:p>
          <a:p>
            <a:r>
              <a:rPr lang="en-US" sz="1300" dirty="0"/>
              <a:t>Allen:	Essentially that is what I am saying. If those few people that I worked with were able to drive the </a:t>
            </a:r>
            <a:r>
              <a:rPr lang="en-US" sz="1300" dirty="0" smtClean="0"/>
              <a:t>strategic approach </a:t>
            </a:r>
            <a:r>
              <a:rPr lang="en-US" sz="1300" dirty="0"/>
              <a:t>to IT </a:t>
            </a:r>
            <a:r>
              <a:rPr lang="en-US" sz="1300" dirty="0" smtClean="0"/>
              <a:t>		solutions </a:t>
            </a:r>
            <a:r>
              <a:rPr lang="en-US" sz="1300" dirty="0"/>
              <a:t>within businesses, they would be much more successful. </a:t>
            </a:r>
            <a:r>
              <a:rPr lang="en-US" sz="1300" dirty="0" smtClean="0"/>
              <a:t>But </a:t>
            </a:r>
            <a:r>
              <a:rPr lang="en-US" sz="1300" dirty="0"/>
              <a:t>most people just didn’t get </a:t>
            </a:r>
            <a:r>
              <a:rPr lang="en-US" sz="1300" dirty="0" smtClean="0"/>
              <a:t>it</a:t>
            </a:r>
            <a:r>
              <a:rPr lang="en-US" sz="1300" dirty="0"/>
              <a:t>.  </a:t>
            </a:r>
            <a:r>
              <a:rPr lang="en-US" sz="1300" dirty="0" smtClean="0"/>
              <a:t>So when </a:t>
            </a:r>
            <a:r>
              <a:rPr lang="en-US" sz="1300" dirty="0"/>
              <a:t>you want </a:t>
            </a:r>
            <a:r>
              <a:rPr lang="en-US" sz="1300" dirty="0" smtClean="0"/>
              <a:t>		to </a:t>
            </a:r>
            <a:r>
              <a:rPr lang="en-US" sz="1300" dirty="0"/>
              <a:t>invest in a full time role </a:t>
            </a:r>
            <a:r>
              <a:rPr lang="en-US" sz="1300" dirty="0" smtClean="0"/>
              <a:t>as </a:t>
            </a:r>
            <a:r>
              <a:rPr lang="en-US" sz="1300" dirty="0"/>
              <a:t>an overseer or manager of </a:t>
            </a:r>
            <a:r>
              <a:rPr lang="en-US" sz="1300" dirty="0" smtClean="0"/>
              <a:t>Data Quality </a:t>
            </a:r>
            <a:r>
              <a:rPr lang="en-US" sz="1300" dirty="0"/>
              <a:t>and you get </a:t>
            </a:r>
            <a:r>
              <a:rPr lang="en-US" sz="1300" dirty="0" smtClean="0"/>
              <a:t>rejected 	for </a:t>
            </a:r>
            <a:r>
              <a:rPr lang="en-US" sz="1300" dirty="0"/>
              <a:t>it, you know what is going </a:t>
            </a:r>
            <a:r>
              <a:rPr lang="en-US" sz="1300" dirty="0" smtClean="0"/>
              <a:t>		to </a:t>
            </a:r>
            <a:r>
              <a:rPr lang="en-US" sz="1300" dirty="0"/>
              <a:t>happen.  You know that the Data Quality is going to </a:t>
            </a:r>
            <a:r>
              <a:rPr lang="en-US" sz="1300" dirty="0" smtClean="0"/>
              <a:t>degrade</a:t>
            </a:r>
            <a:r>
              <a:rPr lang="en-US" sz="1300" dirty="0"/>
              <a:t>, you know that </a:t>
            </a:r>
            <a:r>
              <a:rPr lang="en-US" sz="1300" dirty="0" smtClean="0"/>
              <a:t>crap is </a:t>
            </a:r>
            <a:r>
              <a:rPr lang="en-US" sz="1300" dirty="0"/>
              <a:t>going to creep into the system </a:t>
            </a:r>
            <a:r>
              <a:rPr lang="en-US" sz="1300" dirty="0" smtClean="0"/>
              <a:t>that 		will mount </a:t>
            </a:r>
            <a:r>
              <a:rPr lang="en-US" sz="1300" dirty="0"/>
              <a:t>up IT help tickets </a:t>
            </a:r>
            <a:r>
              <a:rPr lang="en-US" sz="1300" dirty="0" smtClean="0"/>
              <a:t>and create </a:t>
            </a:r>
            <a:r>
              <a:rPr lang="en-US" sz="1300" dirty="0"/>
              <a:t>all kinds of work arounds which </a:t>
            </a:r>
            <a:r>
              <a:rPr lang="en-US" sz="1300" dirty="0" smtClean="0"/>
              <a:t>will lead </a:t>
            </a:r>
            <a:r>
              <a:rPr lang="en-US" sz="1300" dirty="0"/>
              <a:t>to further bizarre IT expectations that </a:t>
            </a:r>
            <a:r>
              <a:rPr lang="en-US" sz="1300" dirty="0" smtClean="0"/>
              <a:t>		just </a:t>
            </a:r>
            <a:r>
              <a:rPr lang="en-US" sz="1300" dirty="0"/>
              <a:t>become over time a </a:t>
            </a:r>
            <a:r>
              <a:rPr lang="en-US" sz="1300" dirty="0" smtClean="0"/>
              <a:t>mess.</a:t>
            </a:r>
          </a:p>
          <a:p>
            <a:r>
              <a:rPr lang="en-US" sz="1300" dirty="0"/>
              <a:t> </a:t>
            </a:r>
            <a:r>
              <a:rPr lang="en-US" sz="1300" dirty="0" smtClean="0"/>
              <a:t>		But </a:t>
            </a:r>
            <a:r>
              <a:rPr lang="en-US" sz="1300" dirty="0"/>
              <a:t>if you understand the value proposition of investing the right amount in technology controls and </a:t>
            </a:r>
            <a:r>
              <a:rPr lang="en-US" sz="1300" dirty="0" smtClean="0"/>
              <a:t>management</a:t>
            </a:r>
            <a:r>
              <a:rPr lang="en-US" sz="1300" dirty="0"/>
              <a:t>, you </a:t>
            </a:r>
            <a:r>
              <a:rPr lang="en-US" sz="1300" dirty="0" smtClean="0"/>
              <a:t>		can </a:t>
            </a:r>
            <a:r>
              <a:rPr lang="en-US" sz="1300" dirty="0"/>
              <a:t>approach perfection, but that costs a lot of money. </a:t>
            </a:r>
            <a:endParaRPr lang="en-US" sz="1300" dirty="0" smtClean="0"/>
          </a:p>
          <a:p>
            <a:r>
              <a:rPr lang="en-US" sz="1300" dirty="0" smtClean="0"/>
              <a:t>Jennelle</a:t>
            </a:r>
            <a:r>
              <a:rPr lang="en-US" sz="1300" dirty="0"/>
              <a:t>:	Talking </a:t>
            </a:r>
            <a:r>
              <a:rPr lang="en-US" sz="1300" dirty="0" smtClean="0"/>
              <a:t>about the </a:t>
            </a:r>
            <a:r>
              <a:rPr lang="en-US" sz="1300" dirty="0"/>
              <a:t>kinds of understanding that people need to have of business requirements, and data quality </a:t>
            </a:r>
            <a:r>
              <a:rPr lang="en-US" sz="1300" dirty="0" smtClean="0"/>
              <a:t>and </a:t>
            </a:r>
            <a:r>
              <a:rPr lang="en-US" sz="1300" dirty="0"/>
              <a:t>how </a:t>
            </a:r>
            <a:r>
              <a:rPr lang="en-US" sz="1300" dirty="0" smtClean="0"/>
              <a:t>		things </a:t>
            </a:r>
            <a:r>
              <a:rPr lang="en-US" sz="1300" dirty="0"/>
              <a:t>need to be controlled, obviously you are going to have a hug range of different people. </a:t>
            </a:r>
            <a:endParaRPr lang="en-US" sz="1300" dirty="0" smtClean="0"/>
          </a:p>
          <a:p>
            <a:r>
              <a:rPr lang="en-US" sz="1300" dirty="0"/>
              <a:t>	</a:t>
            </a:r>
            <a:r>
              <a:rPr lang="en-US" sz="1300" dirty="0" smtClean="0"/>
              <a:t>	In </a:t>
            </a:r>
            <a:r>
              <a:rPr lang="en-US" sz="1300" dirty="0"/>
              <a:t>every person that you are hiring, </a:t>
            </a:r>
            <a:r>
              <a:rPr lang="en-US" sz="1300" dirty="0" smtClean="0"/>
              <a:t>what </a:t>
            </a:r>
            <a:r>
              <a:rPr lang="en-US" sz="1300" dirty="0"/>
              <a:t>are the things that you look for, when you are hiring those people to be </a:t>
            </a:r>
            <a:r>
              <a:rPr lang="en-US" sz="1300" dirty="0" smtClean="0"/>
              <a:t>	part </a:t>
            </a:r>
            <a:r>
              <a:rPr lang="en-US" sz="1300" dirty="0"/>
              <a:t>of </a:t>
            </a:r>
            <a:r>
              <a:rPr lang="en-US" sz="1300" dirty="0" smtClean="0"/>
              <a:t>		your </a:t>
            </a:r>
            <a:r>
              <a:rPr lang="en-US" sz="1300" dirty="0"/>
              <a:t>teams</a:t>
            </a:r>
            <a:r>
              <a:rPr lang="en-US" sz="1300" dirty="0" smtClean="0"/>
              <a:t>?</a:t>
            </a:r>
          </a:p>
          <a:p>
            <a:r>
              <a:rPr lang="en-US" sz="1300" dirty="0"/>
              <a:t>Allen:	If you are talking about Technical People, I </a:t>
            </a:r>
            <a:r>
              <a:rPr lang="en-US" sz="1300" dirty="0" smtClean="0"/>
              <a:t>evolved </a:t>
            </a:r>
            <a:r>
              <a:rPr lang="en-US" sz="1300" dirty="0"/>
              <a:t>a technique for hiring good technical people, without </a:t>
            </a:r>
            <a:r>
              <a:rPr lang="en-US" sz="1300" dirty="0" smtClean="0"/>
              <a:t>realising it</a:t>
            </a:r>
            <a:r>
              <a:rPr lang="en-US" sz="1300" dirty="0"/>
              <a:t>. </a:t>
            </a:r>
            <a:r>
              <a:rPr lang="en-US" sz="1300" dirty="0" smtClean="0"/>
              <a:t>What 		I </a:t>
            </a:r>
            <a:r>
              <a:rPr lang="en-US" sz="1300" dirty="0"/>
              <a:t>was looking in Technical People, were two key attributes.  </a:t>
            </a:r>
            <a:endParaRPr lang="en-US" sz="1300" dirty="0" smtClean="0"/>
          </a:p>
          <a:p>
            <a:r>
              <a:rPr lang="en-US" sz="1300" dirty="0"/>
              <a:t>	</a:t>
            </a:r>
            <a:r>
              <a:rPr lang="en-US" sz="1300" dirty="0" smtClean="0"/>
              <a:t>	One </a:t>
            </a:r>
            <a:r>
              <a:rPr lang="en-US" sz="1300" dirty="0"/>
              <a:t>of those was an eye for detail and the other was the ability to think coldly and logically.  </a:t>
            </a:r>
            <a:endParaRPr lang="en-US" sz="1300" dirty="0" smtClean="0"/>
          </a:p>
          <a:p>
            <a:r>
              <a:rPr lang="en-US" sz="1300" dirty="0" smtClean="0"/>
              <a:t>		For </a:t>
            </a:r>
            <a:r>
              <a:rPr lang="en-US" sz="1300" dirty="0"/>
              <a:t>that first attribute, </a:t>
            </a:r>
            <a:r>
              <a:rPr lang="en-US" sz="1300" dirty="0" smtClean="0"/>
              <a:t>in the early days we </a:t>
            </a:r>
            <a:r>
              <a:rPr lang="en-US" sz="1300" dirty="0"/>
              <a:t>had computer print outs </a:t>
            </a:r>
            <a:r>
              <a:rPr lang="en-US" sz="1300" dirty="0" smtClean="0"/>
              <a:t>only.  I </a:t>
            </a:r>
            <a:r>
              <a:rPr lang="en-US" sz="1300" dirty="0"/>
              <a:t>would have columns of figures in </a:t>
            </a:r>
            <a:r>
              <a:rPr lang="en-US" sz="1300" dirty="0" smtClean="0"/>
              <a:t>15 by </a:t>
            </a:r>
            <a:r>
              <a:rPr lang="en-US" sz="1300" dirty="0"/>
              <a:t>11 </a:t>
            </a:r>
            <a:r>
              <a:rPr lang="en-US" sz="1300" dirty="0" smtClean="0"/>
              <a:t>			sprocket </a:t>
            </a:r>
            <a:r>
              <a:rPr lang="en-US" sz="1300" dirty="0"/>
              <a:t>feed paper print out and I would say to the interviewee, “I’ve got columns of figures on a </a:t>
            </a:r>
            <a:r>
              <a:rPr lang="en-US" sz="1300" dirty="0" smtClean="0"/>
              <a:t>page. You </a:t>
            </a:r>
            <a:r>
              <a:rPr lang="en-US" sz="1300" dirty="0"/>
              <a:t>have got 3 </a:t>
            </a:r>
            <a:r>
              <a:rPr lang="en-US" sz="1300" dirty="0" smtClean="0"/>
              <a:t>		seconds </a:t>
            </a:r>
            <a:r>
              <a:rPr lang="en-US" sz="1300" dirty="0"/>
              <a:t>to spot one of the 3 data anomalies that are on that page”. </a:t>
            </a:r>
            <a:r>
              <a:rPr lang="en-US" sz="1300" dirty="0" smtClean="0"/>
              <a:t>People </a:t>
            </a:r>
            <a:r>
              <a:rPr lang="en-US" sz="1300" dirty="0"/>
              <a:t>with an eye for detail, </a:t>
            </a:r>
            <a:r>
              <a:rPr lang="en-US" sz="1300" dirty="0" smtClean="0"/>
              <a:t>could </a:t>
            </a:r>
            <a:r>
              <a:rPr lang="en-US" sz="1300" dirty="0"/>
              <a:t>spot the data </a:t>
            </a:r>
            <a:r>
              <a:rPr lang="en-US" sz="1300" dirty="0" smtClean="0"/>
              <a:t>			anomalies </a:t>
            </a:r>
            <a:r>
              <a:rPr lang="en-US" sz="1300" dirty="0"/>
              <a:t>quite </a:t>
            </a:r>
            <a:r>
              <a:rPr lang="en-US" sz="1300" dirty="0" smtClean="0"/>
              <a:t>quickly.</a:t>
            </a:r>
          </a:p>
          <a:p>
            <a:r>
              <a:rPr lang="en-US" sz="1300" dirty="0"/>
              <a:t>	</a:t>
            </a:r>
            <a:r>
              <a:rPr lang="en-US" sz="1300" dirty="0" smtClean="0"/>
              <a:t>	The </a:t>
            </a:r>
            <a:r>
              <a:rPr lang="en-US" sz="1300" dirty="0"/>
              <a:t>second attribute test was the ability </a:t>
            </a:r>
            <a:r>
              <a:rPr lang="en-US" sz="1300" dirty="0" smtClean="0"/>
              <a:t>to think coldly </a:t>
            </a:r>
            <a:r>
              <a:rPr lang="en-US" sz="1300" dirty="0"/>
              <a:t>logically.  </a:t>
            </a:r>
            <a:r>
              <a:rPr lang="en-US" sz="1300" dirty="0" smtClean="0"/>
              <a:t>I had a basic a </a:t>
            </a:r>
            <a:r>
              <a:rPr lang="en-US" sz="1300" dirty="0"/>
              <a:t>Boolean logic construct, </a:t>
            </a:r>
            <a:r>
              <a:rPr lang="en-US" sz="1300" dirty="0" smtClean="0"/>
              <a:t>three variables</a:t>
            </a:r>
            <a:r>
              <a:rPr lang="en-US" sz="1300" dirty="0"/>
              <a:t>, </a:t>
            </a:r>
            <a:r>
              <a:rPr lang="en-US" sz="1300" dirty="0" smtClean="0"/>
              <a:t>		A</a:t>
            </a:r>
            <a:r>
              <a:rPr lang="en-US" sz="1300" dirty="0"/>
              <a:t>, B, C, and I would provide a set of possible values for A, B and C and say to the candidate, “One of </a:t>
            </a:r>
            <a:r>
              <a:rPr lang="en-US" sz="1300" dirty="0" smtClean="0"/>
              <a:t>these </a:t>
            </a:r>
            <a:r>
              <a:rPr lang="en-US" sz="1300" dirty="0"/>
              <a:t>values will fail </a:t>
            </a:r>
            <a:r>
              <a:rPr lang="en-US" sz="1300" dirty="0" smtClean="0"/>
              <a:t>		this </a:t>
            </a:r>
            <a:r>
              <a:rPr lang="en-US" sz="1300" dirty="0"/>
              <a:t>logic test, can you tell me which one? You have 5 seconds”. </a:t>
            </a:r>
            <a:endParaRPr lang="en-US" sz="1300" dirty="0" smtClean="0"/>
          </a:p>
          <a:p>
            <a:r>
              <a:rPr lang="en-US" sz="1300" dirty="0" smtClean="0"/>
              <a:t>		Because </a:t>
            </a:r>
            <a:r>
              <a:rPr lang="en-US" sz="1300" dirty="0"/>
              <a:t>it was a simple A is less than be and B is equal to C, it’s a simple Boolean Logic Test for most people </a:t>
            </a:r>
            <a:r>
              <a:rPr lang="en-US" sz="1300" dirty="0" smtClean="0"/>
              <a:t>to get </a:t>
            </a:r>
            <a:r>
              <a:rPr lang="en-US" sz="1300" dirty="0"/>
              <a:t>their </a:t>
            </a:r>
            <a:r>
              <a:rPr lang="en-US" sz="1300" dirty="0" smtClean="0"/>
              <a:t>		head </a:t>
            </a:r>
            <a:r>
              <a:rPr lang="en-US" sz="1300" dirty="0"/>
              <a:t>around, technical people, good technical people could do it very quickly.  Potentially, </a:t>
            </a:r>
            <a:r>
              <a:rPr lang="en-US" sz="1300" dirty="0" smtClean="0"/>
              <a:t>experienced people </a:t>
            </a:r>
            <a:r>
              <a:rPr lang="en-US" sz="1300" dirty="0"/>
              <a:t>could do it </a:t>
            </a:r>
            <a:r>
              <a:rPr lang="en-US" sz="1300" dirty="0" smtClean="0"/>
              <a:t>		quite </a:t>
            </a:r>
            <a:r>
              <a:rPr lang="en-US" sz="1300" dirty="0"/>
              <a:t>easily, so I would have variations </a:t>
            </a:r>
            <a:r>
              <a:rPr lang="en-US" sz="1300" dirty="0" smtClean="0"/>
              <a:t>depending </a:t>
            </a:r>
            <a:r>
              <a:rPr lang="en-US" sz="1300" dirty="0"/>
              <a:t>on the level of experience that I </a:t>
            </a:r>
            <a:r>
              <a:rPr lang="en-US" sz="1300" dirty="0" smtClean="0"/>
              <a:t>was interviewing</a:t>
            </a:r>
            <a:r>
              <a:rPr lang="en-US" sz="1300" dirty="0"/>
              <a:t>. </a:t>
            </a:r>
            <a:endParaRPr lang="en-US" dirty="0"/>
          </a:p>
        </p:txBody>
      </p:sp>
    </p:spTree>
    <p:extLst>
      <p:ext uri="{BB962C8B-B14F-4D97-AF65-F5344CB8AC3E}">
        <p14:creationId xmlns:p14="http://schemas.microsoft.com/office/powerpoint/2010/main" val="40782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98181" y="342080"/>
            <a:ext cx="10364451" cy="549101"/>
          </a:xfrm>
          <a:prstGeom prst="rect">
            <a:avLst/>
          </a:prstGeom>
          <a:solidFill>
            <a:schemeClr val="bg1">
              <a:lumMod val="95000"/>
            </a:schemeClr>
          </a:solidFill>
          <a:ln>
            <a:solidFill>
              <a:schemeClr val="tx1"/>
            </a:solidFill>
          </a:ln>
        </p:spPr>
        <p:txBody>
          <a:bodyPr tIns="91440" anchor="ctr" anchorCtr="0">
            <a:normAutofit fontScale="900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smtClean="0"/>
              <a:t>INTERVIEW OF AN IT PROFESSIONAL </a:t>
            </a:r>
            <a:r>
              <a:rPr lang="en-US" sz="1800" dirty="0" smtClean="0"/>
              <a:t>(continued)</a:t>
            </a:r>
            <a:endParaRPr lang="en-US" sz="1800" dirty="0"/>
          </a:p>
        </p:txBody>
      </p:sp>
      <p:sp>
        <p:nvSpPr>
          <p:cNvPr id="3" name="TextBox 2"/>
          <p:cNvSpPr txBox="1"/>
          <p:nvPr/>
        </p:nvSpPr>
        <p:spPr>
          <a:xfrm>
            <a:off x="653143" y="1167618"/>
            <a:ext cx="10943771" cy="4493538"/>
          </a:xfrm>
          <a:prstGeom prst="rect">
            <a:avLst/>
          </a:prstGeom>
          <a:noFill/>
        </p:spPr>
        <p:txBody>
          <a:bodyPr wrap="square" rtlCol="0">
            <a:spAutoFit/>
          </a:bodyPr>
          <a:lstStyle/>
          <a:p>
            <a:r>
              <a:rPr lang="en-US" sz="1300" dirty="0"/>
              <a:t>Jennelle:	So if you we are talking about non-technical people.  Talking about Change Management people, your </a:t>
            </a:r>
            <a:r>
              <a:rPr lang="en-US" sz="1300" dirty="0" smtClean="0"/>
              <a:t>implementation 			team</a:t>
            </a:r>
            <a:r>
              <a:rPr lang="en-US" sz="1300" dirty="0"/>
              <a:t>, your documentation team, your training team….</a:t>
            </a:r>
          </a:p>
          <a:p>
            <a:r>
              <a:rPr lang="en-US" sz="1300" dirty="0"/>
              <a:t>Allen:	Well there are horses for courses. We all learn.  What I also learned over time is that it’s very difficult to teach IT </a:t>
            </a:r>
            <a:r>
              <a:rPr lang="en-US" sz="1300" dirty="0" smtClean="0"/>
              <a:t>people 		business </a:t>
            </a:r>
            <a:r>
              <a:rPr lang="en-US" sz="1300" dirty="0"/>
              <a:t>concepts.  But it is relatively easy to teach good business people IT concepts.  </a:t>
            </a:r>
            <a:endParaRPr lang="en-US" sz="1300" dirty="0" smtClean="0"/>
          </a:p>
          <a:p>
            <a:r>
              <a:rPr lang="en-US" sz="1300" dirty="0"/>
              <a:t>	</a:t>
            </a:r>
            <a:r>
              <a:rPr lang="en-US" sz="1300" dirty="0" smtClean="0"/>
              <a:t>	So </a:t>
            </a:r>
            <a:r>
              <a:rPr lang="en-US" sz="1300" dirty="0"/>
              <a:t>what I learned over time is that you need groups of people, some of whom are really good with business </a:t>
            </a:r>
            <a:r>
              <a:rPr lang="en-US" sz="1300" dirty="0" smtClean="0"/>
              <a:t>	processes 			and </a:t>
            </a:r>
            <a:r>
              <a:rPr lang="en-US" sz="1300" dirty="0"/>
              <a:t>even analytical capability, but are bloody hopeless at IT.  You need them and you need to </a:t>
            </a:r>
            <a:r>
              <a:rPr lang="en-US" sz="1300" dirty="0" smtClean="0"/>
              <a:t>teach them </a:t>
            </a:r>
            <a:r>
              <a:rPr lang="en-US" sz="1300" dirty="0"/>
              <a:t>basic IT </a:t>
            </a:r>
            <a:r>
              <a:rPr lang="en-US" sz="1300" dirty="0" smtClean="0"/>
              <a:t>			concepts</a:t>
            </a:r>
            <a:r>
              <a:rPr lang="en-US" sz="1300" dirty="0"/>
              <a:t>, so that they fit within an IT team.  And that is a lot easier than trying to teach people in IT </a:t>
            </a:r>
            <a:r>
              <a:rPr lang="en-US" sz="1300" dirty="0" smtClean="0"/>
              <a:t>how </a:t>
            </a:r>
            <a:r>
              <a:rPr lang="en-US" sz="1300" dirty="0"/>
              <a:t>a workshop </a:t>
            </a:r>
            <a:r>
              <a:rPr lang="en-US" sz="1300" dirty="0" smtClean="0"/>
              <a:t>			should </a:t>
            </a:r>
            <a:r>
              <a:rPr lang="en-US" sz="1300" dirty="0"/>
              <a:t>run, or how a service centre, or a goods receiving dock or an accounting system </a:t>
            </a:r>
            <a:r>
              <a:rPr lang="en-US" sz="1300" dirty="0" smtClean="0"/>
              <a:t>should run. So </a:t>
            </a:r>
            <a:r>
              <a:rPr lang="en-US" sz="1300" dirty="0"/>
              <a:t>you need business </a:t>
            </a:r>
            <a:r>
              <a:rPr lang="en-US" sz="1300" dirty="0" smtClean="0"/>
              <a:t>		process </a:t>
            </a:r>
            <a:r>
              <a:rPr lang="en-US" sz="1300" dirty="0"/>
              <a:t>expertise and teach them IT concepts.  And you need Technical people that can </a:t>
            </a:r>
            <a:r>
              <a:rPr lang="en-US" sz="1300" dirty="0" smtClean="0"/>
              <a:t>relate </a:t>
            </a:r>
            <a:r>
              <a:rPr lang="en-US" sz="1300" dirty="0"/>
              <a:t>to those business process </a:t>
            </a:r>
            <a:r>
              <a:rPr lang="en-US" sz="1300" dirty="0" smtClean="0"/>
              <a:t>		people. All </a:t>
            </a:r>
            <a:r>
              <a:rPr lang="en-US" sz="1300" dirty="0"/>
              <a:t>those different kinds of people are part of a composite IT team.  And </a:t>
            </a:r>
            <a:r>
              <a:rPr lang="en-US" sz="1300" dirty="0" smtClean="0"/>
              <a:t>without </a:t>
            </a:r>
            <a:r>
              <a:rPr lang="en-US" sz="1300" dirty="0"/>
              <a:t>any one of those skill sets, you </a:t>
            </a:r>
            <a:r>
              <a:rPr lang="en-US" sz="1300" dirty="0" smtClean="0"/>
              <a:t>		are </a:t>
            </a:r>
            <a:r>
              <a:rPr lang="en-US" sz="1300" dirty="0"/>
              <a:t>going to struggle as a rounded team</a:t>
            </a:r>
            <a:r>
              <a:rPr lang="en-US" sz="1300" dirty="0" smtClean="0"/>
              <a:t>.</a:t>
            </a:r>
          </a:p>
          <a:p>
            <a:r>
              <a:rPr lang="en-US" sz="1300" dirty="0"/>
              <a:t>Jennelle:	So people that are </a:t>
            </a:r>
            <a:r>
              <a:rPr lang="en-US" sz="1300" dirty="0" smtClean="0"/>
              <a:t>wanting </a:t>
            </a:r>
            <a:r>
              <a:rPr lang="en-US" sz="1300" dirty="0"/>
              <a:t>to get into scopes of IT projects or IT departments or business people that want learn </a:t>
            </a:r>
            <a:r>
              <a:rPr lang="en-US" sz="1300" dirty="0" smtClean="0"/>
              <a:t>	these 		technical </a:t>
            </a:r>
            <a:r>
              <a:rPr lang="en-US" sz="1300" dirty="0"/>
              <a:t>IT skills.  What kind of advice as someone who has been in the industry, what, 40 years? </a:t>
            </a:r>
          </a:p>
          <a:p>
            <a:r>
              <a:rPr lang="en-US" sz="1300" dirty="0" smtClean="0"/>
              <a:t>		What </a:t>
            </a:r>
            <a:r>
              <a:rPr lang="en-US" sz="1300" dirty="0"/>
              <a:t>advice would you give them when they are looking at wanting to build skills or wanting to approach </a:t>
            </a:r>
            <a:r>
              <a:rPr lang="en-US" sz="1300" dirty="0" smtClean="0"/>
              <a:t>a business</a:t>
            </a:r>
            <a:r>
              <a:rPr lang="en-US" sz="1300" dirty="0"/>
              <a:t>.  </a:t>
            </a:r>
            <a:r>
              <a:rPr lang="en-US" sz="1300" dirty="0" smtClean="0"/>
              <a:t>			What </a:t>
            </a:r>
            <a:r>
              <a:rPr lang="en-US" sz="1300" dirty="0"/>
              <a:t>kind of a journey would you advise them to go on?</a:t>
            </a:r>
          </a:p>
          <a:p>
            <a:r>
              <a:rPr lang="en-US" sz="1300" dirty="0" smtClean="0"/>
              <a:t>Allen</a:t>
            </a:r>
            <a:r>
              <a:rPr lang="en-US" sz="1300" dirty="0"/>
              <a:t>:	Well I did a lot of career development and the answer to that is a mixed answer as well.  But the kernel lies in, </a:t>
            </a:r>
            <a:r>
              <a:rPr lang="en-US" sz="1300" dirty="0" smtClean="0"/>
              <a:t>what is </a:t>
            </a:r>
            <a:r>
              <a:rPr lang="en-US" sz="1300" dirty="0"/>
              <a:t>your </a:t>
            </a:r>
            <a:r>
              <a:rPr lang="en-US" sz="1300" dirty="0" smtClean="0"/>
              <a:t>		passion</a:t>
            </a:r>
            <a:r>
              <a:rPr lang="en-US" sz="1300" dirty="0"/>
              <a:t>.  What is it that really spins your wheels?  What excites you, what do you really want to do with your </a:t>
            </a:r>
            <a:r>
              <a:rPr lang="en-US" sz="1300" dirty="0" smtClean="0"/>
              <a:t>time </a:t>
            </a:r>
            <a:r>
              <a:rPr lang="en-US" sz="1300" dirty="0"/>
              <a:t>when </a:t>
            </a:r>
            <a:r>
              <a:rPr lang="en-US" sz="1300" dirty="0" smtClean="0"/>
              <a:t>		you </a:t>
            </a:r>
            <a:r>
              <a:rPr lang="en-US" sz="1300" dirty="0"/>
              <a:t>are earning money. </a:t>
            </a:r>
            <a:r>
              <a:rPr lang="en-US" sz="1300" dirty="0" smtClean="0"/>
              <a:t>That’s </a:t>
            </a:r>
            <a:r>
              <a:rPr lang="en-US" sz="1300" dirty="0"/>
              <a:t>the kernel of it. </a:t>
            </a:r>
            <a:r>
              <a:rPr lang="en-US" sz="1300" dirty="0" smtClean="0"/>
              <a:t>Some </a:t>
            </a:r>
            <a:r>
              <a:rPr lang="en-US" sz="1300" dirty="0"/>
              <a:t>people have a passion for hardware, and want to </a:t>
            </a:r>
            <a:r>
              <a:rPr lang="en-US" sz="1300" dirty="0" smtClean="0"/>
              <a:t>understand </a:t>
            </a:r>
            <a:r>
              <a:rPr lang="en-US" sz="1300" dirty="0"/>
              <a:t>how </a:t>
            </a:r>
            <a:r>
              <a:rPr lang="en-US" sz="1300" dirty="0" smtClean="0"/>
              <a:t>			gadgets </a:t>
            </a:r>
            <a:r>
              <a:rPr lang="en-US" sz="1300" dirty="0"/>
              <a:t>hang together and how TCP/IP protocols relate across a router or Wide Area Network, or </a:t>
            </a:r>
            <a:r>
              <a:rPr lang="en-US" sz="1300" dirty="0" smtClean="0"/>
              <a:t>how </a:t>
            </a:r>
            <a:r>
              <a:rPr lang="en-US" sz="1300" dirty="0"/>
              <a:t>servers interact and </a:t>
            </a:r>
            <a:r>
              <a:rPr lang="en-US" sz="1300" dirty="0" smtClean="0"/>
              <a:t>		how </a:t>
            </a:r>
            <a:r>
              <a:rPr lang="en-US" sz="1300" dirty="0"/>
              <a:t>you virtualization works and that kind of stuff. Some people have a passion </a:t>
            </a:r>
            <a:r>
              <a:rPr lang="en-US" sz="1300" dirty="0" smtClean="0"/>
              <a:t>for software</a:t>
            </a:r>
            <a:r>
              <a:rPr lang="en-US" sz="1300" dirty="0"/>
              <a:t>, how to create functionality, </a:t>
            </a:r>
            <a:r>
              <a:rPr lang="en-US" sz="1300" dirty="0" smtClean="0"/>
              <a:t>		some </a:t>
            </a:r>
            <a:r>
              <a:rPr lang="en-US" sz="1300" dirty="0"/>
              <a:t>people have a passion just for managing details. Some people have a </a:t>
            </a:r>
            <a:r>
              <a:rPr lang="en-US" sz="1300" dirty="0" smtClean="0"/>
              <a:t>passion </a:t>
            </a:r>
            <a:r>
              <a:rPr lang="en-US" sz="1300" dirty="0"/>
              <a:t>for filling in </a:t>
            </a:r>
            <a:r>
              <a:rPr lang="en-US" sz="1300" dirty="0" smtClean="0"/>
              <a:t>details - data. </a:t>
            </a:r>
            <a:endParaRPr lang="en-US" sz="1300" dirty="0"/>
          </a:p>
          <a:p>
            <a:endParaRPr lang="en-US" sz="1300" dirty="0"/>
          </a:p>
        </p:txBody>
      </p:sp>
    </p:spTree>
    <p:extLst>
      <p:ext uri="{BB962C8B-B14F-4D97-AF65-F5344CB8AC3E}">
        <p14:creationId xmlns:p14="http://schemas.microsoft.com/office/powerpoint/2010/main" val="2770407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98181" y="342080"/>
            <a:ext cx="10364451" cy="549101"/>
          </a:xfrm>
          <a:prstGeom prst="rect">
            <a:avLst/>
          </a:prstGeom>
          <a:solidFill>
            <a:schemeClr val="bg1">
              <a:lumMod val="95000"/>
            </a:schemeClr>
          </a:solidFill>
          <a:ln>
            <a:solidFill>
              <a:schemeClr val="tx1"/>
            </a:solidFill>
          </a:ln>
        </p:spPr>
        <p:txBody>
          <a:bodyPr tIns="91440" anchor="ctr" anchorCtr="0">
            <a:normAutofit fontScale="900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smtClean="0"/>
              <a:t>INTERVIEW OF AN IT PROFESSIONAL </a:t>
            </a:r>
            <a:r>
              <a:rPr lang="en-US" sz="1800" dirty="0" smtClean="0"/>
              <a:t>(continued)</a:t>
            </a:r>
            <a:endParaRPr lang="en-US" sz="1800" dirty="0"/>
          </a:p>
        </p:txBody>
      </p:sp>
      <p:sp>
        <p:nvSpPr>
          <p:cNvPr id="3" name="TextBox 2"/>
          <p:cNvSpPr txBox="1"/>
          <p:nvPr/>
        </p:nvSpPr>
        <p:spPr>
          <a:xfrm>
            <a:off x="682171" y="1074057"/>
            <a:ext cx="10914743" cy="4893647"/>
          </a:xfrm>
          <a:prstGeom prst="rect">
            <a:avLst/>
          </a:prstGeom>
          <a:noFill/>
        </p:spPr>
        <p:txBody>
          <a:bodyPr wrap="square" rtlCol="0">
            <a:spAutoFit/>
          </a:bodyPr>
          <a:lstStyle/>
          <a:p>
            <a:r>
              <a:rPr lang="en-US" sz="1300" dirty="0" smtClean="0"/>
              <a:t>Jennelle:	What </a:t>
            </a:r>
            <a:r>
              <a:rPr lang="en-US" sz="1300" dirty="0"/>
              <a:t>kind of evolution do you IT departments doing over the next 20 </a:t>
            </a:r>
            <a:r>
              <a:rPr lang="en-US" sz="1300" dirty="0" smtClean="0"/>
              <a:t>years.</a:t>
            </a:r>
          </a:p>
          <a:p>
            <a:r>
              <a:rPr lang="en-US" sz="1300" dirty="0" smtClean="0"/>
              <a:t>Allen</a:t>
            </a:r>
            <a:r>
              <a:rPr lang="en-US" sz="1300" dirty="0"/>
              <a:t>:	Out </a:t>
            </a:r>
            <a:r>
              <a:rPr lang="en-US" sz="1300" dirty="0" smtClean="0"/>
              <a:t>the </a:t>
            </a:r>
            <a:r>
              <a:rPr lang="en-US" sz="1300" dirty="0"/>
              <a:t>offshore outsourcing door.  </a:t>
            </a:r>
            <a:r>
              <a:rPr lang="en-US" sz="1300" dirty="0" smtClean="0"/>
              <a:t>There’s </a:t>
            </a:r>
            <a:r>
              <a:rPr lang="en-US" sz="1300" dirty="0"/>
              <a:t>a trend today towards reversing offshore outsourcing and bringing </a:t>
            </a:r>
            <a:r>
              <a:rPr lang="en-US" sz="1300" dirty="0" smtClean="0"/>
              <a:t>				application </a:t>
            </a:r>
            <a:r>
              <a:rPr lang="en-US" sz="1300" dirty="0"/>
              <a:t>skills back in house.  But I don’t think that trend is going to last.  With the rise of cloud computing, </a:t>
            </a:r>
            <a:r>
              <a:rPr lang="en-US" sz="1300" dirty="0" smtClean="0"/>
              <a:t>				virtualisation </a:t>
            </a:r>
            <a:r>
              <a:rPr lang="en-US" sz="1300" dirty="0"/>
              <a:t>in hardware and even virtualisation in apps.  </a:t>
            </a:r>
            <a:r>
              <a:rPr lang="en-US" sz="1300" dirty="0" smtClean="0"/>
              <a:t>Most </a:t>
            </a:r>
            <a:r>
              <a:rPr lang="en-US" sz="1300" dirty="0"/>
              <a:t>of the workstations you work on are either diskless </a:t>
            </a:r>
            <a:r>
              <a:rPr lang="en-US" sz="1300" dirty="0" smtClean="0"/>
              <a:t>			workstations and </a:t>
            </a:r>
            <a:r>
              <a:rPr lang="en-US" sz="1300" dirty="0"/>
              <a:t>your entire desktop is in fact a virtualized image somewhere in some remote server.  That is the most </a:t>
            </a:r>
            <a:r>
              <a:rPr lang="en-US" sz="1300" dirty="0" smtClean="0"/>
              <a:t>		cost </a:t>
            </a:r>
            <a:r>
              <a:rPr lang="en-US" sz="1300" dirty="0"/>
              <a:t>effective way to run computing and I don’t see that </a:t>
            </a:r>
            <a:r>
              <a:rPr lang="en-US" sz="1300" dirty="0" smtClean="0"/>
              <a:t>changing.  I </a:t>
            </a:r>
            <a:r>
              <a:rPr lang="en-US" sz="1300" dirty="0"/>
              <a:t>don’t believe that IT departments are going to </a:t>
            </a:r>
            <a:r>
              <a:rPr lang="en-US" sz="1300" dirty="0" smtClean="0"/>
              <a:t>			survive </a:t>
            </a:r>
            <a:r>
              <a:rPr lang="en-US" sz="1300" dirty="0"/>
              <a:t>in anything other than administrative capacity. Meaning, you will be administering multiple providers, cloud </a:t>
            </a:r>
            <a:r>
              <a:rPr lang="en-US" sz="1300" dirty="0" smtClean="0"/>
              <a:t>			providers</a:t>
            </a:r>
            <a:r>
              <a:rPr lang="en-US" sz="1300" dirty="0"/>
              <a:t>, architecture providers, apps service providers.</a:t>
            </a:r>
          </a:p>
          <a:p>
            <a:r>
              <a:rPr lang="en-US" sz="1300" dirty="0" smtClean="0"/>
              <a:t>Jennelle</a:t>
            </a:r>
            <a:r>
              <a:rPr lang="en-US" sz="1300" dirty="0"/>
              <a:t>:	</a:t>
            </a:r>
            <a:r>
              <a:rPr lang="en-US" sz="1300" dirty="0" smtClean="0"/>
              <a:t>You think that all </a:t>
            </a:r>
            <a:r>
              <a:rPr lang="en-US" sz="1300" dirty="0"/>
              <a:t>the development, all the building, all the new software design, all the new control, all the data, all the </a:t>
            </a:r>
            <a:r>
              <a:rPr lang="en-US" sz="1300" dirty="0" smtClean="0"/>
              <a:t>		hardware</a:t>
            </a:r>
            <a:r>
              <a:rPr lang="en-US" sz="1300" dirty="0"/>
              <a:t>, it is all going to be offshore.</a:t>
            </a:r>
          </a:p>
          <a:p>
            <a:r>
              <a:rPr lang="en-US" sz="1300" dirty="0"/>
              <a:t>Allen:	At the big end of town. At the small end of town we are talking about consumer technologies, it’s all about apps.  </a:t>
            </a:r>
            <a:r>
              <a:rPr lang="en-US" sz="1300" dirty="0" smtClean="0"/>
              <a:t>			Everything </a:t>
            </a:r>
            <a:r>
              <a:rPr lang="en-US" sz="1300" dirty="0"/>
              <a:t>is about apps.  Now the key to relating end user computing in the retail sense to back office computing in a </a:t>
            </a:r>
            <a:r>
              <a:rPr lang="en-US" sz="1300" dirty="0" smtClean="0"/>
              <a:t>			large </a:t>
            </a:r>
            <a:r>
              <a:rPr lang="en-US" sz="1300" dirty="0"/>
              <a:t>corporate global sense is the integration that these apps potentially offer</a:t>
            </a:r>
            <a:r>
              <a:rPr lang="en-US" sz="1300" dirty="0" smtClean="0"/>
              <a:t>.</a:t>
            </a:r>
          </a:p>
          <a:p>
            <a:r>
              <a:rPr lang="en-US" sz="1300" dirty="0" smtClean="0"/>
              <a:t>Jennelle</a:t>
            </a:r>
            <a:r>
              <a:rPr lang="en-US" sz="1300" dirty="0"/>
              <a:t>:	What you don’t think that they are not going to be running something like SAP, AS400 or Oracle?</a:t>
            </a:r>
          </a:p>
          <a:p>
            <a:r>
              <a:rPr lang="en-US" sz="1300" dirty="0"/>
              <a:t>Allen:	Ah! The back office systems </a:t>
            </a:r>
            <a:r>
              <a:rPr lang="en-US" sz="1300" dirty="0" smtClean="0"/>
              <a:t>have to </a:t>
            </a:r>
            <a:r>
              <a:rPr lang="en-US" sz="1300" dirty="0"/>
              <a:t>have to have a way of relating to their end clients.  The app </a:t>
            </a:r>
            <a:r>
              <a:rPr lang="en-US" sz="1300" dirty="0" smtClean="0"/>
              <a:t>is </a:t>
            </a:r>
            <a:r>
              <a:rPr lang="en-US" sz="1300" dirty="0"/>
              <a:t>the interface between </a:t>
            </a:r>
            <a:r>
              <a:rPr lang="en-US" sz="1300" dirty="0" smtClean="0"/>
              <a:t>		the </a:t>
            </a:r>
            <a:r>
              <a:rPr lang="en-US" sz="1300" dirty="0"/>
              <a:t>customers and the back office processing system. </a:t>
            </a:r>
          </a:p>
          <a:p>
            <a:r>
              <a:rPr lang="en-US" sz="1300" dirty="0"/>
              <a:t>Jennelle:	So back office processing systems are never going to disappear, they are just not going to be onshore.</a:t>
            </a:r>
          </a:p>
          <a:p>
            <a:r>
              <a:rPr lang="en-US" sz="1300" dirty="0"/>
              <a:t>Allen:	No, it is going to be in the cloud.  And it can’t disappear.  Because big data will not only exist, it’ll continue to grow.  The </a:t>
            </a:r>
            <a:r>
              <a:rPr lang="en-US" sz="1300" dirty="0" smtClean="0"/>
              <a:t>		more </a:t>
            </a:r>
            <a:r>
              <a:rPr lang="en-US" sz="1300" dirty="0"/>
              <a:t>data that you capture, the more data you have got to analyse, the more trends that you can perceive and the more </a:t>
            </a:r>
            <a:r>
              <a:rPr lang="en-US" sz="1300" dirty="0" smtClean="0"/>
              <a:t>		artificial </a:t>
            </a:r>
            <a:r>
              <a:rPr lang="en-US" sz="1300" dirty="0"/>
              <a:t>intelligence you can apply to it, the more streamlined your operations are going to become.  But if you don’t </a:t>
            </a:r>
            <a:r>
              <a:rPr lang="en-US" sz="1300" dirty="0" smtClean="0"/>
              <a:t>			recognise </a:t>
            </a:r>
            <a:r>
              <a:rPr lang="en-US" sz="1300" dirty="0"/>
              <a:t>those things and don’t take advantage what big data offers. You will be out of business in 20 years. </a:t>
            </a:r>
            <a:endParaRPr lang="en-US" sz="1300" dirty="0" smtClean="0"/>
          </a:p>
          <a:p>
            <a:r>
              <a:rPr lang="en-US" sz="1300" dirty="0"/>
              <a:t>	</a:t>
            </a:r>
            <a:r>
              <a:rPr lang="en-US" sz="1300" dirty="0" smtClean="0"/>
              <a:t>	You </a:t>
            </a:r>
            <a:r>
              <a:rPr lang="en-US" sz="1300" dirty="0"/>
              <a:t>need to do data analytics, you need to collect a lot of data to do that, and you need big computing grunt, but you </a:t>
            </a:r>
            <a:r>
              <a:rPr lang="en-US" sz="1300" dirty="0" smtClean="0"/>
              <a:t>			can’t </a:t>
            </a:r>
            <a:r>
              <a:rPr lang="en-US" sz="1300" dirty="0"/>
              <a:t>afford to run it yourself.  So you are going to have to buy cloud computing service providers to run it for you.  It is </a:t>
            </a:r>
            <a:r>
              <a:rPr lang="en-US" sz="1300" dirty="0" smtClean="0"/>
              <a:t>		just </a:t>
            </a:r>
            <a:r>
              <a:rPr lang="en-US" sz="1300" dirty="0"/>
              <a:t>not cost effective to run your own IT department any more.</a:t>
            </a:r>
          </a:p>
        </p:txBody>
      </p:sp>
    </p:spTree>
    <p:extLst>
      <p:ext uri="{BB962C8B-B14F-4D97-AF65-F5344CB8AC3E}">
        <p14:creationId xmlns:p14="http://schemas.microsoft.com/office/powerpoint/2010/main" val="421538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98181" y="342080"/>
            <a:ext cx="10364451" cy="549101"/>
          </a:xfrm>
          <a:solidFill>
            <a:schemeClr val="bg1">
              <a:lumMod val="95000"/>
            </a:schemeClr>
          </a:solidFill>
          <a:ln>
            <a:solidFill>
              <a:schemeClr val="tx1"/>
            </a:solidFill>
          </a:ln>
        </p:spPr>
        <p:txBody>
          <a:bodyPr tIns="91440">
            <a:normAutofit fontScale="90000"/>
          </a:bodyPr>
          <a:lstStyle/>
          <a:p>
            <a:r>
              <a:rPr lang="en-US" dirty="0" smtClean="0"/>
              <a:t>IT </a:t>
            </a:r>
            <a:r>
              <a:rPr lang="en-US" dirty="0" err="1" smtClean="0"/>
              <a:t>TECHNologies</a:t>
            </a:r>
            <a:endParaRPr lang="en-US" dirty="0"/>
          </a:p>
        </p:txBody>
      </p:sp>
      <p:sp>
        <p:nvSpPr>
          <p:cNvPr id="6" name="TextBox 5"/>
          <p:cNvSpPr txBox="1"/>
          <p:nvPr/>
        </p:nvSpPr>
        <p:spPr>
          <a:xfrm>
            <a:off x="998181" y="1266092"/>
            <a:ext cx="10364451" cy="3416320"/>
          </a:xfrm>
          <a:prstGeom prst="rect">
            <a:avLst/>
          </a:prstGeom>
          <a:noFill/>
        </p:spPr>
        <p:txBody>
          <a:bodyPr wrap="square" rtlCol="0">
            <a:spAutoFit/>
          </a:bodyPr>
          <a:lstStyle/>
          <a:p>
            <a:r>
              <a:rPr lang="en-US" dirty="0"/>
              <a:t>REPORT ON 4 </a:t>
            </a:r>
            <a:r>
              <a:rPr lang="en-US" dirty="0" smtClean="0"/>
              <a:t>TECHNOLOGIES</a:t>
            </a:r>
          </a:p>
          <a:p>
            <a:endParaRPr lang="en-US" dirty="0"/>
          </a:p>
          <a:p>
            <a:r>
              <a:rPr lang="en-US" dirty="0"/>
              <a:t>What does it do? (600 words) What is the state of the art of this new technology? What can be done now? What is likely to be able to do be done soon (say in the next 3 years)? What technological or other developments make this possible</a:t>
            </a:r>
            <a:r>
              <a:rPr lang="en-US" dirty="0" smtClean="0"/>
              <a:t>?</a:t>
            </a:r>
          </a:p>
          <a:p>
            <a:endParaRPr lang="en-US" dirty="0"/>
          </a:p>
          <a:p>
            <a:r>
              <a:rPr lang="en-US" dirty="0"/>
              <a:t>What is the likely impact? (300 words) What is the potential impact of this development? What is likely to change? Which people will be most affected and how? Will this create, replace or make redundant any current jobs or technologies</a:t>
            </a:r>
            <a:r>
              <a:rPr lang="en-US" dirty="0" smtClean="0"/>
              <a:t>?</a:t>
            </a:r>
          </a:p>
          <a:p>
            <a:endParaRPr lang="en-US" dirty="0"/>
          </a:p>
          <a:p>
            <a:r>
              <a:rPr lang="en-US" dirty="0"/>
              <a:t>How will this affect you? (300 words) In your daily life, how will this affect you? What will be different for you? How might this affect members of your family or your friends?</a:t>
            </a:r>
          </a:p>
        </p:txBody>
      </p:sp>
    </p:spTree>
    <p:extLst>
      <p:ext uri="{BB962C8B-B14F-4D97-AF65-F5344CB8AC3E}">
        <p14:creationId xmlns:p14="http://schemas.microsoft.com/office/powerpoint/2010/main" val="2591208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54452" y="468690"/>
            <a:ext cx="10364451" cy="549101"/>
          </a:xfrm>
          <a:solidFill>
            <a:schemeClr val="bg1">
              <a:lumMod val="95000"/>
            </a:schemeClr>
          </a:solidFill>
          <a:ln>
            <a:solidFill>
              <a:schemeClr val="tx1"/>
            </a:solidFill>
          </a:ln>
        </p:spPr>
        <p:txBody>
          <a:bodyPr tIns="91440">
            <a:normAutofit fontScale="90000"/>
          </a:bodyPr>
          <a:lstStyle/>
          <a:p>
            <a:r>
              <a:rPr lang="en-US" dirty="0" smtClean="0"/>
              <a:t>PROJECT IDEA</a:t>
            </a:r>
            <a:endParaRPr lang="en-US" dirty="0"/>
          </a:p>
        </p:txBody>
      </p:sp>
    </p:spTree>
    <p:extLst>
      <p:ext uri="{BB962C8B-B14F-4D97-AF65-F5344CB8AC3E}">
        <p14:creationId xmlns:p14="http://schemas.microsoft.com/office/powerpoint/2010/main" val="3969027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54452" y="468690"/>
            <a:ext cx="10364451" cy="549101"/>
          </a:xfrm>
          <a:solidFill>
            <a:schemeClr val="bg1">
              <a:lumMod val="95000"/>
            </a:schemeClr>
          </a:solidFill>
          <a:ln>
            <a:solidFill>
              <a:schemeClr val="tx1"/>
            </a:solidFill>
          </a:ln>
        </p:spPr>
        <p:txBody>
          <a:bodyPr>
            <a:normAutofit fontScale="90000"/>
          </a:bodyPr>
          <a:lstStyle/>
          <a:p>
            <a:r>
              <a:rPr lang="en-US" dirty="0" smtClean="0"/>
              <a:t>FEEDBACK</a:t>
            </a:r>
            <a:endParaRPr lang="en-US" dirty="0"/>
          </a:p>
        </p:txBody>
      </p:sp>
      <p:sp>
        <p:nvSpPr>
          <p:cNvPr id="6" name="TextBox 5"/>
          <p:cNvSpPr txBox="1"/>
          <p:nvPr/>
        </p:nvSpPr>
        <p:spPr>
          <a:xfrm>
            <a:off x="1209822" y="1617785"/>
            <a:ext cx="9692640" cy="3953021"/>
          </a:xfrm>
          <a:prstGeom prst="rect">
            <a:avLst/>
          </a:prstGeom>
          <a:noFill/>
        </p:spPr>
        <p:txBody>
          <a:bodyPr wrap="square" rtlCol="0">
            <a:spAutoFit/>
          </a:bodyPr>
          <a:lstStyle/>
          <a:p>
            <a:r>
              <a:rPr lang="en-US"/>
              <a:t>SPARKPLUS</a:t>
            </a:r>
          </a:p>
          <a:p>
            <a:endParaRPr lang="en-US"/>
          </a:p>
          <a:p>
            <a:r>
              <a:rPr lang="en-US"/>
              <a:t>Towards the end of the assignment period, you should reflect as a group on how well you think you have performed in this assignment. You should include whatever evidence you may have about the groups processes (such as commit trails from GitHub, or project meeting minutes). Each member of the group should contribute up to 200 words about their own perception of the group, and the group as a whole should contribute around 400 words. This should include the following attributes.</a:t>
            </a:r>
          </a:p>
          <a:p>
            <a:r>
              <a:rPr lang="en-US"/>
              <a:t>• What went well</a:t>
            </a:r>
          </a:p>
          <a:p>
            <a:r>
              <a:rPr lang="en-US"/>
              <a:t>• What could be improved</a:t>
            </a:r>
          </a:p>
          <a:p>
            <a:r>
              <a:rPr lang="en-US"/>
              <a:t>• At least one thing that was surprising</a:t>
            </a:r>
          </a:p>
          <a:p>
            <a:r>
              <a:rPr lang="en-US"/>
              <a:t>• At least one thing that you have learned about groups</a:t>
            </a:r>
          </a:p>
          <a:p>
            <a:r>
              <a:rPr lang="en-US"/>
              <a:t>• Remember to include in your section on Tools how well you think your Github log of activity reflects your group’s work on this assignment.</a:t>
            </a:r>
            <a:endParaRPr lang="en-US" dirty="0"/>
          </a:p>
        </p:txBody>
      </p:sp>
    </p:spTree>
    <p:extLst>
      <p:ext uri="{BB962C8B-B14F-4D97-AF65-F5344CB8AC3E}">
        <p14:creationId xmlns:p14="http://schemas.microsoft.com/office/powerpoint/2010/main" val="3492552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224621"/>
            <a:ext cx="10364451" cy="577237"/>
          </a:xfrm>
          <a:solidFill>
            <a:schemeClr val="bg1">
              <a:lumMod val="95000"/>
            </a:schemeClr>
          </a:solidFill>
          <a:ln>
            <a:solidFill>
              <a:schemeClr val="tx1"/>
            </a:solidFill>
          </a:ln>
        </p:spPr>
        <p:txBody>
          <a:bodyPr tIns="91440">
            <a:normAutofit fontScale="90000"/>
          </a:bodyPr>
          <a:lstStyle/>
          <a:p>
            <a:r>
              <a:rPr lang="en-US" dirty="0" smtClean="0"/>
              <a:t>Group Members Profile</a:t>
            </a:r>
            <a:endParaRPr lang="en-US" dirty="0"/>
          </a:p>
        </p:txBody>
      </p:sp>
      <p:sp>
        <p:nvSpPr>
          <p:cNvPr id="4" name="Content Placeholder 3"/>
          <p:cNvSpPr>
            <a:spLocks noGrp="1"/>
          </p:cNvSpPr>
          <p:nvPr>
            <p:ph sz="quarter" idx="13"/>
          </p:nvPr>
        </p:nvSpPr>
        <p:spPr>
          <a:xfrm>
            <a:off x="519879" y="932188"/>
            <a:ext cx="3053315" cy="558988"/>
          </a:xfrm>
        </p:spPr>
        <p:txBody>
          <a:bodyPr/>
          <a:lstStyle/>
          <a:p>
            <a:pPr marL="0" indent="0">
              <a:buNone/>
            </a:pPr>
            <a:r>
              <a:rPr lang="en-US" dirty="0" smtClean="0"/>
              <a:t>Bruce </a:t>
            </a:r>
            <a:r>
              <a:rPr lang="en-US" dirty="0" err="1" smtClean="0"/>
              <a:t>Manirath</a:t>
            </a:r>
            <a:endParaRPr lang="en-US" dirty="0" smtClean="0"/>
          </a:p>
          <a:p>
            <a:pPr marL="0" indent="0">
              <a:buNone/>
            </a:pPr>
            <a:endParaRPr lang="en-US" dirty="0"/>
          </a:p>
        </p:txBody>
      </p:sp>
      <p:sp>
        <p:nvSpPr>
          <p:cNvPr id="5" name="Content Placeholder 4"/>
          <p:cNvSpPr>
            <a:spLocks noGrp="1"/>
          </p:cNvSpPr>
          <p:nvPr>
            <p:ph sz="quarter" idx="14"/>
          </p:nvPr>
        </p:nvSpPr>
        <p:spPr>
          <a:xfrm>
            <a:off x="3573194" y="1048348"/>
            <a:ext cx="7704406" cy="3034902"/>
          </a:xfrm>
        </p:spPr>
        <p:txBody>
          <a:bodyPr>
            <a:normAutofit fontScale="70000" lnSpcReduction="20000"/>
          </a:bodyPr>
          <a:lstStyle/>
          <a:p>
            <a:pPr marL="0" indent="0">
              <a:buNone/>
            </a:pPr>
            <a:r>
              <a:rPr lang="en-US" cap="none" dirty="0" smtClean="0"/>
              <a:t>Bruce is from Western Sydney and has a goal of getting into software development and is interested in AI and automation. </a:t>
            </a:r>
          </a:p>
          <a:p>
            <a:pPr marL="0" indent="0">
              <a:buNone/>
            </a:pPr>
            <a:r>
              <a:rPr lang="en-US" cap="none" dirty="0" smtClean="0"/>
              <a:t>He is a music buff that loves to play bass guitar and has an affinity for cats. He has an interest about how people and governments are going to adapt to the increased use of AI and automation.   Geopolitics is an interest for both Jennelle and Bruce and AI and automation brings up some interesting questions in this perspective. These questions fascinate Bruce and Jennelle. </a:t>
            </a:r>
          </a:p>
          <a:p>
            <a:pPr marL="0" indent="0">
              <a:buNone/>
            </a:pPr>
            <a:r>
              <a:rPr lang="en-US" cap="none" dirty="0" smtClean="0"/>
              <a:t>Questions like, “who owns the data from facial recognition programs?”, “Can facial recognition surveillance contravene the right to privacy?”, “Who sets the ethics that self driving cars use to make decisions?”, “Is there any way to regulate the use of data and police these regulations?”, “How do we protect ourselves from unsavory governments that ignore international conventions on privacy and data collection?”</a:t>
            </a:r>
          </a:p>
          <a:p>
            <a:pPr marL="0" indent="0">
              <a:buNone/>
            </a:pPr>
            <a:endParaRPr lang="en-US" dirty="0"/>
          </a:p>
        </p:txBody>
      </p:sp>
      <p:pic>
        <p:nvPicPr>
          <p:cNvPr id="6" name="Picture 5"/>
          <p:cNvPicPr>
            <a:picLocks noChangeAspect="1"/>
          </p:cNvPicPr>
          <p:nvPr/>
        </p:nvPicPr>
        <p:blipFill>
          <a:blip r:embed="rId2"/>
          <a:stretch>
            <a:fillRect/>
          </a:stretch>
        </p:blipFill>
        <p:spPr>
          <a:xfrm>
            <a:off x="758404" y="1621506"/>
            <a:ext cx="1801916" cy="1809038"/>
          </a:xfrm>
          <a:prstGeom prst="rect">
            <a:avLst/>
          </a:prstGeom>
          <a:ln w="6350">
            <a:solidFill>
              <a:schemeClr val="tx1"/>
            </a:solidFill>
          </a:ln>
        </p:spPr>
      </p:pic>
      <p:sp>
        <p:nvSpPr>
          <p:cNvPr id="7" name="TextBox 6"/>
          <p:cNvSpPr txBox="1"/>
          <p:nvPr/>
        </p:nvSpPr>
        <p:spPr>
          <a:xfrm>
            <a:off x="519879" y="4132794"/>
            <a:ext cx="2688181" cy="400110"/>
          </a:xfrm>
          <a:prstGeom prst="rect">
            <a:avLst/>
          </a:prstGeom>
          <a:noFill/>
        </p:spPr>
        <p:txBody>
          <a:bodyPr wrap="square" rtlCol="0">
            <a:spAutoFit/>
          </a:bodyPr>
          <a:lstStyle/>
          <a:p>
            <a:r>
              <a:rPr lang="en-US" dirty="0" smtClean="0"/>
              <a:t>JENNELLE </a:t>
            </a:r>
            <a:r>
              <a:rPr lang="en-US" sz="2000" cap="all" dirty="0"/>
              <a:t>ROBERTS</a:t>
            </a:r>
            <a:endParaRPr lang="en-US" sz="2000" cap="all" dirty="0"/>
          </a:p>
        </p:txBody>
      </p:sp>
      <p:pic>
        <p:nvPicPr>
          <p:cNvPr id="8" name="Picture 7" descr="https://lh3.googleusercontent.com/f2IBMrA1x39A2Uad89p8t6tNY7rWjxuK1UisyF2lmNPcBD2d-qyiW5oVSgjd2qTcQiRMfjwhoIYcyr1PJ_DVvJhS_T_N54gYK-jhNEy3pJzrjsv_Zv5veYoVVIaRmWs0lE2vgio6Jg=w240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3149" y="4606534"/>
            <a:ext cx="1464291" cy="1773029"/>
          </a:xfrm>
          <a:prstGeom prst="rect">
            <a:avLst/>
          </a:prstGeom>
          <a:noFill/>
          <a:ln>
            <a:solidFill>
              <a:schemeClr val="tx1"/>
            </a:solidFill>
          </a:ln>
        </p:spPr>
      </p:pic>
      <p:sp>
        <p:nvSpPr>
          <p:cNvPr id="9" name="TextBox 8"/>
          <p:cNvSpPr txBox="1"/>
          <p:nvPr/>
        </p:nvSpPr>
        <p:spPr>
          <a:xfrm>
            <a:off x="3573194" y="4329741"/>
            <a:ext cx="7704406" cy="2246769"/>
          </a:xfrm>
          <a:prstGeom prst="rect">
            <a:avLst/>
          </a:prstGeom>
          <a:noFill/>
        </p:spPr>
        <p:txBody>
          <a:bodyPr wrap="square" rtlCol="0">
            <a:spAutoFit/>
          </a:bodyPr>
          <a:lstStyle/>
          <a:p>
            <a:r>
              <a:rPr lang="en-US" sz="1400" dirty="0" smtClean="0"/>
              <a:t>Jennelle is also originally from Western Sydney, but now living in Melbourne. The second child of 5, Jennelle is used to noise, differing opinions and nerds.  The whole family are nerds made up of scientists, psychologists and IT professionals.  </a:t>
            </a:r>
          </a:p>
          <a:p>
            <a:r>
              <a:rPr lang="en-US" sz="1400" dirty="0" smtClean="0"/>
              <a:t>Jennelle has a 9 year old daughter who is autistic.  So Jennelle is always up for a chat about diversity advocacy, </a:t>
            </a:r>
            <a:r>
              <a:rPr lang="en-US" sz="1400" dirty="0" err="1" smtClean="0"/>
              <a:t>neurodivergence</a:t>
            </a:r>
            <a:r>
              <a:rPr lang="en-US" sz="1400" dirty="0" smtClean="0"/>
              <a:t> acceptance and aliens.  Aliens are a big topic at the Roberts house.  </a:t>
            </a:r>
          </a:p>
          <a:p>
            <a:r>
              <a:rPr lang="en-US" sz="1400" dirty="0" smtClean="0"/>
              <a:t>Jennelle loves to make things fit into lists and tables and as she continued through her career, she realised that this way of organising things meant that data was something that came naturally.  She currently works as a </a:t>
            </a:r>
            <a:r>
              <a:rPr lang="en-US" sz="1400" dirty="0"/>
              <a:t>D</a:t>
            </a:r>
            <a:r>
              <a:rPr lang="en-US" sz="1400" dirty="0" smtClean="0"/>
              <a:t>ata </a:t>
            </a:r>
            <a:r>
              <a:rPr lang="en-US" sz="1400" dirty="0"/>
              <a:t>A</a:t>
            </a:r>
            <a:r>
              <a:rPr lang="en-US" sz="1400" dirty="0" smtClean="0"/>
              <a:t>nalyst for a volume residential builder focusing on Material, Procurement and Costing Data.</a:t>
            </a:r>
            <a:endParaRPr lang="en-US" sz="1400" dirty="0"/>
          </a:p>
        </p:txBody>
      </p:sp>
    </p:spTree>
    <p:extLst>
      <p:ext uri="{BB962C8B-B14F-4D97-AF65-F5344CB8AC3E}">
        <p14:creationId xmlns:p14="http://schemas.microsoft.com/office/powerpoint/2010/main" val="14444099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13149" y="224621"/>
            <a:ext cx="10364451" cy="577237"/>
          </a:xfrm>
          <a:solidFill>
            <a:schemeClr val="bg1">
              <a:lumMod val="95000"/>
            </a:schemeClr>
          </a:solidFill>
          <a:ln>
            <a:solidFill>
              <a:schemeClr val="tx1"/>
            </a:solidFill>
          </a:ln>
        </p:spPr>
        <p:txBody>
          <a:bodyPr>
            <a:normAutofit fontScale="90000"/>
          </a:bodyPr>
          <a:lstStyle/>
          <a:p>
            <a:r>
              <a:rPr lang="en-US" dirty="0" smtClean="0"/>
              <a:t>Group Members Profile</a:t>
            </a:r>
            <a:endParaRPr lang="en-US" dirty="0"/>
          </a:p>
        </p:txBody>
      </p:sp>
      <p:sp>
        <p:nvSpPr>
          <p:cNvPr id="6" name="Content Placeholder 3"/>
          <p:cNvSpPr txBox="1">
            <a:spLocks/>
          </p:cNvSpPr>
          <p:nvPr/>
        </p:nvSpPr>
        <p:spPr>
          <a:xfrm>
            <a:off x="519879" y="932188"/>
            <a:ext cx="3053315" cy="55898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Font typeface="Arial" panose="020B0604020202020204" pitchFamily="34" charset="0"/>
              <a:buNone/>
            </a:pPr>
            <a:r>
              <a:rPr lang="en-US" dirty="0" err="1" smtClean="0"/>
              <a:t>Jaryd</a:t>
            </a:r>
            <a:r>
              <a:rPr lang="en-US" dirty="0" smtClean="0"/>
              <a:t> Cavanagh</a:t>
            </a:r>
          </a:p>
          <a:p>
            <a:pPr marL="0" indent="0">
              <a:buFont typeface="Arial" panose="020B0604020202020204" pitchFamily="34" charset="0"/>
              <a:buNone/>
            </a:pPr>
            <a:endParaRPr lang="en-US" dirty="0"/>
          </a:p>
        </p:txBody>
      </p:sp>
      <p:sp>
        <p:nvSpPr>
          <p:cNvPr id="7" name="Content Placeholder 4"/>
          <p:cNvSpPr txBox="1">
            <a:spLocks/>
          </p:cNvSpPr>
          <p:nvPr/>
        </p:nvSpPr>
        <p:spPr>
          <a:xfrm>
            <a:off x="3573194" y="1080304"/>
            <a:ext cx="7962314" cy="234558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Font typeface="Arial" panose="020B0604020202020204" pitchFamily="34" charset="0"/>
              <a:buNone/>
            </a:pPr>
            <a:r>
              <a:rPr lang="en-US" sz="1400" cap="none" dirty="0" err="1" smtClean="0"/>
              <a:t>Jaryd</a:t>
            </a:r>
            <a:r>
              <a:rPr lang="en-US" sz="1400" cap="none" dirty="0" smtClean="0"/>
              <a:t> is a born and bred Melbournian.  He lives in Mill Park and has a brother and sister, 2 dogs and a cat.  </a:t>
            </a:r>
          </a:p>
          <a:p>
            <a:pPr marL="0" indent="0">
              <a:buFont typeface="Arial" panose="020B0604020202020204" pitchFamily="34" charset="0"/>
              <a:buNone/>
            </a:pPr>
            <a:r>
              <a:rPr lang="en-US" sz="1400" cap="none" dirty="0" err="1" smtClean="0"/>
              <a:t>Jaryd</a:t>
            </a:r>
            <a:r>
              <a:rPr lang="en-US" sz="1400" cap="none" dirty="0" smtClean="0"/>
              <a:t> loves computer games and metal music, his favourite type of game being Action Single Player games and his favourite band is </a:t>
            </a:r>
            <a:r>
              <a:rPr lang="en-US" sz="1400" cap="none" dirty="0" err="1" smtClean="0"/>
              <a:t>Powerwolf</a:t>
            </a:r>
            <a:r>
              <a:rPr lang="en-US" sz="1400" cap="none" dirty="0" smtClean="0"/>
              <a:t>, a German power metal band.</a:t>
            </a:r>
          </a:p>
          <a:p>
            <a:pPr marL="0" indent="0">
              <a:buFont typeface="Arial" panose="020B0604020202020204" pitchFamily="34" charset="0"/>
              <a:buNone/>
            </a:pPr>
            <a:r>
              <a:rPr lang="en-US" sz="1400" cap="none" dirty="0" err="1" smtClean="0"/>
              <a:t>Jaryd</a:t>
            </a:r>
            <a:r>
              <a:rPr lang="en-US" sz="1400" cap="none" dirty="0" smtClean="0"/>
              <a:t> is excited about IT and would love to be a Web Developer.  Providing client specific solutions with a creative difference.</a:t>
            </a:r>
          </a:p>
          <a:p>
            <a:pPr marL="0" indent="0">
              <a:buFont typeface="Arial" panose="020B0604020202020204" pitchFamily="34" charset="0"/>
              <a:buNone/>
            </a:pPr>
            <a:r>
              <a:rPr lang="en-US" sz="1400" cap="none" dirty="0" smtClean="0"/>
              <a:t>If you want to talk about Game Of Thrones, </a:t>
            </a:r>
            <a:r>
              <a:rPr lang="en-US" sz="1400" cap="none" dirty="0" err="1" smtClean="0"/>
              <a:t>Jaryd</a:t>
            </a:r>
            <a:r>
              <a:rPr lang="en-US" sz="1400" cap="none" dirty="0" smtClean="0"/>
              <a:t> is your man.</a:t>
            </a:r>
          </a:p>
        </p:txBody>
      </p:sp>
      <p:sp>
        <p:nvSpPr>
          <p:cNvPr id="8" name="Content Placeholder 3"/>
          <p:cNvSpPr txBox="1">
            <a:spLocks/>
          </p:cNvSpPr>
          <p:nvPr/>
        </p:nvSpPr>
        <p:spPr>
          <a:xfrm>
            <a:off x="519879" y="3408102"/>
            <a:ext cx="3053315" cy="55898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Font typeface="Arial" panose="020B0604020202020204" pitchFamily="34" charset="0"/>
              <a:buNone/>
            </a:pPr>
            <a:r>
              <a:rPr lang="en-US" dirty="0" smtClean="0"/>
              <a:t>Jack Marsden</a:t>
            </a:r>
          </a:p>
          <a:p>
            <a:pPr marL="0" indent="0">
              <a:buFont typeface="Arial" panose="020B0604020202020204" pitchFamily="34" charset="0"/>
              <a:buNone/>
            </a:pPr>
            <a:endParaRPr lang="en-US" dirty="0"/>
          </a:p>
        </p:txBody>
      </p:sp>
      <p:sp>
        <p:nvSpPr>
          <p:cNvPr id="9" name="Content Placeholder 4"/>
          <p:cNvSpPr txBox="1">
            <a:spLocks/>
          </p:cNvSpPr>
          <p:nvPr/>
        </p:nvSpPr>
        <p:spPr>
          <a:xfrm>
            <a:off x="3573194" y="3574004"/>
            <a:ext cx="7962314" cy="313337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1400" cap="none" dirty="0" smtClean="0"/>
              <a:t>Jack was born in Tasmania but has also lived in Mount Gambier and Melbourne.  Jack joined the Army in 2012 and was assigned to the Royal Australian Signal Corps before commencing training in radio communication systems. </a:t>
            </a:r>
            <a:r>
              <a:rPr lang="en-US" sz="1400" cap="none" dirty="0"/>
              <a:t>Jack </a:t>
            </a:r>
            <a:r>
              <a:rPr lang="en-US" sz="1400" cap="none" dirty="0" smtClean="0"/>
              <a:t>currently lives in Brisbane with his Alaskan Malamute, Odin.</a:t>
            </a:r>
          </a:p>
          <a:p>
            <a:pPr marL="0" indent="0">
              <a:buFont typeface="Arial" panose="020B0604020202020204" pitchFamily="34" charset="0"/>
              <a:buNone/>
            </a:pPr>
            <a:r>
              <a:rPr lang="en-US" sz="1400" cap="none" dirty="0" smtClean="0"/>
              <a:t>Jack has previously been deployed to Afghanistan and currently leads a team that provides telecommunications services via secure voice and data networks. Jack has always had an IT interest since being introduced to IT at school.  The thing that appeals to him the most is the potential and possibilities that can be achieved with IT.  The ability to communicate, connect, access entertainment and move money around the world.  All in seconds!  Jack’s current interest in IT is mainly server management focused.  He hopes to begin formal training on this aspect of IT soon.</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426" y="3917091"/>
            <a:ext cx="860646" cy="2097608"/>
          </a:xfrm>
          <a:prstGeom prst="rect">
            <a:avLst/>
          </a:prstGeom>
          <a:ln>
            <a:solidFill>
              <a:schemeClr val="tx1"/>
            </a:solidFill>
          </a:ln>
        </p:spPr>
      </p:pic>
      <p:pic>
        <p:nvPicPr>
          <p:cNvPr id="12" name="Picture 11"/>
          <p:cNvPicPr>
            <a:picLocks noChangeAspect="1"/>
          </p:cNvPicPr>
          <p:nvPr/>
        </p:nvPicPr>
        <p:blipFill>
          <a:blip r:embed="rId3"/>
          <a:stretch>
            <a:fillRect/>
          </a:stretch>
        </p:blipFill>
        <p:spPr>
          <a:xfrm>
            <a:off x="692749" y="1621506"/>
            <a:ext cx="1524000" cy="1524000"/>
          </a:xfrm>
          <a:prstGeom prst="rect">
            <a:avLst/>
          </a:prstGeom>
          <a:ln>
            <a:solidFill>
              <a:schemeClr val="tx1"/>
            </a:solidFill>
          </a:ln>
        </p:spPr>
      </p:pic>
    </p:spTree>
    <p:extLst>
      <p:ext uri="{BB962C8B-B14F-4D97-AF65-F5344CB8AC3E}">
        <p14:creationId xmlns:p14="http://schemas.microsoft.com/office/powerpoint/2010/main" val="3362464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13149" y="224621"/>
            <a:ext cx="10364451" cy="577237"/>
          </a:xfrm>
          <a:solidFill>
            <a:schemeClr val="bg1">
              <a:lumMod val="95000"/>
            </a:schemeClr>
          </a:solidFill>
          <a:ln>
            <a:solidFill>
              <a:schemeClr val="tx1"/>
            </a:solidFill>
          </a:ln>
        </p:spPr>
        <p:txBody>
          <a:bodyPr tIns="91440" anchor="ctr" anchorCtr="1">
            <a:normAutofit fontScale="90000"/>
          </a:bodyPr>
          <a:lstStyle/>
          <a:p>
            <a:r>
              <a:rPr lang="en-US" dirty="0" smtClean="0"/>
              <a:t>Group Members Profile</a:t>
            </a:r>
            <a:endParaRPr lang="en-US" dirty="0"/>
          </a:p>
        </p:txBody>
      </p:sp>
      <p:sp>
        <p:nvSpPr>
          <p:cNvPr id="7" name="Content Placeholder 3"/>
          <p:cNvSpPr txBox="1">
            <a:spLocks/>
          </p:cNvSpPr>
          <p:nvPr/>
        </p:nvSpPr>
        <p:spPr>
          <a:xfrm>
            <a:off x="322931" y="1776250"/>
            <a:ext cx="3053315" cy="55898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dirty="0"/>
              <a:t>Kyle Francis</a:t>
            </a:r>
          </a:p>
        </p:txBody>
      </p:sp>
      <p:sp>
        <p:nvSpPr>
          <p:cNvPr id="8" name="Content Placeholder 4"/>
          <p:cNvSpPr txBox="1">
            <a:spLocks/>
          </p:cNvSpPr>
          <p:nvPr/>
        </p:nvSpPr>
        <p:spPr>
          <a:xfrm>
            <a:off x="3376246" y="1776250"/>
            <a:ext cx="7962314" cy="344658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1400" cap="none" dirty="0" smtClean="0"/>
              <a:t>Kyle was born and bred in Brisbane.  He is in fact, still there.  Kyle grew up in a family that loved to be on the cutting edge of technology.  So IT was a second nature for him that saw him develop a love of computer games and hardware. He would love to be involved in troubleshooting and repair as well as the development of application software. </a:t>
            </a:r>
          </a:p>
          <a:p>
            <a:pPr marL="0" indent="0">
              <a:buNone/>
            </a:pPr>
            <a:r>
              <a:rPr lang="en-US" sz="1400" cap="none" dirty="0" smtClean="0"/>
              <a:t>Kyle’s other loves is for all the cats.  We are pretty sure that Kyle has never met a cat he doesn’t love.  He has his own cat </a:t>
            </a:r>
            <a:r>
              <a:rPr lang="en-US" sz="1400" cap="none" dirty="0" err="1" smtClean="0"/>
              <a:t>Braum</a:t>
            </a:r>
            <a:r>
              <a:rPr lang="en-US" sz="1400" cap="none" dirty="0" smtClean="0"/>
              <a:t> who is named after a League of Legends character.  </a:t>
            </a:r>
            <a:r>
              <a:rPr lang="en-US" sz="1400" cap="none" dirty="0" err="1" smtClean="0"/>
              <a:t>Braum</a:t>
            </a:r>
            <a:r>
              <a:rPr lang="en-US" sz="1400" cap="none" dirty="0" smtClean="0"/>
              <a:t> (The heart of the </a:t>
            </a:r>
            <a:r>
              <a:rPr lang="en-US" sz="1400" cap="none" dirty="0" err="1"/>
              <a:t>F</a:t>
            </a:r>
            <a:r>
              <a:rPr lang="en-US" sz="1400" cap="none" dirty="0" err="1" smtClean="0"/>
              <a:t>reljord</a:t>
            </a:r>
            <a:r>
              <a:rPr lang="en-US" sz="1400" dirty="0" smtClean="0"/>
              <a:t>)</a:t>
            </a:r>
            <a:r>
              <a:rPr lang="en-US" sz="1400" cap="none" dirty="0" smtClean="0"/>
              <a:t> has a wicked moustache, and some of his abilities are to propel freezing ice from his shield as well as become Un-Breakable.  All good qualities for a cat.</a:t>
            </a:r>
          </a:p>
          <a:p>
            <a:pPr marL="0" indent="0">
              <a:buNone/>
            </a:pPr>
            <a:r>
              <a:rPr lang="en-US" sz="1400" cap="none" dirty="0" smtClean="0"/>
              <a:t>Kyle has also represented Australia, not once, but twice, at the NASA hosted Space Settlement Design Competition.  He is still not sure if he is going to Mars after the initial 2030 mission.</a:t>
            </a:r>
          </a:p>
          <a:p>
            <a:pPr marL="0" indent="0">
              <a:buNone/>
            </a:pPr>
            <a:endParaRPr lang="en-US" sz="1400" cap="none" dirty="0" smtClean="0"/>
          </a:p>
        </p:txBody>
      </p:sp>
    </p:spTree>
    <p:extLst>
      <p:ext uri="{BB962C8B-B14F-4D97-AF65-F5344CB8AC3E}">
        <p14:creationId xmlns:p14="http://schemas.microsoft.com/office/powerpoint/2010/main" val="1927274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13775" y="478339"/>
            <a:ext cx="10364451" cy="549101"/>
          </a:xfrm>
          <a:solidFill>
            <a:schemeClr val="bg1">
              <a:lumMod val="95000"/>
            </a:schemeClr>
          </a:solidFill>
          <a:ln>
            <a:solidFill>
              <a:schemeClr val="tx1"/>
            </a:solidFill>
          </a:ln>
        </p:spPr>
        <p:txBody>
          <a:bodyPr tIns="91440">
            <a:normAutofit fontScale="90000"/>
          </a:bodyPr>
          <a:lstStyle/>
          <a:p>
            <a:r>
              <a:rPr lang="en-US" dirty="0" smtClean="0"/>
              <a:t>TEAM Myers Briggs TEST RESULTS</a:t>
            </a:r>
            <a:endParaRPr lang="en-US" dirty="0"/>
          </a:p>
        </p:txBody>
      </p:sp>
      <p:sp>
        <p:nvSpPr>
          <p:cNvPr id="6" name="TextBox 5"/>
          <p:cNvSpPr txBox="1"/>
          <p:nvPr/>
        </p:nvSpPr>
        <p:spPr>
          <a:xfrm>
            <a:off x="2419644" y="3741766"/>
            <a:ext cx="7033847" cy="1754326"/>
          </a:xfrm>
          <a:prstGeom prst="rect">
            <a:avLst/>
          </a:prstGeom>
          <a:noFill/>
        </p:spPr>
        <p:txBody>
          <a:bodyPr wrap="square" rtlCol="0">
            <a:spAutoFit/>
          </a:bodyPr>
          <a:lstStyle/>
          <a:p>
            <a:r>
              <a:rPr lang="en-US" b="1" dirty="0" smtClean="0"/>
              <a:t>Bruce</a:t>
            </a:r>
            <a:r>
              <a:rPr lang="en-US" dirty="0"/>
              <a:t>	</a:t>
            </a:r>
            <a:r>
              <a:rPr lang="en-US" dirty="0" smtClean="0"/>
              <a:t>INTP	(Introversion</a:t>
            </a:r>
            <a:r>
              <a:rPr lang="en-US" dirty="0"/>
              <a:t>, Intuition, Thinking, Perceiving)</a:t>
            </a:r>
          </a:p>
          <a:p>
            <a:r>
              <a:rPr lang="en-US" b="1" dirty="0"/>
              <a:t>Jennelle</a:t>
            </a:r>
            <a:r>
              <a:rPr lang="en-US" dirty="0"/>
              <a:t>	</a:t>
            </a:r>
            <a:r>
              <a:rPr lang="en-US" dirty="0" smtClean="0"/>
              <a:t>ISTJ		(Introversion</a:t>
            </a:r>
            <a:r>
              <a:rPr lang="en-US" dirty="0"/>
              <a:t>, Sensing, Thinking, Judgment)</a:t>
            </a:r>
          </a:p>
          <a:p>
            <a:r>
              <a:rPr lang="en-US" b="1" dirty="0" err="1"/>
              <a:t>Jaryd</a:t>
            </a:r>
            <a:r>
              <a:rPr lang="en-US" dirty="0"/>
              <a:t> 	</a:t>
            </a:r>
            <a:r>
              <a:rPr lang="en-US" dirty="0" smtClean="0"/>
              <a:t>INFP 	(Introversion</a:t>
            </a:r>
            <a:r>
              <a:rPr lang="en-US" dirty="0"/>
              <a:t>, </a:t>
            </a:r>
            <a:r>
              <a:rPr lang="en-US" dirty="0" smtClean="0"/>
              <a:t>Intuition</a:t>
            </a:r>
            <a:r>
              <a:rPr lang="en-US" dirty="0"/>
              <a:t>, </a:t>
            </a:r>
            <a:r>
              <a:rPr lang="en-US" dirty="0" smtClean="0"/>
              <a:t>Feeling</a:t>
            </a:r>
            <a:r>
              <a:rPr lang="en-US" dirty="0"/>
              <a:t>, </a:t>
            </a:r>
            <a:r>
              <a:rPr lang="en-US" dirty="0" smtClean="0"/>
              <a:t>Perceiving)</a:t>
            </a:r>
            <a:endParaRPr lang="en-US" dirty="0"/>
          </a:p>
          <a:p>
            <a:r>
              <a:rPr lang="en-US" b="1" dirty="0" smtClean="0"/>
              <a:t>Jack	</a:t>
            </a:r>
            <a:r>
              <a:rPr lang="en-US" b="1" dirty="0"/>
              <a:t>	</a:t>
            </a:r>
            <a:r>
              <a:rPr lang="en-US" dirty="0"/>
              <a:t>INTJ </a:t>
            </a:r>
            <a:r>
              <a:rPr lang="en-US" dirty="0" smtClean="0"/>
              <a:t>	(</a:t>
            </a:r>
            <a:r>
              <a:rPr lang="en-US" dirty="0"/>
              <a:t>Introversion, Intuition, Thinking, Judgment)</a:t>
            </a:r>
          </a:p>
          <a:p>
            <a:r>
              <a:rPr lang="en-US" b="1" dirty="0"/>
              <a:t>Kyle	</a:t>
            </a:r>
            <a:r>
              <a:rPr lang="en-US" b="1" dirty="0" smtClean="0"/>
              <a:t>LINKS NOT WORKING</a:t>
            </a:r>
          </a:p>
          <a:p>
            <a:endParaRPr lang="en-US" b="1" dirty="0" smtClean="0"/>
          </a:p>
        </p:txBody>
      </p:sp>
      <p:pic>
        <p:nvPicPr>
          <p:cNvPr id="10" name="Picture 9"/>
          <p:cNvPicPr>
            <a:picLocks noChangeAspect="1"/>
          </p:cNvPicPr>
          <p:nvPr/>
        </p:nvPicPr>
        <p:blipFill>
          <a:blip r:embed="rId2"/>
          <a:stretch>
            <a:fillRect/>
          </a:stretch>
        </p:blipFill>
        <p:spPr>
          <a:xfrm>
            <a:off x="913775" y="1555928"/>
            <a:ext cx="1619250" cy="1676400"/>
          </a:xfrm>
          <a:prstGeom prst="rect">
            <a:avLst/>
          </a:prstGeom>
        </p:spPr>
      </p:pic>
      <p:pic>
        <p:nvPicPr>
          <p:cNvPr id="11" name="Picture 10"/>
          <p:cNvPicPr>
            <a:picLocks noChangeAspect="1"/>
          </p:cNvPicPr>
          <p:nvPr/>
        </p:nvPicPr>
        <p:blipFill>
          <a:blip r:embed="rId3"/>
          <a:stretch>
            <a:fillRect/>
          </a:stretch>
        </p:blipFill>
        <p:spPr>
          <a:xfrm>
            <a:off x="7377863" y="1570215"/>
            <a:ext cx="1638300" cy="1676400"/>
          </a:xfrm>
          <a:prstGeom prst="rect">
            <a:avLst/>
          </a:prstGeom>
        </p:spPr>
      </p:pic>
      <p:pic>
        <p:nvPicPr>
          <p:cNvPr id="12" name="Picture 11"/>
          <p:cNvPicPr>
            <a:picLocks noChangeAspect="1"/>
          </p:cNvPicPr>
          <p:nvPr/>
        </p:nvPicPr>
        <p:blipFill>
          <a:blip r:embed="rId4"/>
          <a:stretch>
            <a:fillRect/>
          </a:stretch>
        </p:blipFill>
        <p:spPr>
          <a:xfrm>
            <a:off x="5226342" y="1555928"/>
            <a:ext cx="1619250" cy="1657350"/>
          </a:xfrm>
          <a:prstGeom prst="rect">
            <a:avLst/>
          </a:prstGeom>
        </p:spPr>
      </p:pic>
      <p:pic>
        <p:nvPicPr>
          <p:cNvPr id="13" name="Picture 12"/>
          <p:cNvPicPr>
            <a:picLocks noChangeAspect="1"/>
          </p:cNvPicPr>
          <p:nvPr/>
        </p:nvPicPr>
        <p:blipFill>
          <a:blip r:embed="rId5"/>
          <a:stretch>
            <a:fillRect/>
          </a:stretch>
        </p:blipFill>
        <p:spPr>
          <a:xfrm>
            <a:off x="3074821" y="1570215"/>
            <a:ext cx="1609725" cy="1647825"/>
          </a:xfrm>
          <a:prstGeom prst="rect">
            <a:avLst/>
          </a:prstGeom>
        </p:spPr>
      </p:pic>
      <p:sp>
        <p:nvSpPr>
          <p:cNvPr id="14" name="TextBox 13"/>
          <p:cNvSpPr txBox="1"/>
          <p:nvPr/>
        </p:nvSpPr>
        <p:spPr>
          <a:xfrm>
            <a:off x="562708" y="6231988"/>
            <a:ext cx="6006904" cy="246221"/>
          </a:xfrm>
          <a:prstGeom prst="rect">
            <a:avLst/>
          </a:prstGeom>
          <a:noFill/>
        </p:spPr>
        <p:txBody>
          <a:bodyPr wrap="square" rtlCol="0">
            <a:spAutoFit/>
          </a:bodyPr>
          <a:lstStyle/>
          <a:p>
            <a:pPr lvl="0"/>
            <a:r>
              <a:rPr lang="en-US" sz="1000">
                <a:solidFill>
                  <a:prstClr val="black"/>
                </a:solidFill>
              </a:rPr>
              <a:t>Images Source: </a:t>
            </a:r>
            <a:r>
              <a:rPr lang="en-US" sz="1000">
                <a:solidFill>
                  <a:prstClr val="black"/>
                </a:solidFill>
                <a:hlinkClick r:id="rId6"/>
              </a:rPr>
              <a:t>http://www.maoxian.com/thoughts/myers-briggs-personality-types-matrix</a:t>
            </a:r>
            <a:endParaRPr lang="en-US" sz="1000" dirty="0">
              <a:solidFill>
                <a:prstClr val="black"/>
              </a:solidFill>
            </a:endParaRPr>
          </a:p>
        </p:txBody>
      </p:sp>
    </p:spTree>
    <p:extLst>
      <p:ext uri="{BB962C8B-B14F-4D97-AF65-F5344CB8AC3E}">
        <p14:creationId xmlns:p14="http://schemas.microsoft.com/office/powerpoint/2010/main" val="3596877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98181" y="342080"/>
            <a:ext cx="10364451" cy="549101"/>
          </a:xfrm>
          <a:solidFill>
            <a:schemeClr val="bg1">
              <a:lumMod val="95000"/>
            </a:schemeClr>
          </a:solidFill>
          <a:ln>
            <a:solidFill>
              <a:schemeClr val="tx1"/>
            </a:solidFill>
          </a:ln>
        </p:spPr>
        <p:txBody>
          <a:bodyPr tIns="91440">
            <a:normAutofit fontScale="90000"/>
          </a:bodyPr>
          <a:lstStyle/>
          <a:p>
            <a:r>
              <a:rPr lang="en-US" dirty="0" smtClean="0"/>
              <a:t>Other personal testing</a:t>
            </a:r>
            <a:endParaRPr lang="en-US" dirty="0"/>
          </a:p>
        </p:txBody>
      </p:sp>
      <p:sp>
        <p:nvSpPr>
          <p:cNvPr id="6" name="TextBox 5"/>
          <p:cNvSpPr txBox="1"/>
          <p:nvPr/>
        </p:nvSpPr>
        <p:spPr>
          <a:xfrm>
            <a:off x="477250" y="996173"/>
            <a:ext cx="5262368" cy="2308324"/>
          </a:xfrm>
          <a:prstGeom prst="rect">
            <a:avLst/>
          </a:prstGeom>
          <a:noFill/>
        </p:spPr>
        <p:txBody>
          <a:bodyPr wrap="square" rtlCol="0">
            <a:spAutoFit/>
          </a:bodyPr>
          <a:lstStyle/>
          <a:p>
            <a:pPr algn="ctr"/>
            <a:r>
              <a:rPr lang="en-US" dirty="0" smtClean="0"/>
              <a:t>BRUCE</a:t>
            </a:r>
          </a:p>
          <a:p>
            <a:r>
              <a:rPr lang="en-US" sz="1400" dirty="0" smtClean="0"/>
              <a:t>Bruce </a:t>
            </a:r>
            <a:r>
              <a:rPr lang="en-US" sz="1400" dirty="0"/>
              <a:t>completed was The </a:t>
            </a:r>
            <a:r>
              <a:rPr lang="en-US" sz="1400" dirty="0" err="1"/>
              <a:t>Vark</a:t>
            </a:r>
            <a:r>
              <a:rPr lang="en-US" sz="1400" dirty="0"/>
              <a:t> Questionnaire </a:t>
            </a:r>
            <a:r>
              <a:rPr lang="en-US" sz="1400" dirty="0" smtClean="0"/>
              <a:t>and the Big Five Personality Test</a:t>
            </a:r>
          </a:p>
          <a:p>
            <a:r>
              <a:rPr lang="en-US" sz="1400" dirty="0" smtClean="0"/>
              <a:t>The VARK assessed Bruce as </a:t>
            </a:r>
            <a:r>
              <a:rPr lang="en-US" sz="1400" dirty="0"/>
              <a:t>a Mild read/write learning type.  People with this </a:t>
            </a:r>
            <a:r>
              <a:rPr lang="en-US" sz="1400" dirty="0" err="1"/>
              <a:t>Vark</a:t>
            </a:r>
            <a:r>
              <a:rPr lang="en-US" sz="1400" dirty="0"/>
              <a:t> Assessment prefer to write and read, use lists, extract meanings from headings and titles and like to have clarity in what is written. </a:t>
            </a:r>
          </a:p>
          <a:p>
            <a:r>
              <a:rPr lang="en-US" sz="1400" dirty="0" smtClean="0"/>
              <a:t>The </a:t>
            </a:r>
            <a:r>
              <a:rPr lang="en-US" sz="1400" dirty="0"/>
              <a:t>Big Five Personality </a:t>
            </a:r>
            <a:r>
              <a:rPr lang="en-US" sz="1400" dirty="0" smtClean="0"/>
              <a:t>test result was that Bruce’s personality was about Openness</a:t>
            </a:r>
            <a:r>
              <a:rPr lang="en-US" sz="1400" dirty="0"/>
              <a:t>, Conscientiousness, Extraversion, Agreeableness, </a:t>
            </a:r>
            <a:r>
              <a:rPr lang="en-US" sz="1400" dirty="0" smtClean="0"/>
              <a:t>Neuroticism</a:t>
            </a:r>
            <a:endParaRPr lang="en-US" sz="1400" dirty="0"/>
          </a:p>
        </p:txBody>
      </p:sp>
      <p:sp>
        <p:nvSpPr>
          <p:cNvPr id="8" name="TextBox 7"/>
          <p:cNvSpPr txBox="1"/>
          <p:nvPr/>
        </p:nvSpPr>
        <p:spPr>
          <a:xfrm>
            <a:off x="6274435" y="996173"/>
            <a:ext cx="5472088" cy="2523768"/>
          </a:xfrm>
          <a:prstGeom prst="rect">
            <a:avLst/>
          </a:prstGeom>
          <a:noFill/>
        </p:spPr>
        <p:txBody>
          <a:bodyPr wrap="square" rtlCol="0">
            <a:spAutoFit/>
          </a:bodyPr>
          <a:lstStyle/>
          <a:p>
            <a:pPr algn="ctr"/>
            <a:r>
              <a:rPr lang="en-US" dirty="0" smtClean="0"/>
              <a:t>JENNELLE</a:t>
            </a:r>
          </a:p>
          <a:p>
            <a:r>
              <a:rPr lang="en-US" sz="1400" dirty="0" smtClean="0"/>
              <a:t>Jennelle completed Learning </a:t>
            </a:r>
            <a:r>
              <a:rPr lang="en-US" sz="1400" dirty="0"/>
              <a:t>Style </a:t>
            </a:r>
            <a:r>
              <a:rPr lang="en-US" sz="1400" dirty="0" smtClean="0"/>
              <a:t>Test and a Verbal Reasoning Test. </a:t>
            </a:r>
          </a:p>
          <a:p>
            <a:r>
              <a:rPr lang="en-US" sz="1400" dirty="0" smtClean="0"/>
              <a:t>The Learning Style test assessed Jennelle as 60</a:t>
            </a:r>
            <a:r>
              <a:rPr lang="en-US" sz="1400" dirty="0"/>
              <a:t>% Auditory, 30% Visual and 10% tactile.  This indicates that Jennelle learns by listening and store information the way that it sounds. </a:t>
            </a:r>
          </a:p>
          <a:p>
            <a:r>
              <a:rPr lang="en-US" sz="1400" dirty="0" smtClean="0"/>
              <a:t>The </a:t>
            </a:r>
            <a:r>
              <a:rPr lang="en-US" sz="1400" dirty="0"/>
              <a:t>Verbal Reasoning </a:t>
            </a:r>
            <a:r>
              <a:rPr lang="en-US" sz="1400" dirty="0" smtClean="0"/>
              <a:t>Test result for Jennelle was a </a:t>
            </a:r>
            <a:r>
              <a:rPr lang="en-US" sz="1400" dirty="0"/>
              <a:t>high result </a:t>
            </a:r>
            <a:r>
              <a:rPr lang="en-US" sz="1400" dirty="0" smtClean="0"/>
              <a:t>of 8 </a:t>
            </a:r>
            <a:r>
              <a:rPr lang="en-US" sz="1400" dirty="0"/>
              <a:t>out of </a:t>
            </a:r>
            <a:r>
              <a:rPr lang="en-US" sz="1400" dirty="0" smtClean="0"/>
              <a:t>10.  This indicates the </a:t>
            </a:r>
            <a:r>
              <a:rPr lang="en-US" sz="1400" dirty="0"/>
              <a:t>ability to quickly go through presented verbal data, identify the issues and reach logical </a:t>
            </a:r>
            <a:r>
              <a:rPr lang="en-US" sz="1400" dirty="0" smtClean="0"/>
              <a:t>conclusions</a:t>
            </a:r>
            <a:endParaRPr lang="en-US" sz="1400" dirty="0"/>
          </a:p>
        </p:txBody>
      </p:sp>
      <p:sp>
        <p:nvSpPr>
          <p:cNvPr id="9" name="TextBox 8"/>
          <p:cNvSpPr txBox="1"/>
          <p:nvPr/>
        </p:nvSpPr>
        <p:spPr>
          <a:xfrm>
            <a:off x="477250" y="3310545"/>
            <a:ext cx="5262368" cy="1015663"/>
          </a:xfrm>
          <a:prstGeom prst="rect">
            <a:avLst/>
          </a:prstGeom>
          <a:noFill/>
        </p:spPr>
        <p:txBody>
          <a:bodyPr wrap="square" rtlCol="0">
            <a:spAutoFit/>
          </a:bodyPr>
          <a:lstStyle/>
          <a:p>
            <a:pPr algn="ctr"/>
            <a:r>
              <a:rPr lang="en-US" dirty="0" smtClean="0"/>
              <a:t>JARYD</a:t>
            </a:r>
          </a:p>
          <a:p>
            <a:r>
              <a:rPr lang="en-US" sz="1400" dirty="0" err="1" smtClean="0"/>
              <a:t>Jaryd</a:t>
            </a:r>
            <a:r>
              <a:rPr lang="en-US" sz="1400" dirty="0" smtClean="0"/>
              <a:t> completed a Learning Style and an IQ test.</a:t>
            </a:r>
          </a:p>
          <a:p>
            <a:r>
              <a:rPr lang="en-US" sz="1400" dirty="0" smtClean="0"/>
              <a:t>The learning style test assessed </a:t>
            </a:r>
            <a:r>
              <a:rPr lang="en-US" sz="1400" dirty="0" err="1" smtClean="0"/>
              <a:t>Jaryd</a:t>
            </a:r>
            <a:r>
              <a:rPr lang="en-US" sz="1400" dirty="0" smtClean="0"/>
              <a:t> as a Tactile learner</a:t>
            </a:r>
          </a:p>
          <a:p>
            <a:r>
              <a:rPr lang="en-US" sz="1400" dirty="0" smtClean="0"/>
              <a:t>The IQ test gave </a:t>
            </a:r>
            <a:r>
              <a:rPr lang="en-US" sz="1400" dirty="0" err="1" smtClean="0"/>
              <a:t>Jaryd</a:t>
            </a:r>
            <a:r>
              <a:rPr lang="en-US" sz="1400" dirty="0" smtClean="0"/>
              <a:t> an IQ score between 105 - 120</a:t>
            </a:r>
            <a:endParaRPr lang="en-US" sz="1400" dirty="0"/>
          </a:p>
        </p:txBody>
      </p:sp>
      <p:sp>
        <p:nvSpPr>
          <p:cNvPr id="10" name="TextBox 9"/>
          <p:cNvSpPr txBox="1"/>
          <p:nvPr/>
        </p:nvSpPr>
        <p:spPr>
          <a:xfrm>
            <a:off x="6274435" y="3624933"/>
            <a:ext cx="5472088" cy="2308324"/>
          </a:xfrm>
          <a:prstGeom prst="rect">
            <a:avLst/>
          </a:prstGeom>
          <a:noFill/>
        </p:spPr>
        <p:txBody>
          <a:bodyPr wrap="square" rtlCol="0">
            <a:spAutoFit/>
          </a:bodyPr>
          <a:lstStyle/>
          <a:p>
            <a:pPr algn="ctr"/>
            <a:r>
              <a:rPr lang="en-US" dirty="0" smtClean="0"/>
              <a:t>JACK</a:t>
            </a:r>
          </a:p>
          <a:p>
            <a:r>
              <a:rPr lang="en-US" sz="1400" dirty="0" smtClean="0"/>
              <a:t>Jack completed a Learning Style Test and the Big Five Personality Test.</a:t>
            </a:r>
          </a:p>
          <a:p>
            <a:r>
              <a:rPr lang="en-US" sz="1400" dirty="0" smtClean="0"/>
              <a:t>The Learning Style Test assessed Jack as 62% Visual, 59% Kinesthetic and 46% Auditory</a:t>
            </a:r>
          </a:p>
          <a:p>
            <a:r>
              <a:rPr lang="en-US" sz="1400" dirty="0" smtClean="0"/>
              <a:t>This indicates that Jack learns by seeing (Visual) and doing (Kinesthetic)</a:t>
            </a:r>
          </a:p>
          <a:p>
            <a:r>
              <a:rPr lang="en-US" sz="1400" dirty="0" smtClean="0"/>
              <a:t>The Big Fiver Personality test result was that Jack’s personality was about Conventional, Conscientiousness, Extraversion, Criticalness, Neuroticism</a:t>
            </a:r>
            <a:endParaRPr lang="en-US" sz="1400" dirty="0"/>
          </a:p>
        </p:txBody>
      </p:sp>
      <p:sp>
        <p:nvSpPr>
          <p:cNvPr id="11" name="TextBox 10"/>
          <p:cNvSpPr txBox="1"/>
          <p:nvPr/>
        </p:nvSpPr>
        <p:spPr>
          <a:xfrm>
            <a:off x="477250" y="4486707"/>
            <a:ext cx="5262368" cy="584775"/>
          </a:xfrm>
          <a:prstGeom prst="rect">
            <a:avLst/>
          </a:prstGeom>
          <a:noFill/>
        </p:spPr>
        <p:txBody>
          <a:bodyPr wrap="square" rtlCol="0">
            <a:spAutoFit/>
          </a:bodyPr>
          <a:lstStyle/>
          <a:p>
            <a:pPr algn="ctr"/>
            <a:r>
              <a:rPr lang="en-US" dirty="0" smtClean="0"/>
              <a:t>KYLE</a:t>
            </a:r>
          </a:p>
          <a:p>
            <a:r>
              <a:rPr lang="en-US" sz="1400" dirty="0" smtClean="0"/>
              <a:t>Kyle is currently devoid of personality</a:t>
            </a:r>
          </a:p>
        </p:txBody>
      </p:sp>
    </p:spTree>
    <p:extLst>
      <p:ext uri="{BB962C8B-B14F-4D97-AF65-F5344CB8AC3E}">
        <p14:creationId xmlns:p14="http://schemas.microsoft.com/office/powerpoint/2010/main" val="1639621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98181" y="342080"/>
            <a:ext cx="10364451" cy="549101"/>
          </a:xfrm>
          <a:solidFill>
            <a:schemeClr val="bg1">
              <a:lumMod val="95000"/>
            </a:schemeClr>
          </a:solidFill>
          <a:ln>
            <a:solidFill>
              <a:schemeClr val="tx1"/>
            </a:solidFill>
          </a:ln>
        </p:spPr>
        <p:txBody>
          <a:bodyPr tIns="91440">
            <a:normAutofit fontScale="90000"/>
          </a:bodyPr>
          <a:lstStyle/>
          <a:p>
            <a:r>
              <a:rPr lang="en-US" dirty="0" smtClean="0"/>
              <a:t>PERSONALITY TESTING Assessment</a:t>
            </a:r>
            <a:endParaRPr lang="en-US" dirty="0"/>
          </a:p>
        </p:txBody>
      </p:sp>
      <p:sp>
        <p:nvSpPr>
          <p:cNvPr id="6" name="TextBox 5"/>
          <p:cNvSpPr txBox="1"/>
          <p:nvPr/>
        </p:nvSpPr>
        <p:spPr>
          <a:xfrm>
            <a:off x="998181" y="1439964"/>
            <a:ext cx="10364451" cy="2462213"/>
          </a:xfrm>
          <a:prstGeom prst="rect">
            <a:avLst/>
          </a:prstGeom>
          <a:noFill/>
        </p:spPr>
        <p:txBody>
          <a:bodyPr wrap="square" rtlCol="0">
            <a:spAutoFit/>
          </a:bodyPr>
          <a:lstStyle/>
          <a:p>
            <a:r>
              <a:rPr lang="en-US" sz="1400" dirty="0" smtClean="0"/>
              <a:t>The </a:t>
            </a:r>
            <a:r>
              <a:rPr lang="en-US" sz="1400" dirty="0"/>
              <a:t>Myers Briggs </a:t>
            </a:r>
            <a:r>
              <a:rPr lang="en-US" sz="1400" dirty="0" smtClean="0"/>
              <a:t>results seem to indicate that the </a:t>
            </a:r>
            <a:r>
              <a:rPr lang="en-US" sz="1400" dirty="0"/>
              <a:t>Restless </a:t>
            </a:r>
            <a:r>
              <a:rPr lang="en-US" sz="1400" dirty="0" smtClean="0"/>
              <a:t>Bolters </a:t>
            </a:r>
            <a:r>
              <a:rPr lang="en-US" sz="1400" dirty="0"/>
              <a:t>are a collection of Introverts.  </a:t>
            </a:r>
          </a:p>
          <a:p>
            <a:r>
              <a:rPr lang="en-US" sz="1400" dirty="0"/>
              <a:t>We do not like to be front facing and often prefer quiet reflection and privacy.  </a:t>
            </a:r>
            <a:endParaRPr lang="en-US" sz="1400" dirty="0" smtClean="0"/>
          </a:p>
          <a:p>
            <a:r>
              <a:rPr lang="en-US" sz="1400" dirty="0" smtClean="0"/>
              <a:t>We </a:t>
            </a:r>
            <a:r>
              <a:rPr lang="en-US" sz="1400" dirty="0"/>
              <a:t>process ideas and concepts thoroughly by ourselves before taking it out to be used/evaluated by someone else.  </a:t>
            </a:r>
          </a:p>
          <a:p>
            <a:r>
              <a:rPr lang="en-US" sz="1400" dirty="0"/>
              <a:t>We are also Thinkers that prefer objective truths and a process of elimination to determine outcomes</a:t>
            </a:r>
            <a:r>
              <a:rPr lang="en-US" sz="1400" dirty="0" smtClean="0"/>
              <a:t>.</a:t>
            </a:r>
          </a:p>
          <a:p>
            <a:endParaRPr lang="en-US" sz="1400" dirty="0"/>
          </a:p>
          <a:p>
            <a:r>
              <a:rPr lang="en-US" sz="1400" dirty="0"/>
              <a:t>Where we differ is between </a:t>
            </a:r>
            <a:r>
              <a:rPr lang="en-US" sz="1400" dirty="0" smtClean="0"/>
              <a:t>Sensing/Intuition </a:t>
            </a:r>
            <a:r>
              <a:rPr lang="en-US" sz="1400" dirty="0"/>
              <a:t>and Judgement/Perceiving.</a:t>
            </a:r>
          </a:p>
          <a:p>
            <a:r>
              <a:rPr lang="en-US" sz="1400" dirty="0"/>
              <a:t>Sensing people need concrete and tangible ideas and deal with the current presented situation, whereas Intuition people place an emphasis on meaning and associations and are very good at spotting patterns.</a:t>
            </a:r>
          </a:p>
          <a:p>
            <a:r>
              <a:rPr lang="en-US" sz="1400" dirty="0"/>
              <a:t>Judgement people are structured and postulate theories about the world, always willing to try new information in their structured understanding.  Whereas Perceiving people are more unstructured and like to keep their options open.  But this also means that they are more open to change as they do not have an existing structure. </a:t>
            </a:r>
          </a:p>
        </p:txBody>
      </p:sp>
      <p:sp>
        <p:nvSpPr>
          <p:cNvPr id="7" name="TextBox 6"/>
          <p:cNvSpPr txBox="1"/>
          <p:nvPr/>
        </p:nvSpPr>
        <p:spPr>
          <a:xfrm>
            <a:off x="998180" y="4026075"/>
            <a:ext cx="10364451" cy="1384995"/>
          </a:xfrm>
          <a:prstGeom prst="rect">
            <a:avLst/>
          </a:prstGeom>
          <a:noFill/>
        </p:spPr>
        <p:txBody>
          <a:bodyPr wrap="square" rtlCol="0">
            <a:spAutoFit/>
          </a:bodyPr>
          <a:lstStyle/>
          <a:p>
            <a:r>
              <a:rPr lang="en-US" sz="1400" dirty="0" smtClean="0"/>
              <a:t>The collection of other testing the team members went through show that we all come from a different perspective, and learn and create differently.</a:t>
            </a:r>
          </a:p>
          <a:p>
            <a:r>
              <a:rPr lang="en-US" sz="1400" dirty="0" smtClean="0"/>
              <a:t>Having these differences means that we have some diversity in the team.  Not everyone will have the same opinion or idea.  However all our personality testing shows that we reason and process well, so whilst we might be coming from differing ideas, we all seem to possess the skill to manage that and come up with a concise plan the reflects all our abilities.</a:t>
            </a:r>
            <a:endParaRPr lang="en-US" sz="1400" dirty="0"/>
          </a:p>
        </p:txBody>
      </p:sp>
    </p:spTree>
    <p:extLst>
      <p:ext uri="{BB962C8B-B14F-4D97-AF65-F5344CB8AC3E}">
        <p14:creationId xmlns:p14="http://schemas.microsoft.com/office/powerpoint/2010/main" val="2140570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98181" y="342080"/>
            <a:ext cx="10364451" cy="549101"/>
          </a:xfrm>
          <a:solidFill>
            <a:schemeClr val="bg1">
              <a:lumMod val="95000"/>
            </a:schemeClr>
          </a:solidFill>
          <a:ln>
            <a:solidFill>
              <a:schemeClr val="tx1"/>
            </a:solidFill>
          </a:ln>
        </p:spPr>
        <p:txBody>
          <a:bodyPr tIns="91440">
            <a:normAutofit fontScale="90000"/>
          </a:bodyPr>
          <a:lstStyle/>
          <a:p>
            <a:r>
              <a:rPr lang="en-US" dirty="0" smtClean="0"/>
              <a:t>IDEAL JOBS COMPARISON</a:t>
            </a:r>
            <a:endParaRPr lang="en-US" dirty="0"/>
          </a:p>
        </p:txBody>
      </p:sp>
      <p:sp>
        <p:nvSpPr>
          <p:cNvPr id="6" name="TextBox 5"/>
          <p:cNvSpPr txBox="1"/>
          <p:nvPr/>
        </p:nvSpPr>
        <p:spPr>
          <a:xfrm>
            <a:off x="998181" y="2096086"/>
            <a:ext cx="10733649" cy="923330"/>
          </a:xfrm>
          <a:prstGeom prst="rect">
            <a:avLst/>
          </a:prstGeom>
          <a:noFill/>
        </p:spPr>
        <p:txBody>
          <a:bodyPr wrap="square" rtlCol="0">
            <a:spAutoFit/>
          </a:bodyPr>
          <a:lstStyle/>
          <a:p>
            <a:r>
              <a:rPr lang="en-US"/>
              <a:t>From the assessment: Compare everyone’s ideal jobs. What common elements are there, if any? What differentiates each position from the others, if anything? How similar or different are your career plans across the group?</a:t>
            </a:r>
            <a:endParaRPr lang="en-US" dirty="0"/>
          </a:p>
        </p:txBody>
      </p:sp>
    </p:spTree>
    <p:extLst>
      <p:ext uri="{BB962C8B-B14F-4D97-AF65-F5344CB8AC3E}">
        <p14:creationId xmlns:p14="http://schemas.microsoft.com/office/powerpoint/2010/main" val="1487392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98181" y="342080"/>
            <a:ext cx="10364451" cy="549101"/>
          </a:xfrm>
          <a:solidFill>
            <a:schemeClr val="bg1">
              <a:lumMod val="95000"/>
            </a:schemeClr>
          </a:solidFill>
          <a:ln>
            <a:solidFill>
              <a:schemeClr val="tx1"/>
            </a:solidFill>
          </a:ln>
        </p:spPr>
        <p:txBody>
          <a:bodyPr tIns="91440">
            <a:normAutofit fontScale="90000"/>
          </a:bodyPr>
          <a:lstStyle/>
          <a:p>
            <a:r>
              <a:rPr lang="en-US" dirty="0" smtClean="0"/>
              <a:t>INDUSTRY DATA</a:t>
            </a:r>
            <a:endParaRPr lang="en-US" dirty="0"/>
          </a:p>
        </p:txBody>
      </p:sp>
      <p:sp>
        <p:nvSpPr>
          <p:cNvPr id="6" name="TextBox 5"/>
          <p:cNvSpPr txBox="1"/>
          <p:nvPr/>
        </p:nvSpPr>
        <p:spPr>
          <a:xfrm>
            <a:off x="590843" y="1589649"/>
            <a:ext cx="10771789" cy="3416320"/>
          </a:xfrm>
          <a:prstGeom prst="rect">
            <a:avLst/>
          </a:prstGeom>
          <a:noFill/>
        </p:spPr>
        <p:txBody>
          <a:bodyPr wrap="square" rtlCol="0">
            <a:spAutoFit/>
          </a:bodyPr>
          <a:lstStyle/>
          <a:p>
            <a:r>
              <a:rPr lang="en-US" dirty="0"/>
              <a:t>From the assessment: What are the Job Titles for your group's ideal jobs? How do each of these rank in terms of demand from employers?</a:t>
            </a:r>
          </a:p>
          <a:p>
            <a:r>
              <a:rPr lang="en-US" dirty="0"/>
              <a:t>Ideal jobs skill set:</a:t>
            </a:r>
          </a:p>
          <a:p>
            <a:r>
              <a:rPr lang="en-US" dirty="0"/>
              <a:t>How do the IT-specific skills in your required skill set rank in terms of demand from employers?</a:t>
            </a:r>
          </a:p>
          <a:p>
            <a:r>
              <a:rPr lang="en-US" dirty="0"/>
              <a:t>o How do the general skills in your required skill set rank in terms of demand from employers?</a:t>
            </a:r>
          </a:p>
          <a:p>
            <a:r>
              <a:rPr lang="en-US" dirty="0"/>
              <a:t>o What are the three highest ranked IT-specific skills which are not in your required skill set?</a:t>
            </a:r>
          </a:p>
          <a:p>
            <a:r>
              <a:rPr lang="en-US" dirty="0"/>
              <a:t>o What are the three highest ranked general skills which are not in your required skill set</a:t>
            </a:r>
            <a:r>
              <a:rPr lang="en-US" dirty="0" smtClean="0"/>
              <a:t>?</a:t>
            </a:r>
          </a:p>
          <a:p>
            <a:endParaRPr lang="en-US" dirty="0"/>
          </a:p>
          <a:p>
            <a:endParaRPr lang="en-US" dirty="0"/>
          </a:p>
          <a:p>
            <a:r>
              <a:rPr lang="en-US" dirty="0" smtClean="0"/>
              <a:t>ALL TEAM MEMBERS </a:t>
            </a:r>
            <a:r>
              <a:rPr lang="en-US" dirty="0"/>
              <a:t>to personally answer; Having looked at the Burning Glass data, has your opinion of your ideal job changed? Why or why not?</a:t>
            </a:r>
          </a:p>
        </p:txBody>
      </p:sp>
    </p:spTree>
    <p:extLst>
      <p:ext uri="{BB962C8B-B14F-4D97-AF65-F5344CB8AC3E}">
        <p14:creationId xmlns:p14="http://schemas.microsoft.com/office/powerpoint/2010/main" val="245133824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4435</TotalTime>
  <Words>1939</Words>
  <Application>Microsoft Office PowerPoint</Application>
  <PresentationFormat>Widescreen</PresentationFormat>
  <Paragraphs>160</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Aparajita</vt:lpstr>
      <vt:lpstr>Arial</vt:lpstr>
      <vt:lpstr>Calibri</vt:lpstr>
      <vt:lpstr>Tw Cen MT</vt:lpstr>
      <vt:lpstr>Droplet</vt:lpstr>
      <vt:lpstr>The Restless Bolters Assessment 2 – Team Project Report</vt:lpstr>
      <vt:lpstr>Group Members Profile</vt:lpstr>
      <vt:lpstr>Group Members Profile</vt:lpstr>
      <vt:lpstr>Group Members Profile</vt:lpstr>
      <vt:lpstr>TEAM Myers Briggs TEST RESULTS</vt:lpstr>
      <vt:lpstr>Other personal testing</vt:lpstr>
      <vt:lpstr>PERSONALITY TESTING Assessment</vt:lpstr>
      <vt:lpstr>IDEAL JOBS COMPARISON</vt:lpstr>
      <vt:lpstr>INDUSTRY DATA</vt:lpstr>
      <vt:lpstr>INTERVIEW OF AN IT PROFESSIONAL</vt:lpstr>
      <vt:lpstr>PowerPoint Presentation</vt:lpstr>
      <vt:lpstr>PowerPoint Presentation</vt:lpstr>
      <vt:lpstr>PowerPoint Presentation</vt:lpstr>
      <vt:lpstr>PowerPoint Presentation</vt:lpstr>
      <vt:lpstr>PowerPoint Presentation</vt:lpstr>
      <vt:lpstr>IT TECHNologies</vt:lpstr>
      <vt:lpstr>PROJECT IDEA</vt:lpstr>
      <vt:lpstr>FEEDBACK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Restless Bolters Assessment 2 – Team Project Report</dc:title>
  <dc:creator>Dad</dc:creator>
  <cp:lastModifiedBy>Dad</cp:lastModifiedBy>
  <cp:revision>27</cp:revision>
  <dcterms:created xsi:type="dcterms:W3CDTF">2019-07-08T11:07:55Z</dcterms:created>
  <dcterms:modified xsi:type="dcterms:W3CDTF">2019-07-11T13:03:34Z</dcterms:modified>
</cp:coreProperties>
</file>