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8" d="100"/>
          <a:sy n="68" d="100"/>
        </p:scale>
        <p:origin x="90" y="114"/>
      </p:cViewPr>
      <p:guideLst>
        <p:guide orient="horz" pos="2160"/>
        <p:guide pos="3840"/>
      </p:guideLst>
    </p:cSldViewPr>
  </p:slideViewPr>
  <p:outlineViewPr>
    <p:cViewPr>
      <p:scale>
        <a:sx n="33" d="100"/>
        <a:sy n="33" d="100"/>
      </p:scale>
      <p:origin x="0" y="-810"/>
    </p:cViewPr>
  </p:outlineViewPr>
  <p:notesTextViewPr>
    <p:cViewPr>
      <p:scale>
        <a:sx n="1" d="1"/>
        <a:sy n="1" d="1"/>
      </p:scale>
      <p:origin x="0" y="0"/>
    </p:cViewPr>
  </p:notesTextViewPr>
  <p:sorterViewPr>
    <p:cViewPr>
      <p:scale>
        <a:sx n="100" d="100"/>
        <a:sy n="100" d="100"/>
      </p:scale>
      <p:origin x="0" y="-9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49EE-726F-4B97-9810-02B2E51EBA16}" type="datetimeFigureOut">
              <a:rPr lang="en-US" smtClean="0"/>
              <a:t>09-Jul-19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ABA94-C7EF-409A-AA31-10310262EBC0}" type="slidenum">
              <a:rPr lang="en-US" smtClean="0"/>
              <a:t>‹#›</a:t>
            </a:fld>
            <a:endParaRPr lang="en-US"/>
          </a:p>
        </p:txBody>
      </p:sp>
    </p:spTree>
    <p:extLst>
      <p:ext uri="{BB962C8B-B14F-4D97-AF65-F5344CB8AC3E}">
        <p14:creationId xmlns:p14="http://schemas.microsoft.com/office/powerpoint/2010/main" val="3209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6</a:t>
            </a:fld>
            <a:endParaRPr lang="en-US"/>
          </a:p>
        </p:txBody>
      </p:sp>
    </p:spTree>
    <p:extLst>
      <p:ext uri="{BB962C8B-B14F-4D97-AF65-F5344CB8AC3E}">
        <p14:creationId xmlns:p14="http://schemas.microsoft.com/office/powerpoint/2010/main" val="40791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08-Jul-19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08-Jul-19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08-Jul-19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3805194/Restless-Bolters" TargetMode="External"/><Relationship Id="rId3" Type="http://schemas.openxmlformats.org/officeDocument/2006/relationships/hyperlink" Target="mailto:s3805194@student.rmit.edu.au" TargetMode="External"/><Relationship Id="rId7" Type="http://schemas.openxmlformats.org/officeDocument/2006/relationships/hyperlink" Target="mailto:s3805196@student.rmit.edu.au"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s3803381@student.rmit.edu.au" TargetMode="External"/><Relationship Id="rId5" Type="http://schemas.openxmlformats.org/officeDocument/2006/relationships/hyperlink" Target="mailto:s3788427@student.rmit.edu.au" TargetMode="External"/><Relationship Id="rId4" Type="http://schemas.openxmlformats.org/officeDocument/2006/relationships/hyperlink" Target="mailto:JCav27@outloo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www.maoxian.com/thoughts/myers-briggs-personality-types-matrix"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85178" y="189438"/>
            <a:ext cx="1232608" cy="1765971"/>
          </a:xfrm>
          <a:prstGeom prst="rect">
            <a:avLst/>
          </a:prstGeom>
          <a:noFill/>
          <a:ln w="15875">
            <a:solidFill>
              <a:schemeClr val="tx1">
                <a:alpha val="22000"/>
              </a:schemeClr>
            </a:solidFill>
          </a:ln>
        </p:spPr>
      </p:pic>
      <p:sp>
        <p:nvSpPr>
          <p:cNvPr id="2" name="Title 1"/>
          <p:cNvSpPr>
            <a:spLocks noGrp="1"/>
          </p:cNvSpPr>
          <p:nvPr>
            <p:ph type="ctrTitle"/>
          </p:nvPr>
        </p:nvSpPr>
        <p:spPr>
          <a:xfrm>
            <a:off x="1751012" y="738078"/>
            <a:ext cx="8689976" cy="1765971"/>
          </a:xfrm>
        </p:spPr>
        <p:txBody>
          <a:bodyPr>
            <a:normAutofit fontScale="90000"/>
          </a:bodyPr>
          <a:lstStyle/>
          <a:p>
            <a:r>
              <a:rPr lang="en-US" b="1" u="sng" dirty="0" smtClean="0">
                <a:latin typeface="Aparajita" panose="020B0604020202020204" pitchFamily="34" charset="0"/>
                <a:cs typeface="Aparajita" panose="020B0604020202020204" pitchFamily="34" charset="0"/>
              </a:rPr>
              <a:t>The Restless Bolters</a:t>
            </a:r>
            <a:br>
              <a:rPr lang="en-US" b="1" u="sng" dirty="0" smtClean="0">
                <a:latin typeface="Aparajita" panose="020B0604020202020204" pitchFamily="34" charset="0"/>
                <a:cs typeface="Aparajita" panose="020B0604020202020204" pitchFamily="34" charset="0"/>
              </a:rPr>
            </a:br>
            <a:r>
              <a:rPr lang="en-US" sz="4400" b="1" dirty="0" smtClean="0">
                <a:latin typeface="Aparajita" panose="020B0604020202020204" pitchFamily="34" charset="0"/>
                <a:cs typeface="Aparajita" panose="020B0604020202020204" pitchFamily="34" charset="0"/>
              </a:rPr>
              <a:t>Assessment 2 – Team Project Report</a:t>
            </a:r>
            <a:endParaRPr lang="en-US" sz="4400" b="1" dirty="0">
              <a:latin typeface="Aparajita" panose="020B0604020202020204" pitchFamily="34" charset="0"/>
              <a:cs typeface="Aparajita" panose="020B0604020202020204" pitchFamily="34" charset="0"/>
            </a:endParaRPr>
          </a:p>
        </p:txBody>
      </p:sp>
      <p:sp>
        <p:nvSpPr>
          <p:cNvPr id="3" name="Subtitle 2"/>
          <p:cNvSpPr>
            <a:spLocks noGrp="1"/>
          </p:cNvSpPr>
          <p:nvPr>
            <p:ph type="subTitle" idx="1"/>
          </p:nvPr>
        </p:nvSpPr>
        <p:spPr>
          <a:xfrm>
            <a:off x="1751012" y="2813538"/>
            <a:ext cx="8689976" cy="3559127"/>
          </a:xfrm>
          <a:ln>
            <a:solidFill>
              <a:schemeClr val="tx1"/>
            </a:solidFill>
          </a:ln>
        </p:spPr>
        <p:txBody>
          <a:bodyPr>
            <a:normAutofit fontScale="77500" lnSpcReduction="20000"/>
          </a:bodyPr>
          <a:lstStyle/>
          <a:p>
            <a:pPr lvl="0"/>
            <a:r>
              <a:rPr lang="en-US" b="1" u="sng" dirty="0" smtClean="0">
                <a:solidFill>
                  <a:schemeClr val="tx1"/>
                </a:solidFill>
              </a:rPr>
              <a:t>TEAM MEMBERS</a:t>
            </a:r>
          </a:p>
          <a:p>
            <a:pPr lvl="0" algn="l"/>
            <a:r>
              <a:rPr lang="en-US" dirty="0" smtClean="0">
                <a:solidFill>
                  <a:schemeClr val="tx1"/>
                </a:solidFill>
              </a:rPr>
              <a:t>Bruce </a:t>
            </a:r>
            <a:r>
              <a:rPr lang="en-US" dirty="0" err="1" smtClean="0">
                <a:solidFill>
                  <a:schemeClr val="tx1"/>
                </a:solidFill>
              </a:rPr>
              <a:t>Manirath</a:t>
            </a:r>
            <a:r>
              <a:rPr lang="en-US" dirty="0">
                <a:solidFill>
                  <a:schemeClr val="tx1"/>
                </a:solidFill>
              </a:rPr>
              <a:t>	</a:t>
            </a:r>
            <a:r>
              <a:rPr lang="en-US" dirty="0" smtClean="0">
                <a:solidFill>
                  <a:schemeClr val="tx1"/>
                </a:solidFill>
              </a:rPr>
              <a:t>	</a:t>
            </a:r>
            <a:r>
              <a:rPr lang="en-US" u="sng" dirty="0" smtClean="0">
                <a:solidFill>
                  <a:schemeClr val="tx1"/>
                </a:solidFill>
                <a:hlinkClick r:id="rId3"/>
              </a:rPr>
              <a:t>s3805194@student.rmit.edu.au</a:t>
            </a:r>
            <a:endParaRPr lang="en-US" dirty="0">
              <a:solidFill>
                <a:schemeClr val="tx1"/>
              </a:solidFill>
            </a:endParaRPr>
          </a:p>
          <a:p>
            <a:pPr lvl="0" algn="l"/>
            <a:r>
              <a:rPr lang="en-US" dirty="0" err="1" smtClean="0">
                <a:solidFill>
                  <a:schemeClr val="tx1"/>
                </a:solidFill>
              </a:rPr>
              <a:t>Jaryd</a:t>
            </a:r>
            <a:r>
              <a:rPr lang="en-US" dirty="0" smtClean="0">
                <a:solidFill>
                  <a:schemeClr val="tx1"/>
                </a:solidFill>
              </a:rPr>
              <a:t> Cavanagh	</a:t>
            </a:r>
            <a:r>
              <a:rPr lang="en-US" dirty="0">
                <a:solidFill>
                  <a:schemeClr val="tx1"/>
                </a:solidFill>
              </a:rPr>
              <a:t>	</a:t>
            </a:r>
            <a:r>
              <a:rPr lang="en-US" u="sng" dirty="0">
                <a:solidFill>
                  <a:schemeClr val="tx1"/>
                </a:solidFill>
                <a:hlinkClick r:id="rId4"/>
              </a:rPr>
              <a:t>JCav27@outlook.com</a:t>
            </a:r>
            <a:endParaRPr lang="en-US" dirty="0">
              <a:solidFill>
                <a:schemeClr val="tx1"/>
              </a:solidFill>
            </a:endParaRPr>
          </a:p>
          <a:p>
            <a:pPr lvl="0" algn="l"/>
            <a:r>
              <a:rPr lang="en-US" dirty="0">
                <a:solidFill>
                  <a:schemeClr val="tx1"/>
                </a:solidFill>
              </a:rPr>
              <a:t>Jennelle Roberts	</a:t>
            </a:r>
            <a:r>
              <a:rPr lang="en-US" dirty="0" smtClean="0">
                <a:solidFill>
                  <a:schemeClr val="tx1"/>
                </a:solidFill>
              </a:rPr>
              <a:t>	</a:t>
            </a:r>
            <a:r>
              <a:rPr lang="en-US" u="sng" dirty="0" smtClean="0">
                <a:solidFill>
                  <a:schemeClr val="tx1"/>
                </a:solidFill>
                <a:hlinkClick r:id="rId5"/>
              </a:rPr>
              <a:t>s3788427@student.rmit.edu.au</a:t>
            </a:r>
            <a:endParaRPr lang="en-US" dirty="0">
              <a:solidFill>
                <a:schemeClr val="tx1"/>
              </a:solidFill>
            </a:endParaRPr>
          </a:p>
          <a:p>
            <a:pPr lvl="0" algn="l"/>
            <a:r>
              <a:rPr lang="en-US" dirty="0">
                <a:solidFill>
                  <a:schemeClr val="tx1"/>
                </a:solidFill>
              </a:rPr>
              <a:t>Jack Marsden		</a:t>
            </a:r>
            <a:r>
              <a:rPr lang="en-US" dirty="0" smtClean="0">
                <a:solidFill>
                  <a:schemeClr val="tx1"/>
                </a:solidFill>
              </a:rPr>
              <a:t>	</a:t>
            </a:r>
            <a:r>
              <a:rPr lang="en-US" u="sng" dirty="0" smtClean="0">
                <a:solidFill>
                  <a:schemeClr val="tx1"/>
                </a:solidFill>
                <a:hlinkClick r:id="rId6"/>
              </a:rPr>
              <a:t>s3803381@student.rmit.edu.au</a:t>
            </a:r>
            <a:endParaRPr lang="en-US" dirty="0">
              <a:solidFill>
                <a:schemeClr val="tx1"/>
              </a:solidFill>
            </a:endParaRPr>
          </a:p>
          <a:p>
            <a:pPr lvl="0" algn="l"/>
            <a:r>
              <a:rPr lang="en-US" dirty="0">
                <a:solidFill>
                  <a:schemeClr val="tx1"/>
                </a:solidFill>
              </a:rPr>
              <a:t>Kyle Francis		</a:t>
            </a:r>
            <a:r>
              <a:rPr lang="en-US" dirty="0" smtClean="0">
                <a:solidFill>
                  <a:schemeClr val="tx1"/>
                </a:solidFill>
              </a:rPr>
              <a:t>	</a:t>
            </a:r>
            <a:r>
              <a:rPr lang="en-US" u="sng" dirty="0" smtClean="0">
                <a:solidFill>
                  <a:schemeClr val="tx1"/>
                </a:solidFill>
                <a:hlinkClick r:id="rId7"/>
              </a:rPr>
              <a:t>s3805196@student.rmit.edu.au</a:t>
            </a:r>
            <a:r>
              <a:rPr lang="en-US" dirty="0" smtClean="0">
                <a:solidFill>
                  <a:schemeClr val="tx1"/>
                </a:solidFill>
              </a:rPr>
              <a:t> </a:t>
            </a:r>
          </a:p>
          <a:p>
            <a:pPr lvl="0" algn="l"/>
            <a:endParaRPr lang="en-US" dirty="0" smtClean="0">
              <a:solidFill>
                <a:schemeClr val="tx1"/>
              </a:solidFill>
            </a:endParaRPr>
          </a:p>
          <a:p>
            <a:pPr lvl="0" algn="l"/>
            <a:r>
              <a:rPr lang="en-US" i="1" dirty="0" err="1" smtClean="0">
                <a:solidFill>
                  <a:schemeClr val="tx1"/>
                </a:solidFill>
              </a:rPr>
              <a:t>Github</a:t>
            </a:r>
            <a:r>
              <a:rPr lang="en-US" i="1" dirty="0" smtClean="0">
                <a:solidFill>
                  <a:schemeClr val="tx1"/>
                </a:solidFill>
              </a:rPr>
              <a:t> PAGES Link</a:t>
            </a:r>
            <a:r>
              <a:rPr lang="en-US" i="1" dirty="0">
                <a:solidFill>
                  <a:schemeClr val="tx1"/>
                </a:solidFill>
              </a:rPr>
              <a:t>: </a:t>
            </a:r>
            <a:endParaRPr lang="en-US" dirty="0">
              <a:solidFill>
                <a:schemeClr val="tx1"/>
              </a:solidFill>
            </a:endParaRPr>
          </a:p>
          <a:p>
            <a:pPr algn="l"/>
            <a:r>
              <a:rPr lang="en-US" i="1" dirty="0" err="1">
                <a:solidFill>
                  <a:schemeClr val="tx1"/>
                </a:solidFill>
              </a:rPr>
              <a:t>Github</a:t>
            </a:r>
            <a:r>
              <a:rPr lang="en-US" i="1" dirty="0">
                <a:solidFill>
                  <a:schemeClr val="tx1"/>
                </a:solidFill>
              </a:rPr>
              <a:t> </a:t>
            </a:r>
            <a:r>
              <a:rPr lang="en-US" i="1" dirty="0" smtClean="0">
                <a:solidFill>
                  <a:schemeClr val="tx1"/>
                </a:solidFill>
              </a:rPr>
              <a:t>Repository:	</a:t>
            </a:r>
            <a:r>
              <a:rPr lang="en-US" u="sng" dirty="0" smtClean="0">
                <a:solidFill>
                  <a:schemeClr val="tx1"/>
                </a:solidFill>
                <a:hlinkClick r:id="rId8"/>
              </a:rPr>
              <a:t>https</a:t>
            </a:r>
            <a:r>
              <a:rPr lang="en-US" u="sng" dirty="0">
                <a:solidFill>
                  <a:schemeClr val="tx1"/>
                </a:solidFill>
                <a:hlinkClick r:id="rId8"/>
              </a:rPr>
              <a:t>://github.com/s3805194/Restless-Bolters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33549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a:normAutofit fontScale="90000"/>
          </a:bodyPr>
          <a:lstStyle/>
          <a:p>
            <a:r>
              <a:rPr lang="en-US" dirty="0" smtClean="0"/>
              <a:t>INTERVIEW OF AN IT PROFESSIONAL</a:t>
            </a:r>
            <a:endParaRPr lang="en-US" dirty="0"/>
          </a:p>
        </p:txBody>
      </p:sp>
      <p:sp>
        <p:nvSpPr>
          <p:cNvPr id="6" name="TextBox 5"/>
          <p:cNvSpPr txBox="1"/>
          <p:nvPr/>
        </p:nvSpPr>
        <p:spPr>
          <a:xfrm>
            <a:off x="998182" y="1125415"/>
            <a:ext cx="10364450" cy="292388"/>
          </a:xfrm>
          <a:prstGeom prst="rect">
            <a:avLst/>
          </a:prstGeom>
          <a:noFill/>
        </p:spPr>
        <p:txBody>
          <a:bodyPr wrap="square" rtlCol="0">
            <a:spAutoFit/>
          </a:bodyPr>
          <a:lstStyle/>
          <a:p>
            <a:r>
              <a:rPr lang="en-US" sz="1300" i="1" dirty="0" smtClean="0"/>
              <a:t>Everyone in IT likes to Distill Order from Chaos, Simplicity from Complexity – Allen Roberts (International Director of IT)</a:t>
            </a:r>
            <a:endParaRPr lang="en-US" sz="1300" i="1" dirty="0"/>
          </a:p>
        </p:txBody>
      </p:sp>
      <p:sp>
        <p:nvSpPr>
          <p:cNvPr id="7" name="TextBox 6"/>
          <p:cNvSpPr txBox="1"/>
          <p:nvPr/>
        </p:nvSpPr>
        <p:spPr>
          <a:xfrm>
            <a:off x="998182" y="1505843"/>
            <a:ext cx="10364450" cy="692497"/>
          </a:xfrm>
          <a:prstGeom prst="rect">
            <a:avLst/>
          </a:prstGeom>
          <a:noFill/>
        </p:spPr>
        <p:txBody>
          <a:bodyPr wrap="square" rtlCol="0">
            <a:spAutoFit/>
          </a:bodyPr>
          <a:lstStyle/>
          <a:p>
            <a:r>
              <a:rPr lang="en-US" sz="1300" dirty="0" smtClean="0"/>
              <a:t>Jennelle conducted an Interview with the Biggest IT Nerd she knows – Allen Roberts.</a:t>
            </a:r>
          </a:p>
          <a:p>
            <a:r>
              <a:rPr lang="en-US" sz="1300" dirty="0" smtClean="0"/>
              <a:t>Allen has recently retired after 40+ years working in the IT Industry.</a:t>
            </a:r>
          </a:p>
          <a:p>
            <a:r>
              <a:rPr lang="en-US" sz="1300" dirty="0" smtClean="0"/>
              <a:t>His job prior to retirement was the International Director of IT for a multi-billion dollar American Manufacturing Company.</a:t>
            </a:r>
            <a:endParaRPr lang="en-US" sz="1300" dirty="0"/>
          </a:p>
        </p:txBody>
      </p:sp>
    </p:spTree>
    <p:extLst>
      <p:ext uri="{BB962C8B-B14F-4D97-AF65-F5344CB8AC3E}">
        <p14:creationId xmlns:p14="http://schemas.microsoft.com/office/powerpoint/2010/main" val="429311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a:normAutofit fontScale="90000"/>
          </a:bodyPr>
          <a:lstStyle/>
          <a:p>
            <a:r>
              <a:rPr lang="en-US" dirty="0" smtClean="0"/>
              <a:t>IT </a:t>
            </a:r>
            <a:r>
              <a:rPr lang="en-US" dirty="0" err="1" smtClean="0"/>
              <a:t>TECHNologies</a:t>
            </a:r>
            <a:endParaRPr lang="en-US" dirty="0"/>
          </a:p>
        </p:txBody>
      </p:sp>
      <p:sp>
        <p:nvSpPr>
          <p:cNvPr id="6" name="TextBox 5"/>
          <p:cNvSpPr txBox="1"/>
          <p:nvPr/>
        </p:nvSpPr>
        <p:spPr>
          <a:xfrm>
            <a:off x="998181" y="1266092"/>
            <a:ext cx="10364451" cy="3416320"/>
          </a:xfrm>
          <a:prstGeom prst="rect">
            <a:avLst/>
          </a:prstGeom>
          <a:noFill/>
        </p:spPr>
        <p:txBody>
          <a:bodyPr wrap="square" rtlCol="0">
            <a:spAutoFit/>
          </a:bodyPr>
          <a:lstStyle/>
          <a:p>
            <a:r>
              <a:rPr lang="en-US" dirty="0"/>
              <a:t>REPORT ON 4 </a:t>
            </a:r>
            <a:r>
              <a:rPr lang="en-US" dirty="0" smtClean="0"/>
              <a:t>TECHNOLOGIES</a:t>
            </a:r>
          </a:p>
          <a:p>
            <a:endParaRPr lang="en-US" dirty="0"/>
          </a:p>
          <a:p>
            <a:r>
              <a:rPr lang="en-US" dirty="0"/>
              <a:t>What does it do? (600 words) What is the state of the art of this new technology? What can be done now? What is likely to be able to do be done soon (say in the next 3 years)? What technological or other developments make this possible</a:t>
            </a:r>
            <a:r>
              <a:rPr lang="en-US" dirty="0" smtClean="0"/>
              <a:t>?</a:t>
            </a:r>
          </a:p>
          <a:p>
            <a:endParaRPr lang="en-US" dirty="0"/>
          </a:p>
          <a:p>
            <a:r>
              <a:rPr lang="en-US" dirty="0"/>
              <a:t>What is the likely impact? (300 words) What is the potential impact of this development? What is likely to change? Which people will be most affected and how? Will this create, replace or make redundant any current jobs or technologies</a:t>
            </a:r>
            <a:r>
              <a:rPr lang="en-US" dirty="0" smtClean="0"/>
              <a:t>?</a:t>
            </a:r>
          </a:p>
          <a:p>
            <a:endParaRPr lang="en-US" dirty="0"/>
          </a:p>
          <a:p>
            <a:r>
              <a:rPr lang="en-US" dirty="0"/>
              <a:t>How will this affect you? (300 words) In your daily life, how will this affect you? What will be different for you? How might this affect members of your family or your friends?</a:t>
            </a:r>
          </a:p>
        </p:txBody>
      </p:sp>
    </p:spTree>
    <p:extLst>
      <p:ext uri="{BB962C8B-B14F-4D97-AF65-F5344CB8AC3E}">
        <p14:creationId xmlns:p14="http://schemas.microsoft.com/office/powerpoint/2010/main" val="259120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a:normAutofit fontScale="90000"/>
          </a:bodyPr>
          <a:lstStyle/>
          <a:p>
            <a:r>
              <a:rPr lang="en-US" dirty="0" smtClean="0"/>
              <a:t>PROJECT IDEA</a:t>
            </a:r>
            <a:endParaRPr lang="en-US" dirty="0"/>
          </a:p>
        </p:txBody>
      </p:sp>
    </p:spTree>
    <p:extLst>
      <p:ext uri="{BB962C8B-B14F-4D97-AF65-F5344CB8AC3E}">
        <p14:creationId xmlns:p14="http://schemas.microsoft.com/office/powerpoint/2010/main" val="396902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a:normAutofit fontScale="90000"/>
          </a:bodyPr>
          <a:lstStyle/>
          <a:p>
            <a:r>
              <a:rPr lang="en-US" dirty="0" smtClean="0"/>
              <a:t>FEEDBACK</a:t>
            </a:r>
            <a:endParaRPr lang="en-US" dirty="0"/>
          </a:p>
        </p:txBody>
      </p:sp>
      <p:sp>
        <p:nvSpPr>
          <p:cNvPr id="6" name="TextBox 5"/>
          <p:cNvSpPr txBox="1"/>
          <p:nvPr/>
        </p:nvSpPr>
        <p:spPr>
          <a:xfrm>
            <a:off x="1209822" y="1617785"/>
            <a:ext cx="9692640" cy="3953021"/>
          </a:xfrm>
          <a:prstGeom prst="rect">
            <a:avLst/>
          </a:prstGeom>
          <a:noFill/>
        </p:spPr>
        <p:txBody>
          <a:bodyPr wrap="square" rtlCol="0">
            <a:spAutoFit/>
          </a:bodyPr>
          <a:lstStyle/>
          <a:p>
            <a:r>
              <a:rPr lang="en-US"/>
              <a:t>SPARKPLUS</a:t>
            </a:r>
          </a:p>
          <a:p>
            <a:endParaRPr lang="en-US"/>
          </a:p>
          <a:p>
            <a:r>
              <a:rPr lang="en-US"/>
              <a:t>Towards the end of the assignment period, you should reflect as a group on how well you think you have performed in this assignment. You should include whatever evidence you may have about the groups processes (such as commit trails from GitHub, or project meeting minutes). Each member of the group should contribute up to 200 words about their own perception of the group, and the group as a whole should contribute around 400 words. This should include the following attributes.</a:t>
            </a:r>
          </a:p>
          <a:p>
            <a:r>
              <a:rPr lang="en-US"/>
              <a:t>• What went well</a:t>
            </a:r>
          </a:p>
          <a:p>
            <a:r>
              <a:rPr lang="en-US"/>
              <a:t>• What could be improved</a:t>
            </a:r>
          </a:p>
          <a:p>
            <a:r>
              <a:rPr lang="en-US"/>
              <a:t>• At least one thing that was surprising</a:t>
            </a:r>
          </a:p>
          <a:p>
            <a:r>
              <a:rPr lang="en-US"/>
              <a:t>• At least one thing that you have learned about groups</a:t>
            </a:r>
          </a:p>
          <a:p>
            <a:r>
              <a:rPr lang="en-US"/>
              <a:t>• Remember to include in your section on Tools how well you think your Github log of activity reflects your group’s work on this assignment.</a:t>
            </a:r>
            <a:endParaRPr lang="en-US" dirty="0"/>
          </a:p>
        </p:txBody>
      </p:sp>
    </p:spTree>
    <p:extLst>
      <p:ext uri="{BB962C8B-B14F-4D97-AF65-F5344CB8AC3E}">
        <p14:creationId xmlns:p14="http://schemas.microsoft.com/office/powerpoint/2010/main" val="349255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4" name="Content Placeholder 3"/>
          <p:cNvSpPr>
            <a:spLocks noGrp="1"/>
          </p:cNvSpPr>
          <p:nvPr>
            <p:ph sz="quarter" idx="13"/>
          </p:nvPr>
        </p:nvSpPr>
        <p:spPr>
          <a:xfrm>
            <a:off x="519879" y="932188"/>
            <a:ext cx="3053315" cy="558988"/>
          </a:xfrm>
        </p:spPr>
        <p:txBody>
          <a:bodyPr/>
          <a:lstStyle/>
          <a:p>
            <a:pPr marL="0" indent="0">
              <a:buNone/>
            </a:pPr>
            <a:r>
              <a:rPr lang="en-US" dirty="0" smtClean="0"/>
              <a:t>Bruce </a:t>
            </a:r>
            <a:r>
              <a:rPr lang="en-US" dirty="0" err="1" smtClean="0"/>
              <a:t>Manirath</a:t>
            </a:r>
            <a:endParaRPr lang="en-US" dirty="0" smtClean="0"/>
          </a:p>
          <a:p>
            <a:pPr marL="0" indent="0">
              <a:buNone/>
            </a:pPr>
            <a:endParaRPr lang="en-US" dirty="0"/>
          </a:p>
        </p:txBody>
      </p:sp>
      <p:sp>
        <p:nvSpPr>
          <p:cNvPr id="5" name="Content Placeholder 4"/>
          <p:cNvSpPr>
            <a:spLocks noGrp="1"/>
          </p:cNvSpPr>
          <p:nvPr>
            <p:ph sz="quarter" idx="14"/>
          </p:nvPr>
        </p:nvSpPr>
        <p:spPr>
          <a:xfrm>
            <a:off x="3573194" y="1048348"/>
            <a:ext cx="7704406" cy="3034902"/>
          </a:xfrm>
        </p:spPr>
        <p:txBody>
          <a:bodyPr>
            <a:normAutofit fontScale="70000" lnSpcReduction="20000"/>
          </a:bodyPr>
          <a:lstStyle/>
          <a:p>
            <a:pPr marL="0" indent="0">
              <a:buNone/>
            </a:pPr>
            <a:r>
              <a:rPr lang="en-US" cap="none" dirty="0" smtClean="0"/>
              <a:t>Bruce is from Western Sydney and has a goal of getting into software development and is interested in AI and automation. </a:t>
            </a:r>
          </a:p>
          <a:p>
            <a:pPr marL="0" indent="0">
              <a:buNone/>
            </a:pPr>
            <a:r>
              <a:rPr lang="en-US" cap="none" dirty="0" smtClean="0"/>
              <a:t>He is a music buff that loves to play bass guitar and has an affinity for cats. He has an interest about how people and governments are going to adapt to the increased use of AI and automation.   Geopolitics is an interest for both Jennelle and Bruce and AI and automation brings up some interesting questions in this perspective. These questions fascinate Bruce and Jennelle. </a:t>
            </a:r>
          </a:p>
          <a:p>
            <a:pPr marL="0" indent="0">
              <a:buNone/>
            </a:pPr>
            <a:r>
              <a:rPr lang="en-US" cap="none" dirty="0" smtClean="0"/>
              <a:t>Questions like, “who owns the data from facial recognition programs?”, “Can facial recognition surveillance contravene the right to privacy?”, “Who sets the ethics that self driving cars use to make decisions?”, “Is there any way to regulate the use of data and police these regulations?”, “How do we protect ourselves from unsavory governments that ignore international conventions on privacy and data collection?”</a:t>
            </a:r>
          </a:p>
          <a:p>
            <a:pPr marL="0" indent="0">
              <a:buNone/>
            </a:pPr>
            <a:endParaRPr lang="en-US" dirty="0"/>
          </a:p>
        </p:txBody>
      </p:sp>
      <p:pic>
        <p:nvPicPr>
          <p:cNvPr id="6" name="Picture 5"/>
          <p:cNvPicPr>
            <a:picLocks noChangeAspect="1"/>
          </p:cNvPicPr>
          <p:nvPr/>
        </p:nvPicPr>
        <p:blipFill>
          <a:blip r:embed="rId2"/>
          <a:stretch>
            <a:fillRect/>
          </a:stretch>
        </p:blipFill>
        <p:spPr>
          <a:xfrm>
            <a:off x="758404" y="1621506"/>
            <a:ext cx="1801916" cy="1809038"/>
          </a:xfrm>
          <a:prstGeom prst="rect">
            <a:avLst/>
          </a:prstGeom>
          <a:ln w="6350">
            <a:solidFill>
              <a:schemeClr val="tx1"/>
            </a:solidFill>
          </a:ln>
        </p:spPr>
      </p:pic>
      <p:sp>
        <p:nvSpPr>
          <p:cNvPr id="7" name="TextBox 6"/>
          <p:cNvSpPr txBox="1"/>
          <p:nvPr/>
        </p:nvSpPr>
        <p:spPr>
          <a:xfrm>
            <a:off x="519879" y="4132794"/>
            <a:ext cx="2688181" cy="400110"/>
          </a:xfrm>
          <a:prstGeom prst="rect">
            <a:avLst/>
          </a:prstGeom>
          <a:noFill/>
        </p:spPr>
        <p:txBody>
          <a:bodyPr wrap="square" rtlCol="0">
            <a:spAutoFit/>
          </a:bodyPr>
          <a:lstStyle/>
          <a:p>
            <a:r>
              <a:rPr lang="en-US" dirty="0" smtClean="0"/>
              <a:t>JENNELLE </a:t>
            </a:r>
            <a:r>
              <a:rPr lang="en-US" sz="2000" cap="all" dirty="0"/>
              <a:t>ROBERTS</a:t>
            </a:r>
            <a:endParaRPr lang="en-US" sz="2000" cap="all" dirty="0"/>
          </a:p>
        </p:txBody>
      </p:sp>
      <p:pic>
        <p:nvPicPr>
          <p:cNvPr id="8" name="Picture 7" descr="https://lh3.googleusercontent.com/f2IBMrA1x39A2Uad89p8t6tNY7rWjxuK1UisyF2lmNPcBD2d-qyiW5oVSgjd2qTcQiRMfjwhoIYcyr1PJ_DVvJhS_T_N54gYK-jhNEy3pJzrjsv_Zv5veYoVVIaRmWs0lE2vgio6Jg=w24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149" y="4606534"/>
            <a:ext cx="1464291" cy="1773029"/>
          </a:xfrm>
          <a:prstGeom prst="rect">
            <a:avLst/>
          </a:prstGeom>
          <a:noFill/>
          <a:ln>
            <a:solidFill>
              <a:schemeClr val="tx1"/>
            </a:solidFill>
          </a:ln>
        </p:spPr>
      </p:pic>
      <p:sp>
        <p:nvSpPr>
          <p:cNvPr id="9" name="TextBox 8"/>
          <p:cNvSpPr txBox="1"/>
          <p:nvPr/>
        </p:nvSpPr>
        <p:spPr>
          <a:xfrm>
            <a:off x="3573194" y="4329741"/>
            <a:ext cx="7704406" cy="2246769"/>
          </a:xfrm>
          <a:prstGeom prst="rect">
            <a:avLst/>
          </a:prstGeom>
          <a:noFill/>
        </p:spPr>
        <p:txBody>
          <a:bodyPr wrap="square" rtlCol="0">
            <a:spAutoFit/>
          </a:bodyPr>
          <a:lstStyle/>
          <a:p>
            <a:r>
              <a:rPr lang="en-US" sz="1400" dirty="0" smtClean="0"/>
              <a:t>Jennelle is also originally from Western Sydney, but now living in Melbourne. The second child of 5, Jennelle is used to noise, differing opinions and nerds.  The whole family are nerds made up of scientists, psychologists and IT professionals.  </a:t>
            </a:r>
          </a:p>
          <a:p>
            <a:r>
              <a:rPr lang="en-US" sz="1400" dirty="0" smtClean="0"/>
              <a:t>Jennelle has a 9 year old daughter who is autistic.  So Jennelle is always up for a chat about diversity advocacy, </a:t>
            </a:r>
            <a:r>
              <a:rPr lang="en-US" sz="1400" dirty="0" err="1" smtClean="0"/>
              <a:t>neurodivergence</a:t>
            </a:r>
            <a:r>
              <a:rPr lang="en-US" sz="1400" dirty="0" smtClean="0"/>
              <a:t> acceptance and aliens.  Aliens are a big topic at the Roberts house.  </a:t>
            </a:r>
          </a:p>
          <a:p>
            <a:r>
              <a:rPr lang="en-US" sz="1400" dirty="0" smtClean="0"/>
              <a:t>Jennelle loves to make things fit into lists and tables and as she continued through her career, she realised that this way of organising things meant that data was something that came naturally.  She currently works as a </a:t>
            </a:r>
            <a:r>
              <a:rPr lang="en-US" sz="1400" dirty="0"/>
              <a:t>D</a:t>
            </a:r>
            <a:r>
              <a:rPr lang="en-US" sz="1400" dirty="0" smtClean="0"/>
              <a:t>ata </a:t>
            </a:r>
            <a:r>
              <a:rPr lang="en-US" sz="1400" dirty="0"/>
              <a:t>A</a:t>
            </a:r>
            <a:r>
              <a:rPr lang="en-US" sz="1400" dirty="0" smtClean="0"/>
              <a:t>nalyst for a volume residential builder focusing on Material, Procurement and Costing Data.</a:t>
            </a:r>
            <a:endParaRPr lang="en-US" sz="1400" dirty="0"/>
          </a:p>
        </p:txBody>
      </p:sp>
    </p:spTree>
    <p:extLst>
      <p:ext uri="{BB962C8B-B14F-4D97-AF65-F5344CB8AC3E}">
        <p14:creationId xmlns:p14="http://schemas.microsoft.com/office/powerpoint/2010/main" val="144440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6" name="Content Placeholder 3"/>
          <p:cNvSpPr txBox="1">
            <a:spLocks/>
          </p:cNvSpPr>
          <p:nvPr/>
        </p:nvSpPr>
        <p:spPr>
          <a:xfrm>
            <a:off x="519879" y="932188"/>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err="1" smtClean="0"/>
              <a:t>Jaryd</a:t>
            </a:r>
            <a:r>
              <a:rPr lang="en-US" dirty="0" smtClean="0"/>
              <a:t> Cavanagh</a:t>
            </a:r>
          </a:p>
          <a:p>
            <a:pPr marL="0" indent="0">
              <a:buFont typeface="Arial" panose="020B0604020202020204" pitchFamily="34" charset="0"/>
              <a:buNone/>
            </a:pPr>
            <a:endParaRPr lang="en-US" dirty="0"/>
          </a:p>
        </p:txBody>
      </p:sp>
      <p:sp>
        <p:nvSpPr>
          <p:cNvPr id="7" name="Content Placeholder 4"/>
          <p:cNvSpPr txBox="1">
            <a:spLocks/>
          </p:cNvSpPr>
          <p:nvPr/>
        </p:nvSpPr>
        <p:spPr>
          <a:xfrm>
            <a:off x="3573194" y="1080304"/>
            <a:ext cx="7962314" cy="23455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1400" cap="none" dirty="0" err="1" smtClean="0"/>
              <a:t>Jaryd</a:t>
            </a:r>
            <a:r>
              <a:rPr lang="en-US" sz="1400" cap="none" dirty="0" smtClean="0"/>
              <a:t> is a born and bred Melbournian.  He lives in Mill Park and has a brother and sister, 2 dogs and a cat.  </a:t>
            </a:r>
          </a:p>
          <a:p>
            <a:pPr marL="0" indent="0">
              <a:buFont typeface="Arial" panose="020B0604020202020204" pitchFamily="34" charset="0"/>
              <a:buNone/>
            </a:pPr>
            <a:r>
              <a:rPr lang="en-US" sz="1400" cap="none" dirty="0" err="1" smtClean="0"/>
              <a:t>Jaryd</a:t>
            </a:r>
            <a:r>
              <a:rPr lang="en-US" sz="1400" cap="none" dirty="0" smtClean="0"/>
              <a:t> loves computer games and metal music, his favourite type of game being Action Single Player games and his favourite band is </a:t>
            </a:r>
            <a:r>
              <a:rPr lang="en-US" sz="1400" cap="none" dirty="0" err="1" smtClean="0"/>
              <a:t>Powerwolf</a:t>
            </a:r>
            <a:r>
              <a:rPr lang="en-US" sz="1400" cap="none" dirty="0" smtClean="0"/>
              <a:t>, a German power metal band.</a:t>
            </a:r>
          </a:p>
          <a:p>
            <a:pPr marL="0" indent="0">
              <a:buFont typeface="Arial" panose="020B0604020202020204" pitchFamily="34" charset="0"/>
              <a:buNone/>
            </a:pPr>
            <a:r>
              <a:rPr lang="en-US" sz="1400" cap="none" dirty="0" err="1" smtClean="0"/>
              <a:t>Jaryd</a:t>
            </a:r>
            <a:r>
              <a:rPr lang="en-US" sz="1400" cap="none" dirty="0" smtClean="0"/>
              <a:t> is excited about IT and would love to be a Web Developer.  Providing client specific solutions with a creative difference.</a:t>
            </a:r>
          </a:p>
          <a:p>
            <a:pPr marL="0" indent="0">
              <a:buFont typeface="Arial" panose="020B0604020202020204" pitchFamily="34" charset="0"/>
              <a:buNone/>
            </a:pPr>
            <a:r>
              <a:rPr lang="en-US" sz="1400" cap="none" dirty="0" smtClean="0"/>
              <a:t>If you want to talk about Game Of Thrones, </a:t>
            </a:r>
            <a:r>
              <a:rPr lang="en-US" sz="1400" cap="none" dirty="0" err="1" smtClean="0"/>
              <a:t>Jaryd</a:t>
            </a:r>
            <a:r>
              <a:rPr lang="en-US" sz="1400" cap="none" dirty="0" smtClean="0"/>
              <a:t> is your man.</a:t>
            </a:r>
          </a:p>
        </p:txBody>
      </p:sp>
      <p:sp>
        <p:nvSpPr>
          <p:cNvPr id="8" name="Content Placeholder 3"/>
          <p:cNvSpPr txBox="1">
            <a:spLocks/>
          </p:cNvSpPr>
          <p:nvPr/>
        </p:nvSpPr>
        <p:spPr>
          <a:xfrm>
            <a:off x="519879" y="3408102"/>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smtClean="0"/>
              <a:t>Jack Marsden</a:t>
            </a:r>
          </a:p>
          <a:p>
            <a:pPr marL="0" indent="0">
              <a:buFont typeface="Arial" panose="020B0604020202020204" pitchFamily="34" charset="0"/>
              <a:buNone/>
            </a:pPr>
            <a:endParaRPr lang="en-US" dirty="0"/>
          </a:p>
        </p:txBody>
      </p:sp>
      <p:sp>
        <p:nvSpPr>
          <p:cNvPr id="9" name="Content Placeholder 4"/>
          <p:cNvSpPr txBox="1">
            <a:spLocks/>
          </p:cNvSpPr>
          <p:nvPr/>
        </p:nvSpPr>
        <p:spPr>
          <a:xfrm>
            <a:off x="3573194" y="3574004"/>
            <a:ext cx="7962314" cy="31333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400" cap="none" dirty="0" smtClean="0"/>
              <a:t>Jack was born in Tasmania but has also lived in Mount Gambier and Melbourne.  Jack joined the Army in 2012 and was assigned to the Royal Australian Signal Corps before commencing training in radio communication systems. </a:t>
            </a:r>
            <a:r>
              <a:rPr lang="en-US" sz="1400" cap="none" dirty="0"/>
              <a:t>Jack </a:t>
            </a:r>
            <a:r>
              <a:rPr lang="en-US" sz="1400" cap="none" dirty="0" smtClean="0"/>
              <a:t>currently lives in Brisbane with his Alaskan Malamute, Odin.</a:t>
            </a:r>
          </a:p>
          <a:p>
            <a:pPr marL="0" indent="0">
              <a:buFont typeface="Arial" panose="020B0604020202020204" pitchFamily="34" charset="0"/>
              <a:buNone/>
            </a:pPr>
            <a:r>
              <a:rPr lang="en-US" sz="1400" cap="none" dirty="0" smtClean="0"/>
              <a:t>Jack has previously been deployed to Afghanistan and currently leads a team that provides telecommunications services via secure voice and data networks. Jack has always had an IT interest since being introduced to IT at school.  The thing that appeals to him the most is the potential and possibilities that can be achieved with IT.  The ability to communicate, connect, access entertainment and move money around the world.  All in seconds!  Jack’s current interest in IT is mainly server management focused.  He hopes to begin formal training on this aspect of IT soon.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26" y="3917091"/>
            <a:ext cx="860646" cy="2097608"/>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692749" y="1621506"/>
            <a:ext cx="1524000" cy="1524000"/>
          </a:xfrm>
          <a:prstGeom prst="rect">
            <a:avLst/>
          </a:prstGeom>
          <a:ln>
            <a:solidFill>
              <a:schemeClr val="tx1"/>
            </a:solidFill>
          </a:ln>
        </p:spPr>
      </p:pic>
    </p:spTree>
    <p:extLst>
      <p:ext uri="{BB962C8B-B14F-4D97-AF65-F5344CB8AC3E}">
        <p14:creationId xmlns:p14="http://schemas.microsoft.com/office/powerpoint/2010/main" val="336246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anchor="ctr" anchorCtr="1">
            <a:normAutofit fontScale="90000"/>
          </a:bodyPr>
          <a:lstStyle/>
          <a:p>
            <a:r>
              <a:rPr lang="en-US" dirty="0" smtClean="0"/>
              <a:t>Group Members Profile</a:t>
            </a:r>
            <a:endParaRPr lang="en-US" dirty="0"/>
          </a:p>
        </p:txBody>
      </p:sp>
      <p:sp>
        <p:nvSpPr>
          <p:cNvPr id="7" name="Content Placeholder 3"/>
          <p:cNvSpPr txBox="1">
            <a:spLocks/>
          </p:cNvSpPr>
          <p:nvPr/>
        </p:nvSpPr>
        <p:spPr>
          <a:xfrm>
            <a:off x="322931" y="1776250"/>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Kyle Francis</a:t>
            </a:r>
          </a:p>
        </p:txBody>
      </p:sp>
      <p:sp>
        <p:nvSpPr>
          <p:cNvPr id="8" name="Content Placeholder 4"/>
          <p:cNvSpPr txBox="1">
            <a:spLocks/>
          </p:cNvSpPr>
          <p:nvPr/>
        </p:nvSpPr>
        <p:spPr>
          <a:xfrm>
            <a:off x="3376246" y="1776250"/>
            <a:ext cx="7962314" cy="34465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400" cap="none" dirty="0" smtClean="0"/>
              <a:t>Kyle was born and bred in Brisbane.  He is in fact, still there.  Kyle grew up in a family that loved to be on the cutting edge of technology.  So IT was a second nature for him that saw him develop a love of computer games and hardware. He would love to be involved in troubleshooting and repair as well as the development of application software. </a:t>
            </a:r>
          </a:p>
          <a:p>
            <a:pPr marL="0" indent="0">
              <a:buNone/>
            </a:pPr>
            <a:r>
              <a:rPr lang="en-US" sz="1400" cap="none" dirty="0" smtClean="0"/>
              <a:t>Kyle’s other loves is for all the cats.  We are pretty sure that Kyle has never met a cat he doesn’t love.  He has his own cat </a:t>
            </a:r>
            <a:r>
              <a:rPr lang="en-US" sz="1400" cap="none" dirty="0" err="1" smtClean="0"/>
              <a:t>Braum</a:t>
            </a:r>
            <a:r>
              <a:rPr lang="en-US" sz="1400" cap="none" dirty="0" smtClean="0"/>
              <a:t> who is named after a League of Legends character.  </a:t>
            </a:r>
            <a:r>
              <a:rPr lang="en-US" sz="1400" cap="none" dirty="0" err="1" smtClean="0"/>
              <a:t>Braum</a:t>
            </a:r>
            <a:r>
              <a:rPr lang="en-US" sz="1400" cap="none" dirty="0" smtClean="0"/>
              <a:t> (The heart of the </a:t>
            </a:r>
            <a:r>
              <a:rPr lang="en-US" sz="1400" cap="none" dirty="0" err="1"/>
              <a:t>F</a:t>
            </a:r>
            <a:r>
              <a:rPr lang="en-US" sz="1400" cap="none" dirty="0" err="1" smtClean="0"/>
              <a:t>reljord</a:t>
            </a:r>
            <a:r>
              <a:rPr lang="en-US" sz="1400" dirty="0" smtClean="0"/>
              <a:t>)</a:t>
            </a:r>
            <a:r>
              <a:rPr lang="en-US" sz="1400" cap="none" dirty="0" smtClean="0"/>
              <a:t> has a wicked moustache, and some of his abilities are to propel freezing ice from his shield as well as become Un-Breakable.  All good qualities for a cat.</a:t>
            </a:r>
          </a:p>
          <a:p>
            <a:pPr marL="0" indent="0">
              <a:buNone/>
            </a:pPr>
            <a:r>
              <a:rPr lang="en-US" sz="1400" cap="none" dirty="0" smtClean="0"/>
              <a:t>Kyle has also represented Australia, not once, but twice, at the NASA hosted Space Settlement Design Competition.  He is still not sure if he is going to Mars after the initial 2030 mission.</a:t>
            </a:r>
          </a:p>
          <a:p>
            <a:pPr marL="0" indent="0">
              <a:buNone/>
            </a:pPr>
            <a:endParaRPr lang="en-US" sz="1400" cap="none" dirty="0" smtClean="0"/>
          </a:p>
        </p:txBody>
      </p:sp>
    </p:spTree>
    <p:extLst>
      <p:ext uri="{BB962C8B-B14F-4D97-AF65-F5344CB8AC3E}">
        <p14:creationId xmlns:p14="http://schemas.microsoft.com/office/powerpoint/2010/main" val="192727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775" y="478339"/>
            <a:ext cx="10364451" cy="549101"/>
          </a:xfrm>
          <a:solidFill>
            <a:schemeClr val="bg1">
              <a:lumMod val="95000"/>
            </a:schemeClr>
          </a:solidFill>
          <a:ln>
            <a:solidFill>
              <a:schemeClr val="tx1"/>
            </a:solidFill>
          </a:ln>
        </p:spPr>
        <p:txBody>
          <a:bodyPr>
            <a:normAutofit fontScale="90000"/>
          </a:bodyPr>
          <a:lstStyle/>
          <a:p>
            <a:r>
              <a:rPr lang="en-US" dirty="0" smtClean="0"/>
              <a:t>TEAM Myers Briggs TEST RESULTS</a:t>
            </a:r>
            <a:endParaRPr lang="en-US" dirty="0"/>
          </a:p>
        </p:txBody>
      </p:sp>
      <p:sp>
        <p:nvSpPr>
          <p:cNvPr id="6" name="TextBox 5"/>
          <p:cNvSpPr txBox="1"/>
          <p:nvPr/>
        </p:nvSpPr>
        <p:spPr>
          <a:xfrm>
            <a:off x="2419644" y="3741766"/>
            <a:ext cx="7033847" cy="1754326"/>
          </a:xfrm>
          <a:prstGeom prst="rect">
            <a:avLst/>
          </a:prstGeom>
          <a:noFill/>
        </p:spPr>
        <p:txBody>
          <a:bodyPr wrap="square" rtlCol="0">
            <a:spAutoFit/>
          </a:bodyPr>
          <a:lstStyle/>
          <a:p>
            <a:r>
              <a:rPr lang="en-US" b="1" dirty="0" smtClean="0"/>
              <a:t>Bruce</a:t>
            </a:r>
            <a:r>
              <a:rPr lang="en-US" dirty="0"/>
              <a:t>	</a:t>
            </a:r>
            <a:r>
              <a:rPr lang="en-US" dirty="0" smtClean="0"/>
              <a:t>INTP	(Introversion</a:t>
            </a:r>
            <a:r>
              <a:rPr lang="en-US" dirty="0"/>
              <a:t>, Intuition, Thinking, Perceiving)</a:t>
            </a:r>
          </a:p>
          <a:p>
            <a:r>
              <a:rPr lang="en-US" b="1" dirty="0"/>
              <a:t>Jennelle</a:t>
            </a:r>
            <a:r>
              <a:rPr lang="en-US" dirty="0"/>
              <a:t>	</a:t>
            </a:r>
            <a:r>
              <a:rPr lang="en-US" dirty="0" smtClean="0"/>
              <a:t>ISTJ		(Introversion</a:t>
            </a:r>
            <a:r>
              <a:rPr lang="en-US" dirty="0"/>
              <a:t>, Sensing, Thinking, Judgment)</a:t>
            </a:r>
          </a:p>
          <a:p>
            <a:r>
              <a:rPr lang="en-US" b="1" dirty="0" err="1"/>
              <a:t>Jaryd</a:t>
            </a:r>
            <a:r>
              <a:rPr lang="en-US" dirty="0"/>
              <a:t> 	</a:t>
            </a:r>
            <a:r>
              <a:rPr lang="en-US" dirty="0" smtClean="0"/>
              <a:t>INFP 	(Introversion</a:t>
            </a:r>
            <a:r>
              <a:rPr lang="en-US" dirty="0"/>
              <a:t>, </a:t>
            </a:r>
            <a:r>
              <a:rPr lang="en-US" dirty="0" smtClean="0"/>
              <a:t>Intuition</a:t>
            </a:r>
            <a:r>
              <a:rPr lang="en-US" dirty="0"/>
              <a:t>, </a:t>
            </a:r>
            <a:r>
              <a:rPr lang="en-US" dirty="0" smtClean="0"/>
              <a:t>Feeling</a:t>
            </a:r>
            <a:r>
              <a:rPr lang="en-US" dirty="0"/>
              <a:t>, </a:t>
            </a:r>
            <a:r>
              <a:rPr lang="en-US" dirty="0" smtClean="0"/>
              <a:t>Perceiving)</a:t>
            </a:r>
            <a:endParaRPr lang="en-US" dirty="0"/>
          </a:p>
          <a:p>
            <a:r>
              <a:rPr lang="en-US" b="1" dirty="0" smtClean="0"/>
              <a:t>Jack	</a:t>
            </a:r>
            <a:r>
              <a:rPr lang="en-US" b="1" dirty="0"/>
              <a:t>	</a:t>
            </a:r>
            <a:r>
              <a:rPr lang="en-US" dirty="0"/>
              <a:t>INTJ </a:t>
            </a:r>
            <a:r>
              <a:rPr lang="en-US" dirty="0" smtClean="0"/>
              <a:t>	(</a:t>
            </a:r>
            <a:r>
              <a:rPr lang="en-US" dirty="0"/>
              <a:t>Introversion, Intuition, Thinking, Judgment)</a:t>
            </a:r>
          </a:p>
          <a:p>
            <a:r>
              <a:rPr lang="en-US" b="1" dirty="0"/>
              <a:t>Kyle	</a:t>
            </a:r>
            <a:r>
              <a:rPr lang="en-US" b="1" dirty="0" smtClean="0"/>
              <a:t>LINKS NOT WORKING</a:t>
            </a:r>
          </a:p>
          <a:p>
            <a:endParaRPr lang="en-US" b="1" dirty="0" smtClean="0"/>
          </a:p>
        </p:txBody>
      </p:sp>
      <p:pic>
        <p:nvPicPr>
          <p:cNvPr id="10" name="Picture 9"/>
          <p:cNvPicPr>
            <a:picLocks noChangeAspect="1"/>
          </p:cNvPicPr>
          <p:nvPr/>
        </p:nvPicPr>
        <p:blipFill>
          <a:blip r:embed="rId2"/>
          <a:stretch>
            <a:fillRect/>
          </a:stretch>
        </p:blipFill>
        <p:spPr>
          <a:xfrm>
            <a:off x="913775" y="1555928"/>
            <a:ext cx="1619250" cy="1676400"/>
          </a:xfrm>
          <a:prstGeom prst="rect">
            <a:avLst/>
          </a:prstGeom>
        </p:spPr>
      </p:pic>
      <p:pic>
        <p:nvPicPr>
          <p:cNvPr id="11" name="Picture 10"/>
          <p:cNvPicPr>
            <a:picLocks noChangeAspect="1"/>
          </p:cNvPicPr>
          <p:nvPr/>
        </p:nvPicPr>
        <p:blipFill>
          <a:blip r:embed="rId3"/>
          <a:stretch>
            <a:fillRect/>
          </a:stretch>
        </p:blipFill>
        <p:spPr>
          <a:xfrm>
            <a:off x="7377863" y="1570215"/>
            <a:ext cx="1638300" cy="1676400"/>
          </a:xfrm>
          <a:prstGeom prst="rect">
            <a:avLst/>
          </a:prstGeom>
        </p:spPr>
      </p:pic>
      <p:pic>
        <p:nvPicPr>
          <p:cNvPr id="12" name="Picture 11"/>
          <p:cNvPicPr>
            <a:picLocks noChangeAspect="1"/>
          </p:cNvPicPr>
          <p:nvPr/>
        </p:nvPicPr>
        <p:blipFill>
          <a:blip r:embed="rId4"/>
          <a:stretch>
            <a:fillRect/>
          </a:stretch>
        </p:blipFill>
        <p:spPr>
          <a:xfrm>
            <a:off x="5226342" y="1555928"/>
            <a:ext cx="1619250" cy="1657350"/>
          </a:xfrm>
          <a:prstGeom prst="rect">
            <a:avLst/>
          </a:prstGeom>
        </p:spPr>
      </p:pic>
      <p:pic>
        <p:nvPicPr>
          <p:cNvPr id="13" name="Picture 12"/>
          <p:cNvPicPr>
            <a:picLocks noChangeAspect="1"/>
          </p:cNvPicPr>
          <p:nvPr/>
        </p:nvPicPr>
        <p:blipFill>
          <a:blip r:embed="rId5"/>
          <a:stretch>
            <a:fillRect/>
          </a:stretch>
        </p:blipFill>
        <p:spPr>
          <a:xfrm>
            <a:off x="3074821" y="1570215"/>
            <a:ext cx="1609725" cy="1647825"/>
          </a:xfrm>
          <a:prstGeom prst="rect">
            <a:avLst/>
          </a:prstGeom>
        </p:spPr>
      </p:pic>
      <p:sp>
        <p:nvSpPr>
          <p:cNvPr id="14" name="TextBox 13"/>
          <p:cNvSpPr txBox="1"/>
          <p:nvPr/>
        </p:nvSpPr>
        <p:spPr>
          <a:xfrm>
            <a:off x="562708" y="6231988"/>
            <a:ext cx="6006904" cy="246221"/>
          </a:xfrm>
          <a:prstGeom prst="rect">
            <a:avLst/>
          </a:prstGeom>
          <a:noFill/>
        </p:spPr>
        <p:txBody>
          <a:bodyPr wrap="square" rtlCol="0">
            <a:spAutoFit/>
          </a:bodyPr>
          <a:lstStyle/>
          <a:p>
            <a:pPr lvl="0"/>
            <a:r>
              <a:rPr lang="en-US" sz="1000">
                <a:solidFill>
                  <a:prstClr val="black"/>
                </a:solidFill>
              </a:rPr>
              <a:t>Images Source: </a:t>
            </a:r>
            <a:r>
              <a:rPr lang="en-US" sz="1000">
                <a:solidFill>
                  <a:prstClr val="black"/>
                </a:solidFill>
                <a:hlinkClick r:id="rId6"/>
              </a:rPr>
              <a:t>http://www.maoxian.com/thoughts/myers-briggs-personality-types-matrix</a:t>
            </a:r>
            <a:endParaRPr lang="en-US" sz="1000" dirty="0">
              <a:solidFill>
                <a:prstClr val="black"/>
              </a:solidFill>
            </a:endParaRPr>
          </a:p>
        </p:txBody>
      </p:sp>
    </p:spTree>
    <p:extLst>
      <p:ext uri="{BB962C8B-B14F-4D97-AF65-F5344CB8AC3E}">
        <p14:creationId xmlns:p14="http://schemas.microsoft.com/office/powerpoint/2010/main" val="359687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a:normAutofit fontScale="90000"/>
          </a:bodyPr>
          <a:lstStyle/>
          <a:p>
            <a:r>
              <a:rPr lang="en-US" dirty="0" smtClean="0"/>
              <a:t>Other personal testing</a:t>
            </a:r>
            <a:endParaRPr lang="en-US" dirty="0"/>
          </a:p>
        </p:txBody>
      </p:sp>
      <p:sp>
        <p:nvSpPr>
          <p:cNvPr id="6" name="TextBox 5"/>
          <p:cNvSpPr txBox="1"/>
          <p:nvPr/>
        </p:nvSpPr>
        <p:spPr>
          <a:xfrm>
            <a:off x="477250" y="996173"/>
            <a:ext cx="5262368" cy="2308324"/>
          </a:xfrm>
          <a:prstGeom prst="rect">
            <a:avLst/>
          </a:prstGeom>
          <a:noFill/>
        </p:spPr>
        <p:txBody>
          <a:bodyPr wrap="square" rtlCol="0">
            <a:spAutoFit/>
          </a:bodyPr>
          <a:lstStyle/>
          <a:p>
            <a:pPr algn="ctr"/>
            <a:r>
              <a:rPr lang="en-US" dirty="0" smtClean="0"/>
              <a:t>BRUCE</a:t>
            </a:r>
          </a:p>
          <a:p>
            <a:r>
              <a:rPr lang="en-US" sz="1400" dirty="0" smtClean="0"/>
              <a:t>Bruce </a:t>
            </a:r>
            <a:r>
              <a:rPr lang="en-US" sz="1400" dirty="0"/>
              <a:t>completed was The </a:t>
            </a:r>
            <a:r>
              <a:rPr lang="en-US" sz="1400" dirty="0" err="1"/>
              <a:t>Vark</a:t>
            </a:r>
            <a:r>
              <a:rPr lang="en-US" sz="1400" dirty="0"/>
              <a:t> Questionnaire </a:t>
            </a:r>
            <a:r>
              <a:rPr lang="en-US" sz="1400" dirty="0" smtClean="0"/>
              <a:t>and the Big Five Personality Test</a:t>
            </a:r>
          </a:p>
          <a:p>
            <a:r>
              <a:rPr lang="en-US" sz="1400" dirty="0" smtClean="0"/>
              <a:t>The VARK assessed Bruce as </a:t>
            </a:r>
            <a:r>
              <a:rPr lang="en-US" sz="1400" dirty="0"/>
              <a:t>a Mild read/write learning type.  People with this </a:t>
            </a:r>
            <a:r>
              <a:rPr lang="en-US" sz="1400" dirty="0" err="1"/>
              <a:t>Vark</a:t>
            </a:r>
            <a:r>
              <a:rPr lang="en-US" sz="1400" dirty="0"/>
              <a:t> Assessment prefer to write and read, use lists, extract meanings from headings and titles and like to have clarity in what is written. </a:t>
            </a:r>
          </a:p>
          <a:p>
            <a:r>
              <a:rPr lang="en-US" sz="1400" dirty="0" smtClean="0"/>
              <a:t>The </a:t>
            </a:r>
            <a:r>
              <a:rPr lang="en-US" sz="1400" dirty="0"/>
              <a:t>Big Five Personality </a:t>
            </a:r>
            <a:r>
              <a:rPr lang="en-US" sz="1400" dirty="0" smtClean="0"/>
              <a:t>test result was that Bruce’s personality was about Openness</a:t>
            </a:r>
            <a:r>
              <a:rPr lang="en-US" sz="1400" dirty="0"/>
              <a:t>, Conscientiousness, Extraversion, Agreeableness, </a:t>
            </a:r>
            <a:r>
              <a:rPr lang="en-US" sz="1400" dirty="0" smtClean="0"/>
              <a:t>Neuroticism</a:t>
            </a:r>
            <a:endParaRPr lang="en-US" sz="1400" dirty="0"/>
          </a:p>
        </p:txBody>
      </p:sp>
      <p:sp>
        <p:nvSpPr>
          <p:cNvPr id="8" name="TextBox 7"/>
          <p:cNvSpPr txBox="1"/>
          <p:nvPr/>
        </p:nvSpPr>
        <p:spPr>
          <a:xfrm>
            <a:off x="6274435" y="996173"/>
            <a:ext cx="5472088" cy="2523768"/>
          </a:xfrm>
          <a:prstGeom prst="rect">
            <a:avLst/>
          </a:prstGeom>
          <a:noFill/>
        </p:spPr>
        <p:txBody>
          <a:bodyPr wrap="square" rtlCol="0">
            <a:spAutoFit/>
          </a:bodyPr>
          <a:lstStyle/>
          <a:p>
            <a:pPr algn="ctr"/>
            <a:r>
              <a:rPr lang="en-US" dirty="0" smtClean="0"/>
              <a:t>JENNELLE</a:t>
            </a:r>
          </a:p>
          <a:p>
            <a:r>
              <a:rPr lang="en-US" sz="1400" dirty="0" smtClean="0"/>
              <a:t>Jennelle completed Learning </a:t>
            </a:r>
            <a:r>
              <a:rPr lang="en-US" sz="1400" dirty="0"/>
              <a:t>Style </a:t>
            </a:r>
            <a:r>
              <a:rPr lang="en-US" sz="1400" dirty="0" smtClean="0"/>
              <a:t>Test and a Verbal Reasoning Test. </a:t>
            </a:r>
          </a:p>
          <a:p>
            <a:r>
              <a:rPr lang="en-US" sz="1400" dirty="0" smtClean="0"/>
              <a:t>The Learning Style test assessed Jennelle as 60</a:t>
            </a:r>
            <a:r>
              <a:rPr lang="en-US" sz="1400" dirty="0"/>
              <a:t>% Auditory, 30% Visual and 10% tactile.  This indicates that Jennelle learns by listening and store information the way that it sounds. </a:t>
            </a:r>
          </a:p>
          <a:p>
            <a:r>
              <a:rPr lang="en-US" sz="1400" dirty="0" smtClean="0"/>
              <a:t>The </a:t>
            </a:r>
            <a:r>
              <a:rPr lang="en-US" sz="1400" dirty="0"/>
              <a:t>Verbal Reasoning </a:t>
            </a:r>
            <a:r>
              <a:rPr lang="en-US" sz="1400" dirty="0" smtClean="0"/>
              <a:t>Test result for Jennelle was a </a:t>
            </a:r>
            <a:r>
              <a:rPr lang="en-US" sz="1400" dirty="0"/>
              <a:t>high result </a:t>
            </a:r>
            <a:r>
              <a:rPr lang="en-US" sz="1400" dirty="0" smtClean="0"/>
              <a:t>of 8 </a:t>
            </a:r>
            <a:r>
              <a:rPr lang="en-US" sz="1400" dirty="0"/>
              <a:t>out of </a:t>
            </a:r>
            <a:r>
              <a:rPr lang="en-US" sz="1400" dirty="0" smtClean="0"/>
              <a:t>10.  This indicates the </a:t>
            </a:r>
            <a:r>
              <a:rPr lang="en-US" sz="1400" dirty="0"/>
              <a:t>ability to quickly go through presented verbal data, identify the issues and reach logical </a:t>
            </a:r>
            <a:r>
              <a:rPr lang="en-US" sz="1400" dirty="0" smtClean="0"/>
              <a:t>conclusions</a:t>
            </a:r>
            <a:endParaRPr lang="en-US" sz="1400" dirty="0"/>
          </a:p>
        </p:txBody>
      </p:sp>
      <p:sp>
        <p:nvSpPr>
          <p:cNvPr id="9" name="TextBox 8"/>
          <p:cNvSpPr txBox="1"/>
          <p:nvPr/>
        </p:nvSpPr>
        <p:spPr>
          <a:xfrm>
            <a:off x="477250" y="3310545"/>
            <a:ext cx="5262368" cy="1015663"/>
          </a:xfrm>
          <a:prstGeom prst="rect">
            <a:avLst/>
          </a:prstGeom>
          <a:noFill/>
        </p:spPr>
        <p:txBody>
          <a:bodyPr wrap="square" rtlCol="0">
            <a:spAutoFit/>
          </a:bodyPr>
          <a:lstStyle/>
          <a:p>
            <a:pPr algn="ctr"/>
            <a:r>
              <a:rPr lang="en-US" dirty="0" smtClean="0"/>
              <a:t>JARYD</a:t>
            </a:r>
          </a:p>
          <a:p>
            <a:r>
              <a:rPr lang="en-US" sz="1400" dirty="0" err="1" smtClean="0"/>
              <a:t>Jaryd</a:t>
            </a:r>
            <a:r>
              <a:rPr lang="en-US" sz="1400" dirty="0" smtClean="0"/>
              <a:t> completed a Learning Style and an IQ test.</a:t>
            </a:r>
          </a:p>
          <a:p>
            <a:r>
              <a:rPr lang="en-US" sz="1400" dirty="0" smtClean="0"/>
              <a:t>The learning style test assessed </a:t>
            </a:r>
            <a:r>
              <a:rPr lang="en-US" sz="1400" dirty="0" err="1" smtClean="0"/>
              <a:t>Jaryd</a:t>
            </a:r>
            <a:r>
              <a:rPr lang="en-US" sz="1400" dirty="0" smtClean="0"/>
              <a:t> as a Tactile learner</a:t>
            </a:r>
          </a:p>
          <a:p>
            <a:r>
              <a:rPr lang="en-US" sz="1400" dirty="0" smtClean="0"/>
              <a:t>The IQ test gave </a:t>
            </a:r>
            <a:r>
              <a:rPr lang="en-US" sz="1400" dirty="0" err="1" smtClean="0"/>
              <a:t>Jaryd</a:t>
            </a:r>
            <a:r>
              <a:rPr lang="en-US" sz="1400" dirty="0" smtClean="0"/>
              <a:t> an IQ score between 105 - 120</a:t>
            </a:r>
            <a:endParaRPr lang="en-US" sz="1400" dirty="0"/>
          </a:p>
        </p:txBody>
      </p:sp>
      <p:sp>
        <p:nvSpPr>
          <p:cNvPr id="10" name="TextBox 9"/>
          <p:cNvSpPr txBox="1"/>
          <p:nvPr/>
        </p:nvSpPr>
        <p:spPr>
          <a:xfrm>
            <a:off x="6274435" y="3624933"/>
            <a:ext cx="5472088" cy="2308324"/>
          </a:xfrm>
          <a:prstGeom prst="rect">
            <a:avLst/>
          </a:prstGeom>
          <a:noFill/>
        </p:spPr>
        <p:txBody>
          <a:bodyPr wrap="square" rtlCol="0">
            <a:spAutoFit/>
          </a:bodyPr>
          <a:lstStyle/>
          <a:p>
            <a:pPr algn="ctr"/>
            <a:r>
              <a:rPr lang="en-US" dirty="0" smtClean="0"/>
              <a:t>JACK</a:t>
            </a:r>
          </a:p>
          <a:p>
            <a:r>
              <a:rPr lang="en-US" sz="1400" dirty="0" smtClean="0"/>
              <a:t>Jack completed a Learning Style Test and the Big Five Personality Test.</a:t>
            </a:r>
          </a:p>
          <a:p>
            <a:r>
              <a:rPr lang="en-US" sz="1400" dirty="0" smtClean="0"/>
              <a:t>The Learning Style Test assessed Jack as 62% Visual, 59% Kinesthetic and 46% Auditory</a:t>
            </a:r>
          </a:p>
          <a:p>
            <a:r>
              <a:rPr lang="en-US" sz="1400" dirty="0" smtClean="0"/>
              <a:t>This indicates that Jack learns by seeing (Visual) and doing (Kinesthetic)</a:t>
            </a:r>
          </a:p>
          <a:p>
            <a:r>
              <a:rPr lang="en-US" sz="1400" dirty="0" smtClean="0"/>
              <a:t>The Big Fiver Personality test result was that Jack’s personality was about Conventional, Conscientiousness, Extraversion, Criticalness, Neuroticism</a:t>
            </a:r>
            <a:endParaRPr lang="en-US" sz="1400" dirty="0"/>
          </a:p>
        </p:txBody>
      </p:sp>
      <p:sp>
        <p:nvSpPr>
          <p:cNvPr id="11" name="TextBox 10"/>
          <p:cNvSpPr txBox="1"/>
          <p:nvPr/>
        </p:nvSpPr>
        <p:spPr>
          <a:xfrm>
            <a:off x="477250" y="4486707"/>
            <a:ext cx="5262368" cy="584775"/>
          </a:xfrm>
          <a:prstGeom prst="rect">
            <a:avLst/>
          </a:prstGeom>
          <a:noFill/>
        </p:spPr>
        <p:txBody>
          <a:bodyPr wrap="square" rtlCol="0">
            <a:spAutoFit/>
          </a:bodyPr>
          <a:lstStyle/>
          <a:p>
            <a:pPr algn="ctr"/>
            <a:r>
              <a:rPr lang="en-US" dirty="0" smtClean="0"/>
              <a:t>KYLE</a:t>
            </a:r>
          </a:p>
          <a:p>
            <a:r>
              <a:rPr lang="en-US" sz="1400" dirty="0" smtClean="0"/>
              <a:t>Kyle is currently devoid of personality</a:t>
            </a:r>
          </a:p>
        </p:txBody>
      </p:sp>
    </p:spTree>
    <p:extLst>
      <p:ext uri="{BB962C8B-B14F-4D97-AF65-F5344CB8AC3E}">
        <p14:creationId xmlns:p14="http://schemas.microsoft.com/office/powerpoint/2010/main" val="163962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a:normAutofit fontScale="90000"/>
          </a:bodyPr>
          <a:lstStyle/>
          <a:p>
            <a:r>
              <a:rPr lang="en-US" dirty="0" smtClean="0"/>
              <a:t>PERSONALITY TESTING Assessment</a:t>
            </a:r>
            <a:endParaRPr lang="en-US" dirty="0"/>
          </a:p>
        </p:txBody>
      </p:sp>
      <p:sp>
        <p:nvSpPr>
          <p:cNvPr id="6" name="TextBox 5"/>
          <p:cNvSpPr txBox="1"/>
          <p:nvPr/>
        </p:nvSpPr>
        <p:spPr>
          <a:xfrm>
            <a:off x="998181" y="1439964"/>
            <a:ext cx="10364451" cy="2462213"/>
          </a:xfrm>
          <a:prstGeom prst="rect">
            <a:avLst/>
          </a:prstGeom>
          <a:noFill/>
        </p:spPr>
        <p:txBody>
          <a:bodyPr wrap="square" rtlCol="0">
            <a:spAutoFit/>
          </a:bodyPr>
          <a:lstStyle/>
          <a:p>
            <a:r>
              <a:rPr lang="en-US" sz="1400" dirty="0" smtClean="0"/>
              <a:t>The </a:t>
            </a:r>
            <a:r>
              <a:rPr lang="en-US" sz="1400" dirty="0"/>
              <a:t>Myers Briggs </a:t>
            </a:r>
            <a:r>
              <a:rPr lang="en-US" sz="1400" dirty="0" smtClean="0"/>
              <a:t>results seem to indicate that the </a:t>
            </a:r>
            <a:r>
              <a:rPr lang="en-US" sz="1400" dirty="0"/>
              <a:t>Restless </a:t>
            </a:r>
            <a:r>
              <a:rPr lang="en-US" sz="1400" dirty="0" smtClean="0"/>
              <a:t>Bolters </a:t>
            </a:r>
            <a:r>
              <a:rPr lang="en-US" sz="1400" dirty="0"/>
              <a:t>are a collection of Introverts.  </a:t>
            </a:r>
          </a:p>
          <a:p>
            <a:r>
              <a:rPr lang="en-US" sz="1400" dirty="0"/>
              <a:t>We do not like to be front facing and often prefer quiet reflection and privacy.  </a:t>
            </a:r>
            <a:endParaRPr lang="en-US" sz="1400" dirty="0" smtClean="0"/>
          </a:p>
          <a:p>
            <a:r>
              <a:rPr lang="en-US" sz="1400" dirty="0" smtClean="0"/>
              <a:t>We </a:t>
            </a:r>
            <a:r>
              <a:rPr lang="en-US" sz="1400" dirty="0"/>
              <a:t>process ideas and concepts thoroughly by ourselves before taking it out to be used/evaluated by someone else.  </a:t>
            </a:r>
          </a:p>
          <a:p>
            <a:r>
              <a:rPr lang="en-US" sz="1400" dirty="0"/>
              <a:t>We are also Thinkers that prefer objective truths and a process of elimination to determine outcomes</a:t>
            </a:r>
            <a:r>
              <a:rPr lang="en-US" sz="1400" dirty="0" smtClean="0"/>
              <a:t>.</a:t>
            </a:r>
          </a:p>
          <a:p>
            <a:endParaRPr lang="en-US" sz="1400" dirty="0"/>
          </a:p>
          <a:p>
            <a:r>
              <a:rPr lang="en-US" sz="1400" dirty="0"/>
              <a:t>Where we differ is between </a:t>
            </a:r>
            <a:r>
              <a:rPr lang="en-US" sz="1400" dirty="0" smtClean="0"/>
              <a:t>Sensing/Intuition </a:t>
            </a:r>
            <a:r>
              <a:rPr lang="en-US" sz="1400" dirty="0"/>
              <a:t>and Judgement/Perceiving.</a:t>
            </a:r>
          </a:p>
          <a:p>
            <a:r>
              <a:rPr lang="en-US" sz="1400" dirty="0"/>
              <a:t>Sensing people need concrete and tangible ideas and deal with the current presented situation, whereas Intuition people place an emphasis on meaning and associations and are very good at spotting patterns.</a:t>
            </a:r>
          </a:p>
          <a:p>
            <a:r>
              <a:rPr lang="en-US" sz="1400" dirty="0"/>
              <a:t>Judgement people are structured and postulate theories about the world, always willing to try new information in their structured understanding.  Whereas Perceiving people are more unstructured and like to keep their options open.  But this also means that they are more open to change as they do not have an existing structure. </a:t>
            </a:r>
          </a:p>
        </p:txBody>
      </p:sp>
      <p:sp>
        <p:nvSpPr>
          <p:cNvPr id="7" name="TextBox 6"/>
          <p:cNvSpPr txBox="1"/>
          <p:nvPr/>
        </p:nvSpPr>
        <p:spPr>
          <a:xfrm>
            <a:off x="998180" y="4026075"/>
            <a:ext cx="10364451" cy="1384995"/>
          </a:xfrm>
          <a:prstGeom prst="rect">
            <a:avLst/>
          </a:prstGeom>
          <a:noFill/>
        </p:spPr>
        <p:txBody>
          <a:bodyPr wrap="square" rtlCol="0">
            <a:spAutoFit/>
          </a:bodyPr>
          <a:lstStyle/>
          <a:p>
            <a:r>
              <a:rPr lang="en-US" sz="1400" dirty="0" smtClean="0"/>
              <a:t>The collection of other testing the team members went through so that we all come from a different perspective, and learn and create differently.</a:t>
            </a:r>
          </a:p>
          <a:p>
            <a:r>
              <a:rPr lang="en-US" sz="1400" dirty="0" smtClean="0"/>
              <a:t>Having these differences means that we have some diversity in the team.  Not everyone will have the same opinion or idea.  However all our personality testing shows that we reason and process well, so whilst we might be coming from differing ideas, we all seem to possess the skill to manage that and come up with a concise plan the reflects all our abilities.</a:t>
            </a:r>
            <a:endParaRPr lang="en-US" sz="1400" dirty="0"/>
          </a:p>
        </p:txBody>
      </p:sp>
    </p:spTree>
    <p:extLst>
      <p:ext uri="{BB962C8B-B14F-4D97-AF65-F5344CB8AC3E}">
        <p14:creationId xmlns:p14="http://schemas.microsoft.com/office/powerpoint/2010/main" val="214057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a:normAutofit fontScale="90000"/>
          </a:bodyPr>
          <a:lstStyle/>
          <a:p>
            <a:r>
              <a:rPr lang="en-US" dirty="0" smtClean="0"/>
              <a:t>IDEAL JOBS COMPARISON</a:t>
            </a:r>
            <a:endParaRPr lang="en-US" dirty="0"/>
          </a:p>
        </p:txBody>
      </p:sp>
      <p:sp>
        <p:nvSpPr>
          <p:cNvPr id="6" name="TextBox 5"/>
          <p:cNvSpPr txBox="1"/>
          <p:nvPr/>
        </p:nvSpPr>
        <p:spPr>
          <a:xfrm>
            <a:off x="998181" y="2096086"/>
            <a:ext cx="10733649" cy="923330"/>
          </a:xfrm>
          <a:prstGeom prst="rect">
            <a:avLst/>
          </a:prstGeom>
          <a:noFill/>
        </p:spPr>
        <p:txBody>
          <a:bodyPr wrap="square" rtlCol="0">
            <a:spAutoFit/>
          </a:bodyPr>
          <a:lstStyle/>
          <a:p>
            <a:r>
              <a:rPr lang="en-US"/>
              <a:t>From the assessment: Compare everyone’s ideal jobs. What common elements are there, if any? What differentiates each position from the others, if anything? How similar or different are your career plans across the group?</a:t>
            </a:r>
            <a:endParaRPr lang="en-US" dirty="0"/>
          </a:p>
        </p:txBody>
      </p:sp>
    </p:spTree>
    <p:extLst>
      <p:ext uri="{BB962C8B-B14F-4D97-AF65-F5344CB8AC3E}">
        <p14:creationId xmlns:p14="http://schemas.microsoft.com/office/powerpoint/2010/main" val="14873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a:normAutofit fontScale="90000"/>
          </a:bodyPr>
          <a:lstStyle/>
          <a:p>
            <a:r>
              <a:rPr lang="en-US" dirty="0" smtClean="0"/>
              <a:t>INDUSTRY DATA</a:t>
            </a:r>
            <a:endParaRPr lang="en-US" dirty="0"/>
          </a:p>
        </p:txBody>
      </p:sp>
      <p:sp>
        <p:nvSpPr>
          <p:cNvPr id="6" name="TextBox 5"/>
          <p:cNvSpPr txBox="1"/>
          <p:nvPr/>
        </p:nvSpPr>
        <p:spPr>
          <a:xfrm>
            <a:off x="590843" y="1589649"/>
            <a:ext cx="10771789" cy="3416320"/>
          </a:xfrm>
          <a:prstGeom prst="rect">
            <a:avLst/>
          </a:prstGeom>
          <a:noFill/>
        </p:spPr>
        <p:txBody>
          <a:bodyPr wrap="square" rtlCol="0">
            <a:spAutoFit/>
          </a:bodyPr>
          <a:lstStyle/>
          <a:p>
            <a:r>
              <a:rPr lang="en-US" dirty="0"/>
              <a:t>From the assessment: What are the Job Titles for your group's ideal jobs? How do each of these rank in terms of demand from employers?</a:t>
            </a:r>
          </a:p>
          <a:p>
            <a:r>
              <a:rPr lang="en-US" dirty="0"/>
              <a:t>Ideal jobs skill set:</a:t>
            </a:r>
          </a:p>
          <a:p>
            <a:r>
              <a:rPr lang="en-US" dirty="0"/>
              <a:t>How do the IT-specific skills in your required skill set rank in terms of demand from employers?</a:t>
            </a:r>
          </a:p>
          <a:p>
            <a:r>
              <a:rPr lang="en-US" dirty="0"/>
              <a:t>o How do the general skills in your required skill set rank in terms of demand from employers?</a:t>
            </a:r>
          </a:p>
          <a:p>
            <a:r>
              <a:rPr lang="en-US" dirty="0"/>
              <a:t>o What are the three highest ranked IT-specific skills which are not in your required skill set?</a:t>
            </a:r>
          </a:p>
          <a:p>
            <a:r>
              <a:rPr lang="en-US" dirty="0"/>
              <a:t>o What are the three highest ranked general skills which are not in your required skill set</a:t>
            </a:r>
            <a:r>
              <a:rPr lang="en-US" dirty="0" smtClean="0"/>
              <a:t>?</a:t>
            </a:r>
          </a:p>
          <a:p>
            <a:endParaRPr lang="en-US" dirty="0"/>
          </a:p>
          <a:p>
            <a:endParaRPr lang="en-US" dirty="0"/>
          </a:p>
          <a:p>
            <a:r>
              <a:rPr lang="en-US" dirty="0" smtClean="0"/>
              <a:t>ALL TEAM MEMBERS </a:t>
            </a:r>
            <a:r>
              <a:rPr lang="en-US" dirty="0"/>
              <a:t>to personally answer; Having looked at the Burning Glass data, has your opinion of your ideal job changed? Why or why not?</a:t>
            </a:r>
          </a:p>
        </p:txBody>
      </p:sp>
    </p:spTree>
    <p:extLst>
      <p:ext uri="{BB962C8B-B14F-4D97-AF65-F5344CB8AC3E}">
        <p14:creationId xmlns:p14="http://schemas.microsoft.com/office/powerpoint/2010/main" val="24513382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1345</TotalTime>
  <Words>1865</Words>
  <Application>Microsoft Office PowerPoint</Application>
  <PresentationFormat>Widescreen</PresentationFormat>
  <Paragraphs>107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Aparajita</vt:lpstr>
      <vt:lpstr>Arial</vt:lpstr>
      <vt:lpstr>Calibri</vt:lpstr>
      <vt:lpstr>Tw Cen MT</vt:lpstr>
      <vt:lpstr>Droplet</vt:lpstr>
      <vt:lpstr>The Restless Bolters Assessment 2 – Team Project Report</vt:lpstr>
      <vt:lpstr>Group Members Profile</vt:lpstr>
      <vt:lpstr>Group Members Profile</vt:lpstr>
      <vt:lpstr>Group Members Profile</vt:lpstr>
      <vt:lpstr>TEAM Myers Briggs TEST RESULTS</vt:lpstr>
      <vt:lpstr>Other personal testing</vt:lpstr>
      <vt:lpstr>PERSONALITY TESTING Assessment</vt:lpstr>
      <vt:lpstr>IDEAL JOBS COMPARISON</vt:lpstr>
      <vt:lpstr>INDUSTRY DATA</vt:lpstr>
      <vt:lpstr>INTERVIEW OF AN IT PROFESSIONAL</vt:lpstr>
      <vt:lpstr>IT TECHNologies</vt:lpstr>
      <vt:lpstr>PROJECT IDEA</vt:lpstr>
      <vt:lpstr>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Restless Bolters Assessment 2 – Team Project Report</dc:title>
  <dc:creator>Dad</dc:creator>
  <cp:lastModifiedBy>Dad</cp:lastModifiedBy>
  <cp:revision>16</cp:revision>
  <dcterms:created xsi:type="dcterms:W3CDTF">2019-07-08T11:07:55Z</dcterms:created>
  <dcterms:modified xsi:type="dcterms:W3CDTF">2019-07-09T09:33:28Z</dcterms:modified>
</cp:coreProperties>
</file>