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83" r:id="rId11"/>
    <p:sldId id="265" r:id="rId12"/>
    <p:sldId id="269" r:id="rId13"/>
    <p:sldId id="270" r:id="rId14"/>
    <p:sldId id="271" r:id="rId15"/>
    <p:sldId id="272" r:id="rId16"/>
    <p:sldId id="274" r:id="rId17"/>
    <p:sldId id="266" r:id="rId18"/>
    <p:sldId id="277" r:id="rId19"/>
    <p:sldId id="278" r:id="rId20"/>
    <p:sldId id="280" r:id="rId21"/>
    <p:sldId id="281" r:id="rId22"/>
    <p:sldId id="282" r:id="rId23"/>
    <p:sldId id="267" r:id="rId24"/>
    <p:sldId id="268" r:id="rId25"/>
    <p:sldId id="275" r:id="rId26"/>
    <p:sldId id="276" r:id="rId27"/>
    <p:sldId id="27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66" d="100"/>
          <a:sy n="66" d="100"/>
        </p:scale>
        <p:origin x="90" y="78"/>
      </p:cViewPr>
      <p:guideLst>
        <p:guide orient="horz" pos="2160"/>
        <p:guide pos="3840"/>
      </p:guideLst>
    </p:cSldViewPr>
  </p:slideViewPr>
  <p:outlineViewPr>
    <p:cViewPr>
      <p:scale>
        <a:sx n="33" d="100"/>
        <a:sy n="33" d="100"/>
      </p:scale>
      <p:origin x="0" y="-810"/>
    </p:cViewPr>
  </p:outlineViewPr>
  <p:notesTextViewPr>
    <p:cViewPr>
      <p:scale>
        <a:sx n="1" d="1"/>
        <a:sy n="1" d="1"/>
      </p:scale>
      <p:origin x="0" y="0"/>
    </p:cViewPr>
  </p:notesTextViewPr>
  <p:sorterViewPr>
    <p:cViewPr>
      <p:scale>
        <a:sx n="100" d="100"/>
        <a:sy n="100" d="100"/>
      </p:scale>
      <p:origin x="0" y="-942"/>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949EE-726F-4B97-9810-02B2E51EBA16}" type="datetimeFigureOut">
              <a:rPr lang="en-US" smtClean="0"/>
              <a:t>13-Jul-19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ABA94-C7EF-409A-AA31-10310262EBC0}" type="slidenum">
              <a:rPr lang="en-US" smtClean="0"/>
              <a:t>‹#›</a:t>
            </a:fld>
            <a:endParaRPr lang="en-US"/>
          </a:p>
        </p:txBody>
      </p:sp>
    </p:spTree>
    <p:extLst>
      <p:ext uri="{BB962C8B-B14F-4D97-AF65-F5344CB8AC3E}">
        <p14:creationId xmlns:p14="http://schemas.microsoft.com/office/powerpoint/2010/main" val="3209895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5ABA94-C7EF-409A-AA31-10310262EBC0}" type="slidenum">
              <a:rPr lang="en-US" smtClean="0"/>
              <a:t>6</a:t>
            </a:fld>
            <a:endParaRPr lang="en-US"/>
          </a:p>
        </p:txBody>
      </p:sp>
    </p:spTree>
    <p:extLst>
      <p:ext uri="{BB962C8B-B14F-4D97-AF65-F5344CB8AC3E}">
        <p14:creationId xmlns:p14="http://schemas.microsoft.com/office/powerpoint/2010/main" val="407916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13-Jul-19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13-Jul-19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13-Jul-19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13-Jul-19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13-Jul-19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13-Jul-19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s3805194/Restless-Bolters" TargetMode="External"/><Relationship Id="rId3" Type="http://schemas.openxmlformats.org/officeDocument/2006/relationships/hyperlink" Target="mailto:s3805194@student.rmit.edu.au" TargetMode="External"/><Relationship Id="rId7" Type="http://schemas.openxmlformats.org/officeDocument/2006/relationships/hyperlink" Target="mailto:s3805196@student.rmit.edu.au" TargetMode="Externa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mailto:s3803381@student.rmit.edu.au" TargetMode="External"/><Relationship Id="rId5" Type="http://schemas.openxmlformats.org/officeDocument/2006/relationships/hyperlink" Target="mailto:s3788427@student.rmit.edu.au" TargetMode="External"/><Relationship Id="rId4" Type="http://schemas.openxmlformats.org/officeDocument/2006/relationships/hyperlink" Target="mailto:JCav27@outlook.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hyperlink" Target="http://www.maoxian.com/thoughts/myers-briggs-personality-types-matrix"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85178" y="189438"/>
            <a:ext cx="1232608" cy="1765971"/>
          </a:xfrm>
          <a:prstGeom prst="rect">
            <a:avLst/>
          </a:prstGeom>
          <a:noFill/>
          <a:ln w="15875">
            <a:solidFill>
              <a:schemeClr val="tx1">
                <a:alpha val="22000"/>
              </a:schemeClr>
            </a:solidFill>
          </a:ln>
        </p:spPr>
      </p:pic>
      <p:sp>
        <p:nvSpPr>
          <p:cNvPr id="2" name="Title 1"/>
          <p:cNvSpPr>
            <a:spLocks noGrp="1"/>
          </p:cNvSpPr>
          <p:nvPr>
            <p:ph type="ctrTitle"/>
          </p:nvPr>
        </p:nvSpPr>
        <p:spPr>
          <a:xfrm>
            <a:off x="1751012" y="738078"/>
            <a:ext cx="8689976" cy="1765971"/>
          </a:xfrm>
        </p:spPr>
        <p:txBody>
          <a:bodyPr>
            <a:normAutofit fontScale="90000"/>
          </a:bodyPr>
          <a:lstStyle/>
          <a:p>
            <a:r>
              <a:rPr lang="en-US" b="1" u="sng" dirty="0" smtClean="0">
                <a:latin typeface="Aparajita" panose="020B0604020202020204" pitchFamily="34" charset="0"/>
                <a:cs typeface="Aparajita" panose="020B0604020202020204" pitchFamily="34" charset="0"/>
              </a:rPr>
              <a:t>The Restless Bolters</a:t>
            </a:r>
            <a:br>
              <a:rPr lang="en-US" b="1" u="sng" dirty="0" smtClean="0">
                <a:latin typeface="Aparajita" panose="020B0604020202020204" pitchFamily="34" charset="0"/>
                <a:cs typeface="Aparajita" panose="020B0604020202020204" pitchFamily="34" charset="0"/>
              </a:rPr>
            </a:br>
            <a:r>
              <a:rPr lang="en-US" sz="4400" b="1" dirty="0" smtClean="0">
                <a:latin typeface="Aparajita" panose="020B0604020202020204" pitchFamily="34" charset="0"/>
                <a:cs typeface="Aparajita" panose="020B0604020202020204" pitchFamily="34" charset="0"/>
              </a:rPr>
              <a:t>Assessment 2 – Team Project Report</a:t>
            </a:r>
            <a:endParaRPr lang="en-US" sz="4400" b="1" dirty="0">
              <a:latin typeface="Aparajita" panose="020B0604020202020204" pitchFamily="34" charset="0"/>
              <a:cs typeface="Aparajita" panose="020B0604020202020204" pitchFamily="34" charset="0"/>
            </a:endParaRPr>
          </a:p>
        </p:txBody>
      </p:sp>
      <p:sp>
        <p:nvSpPr>
          <p:cNvPr id="3" name="Subtitle 2"/>
          <p:cNvSpPr>
            <a:spLocks noGrp="1"/>
          </p:cNvSpPr>
          <p:nvPr>
            <p:ph type="subTitle" idx="1"/>
          </p:nvPr>
        </p:nvSpPr>
        <p:spPr>
          <a:xfrm>
            <a:off x="1751012" y="2813538"/>
            <a:ext cx="8689976" cy="3559127"/>
          </a:xfrm>
          <a:ln>
            <a:solidFill>
              <a:schemeClr val="tx1"/>
            </a:solidFill>
          </a:ln>
        </p:spPr>
        <p:txBody>
          <a:bodyPr>
            <a:normAutofit fontScale="77500" lnSpcReduction="20000"/>
          </a:bodyPr>
          <a:lstStyle/>
          <a:p>
            <a:pPr lvl="0"/>
            <a:r>
              <a:rPr lang="en-US" b="1" u="sng" dirty="0" smtClean="0">
                <a:solidFill>
                  <a:schemeClr val="tx1"/>
                </a:solidFill>
              </a:rPr>
              <a:t>TEAM MEMBERS</a:t>
            </a:r>
          </a:p>
          <a:p>
            <a:pPr lvl="0" algn="l"/>
            <a:r>
              <a:rPr lang="en-US" dirty="0" smtClean="0">
                <a:solidFill>
                  <a:schemeClr val="tx1"/>
                </a:solidFill>
              </a:rPr>
              <a:t>Bruce </a:t>
            </a:r>
            <a:r>
              <a:rPr lang="en-US" dirty="0" err="1" smtClean="0">
                <a:solidFill>
                  <a:schemeClr val="tx1"/>
                </a:solidFill>
              </a:rPr>
              <a:t>Manirath</a:t>
            </a:r>
            <a:r>
              <a:rPr lang="en-US" dirty="0">
                <a:solidFill>
                  <a:schemeClr val="tx1"/>
                </a:solidFill>
              </a:rPr>
              <a:t>	</a:t>
            </a:r>
            <a:r>
              <a:rPr lang="en-US" dirty="0" smtClean="0">
                <a:solidFill>
                  <a:schemeClr val="tx1"/>
                </a:solidFill>
              </a:rPr>
              <a:t>	</a:t>
            </a:r>
            <a:r>
              <a:rPr lang="en-US" u="sng" dirty="0" smtClean="0">
                <a:solidFill>
                  <a:schemeClr val="tx1"/>
                </a:solidFill>
                <a:hlinkClick r:id="rId3"/>
              </a:rPr>
              <a:t>s3805194@student.rmit.edu.au</a:t>
            </a:r>
            <a:endParaRPr lang="en-US" dirty="0">
              <a:solidFill>
                <a:schemeClr val="tx1"/>
              </a:solidFill>
            </a:endParaRPr>
          </a:p>
          <a:p>
            <a:pPr lvl="0" algn="l"/>
            <a:r>
              <a:rPr lang="en-US" dirty="0" err="1" smtClean="0">
                <a:solidFill>
                  <a:schemeClr val="tx1"/>
                </a:solidFill>
              </a:rPr>
              <a:t>Jaryd</a:t>
            </a:r>
            <a:r>
              <a:rPr lang="en-US" dirty="0" smtClean="0">
                <a:solidFill>
                  <a:schemeClr val="tx1"/>
                </a:solidFill>
              </a:rPr>
              <a:t> Cavanagh	</a:t>
            </a:r>
            <a:r>
              <a:rPr lang="en-US" dirty="0">
                <a:solidFill>
                  <a:schemeClr val="tx1"/>
                </a:solidFill>
              </a:rPr>
              <a:t>	</a:t>
            </a:r>
            <a:r>
              <a:rPr lang="en-US" u="sng" dirty="0">
                <a:solidFill>
                  <a:schemeClr val="tx1"/>
                </a:solidFill>
                <a:hlinkClick r:id="rId4"/>
              </a:rPr>
              <a:t>JCav27@outlook.com</a:t>
            </a:r>
            <a:endParaRPr lang="en-US" dirty="0">
              <a:solidFill>
                <a:schemeClr val="tx1"/>
              </a:solidFill>
            </a:endParaRPr>
          </a:p>
          <a:p>
            <a:pPr lvl="0" algn="l"/>
            <a:r>
              <a:rPr lang="en-US" dirty="0">
                <a:solidFill>
                  <a:schemeClr val="tx1"/>
                </a:solidFill>
              </a:rPr>
              <a:t>Jennelle Roberts	</a:t>
            </a:r>
            <a:r>
              <a:rPr lang="en-US" dirty="0" smtClean="0">
                <a:solidFill>
                  <a:schemeClr val="tx1"/>
                </a:solidFill>
              </a:rPr>
              <a:t>	</a:t>
            </a:r>
            <a:r>
              <a:rPr lang="en-US" u="sng" dirty="0" smtClean="0">
                <a:solidFill>
                  <a:schemeClr val="tx1"/>
                </a:solidFill>
                <a:hlinkClick r:id="rId5"/>
              </a:rPr>
              <a:t>s3788427@student.rmit.edu.au</a:t>
            </a:r>
            <a:endParaRPr lang="en-US" dirty="0">
              <a:solidFill>
                <a:schemeClr val="tx1"/>
              </a:solidFill>
            </a:endParaRPr>
          </a:p>
          <a:p>
            <a:pPr lvl="0" algn="l"/>
            <a:r>
              <a:rPr lang="en-US" dirty="0">
                <a:solidFill>
                  <a:schemeClr val="tx1"/>
                </a:solidFill>
              </a:rPr>
              <a:t>Jack Marsden		</a:t>
            </a:r>
            <a:r>
              <a:rPr lang="en-US" dirty="0" smtClean="0">
                <a:solidFill>
                  <a:schemeClr val="tx1"/>
                </a:solidFill>
              </a:rPr>
              <a:t>	</a:t>
            </a:r>
            <a:r>
              <a:rPr lang="en-US" u="sng" dirty="0" smtClean="0">
                <a:solidFill>
                  <a:schemeClr val="tx1"/>
                </a:solidFill>
                <a:hlinkClick r:id="rId6"/>
              </a:rPr>
              <a:t>s3803381@student.rmit.edu.au</a:t>
            </a:r>
            <a:endParaRPr lang="en-US" dirty="0">
              <a:solidFill>
                <a:schemeClr val="tx1"/>
              </a:solidFill>
            </a:endParaRPr>
          </a:p>
          <a:p>
            <a:pPr lvl="0" algn="l"/>
            <a:r>
              <a:rPr lang="en-US" dirty="0">
                <a:solidFill>
                  <a:schemeClr val="tx1"/>
                </a:solidFill>
              </a:rPr>
              <a:t>Kyle Francis		</a:t>
            </a:r>
            <a:r>
              <a:rPr lang="en-US" dirty="0" smtClean="0">
                <a:solidFill>
                  <a:schemeClr val="tx1"/>
                </a:solidFill>
              </a:rPr>
              <a:t>	</a:t>
            </a:r>
            <a:r>
              <a:rPr lang="en-US" u="sng" dirty="0" smtClean="0">
                <a:solidFill>
                  <a:schemeClr val="tx1"/>
                </a:solidFill>
                <a:hlinkClick r:id="rId7"/>
              </a:rPr>
              <a:t>s3805196@student.rmit.edu.au</a:t>
            </a:r>
            <a:r>
              <a:rPr lang="en-US" dirty="0" smtClean="0">
                <a:solidFill>
                  <a:schemeClr val="tx1"/>
                </a:solidFill>
              </a:rPr>
              <a:t> </a:t>
            </a:r>
          </a:p>
          <a:p>
            <a:pPr lvl="0" algn="l"/>
            <a:endParaRPr lang="en-US" dirty="0" smtClean="0">
              <a:solidFill>
                <a:schemeClr val="tx1"/>
              </a:solidFill>
            </a:endParaRPr>
          </a:p>
          <a:p>
            <a:pPr lvl="0" algn="l"/>
            <a:r>
              <a:rPr lang="en-US" i="1" dirty="0" err="1" smtClean="0">
                <a:solidFill>
                  <a:schemeClr val="tx1"/>
                </a:solidFill>
              </a:rPr>
              <a:t>Github</a:t>
            </a:r>
            <a:r>
              <a:rPr lang="en-US" i="1" dirty="0" smtClean="0">
                <a:solidFill>
                  <a:schemeClr val="tx1"/>
                </a:solidFill>
              </a:rPr>
              <a:t> PAGES Link</a:t>
            </a:r>
            <a:r>
              <a:rPr lang="en-US" i="1" dirty="0">
                <a:solidFill>
                  <a:schemeClr val="tx1"/>
                </a:solidFill>
              </a:rPr>
              <a:t>: </a:t>
            </a:r>
            <a:endParaRPr lang="en-US" dirty="0">
              <a:solidFill>
                <a:schemeClr val="tx1"/>
              </a:solidFill>
            </a:endParaRPr>
          </a:p>
          <a:p>
            <a:pPr algn="l"/>
            <a:r>
              <a:rPr lang="en-US" i="1" dirty="0" err="1">
                <a:solidFill>
                  <a:schemeClr val="tx1"/>
                </a:solidFill>
              </a:rPr>
              <a:t>Github</a:t>
            </a:r>
            <a:r>
              <a:rPr lang="en-US" i="1" dirty="0">
                <a:solidFill>
                  <a:schemeClr val="tx1"/>
                </a:solidFill>
              </a:rPr>
              <a:t> </a:t>
            </a:r>
            <a:r>
              <a:rPr lang="en-US" i="1" dirty="0" smtClean="0">
                <a:solidFill>
                  <a:schemeClr val="tx1"/>
                </a:solidFill>
              </a:rPr>
              <a:t>Repository:	</a:t>
            </a:r>
            <a:r>
              <a:rPr lang="en-US" u="sng" dirty="0" smtClean="0">
                <a:solidFill>
                  <a:schemeClr val="tx1"/>
                </a:solidFill>
                <a:hlinkClick r:id="rId8"/>
              </a:rPr>
              <a:t>https</a:t>
            </a:r>
            <a:r>
              <a:rPr lang="en-US" u="sng" dirty="0">
                <a:solidFill>
                  <a:schemeClr val="tx1"/>
                </a:solidFill>
                <a:hlinkClick r:id="rId8"/>
              </a:rPr>
              <a:t>://github.com/s3805194/Restless-Bolters</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433549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98181" y="342080"/>
            <a:ext cx="10364451" cy="549101"/>
          </a:xfrm>
          <a:prstGeom prst="rect">
            <a:avLst/>
          </a:prstGeom>
          <a:solidFill>
            <a:schemeClr val="bg1">
              <a:lumMod val="95000"/>
            </a:schemeClr>
          </a:solidFill>
          <a:ln>
            <a:solidFill>
              <a:schemeClr val="tx1"/>
            </a:solidFill>
          </a:ln>
        </p:spPr>
        <p:txBody>
          <a:bodyPr tIns="91440">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smtClean="0"/>
              <a:t>INDUSTRY DATA </a:t>
            </a:r>
            <a:r>
              <a:rPr lang="en-US" sz="1800" dirty="0" smtClean="0"/>
              <a:t>(continued)</a:t>
            </a:r>
            <a:endParaRPr lang="en-US" sz="1800" dirty="0"/>
          </a:p>
        </p:txBody>
      </p:sp>
      <p:sp>
        <p:nvSpPr>
          <p:cNvPr id="3" name="TextBox 2"/>
          <p:cNvSpPr txBox="1"/>
          <p:nvPr/>
        </p:nvSpPr>
        <p:spPr>
          <a:xfrm>
            <a:off x="730292" y="964079"/>
            <a:ext cx="10900227" cy="5324535"/>
          </a:xfrm>
          <a:prstGeom prst="rect">
            <a:avLst/>
          </a:prstGeom>
          <a:noFill/>
        </p:spPr>
        <p:txBody>
          <a:bodyPr wrap="square" rtlCol="0">
            <a:spAutoFit/>
          </a:bodyPr>
          <a:lstStyle/>
          <a:p>
            <a:r>
              <a:rPr lang="en-US" sz="1300" b="1" dirty="0" smtClean="0"/>
              <a:t>What </a:t>
            </a:r>
            <a:r>
              <a:rPr lang="en-US" sz="1300" b="1" dirty="0"/>
              <a:t>are the three highest ranked general skills which are not in your required skill set?</a:t>
            </a:r>
          </a:p>
          <a:p>
            <a:pPr>
              <a:spcBef>
                <a:spcPts val="300"/>
              </a:spcBef>
            </a:pPr>
            <a:r>
              <a:rPr lang="en-US" sz="1300" dirty="0"/>
              <a:t>The top three General Skills that are not required by any of our groups Ideal Jobs are number 1 is Troubleshooting with 11,471 jobs requiring this skill, number two would be Mentoring with 4,538 jobs requiring this skill and third and last would be Presentation Skills with 3,716 jobs requiring this skill.</a:t>
            </a:r>
          </a:p>
          <a:p>
            <a:endParaRPr lang="en-US" sz="1300" dirty="0"/>
          </a:p>
          <a:p>
            <a:r>
              <a:rPr lang="en-US" sz="1300" b="1" dirty="0" smtClean="0"/>
              <a:t>Having </a:t>
            </a:r>
            <a:r>
              <a:rPr lang="en-US" sz="1300" b="1" dirty="0"/>
              <a:t>looked at the Burning Glass data, has your opinion of your ideal job changed? Why or why not?</a:t>
            </a:r>
          </a:p>
          <a:p>
            <a:pPr>
              <a:spcBef>
                <a:spcPts val="600"/>
              </a:spcBef>
            </a:pPr>
            <a:r>
              <a:rPr lang="en-US" sz="1300" b="1" dirty="0" err="1" smtClean="0"/>
              <a:t>Jaryd</a:t>
            </a:r>
            <a:r>
              <a:rPr lang="en-US" sz="1300" b="1" dirty="0" smtClean="0"/>
              <a:t> </a:t>
            </a:r>
            <a:r>
              <a:rPr lang="en-US" sz="1300" b="1" dirty="0"/>
              <a:t>– </a:t>
            </a:r>
            <a:r>
              <a:rPr lang="en-US" sz="1300" dirty="0"/>
              <a:t>Having looked at the Burning Glass data I have not changed my mind about my Ideal Job of Website Development because from all the data I looked at the demand for Website Production and the skills that come with it are in the middle in terms of demand and that suits me just fine as a job</a:t>
            </a:r>
            <a:r>
              <a:rPr lang="en-US" sz="1300" dirty="0" smtClean="0"/>
              <a:t>.</a:t>
            </a:r>
            <a:endParaRPr lang="en-US" sz="1300" dirty="0"/>
          </a:p>
          <a:p>
            <a:pPr>
              <a:spcBef>
                <a:spcPts val="600"/>
              </a:spcBef>
            </a:pPr>
            <a:r>
              <a:rPr lang="en-US" sz="1300" b="1" dirty="0" smtClean="0"/>
              <a:t>Jennelle – </a:t>
            </a:r>
            <a:r>
              <a:rPr lang="en-US" sz="1300" dirty="0" smtClean="0"/>
              <a:t>After reviewing the Burning Glass data, I feel a little validated in the skill sets that I am seeking to learn or further develop.  I currently have advance SAP experience, as well as basic SQL and </a:t>
            </a:r>
            <a:r>
              <a:rPr lang="en-US" sz="1300" dirty="0" err="1" smtClean="0"/>
              <a:t>Javascript</a:t>
            </a:r>
            <a:r>
              <a:rPr lang="en-US" sz="1300" dirty="0" smtClean="0"/>
              <a:t> skills.  I am seeking to learn more about SQL and </a:t>
            </a:r>
            <a:r>
              <a:rPr lang="en-US" sz="1300" dirty="0" err="1" smtClean="0"/>
              <a:t>Javascript</a:t>
            </a:r>
            <a:r>
              <a:rPr lang="en-US" sz="1300" dirty="0" smtClean="0"/>
              <a:t>.  Ultimately looking towards a Data Scientist role, I was already aware that I needed to learn what would be required for an ETL function with the data that I would be </a:t>
            </a:r>
            <a:r>
              <a:rPr lang="en-US" sz="1300" dirty="0" err="1" smtClean="0"/>
              <a:t>analysing</a:t>
            </a:r>
            <a:r>
              <a:rPr lang="en-US" sz="1300" dirty="0" smtClean="0"/>
              <a:t>. ETL means Extract, Transform, Load.  Data from different sources needs to be brought into a single format in order to compare.  This ETL function is mostly done with SQL.  Seeing that SQL is the most sought after technical skill, I feel that I am on the right track for an enjoyable and </a:t>
            </a:r>
            <a:r>
              <a:rPr lang="en-US" sz="1300" u="sng" dirty="0" smtClean="0"/>
              <a:t>employable</a:t>
            </a:r>
            <a:r>
              <a:rPr lang="en-US" sz="1300" dirty="0" smtClean="0"/>
              <a:t> role.</a:t>
            </a:r>
            <a:endParaRPr lang="en-US" sz="1300" dirty="0"/>
          </a:p>
          <a:p>
            <a:pPr>
              <a:spcBef>
                <a:spcPts val="600"/>
              </a:spcBef>
            </a:pPr>
            <a:r>
              <a:rPr lang="en-US" sz="1300" b="1" dirty="0"/>
              <a:t>Bruce - </a:t>
            </a:r>
            <a:r>
              <a:rPr lang="en-US" sz="1300" dirty="0"/>
              <a:t>After reviewing the burning glass data, I feel surer of my preferred profession. It is the job with the most job postings; more than the second and third job titles combined. However, I find communication skills being the top-most generics skill mildly disconcerting, but I have a lot of time and opportunity to work on this over the course.</a:t>
            </a:r>
          </a:p>
          <a:p>
            <a:r>
              <a:rPr lang="en-US" sz="1300" dirty="0"/>
              <a:t>Another thing that concerns me is that most jobs require 3-5 years’ experience. This may make it harder for me to get my foot in the door regarding employment. I may also need to make some sacrifices, such as changing location, in order to get those jobs that do not require years of experience</a:t>
            </a:r>
            <a:r>
              <a:rPr lang="en-US" sz="1300" dirty="0" smtClean="0"/>
              <a:t>.</a:t>
            </a:r>
            <a:endParaRPr lang="en-US" sz="1300" dirty="0"/>
          </a:p>
          <a:p>
            <a:pPr>
              <a:spcBef>
                <a:spcPts val="600"/>
              </a:spcBef>
            </a:pPr>
            <a:r>
              <a:rPr lang="en-US" sz="1300" b="1" dirty="0" smtClean="0"/>
              <a:t>Jack </a:t>
            </a:r>
            <a:r>
              <a:rPr lang="en-US" sz="1300" b="1" dirty="0"/>
              <a:t>- </a:t>
            </a:r>
            <a:r>
              <a:rPr lang="en-US" sz="1300" dirty="0"/>
              <a:t>I have reviewed the Burning Data Glass </a:t>
            </a:r>
            <a:r>
              <a:rPr lang="en-US" sz="1300" dirty="0" smtClean="0"/>
              <a:t>and </a:t>
            </a:r>
            <a:r>
              <a:rPr lang="en-US" sz="1300" dirty="0"/>
              <a:t>while the information within it does not overly surprise me it is still interesting.</a:t>
            </a:r>
          </a:p>
          <a:p>
            <a:r>
              <a:rPr lang="en-US" sz="1300" dirty="0"/>
              <a:t>However in saying that it does not affect my idea of an ideal job, as </a:t>
            </a:r>
            <a:r>
              <a:rPr lang="en-US" sz="1300" dirty="0" err="1"/>
              <a:t>i</a:t>
            </a:r>
            <a:r>
              <a:rPr lang="en-US" sz="1300" dirty="0"/>
              <a:t> would rather pick a career path that </a:t>
            </a:r>
            <a:r>
              <a:rPr lang="en-US" sz="1300" dirty="0" err="1"/>
              <a:t>i</a:t>
            </a:r>
            <a:r>
              <a:rPr lang="en-US" sz="1300" dirty="0"/>
              <a:t> am interested in rather then one that is just highly sort after by employers</a:t>
            </a:r>
            <a:r>
              <a:rPr lang="en-US" sz="1300" dirty="0" smtClean="0"/>
              <a:t>.</a:t>
            </a:r>
            <a:endParaRPr lang="en-US" sz="1300" dirty="0"/>
          </a:p>
        </p:txBody>
      </p:sp>
    </p:spTree>
    <p:extLst>
      <p:ext uri="{BB962C8B-B14F-4D97-AF65-F5344CB8AC3E}">
        <p14:creationId xmlns:p14="http://schemas.microsoft.com/office/powerpoint/2010/main" val="3620158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98181" y="342080"/>
            <a:ext cx="10364451" cy="549101"/>
          </a:xfrm>
          <a:solidFill>
            <a:schemeClr val="bg1">
              <a:lumMod val="95000"/>
            </a:schemeClr>
          </a:solidFill>
          <a:ln>
            <a:solidFill>
              <a:schemeClr val="tx1"/>
            </a:solidFill>
          </a:ln>
        </p:spPr>
        <p:txBody>
          <a:bodyPr tIns="91440">
            <a:normAutofit fontScale="90000"/>
          </a:bodyPr>
          <a:lstStyle/>
          <a:p>
            <a:r>
              <a:rPr lang="en-US" dirty="0" smtClean="0"/>
              <a:t>INTERVIEW OF AN IT PROFESSIONAL</a:t>
            </a:r>
            <a:endParaRPr lang="en-US" dirty="0"/>
          </a:p>
        </p:txBody>
      </p:sp>
      <p:sp>
        <p:nvSpPr>
          <p:cNvPr id="6" name="TextBox 5"/>
          <p:cNvSpPr txBox="1"/>
          <p:nvPr/>
        </p:nvSpPr>
        <p:spPr>
          <a:xfrm>
            <a:off x="759655" y="1000255"/>
            <a:ext cx="10818056" cy="1092607"/>
          </a:xfrm>
          <a:prstGeom prst="rect">
            <a:avLst/>
          </a:prstGeom>
          <a:noFill/>
        </p:spPr>
        <p:txBody>
          <a:bodyPr wrap="square" rtlCol="0">
            <a:spAutoFit/>
          </a:bodyPr>
          <a:lstStyle/>
          <a:p>
            <a:r>
              <a:rPr lang="en-US" sz="1300" i="1" dirty="0" smtClean="0"/>
              <a:t>Everyone in IT likes to Distill Order from Chaos, Simplicity from Complexity .</a:t>
            </a:r>
          </a:p>
          <a:p>
            <a:r>
              <a:rPr lang="en-US" sz="1300" i="1" dirty="0" smtClean="0"/>
              <a:t>What </a:t>
            </a:r>
            <a:r>
              <a:rPr lang="en-US" sz="1300" i="1" dirty="0"/>
              <a:t>every good IT person should know is that that only difference between doing something on </a:t>
            </a:r>
            <a:r>
              <a:rPr lang="en-US" sz="1300" i="1" dirty="0" smtClean="0"/>
              <a:t>a </a:t>
            </a:r>
            <a:r>
              <a:rPr lang="en-US" sz="1300" i="1" dirty="0"/>
              <a:t>piece of </a:t>
            </a:r>
            <a:r>
              <a:rPr lang="en-US" sz="1300" i="1" dirty="0" smtClean="0"/>
              <a:t>paper, </a:t>
            </a:r>
            <a:r>
              <a:rPr lang="en-US" sz="1300" i="1" dirty="0"/>
              <a:t>and doing something in a computer system is that with a computer system, you can 	make mistakes at the speed of </a:t>
            </a:r>
            <a:r>
              <a:rPr lang="en-US" sz="1300" i="1" dirty="0" smtClean="0"/>
              <a:t>light. That’s </a:t>
            </a:r>
            <a:r>
              <a:rPr lang="en-US" sz="1300" i="1" dirty="0"/>
              <a:t>the only difference.  They are dumb, they are a high speed moron, </a:t>
            </a:r>
            <a:r>
              <a:rPr lang="en-US" sz="1300" i="1" dirty="0" smtClean="0"/>
              <a:t>despite </a:t>
            </a:r>
            <a:r>
              <a:rPr lang="en-US" sz="1300" i="1" dirty="0"/>
              <a:t>the advances into Artificial Intelligence even up to today, they are still a high speed moron</a:t>
            </a:r>
            <a:r>
              <a:rPr lang="en-US" sz="1300" i="1" dirty="0" smtClean="0"/>
              <a:t>. – Allen Roberts (International Director of IT)</a:t>
            </a:r>
            <a:endParaRPr lang="en-US" sz="1300" i="1" dirty="0"/>
          </a:p>
        </p:txBody>
      </p:sp>
      <p:sp>
        <p:nvSpPr>
          <p:cNvPr id="7" name="TextBox 6"/>
          <p:cNvSpPr txBox="1"/>
          <p:nvPr/>
        </p:nvSpPr>
        <p:spPr>
          <a:xfrm>
            <a:off x="759655" y="2201937"/>
            <a:ext cx="10818056" cy="4170372"/>
          </a:xfrm>
          <a:prstGeom prst="rect">
            <a:avLst/>
          </a:prstGeom>
          <a:noFill/>
        </p:spPr>
        <p:txBody>
          <a:bodyPr wrap="square" rtlCol="0">
            <a:spAutoFit/>
          </a:bodyPr>
          <a:lstStyle/>
          <a:p>
            <a:r>
              <a:rPr lang="en-US" sz="1300" dirty="0" smtClean="0"/>
              <a:t>Jennelle conducted an Interview with Allen Roberts. Allen has recently retired after 40+ years working in the IT Industry.</a:t>
            </a:r>
          </a:p>
          <a:p>
            <a:r>
              <a:rPr lang="en-US" sz="1300" dirty="0" smtClean="0"/>
              <a:t>Prior to retirement, Allen was the International Director of IT for a multi-billion dollar American Manufacturing Company.</a:t>
            </a:r>
            <a:endParaRPr lang="en-US" sz="1300" dirty="0"/>
          </a:p>
          <a:p>
            <a:pPr>
              <a:spcBef>
                <a:spcPts val="600"/>
              </a:spcBef>
            </a:pPr>
            <a:r>
              <a:rPr lang="en-US" sz="1300" b="1" dirty="0"/>
              <a:t>Jennelle:	What kind of work have you done as an IT professional?</a:t>
            </a:r>
          </a:p>
          <a:p>
            <a:r>
              <a:rPr lang="en-US" sz="1300" dirty="0"/>
              <a:t>Allen:	</a:t>
            </a:r>
            <a:r>
              <a:rPr lang="en-US" sz="1300" dirty="0" smtClean="0"/>
              <a:t>Everything</a:t>
            </a:r>
            <a:r>
              <a:rPr lang="en-US" sz="1300" dirty="0"/>
              <a:t>. From Hardware research and install, software development, application analysis, business </a:t>
            </a:r>
            <a:r>
              <a:rPr lang="en-US" sz="1300" dirty="0" smtClean="0"/>
              <a:t>planning, logistics 		management</a:t>
            </a:r>
            <a:r>
              <a:rPr lang="en-US" sz="1300" dirty="0"/>
              <a:t>, hiring and firing of staff, </a:t>
            </a:r>
            <a:r>
              <a:rPr lang="en-US" sz="1300" dirty="0" smtClean="0"/>
              <a:t>everything. I had </a:t>
            </a:r>
            <a:r>
              <a:rPr lang="en-US" sz="1300" dirty="0"/>
              <a:t>the responsibility for all the countries in </a:t>
            </a:r>
            <a:r>
              <a:rPr lang="en-US" sz="1300" dirty="0" smtClean="0"/>
              <a:t>the world </a:t>
            </a:r>
            <a:r>
              <a:rPr lang="en-US" sz="1300" dirty="0"/>
              <a:t>except USA, </a:t>
            </a:r>
            <a:r>
              <a:rPr lang="en-US" sz="1300" dirty="0" smtClean="0"/>
              <a:t>		Canada </a:t>
            </a:r>
            <a:r>
              <a:rPr lang="en-US" sz="1300" dirty="0"/>
              <a:t>and Mexico</a:t>
            </a:r>
          </a:p>
          <a:p>
            <a:r>
              <a:rPr lang="en-US" sz="1300" b="1" dirty="0"/>
              <a:t>Jennelle: 	So you had the R.O.W?</a:t>
            </a:r>
          </a:p>
          <a:p>
            <a:r>
              <a:rPr lang="en-US" sz="1300" dirty="0"/>
              <a:t>Allen:	Yeah, in fact we called it ROWBOAT – Rest of World Business Operations Application Team</a:t>
            </a:r>
          </a:p>
          <a:p>
            <a:r>
              <a:rPr lang="en-US" sz="1300" b="1" dirty="0"/>
              <a:t>Jennelle:	In your role as Director of IT, what were you doing? What did that role encompass?</a:t>
            </a:r>
          </a:p>
          <a:p>
            <a:r>
              <a:rPr lang="en-US" sz="1300" dirty="0"/>
              <a:t>Allen:	H</a:t>
            </a:r>
            <a:r>
              <a:rPr lang="en-US" sz="1300" dirty="0" smtClean="0"/>
              <a:t>erding </a:t>
            </a:r>
            <a:r>
              <a:rPr lang="en-US" sz="1300" dirty="0"/>
              <a:t>cats</a:t>
            </a:r>
            <a:r>
              <a:rPr lang="en-US" sz="1300" dirty="0" smtClean="0"/>
              <a:t>? </a:t>
            </a:r>
            <a:r>
              <a:rPr lang="en-US" sz="1300" dirty="0"/>
              <a:t>There were cats on my </a:t>
            </a:r>
            <a:r>
              <a:rPr lang="en-US" sz="1300" dirty="0" smtClean="0"/>
              <a:t>side (Australia) </a:t>
            </a:r>
            <a:r>
              <a:rPr lang="en-US" sz="1300" dirty="0"/>
              <a:t>and cats on the rest of the </a:t>
            </a:r>
            <a:r>
              <a:rPr lang="en-US" sz="1300" dirty="0" smtClean="0"/>
              <a:t>world</a:t>
            </a:r>
            <a:r>
              <a:rPr lang="en-US" sz="1300" dirty="0"/>
              <a:t>. Different teams doing </a:t>
            </a:r>
            <a:r>
              <a:rPr lang="en-US" sz="1300" dirty="0" smtClean="0"/>
              <a:t>different 			projects </a:t>
            </a:r>
            <a:r>
              <a:rPr lang="en-US" sz="1300" dirty="0"/>
              <a:t>in different parts of the world on behalf of different parts of the </a:t>
            </a:r>
            <a:r>
              <a:rPr lang="en-US" sz="1300" dirty="0" smtClean="0"/>
              <a:t>business</a:t>
            </a:r>
            <a:r>
              <a:rPr lang="en-US" sz="1300" dirty="0"/>
              <a:t>. </a:t>
            </a:r>
            <a:endParaRPr lang="en-US" sz="1300" dirty="0" smtClean="0"/>
          </a:p>
          <a:p>
            <a:r>
              <a:rPr lang="en-US" sz="1300" dirty="0"/>
              <a:t>	</a:t>
            </a:r>
            <a:r>
              <a:rPr lang="en-US" sz="1300" dirty="0" smtClean="0"/>
              <a:t>	So </a:t>
            </a:r>
            <a:r>
              <a:rPr lang="en-US" sz="1300" dirty="0"/>
              <a:t>I had to </a:t>
            </a:r>
            <a:r>
              <a:rPr lang="en-US" sz="1300" dirty="0" smtClean="0"/>
              <a:t>manage the </a:t>
            </a:r>
            <a:r>
              <a:rPr lang="en-US" sz="1300" dirty="0"/>
              <a:t>business expectations, the customer relationships, the team execution </a:t>
            </a:r>
            <a:r>
              <a:rPr lang="en-US" sz="1300" dirty="0" smtClean="0"/>
              <a:t>and performance</a:t>
            </a:r>
            <a:r>
              <a:rPr lang="en-US" sz="1300" dirty="0"/>
              <a:t>.  The </a:t>
            </a:r>
            <a:r>
              <a:rPr lang="en-US" sz="1300" dirty="0" smtClean="0"/>
              <a:t>			team management </a:t>
            </a:r>
            <a:r>
              <a:rPr lang="en-US" sz="1300" dirty="0"/>
              <a:t>basically. I was managing multiple teams in multiple parts of the world, </a:t>
            </a:r>
            <a:r>
              <a:rPr lang="en-US" sz="1300" dirty="0" smtClean="0"/>
              <a:t>simultaneously.</a:t>
            </a:r>
          </a:p>
          <a:p>
            <a:r>
              <a:rPr lang="en-US" sz="1300" b="1" dirty="0"/>
              <a:t>Jennelle:	So, that obviously meant that you interacted with a large group of stakeholders, what kind of people did you have </a:t>
            </a:r>
            <a:r>
              <a:rPr lang="en-US" sz="1300" b="1" dirty="0" smtClean="0"/>
              <a:t>to 			interact </a:t>
            </a:r>
            <a:r>
              <a:rPr lang="en-US" sz="1300" b="1" dirty="0"/>
              <a:t>with on a day to day basis, and a semi regular basis?</a:t>
            </a:r>
          </a:p>
          <a:p>
            <a:r>
              <a:rPr lang="en-US" sz="1300" dirty="0"/>
              <a:t>Allen:	The majority were internal stakeholders, meaning heads of parts of the business, management functions or groups </a:t>
            </a:r>
            <a:r>
              <a:rPr lang="en-US" sz="1300" dirty="0" smtClean="0"/>
              <a:t>			in </a:t>
            </a:r>
            <a:r>
              <a:rPr lang="en-US" sz="1300" dirty="0"/>
              <a:t>those parts of the business, suppliers, many of them offshore suppliers.</a:t>
            </a:r>
          </a:p>
          <a:p>
            <a:r>
              <a:rPr lang="en-US" sz="1300" b="1" dirty="0"/>
              <a:t>Jennelle:	Suppliers in an IT scope?</a:t>
            </a:r>
          </a:p>
          <a:p>
            <a:r>
              <a:rPr lang="en-US" sz="1300" dirty="0"/>
              <a:t>Allen:	Yes, suppliers in architecture services, hardware management suppliers, software development, data analysis, and </a:t>
            </a:r>
            <a:r>
              <a:rPr lang="en-US" sz="1300" dirty="0" smtClean="0"/>
              <a:t>			migration </a:t>
            </a:r>
            <a:r>
              <a:rPr lang="en-US" sz="1300" dirty="0"/>
              <a:t>services etc., all those kinds of suppliers in different parts of the world. </a:t>
            </a:r>
          </a:p>
        </p:txBody>
      </p:sp>
    </p:spTree>
    <p:extLst>
      <p:ext uri="{BB962C8B-B14F-4D97-AF65-F5344CB8AC3E}">
        <p14:creationId xmlns:p14="http://schemas.microsoft.com/office/powerpoint/2010/main" val="429311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98181" y="342080"/>
            <a:ext cx="10364451" cy="549101"/>
          </a:xfrm>
          <a:prstGeom prst="rect">
            <a:avLst/>
          </a:prstGeom>
          <a:solidFill>
            <a:schemeClr val="bg1">
              <a:lumMod val="95000"/>
            </a:schemeClr>
          </a:solidFill>
          <a:ln>
            <a:solidFill>
              <a:schemeClr val="tx1"/>
            </a:solidFill>
          </a:ln>
        </p:spPr>
        <p:txBody>
          <a:bodyPr tIns="91440" anchor="ctr" anchorCtr="0">
            <a:normAutofit fontScale="975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3300" dirty="0" smtClean="0"/>
              <a:t>INTERVIEW OF AN IT PROFESSIONAL </a:t>
            </a:r>
            <a:r>
              <a:rPr lang="en-US" sz="1800" dirty="0" smtClean="0"/>
              <a:t>(continued)</a:t>
            </a:r>
            <a:endParaRPr lang="en-US" sz="1800" dirty="0"/>
          </a:p>
        </p:txBody>
      </p:sp>
      <p:sp>
        <p:nvSpPr>
          <p:cNvPr id="5" name="TextBox 4"/>
          <p:cNvSpPr txBox="1"/>
          <p:nvPr/>
        </p:nvSpPr>
        <p:spPr>
          <a:xfrm>
            <a:off x="723034" y="1157123"/>
            <a:ext cx="10914743" cy="4693593"/>
          </a:xfrm>
          <a:prstGeom prst="rect">
            <a:avLst/>
          </a:prstGeom>
          <a:noFill/>
        </p:spPr>
        <p:txBody>
          <a:bodyPr wrap="square" rtlCol="0">
            <a:spAutoFit/>
          </a:bodyPr>
          <a:lstStyle/>
          <a:p>
            <a:r>
              <a:rPr lang="en-US" sz="1300" b="1" dirty="0" smtClean="0"/>
              <a:t>Jennelle</a:t>
            </a:r>
            <a:r>
              <a:rPr lang="en-US" sz="1300" b="1" dirty="0"/>
              <a:t>:	What part of that job did you love</a:t>
            </a:r>
            <a:r>
              <a:rPr lang="en-US" sz="1300" b="1" dirty="0" smtClean="0"/>
              <a:t>?</a:t>
            </a:r>
          </a:p>
          <a:p>
            <a:r>
              <a:rPr lang="en-US" sz="1300" dirty="0"/>
              <a:t>Allen:	Going live with new projects.  T</a:t>
            </a:r>
            <a:r>
              <a:rPr lang="en-US" sz="1300" dirty="0" smtClean="0"/>
              <a:t>he </a:t>
            </a:r>
            <a:r>
              <a:rPr lang="en-US" sz="1300" dirty="0"/>
              <a:t>joy of successful implementation, but part of the reason that I retired </a:t>
            </a:r>
            <a:r>
              <a:rPr lang="en-US" sz="1300" dirty="0" smtClean="0"/>
              <a:t>was that </a:t>
            </a:r>
            <a:r>
              <a:rPr lang="en-US" sz="1300" dirty="0"/>
              <a:t>I wasn’t </a:t>
            </a:r>
            <a:r>
              <a:rPr lang="en-US" sz="1300" dirty="0" smtClean="0"/>
              <a:t>		enjoying </a:t>
            </a:r>
            <a:r>
              <a:rPr lang="en-US" sz="1300" dirty="0"/>
              <a:t>it as much anymore as I used to.</a:t>
            </a:r>
          </a:p>
          <a:p>
            <a:r>
              <a:rPr lang="en-US" sz="1300" b="1" dirty="0"/>
              <a:t>Jennelle:	And what do you mean by, “what you used to”.  What did you used to enjoy</a:t>
            </a:r>
            <a:r>
              <a:rPr lang="en-US" sz="1300" b="1" dirty="0" smtClean="0"/>
              <a:t>?</a:t>
            </a:r>
          </a:p>
          <a:p>
            <a:r>
              <a:rPr lang="en-US" sz="1300" dirty="0"/>
              <a:t>Allen:	</a:t>
            </a:r>
            <a:r>
              <a:rPr lang="en-US" sz="1300" dirty="0" smtClean="0"/>
              <a:t>One of the things I enjoyed was being </a:t>
            </a:r>
            <a:r>
              <a:rPr lang="en-US" sz="1300" dirty="0"/>
              <a:t>hands on.  Being able to get your head </a:t>
            </a:r>
            <a:r>
              <a:rPr lang="en-US" sz="1300" dirty="0" smtClean="0"/>
              <a:t>into analysis</a:t>
            </a:r>
            <a:r>
              <a:rPr lang="en-US" sz="1300" dirty="0"/>
              <a:t>, design </a:t>
            </a:r>
            <a:r>
              <a:rPr lang="en-US" sz="1300" dirty="0" smtClean="0"/>
              <a:t>and programming</a:t>
            </a:r>
            <a:r>
              <a:rPr lang="en-US" sz="1300" dirty="0"/>
              <a:t>. It </a:t>
            </a:r>
            <a:r>
              <a:rPr lang="en-US" sz="1300" dirty="0" smtClean="0"/>
              <a:t>		has </a:t>
            </a:r>
            <a:r>
              <a:rPr lang="en-US" sz="1300" dirty="0"/>
              <a:t>been a long time since I did any actual code </a:t>
            </a:r>
            <a:r>
              <a:rPr lang="en-US" sz="1300" dirty="0" smtClean="0"/>
              <a:t>cutting. And the </a:t>
            </a:r>
            <a:r>
              <a:rPr lang="en-US" sz="1300" dirty="0"/>
              <a:t>second part of it was Customer </a:t>
            </a:r>
            <a:r>
              <a:rPr lang="en-US" sz="1300" dirty="0" smtClean="0"/>
              <a:t>Education</a:t>
            </a:r>
            <a:r>
              <a:rPr lang="en-US" sz="1300" dirty="0"/>
              <a:t>. I actually did </a:t>
            </a:r>
            <a:r>
              <a:rPr lang="en-US" sz="1300" dirty="0" smtClean="0"/>
              <a:t>		a stint </a:t>
            </a:r>
            <a:r>
              <a:rPr lang="en-US" sz="1300" dirty="0"/>
              <a:t>in the early days with IBM.  I was an Education contractor for IBM and I </a:t>
            </a:r>
            <a:r>
              <a:rPr lang="en-US" sz="1300" dirty="0" smtClean="0"/>
              <a:t>taught operations </a:t>
            </a:r>
            <a:r>
              <a:rPr lang="en-US" sz="1300" dirty="0"/>
              <a:t>and programming </a:t>
            </a:r>
            <a:r>
              <a:rPr lang="en-US" sz="1300" dirty="0" smtClean="0"/>
              <a:t>			languages </a:t>
            </a:r>
            <a:r>
              <a:rPr lang="en-US" sz="1300" dirty="0"/>
              <a:t>and hardware platforms on contract and I found I enjoyed it immensely</a:t>
            </a:r>
            <a:r>
              <a:rPr lang="en-US" sz="1300" dirty="0" smtClean="0"/>
              <a:t>.</a:t>
            </a:r>
          </a:p>
          <a:p>
            <a:r>
              <a:rPr lang="en-US" sz="1300" b="1" dirty="0"/>
              <a:t>Jennelle:	What part of it?</a:t>
            </a:r>
          </a:p>
          <a:p>
            <a:r>
              <a:rPr lang="en-US" sz="1300" dirty="0"/>
              <a:t>Allen:	Just the communication.  I mean, it was an ideal role because what you had was defined course constructs </a:t>
            </a:r>
            <a:r>
              <a:rPr lang="en-US" sz="1300" dirty="0" smtClean="0"/>
              <a:t>and someone 		else </a:t>
            </a:r>
            <a:r>
              <a:rPr lang="en-US" sz="1300" dirty="0"/>
              <a:t>managing the student administration and the curriculum administration.  Y</a:t>
            </a:r>
            <a:r>
              <a:rPr lang="en-US" sz="1300" dirty="0" smtClean="0"/>
              <a:t>ou </a:t>
            </a:r>
            <a:r>
              <a:rPr lang="en-US" sz="1300" dirty="0"/>
              <a:t>had a whole </a:t>
            </a:r>
            <a:r>
              <a:rPr lang="en-US" sz="1300" dirty="0" smtClean="0"/>
              <a:t>bunch of </a:t>
            </a:r>
            <a:r>
              <a:rPr lang="en-US" sz="1300" dirty="0"/>
              <a:t>materials and </a:t>
            </a:r>
            <a:r>
              <a:rPr lang="en-US" sz="1300" dirty="0" smtClean="0"/>
              <a:t>			resources </a:t>
            </a:r>
            <a:r>
              <a:rPr lang="en-US" sz="1300" dirty="0"/>
              <a:t>provided to you and you just turned up and taught. It was fabulous. And what was </a:t>
            </a:r>
            <a:r>
              <a:rPr lang="en-US" sz="1300" dirty="0" smtClean="0"/>
              <a:t>most fabulous </a:t>
            </a:r>
            <a:r>
              <a:rPr lang="en-US" sz="1300" dirty="0"/>
              <a:t>about it was </a:t>
            </a:r>
            <a:r>
              <a:rPr lang="en-US" sz="1300" dirty="0" smtClean="0"/>
              <a:t>		seeing </a:t>
            </a:r>
            <a:r>
              <a:rPr lang="en-US" sz="1300" dirty="0"/>
              <a:t>the joy of learning on people’s faces. Being able to communicate something </a:t>
            </a:r>
            <a:r>
              <a:rPr lang="en-US" sz="1300" dirty="0" smtClean="0"/>
              <a:t>complex effectively </a:t>
            </a:r>
            <a:r>
              <a:rPr lang="en-US" sz="1300" dirty="0"/>
              <a:t>and they get it. </a:t>
            </a:r>
            <a:r>
              <a:rPr lang="en-US" sz="1300" dirty="0" smtClean="0"/>
              <a:t>			And </a:t>
            </a:r>
            <a:r>
              <a:rPr lang="en-US" sz="1300" dirty="0"/>
              <a:t>the only reason I didn’t do that long term, is that IBM cancelled my contract </a:t>
            </a:r>
            <a:r>
              <a:rPr lang="en-US" sz="1300" dirty="0" smtClean="0"/>
              <a:t>when they </a:t>
            </a:r>
            <a:r>
              <a:rPr lang="en-US" sz="1300" dirty="0"/>
              <a:t>found out that I was teaching </a:t>
            </a:r>
            <a:r>
              <a:rPr lang="en-US" sz="1300" dirty="0" smtClean="0"/>
              <a:t>		methods </a:t>
            </a:r>
            <a:r>
              <a:rPr lang="en-US" sz="1300" dirty="0"/>
              <a:t>that were not IBM sanctioned.  I’ve got a better way of doing that </a:t>
            </a:r>
            <a:r>
              <a:rPr lang="en-US" sz="1300" dirty="0" smtClean="0"/>
              <a:t>I would </a:t>
            </a:r>
            <a:r>
              <a:rPr lang="en-US" sz="1300" dirty="0"/>
              <a:t>say, and in my intellectual arrogance I </a:t>
            </a:r>
            <a:r>
              <a:rPr lang="en-US" sz="1300" dirty="0" smtClean="0"/>
              <a:t>		didn’t </a:t>
            </a:r>
            <a:r>
              <a:rPr lang="en-US" sz="1300" dirty="0"/>
              <a:t>realise how staid an organisation IBM was. </a:t>
            </a:r>
            <a:r>
              <a:rPr lang="en-US" sz="1300" dirty="0" smtClean="0"/>
              <a:t>They said “</a:t>
            </a:r>
            <a:r>
              <a:rPr lang="en-US" sz="1300" dirty="0" err="1" smtClean="0"/>
              <a:t>Nope,you’re</a:t>
            </a:r>
            <a:r>
              <a:rPr lang="en-US" sz="1300" dirty="0" smtClean="0"/>
              <a:t> </a:t>
            </a:r>
            <a:r>
              <a:rPr lang="en-US" sz="1300" dirty="0"/>
              <a:t>not doing </a:t>
            </a:r>
            <a:r>
              <a:rPr lang="en-US" sz="1300" dirty="0" smtClean="0"/>
              <a:t>that</a:t>
            </a:r>
            <a:r>
              <a:rPr lang="en-US" sz="1300" dirty="0"/>
              <a:t>”. The role disappeared.  Which is </a:t>
            </a:r>
            <a:r>
              <a:rPr lang="en-US" sz="1300" dirty="0" smtClean="0"/>
              <a:t>		a shame. It </a:t>
            </a:r>
            <a:r>
              <a:rPr lang="en-US" sz="1300" dirty="0"/>
              <a:t>was, for the day, and I am talking late 70’s and early 80’s, it was relatively lucrative to do that, but it was few </a:t>
            </a:r>
            <a:r>
              <a:rPr lang="en-US" sz="1300" dirty="0" smtClean="0"/>
              <a:t>		and far </a:t>
            </a:r>
            <a:r>
              <a:rPr lang="en-US" sz="1300" dirty="0"/>
              <a:t>between. I would do a dozen courses a year.  </a:t>
            </a:r>
            <a:r>
              <a:rPr lang="en-US" sz="1300" dirty="0" smtClean="0"/>
              <a:t>They </a:t>
            </a:r>
            <a:r>
              <a:rPr lang="en-US" sz="1300" dirty="0"/>
              <a:t>would fly me to different parts of Australia and I would </a:t>
            </a:r>
            <a:r>
              <a:rPr lang="en-US" sz="1300" dirty="0" smtClean="0"/>
              <a:t>just do 		instruction</a:t>
            </a:r>
            <a:r>
              <a:rPr lang="en-US" sz="1300" dirty="0"/>
              <a:t>.  But it wasn’t enough for a full time job, it wasn’t sustainable.  In between </a:t>
            </a:r>
            <a:r>
              <a:rPr lang="en-US" sz="1300" dirty="0" smtClean="0"/>
              <a:t>I worked </a:t>
            </a:r>
            <a:r>
              <a:rPr lang="en-US" sz="1300" dirty="0"/>
              <a:t>for </a:t>
            </a:r>
            <a:r>
              <a:rPr lang="en-US" sz="1300" dirty="0" smtClean="0"/>
              <a:t>customers 				demonstrating </a:t>
            </a:r>
            <a:r>
              <a:rPr lang="en-US" sz="1300" dirty="0"/>
              <a:t>my skills in being able to create solutions with different forms of IT constructs</a:t>
            </a:r>
            <a:r>
              <a:rPr lang="en-US" sz="1300" dirty="0" smtClean="0"/>
              <a:t>.</a:t>
            </a:r>
          </a:p>
          <a:p>
            <a:r>
              <a:rPr lang="en-US" sz="1300" dirty="0"/>
              <a:t>	</a:t>
            </a:r>
            <a:r>
              <a:rPr lang="en-US" sz="1300" dirty="0" smtClean="0"/>
              <a:t>	These </a:t>
            </a:r>
            <a:r>
              <a:rPr lang="en-US" sz="1300" dirty="0"/>
              <a:t>are early days of PC’s networking wasn’t what we knew today with internet and high speed capability </a:t>
            </a:r>
            <a:r>
              <a:rPr lang="en-US" sz="1300" dirty="0" smtClean="0"/>
              <a:t>	between 			machines</a:t>
            </a:r>
            <a:r>
              <a:rPr lang="en-US" sz="1300" dirty="0"/>
              <a:t>. </a:t>
            </a:r>
            <a:r>
              <a:rPr lang="en-US" sz="1300" dirty="0" smtClean="0"/>
              <a:t>Being </a:t>
            </a:r>
            <a:r>
              <a:rPr lang="en-US" sz="1300" dirty="0"/>
              <a:t>able to communicate with databases on different architectures in different parts of the </a:t>
            </a:r>
            <a:r>
              <a:rPr lang="en-US" sz="1300" dirty="0" smtClean="0"/>
              <a:t>world </a:t>
            </a:r>
            <a:r>
              <a:rPr lang="en-US" sz="1300" dirty="0"/>
              <a:t>with what </a:t>
            </a:r>
            <a:r>
              <a:rPr lang="en-US" sz="1300" dirty="0" smtClean="0"/>
              <a:t>		was </a:t>
            </a:r>
            <a:r>
              <a:rPr lang="en-US" sz="1300" dirty="0"/>
              <a:t>then primitive communication technology was a skill that I developed. </a:t>
            </a:r>
            <a:endParaRPr lang="en-US" dirty="0"/>
          </a:p>
        </p:txBody>
      </p:sp>
    </p:spTree>
    <p:extLst>
      <p:ext uri="{BB962C8B-B14F-4D97-AF65-F5344CB8AC3E}">
        <p14:creationId xmlns:p14="http://schemas.microsoft.com/office/powerpoint/2010/main" val="1299952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98181" y="342080"/>
            <a:ext cx="10364451" cy="549101"/>
          </a:xfrm>
          <a:prstGeom prst="rect">
            <a:avLst/>
          </a:prstGeom>
          <a:solidFill>
            <a:schemeClr val="bg1">
              <a:lumMod val="95000"/>
            </a:schemeClr>
          </a:solidFill>
          <a:ln>
            <a:solidFill>
              <a:schemeClr val="tx1"/>
            </a:solidFill>
          </a:ln>
        </p:spPr>
        <p:txBody>
          <a:bodyPr tIns="91440" anchor="ctr" anchorCtr="0">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smtClean="0"/>
              <a:t>INTERVIEW OF AN IT PROFESSIONAL </a:t>
            </a:r>
            <a:r>
              <a:rPr lang="en-US" sz="1800" dirty="0" smtClean="0"/>
              <a:t>(continued)</a:t>
            </a:r>
            <a:endParaRPr lang="en-US" sz="1800" dirty="0"/>
          </a:p>
        </p:txBody>
      </p:sp>
      <p:sp>
        <p:nvSpPr>
          <p:cNvPr id="3" name="TextBox 2"/>
          <p:cNvSpPr txBox="1"/>
          <p:nvPr/>
        </p:nvSpPr>
        <p:spPr>
          <a:xfrm>
            <a:off x="723034" y="1169406"/>
            <a:ext cx="10914743" cy="4493538"/>
          </a:xfrm>
          <a:prstGeom prst="rect">
            <a:avLst/>
          </a:prstGeom>
          <a:noFill/>
        </p:spPr>
        <p:txBody>
          <a:bodyPr wrap="square" rtlCol="0">
            <a:spAutoFit/>
          </a:bodyPr>
          <a:lstStyle/>
          <a:p>
            <a:r>
              <a:rPr lang="en-US" sz="1300" b="1" dirty="0" smtClean="0"/>
              <a:t>Jennelle:	What gave you your start in IT?</a:t>
            </a:r>
          </a:p>
          <a:p>
            <a:r>
              <a:rPr lang="en-US" sz="1300" dirty="0"/>
              <a:t>Allen:	</a:t>
            </a:r>
            <a:r>
              <a:rPr lang="en-US" sz="1300" dirty="0" smtClean="0"/>
              <a:t>What </a:t>
            </a:r>
            <a:r>
              <a:rPr lang="en-US" sz="1300" dirty="0"/>
              <a:t>gave me my start in IT </a:t>
            </a:r>
            <a:r>
              <a:rPr lang="en-US" sz="1300" dirty="0" smtClean="0"/>
              <a:t>was when I was in Accounting. The company that </a:t>
            </a:r>
            <a:r>
              <a:rPr lang="en-US" sz="1300" dirty="0"/>
              <a:t>I worked for at the time, </a:t>
            </a:r>
            <a:r>
              <a:rPr lang="en-US" sz="1300" dirty="0" err="1"/>
              <a:t>Rheem</a:t>
            </a:r>
            <a:r>
              <a:rPr lang="en-US" sz="1300" dirty="0"/>
              <a:t>, had a </a:t>
            </a:r>
            <a:r>
              <a:rPr lang="en-US" sz="1300" dirty="0" smtClean="0"/>
              <a:t>			program </a:t>
            </a:r>
            <a:r>
              <a:rPr lang="en-US" sz="1300" dirty="0"/>
              <a:t>called Commercial </a:t>
            </a:r>
            <a:r>
              <a:rPr lang="en-US" sz="1300" dirty="0" smtClean="0"/>
              <a:t>Traineeship which requires the trainees to participate </a:t>
            </a:r>
            <a:r>
              <a:rPr lang="en-US" sz="1300" dirty="0"/>
              <a:t>in all aspects of the business. I </a:t>
            </a:r>
            <a:r>
              <a:rPr lang="en-US" sz="1300" dirty="0" smtClean="0"/>
              <a:t>				answered </a:t>
            </a:r>
            <a:r>
              <a:rPr lang="en-US" sz="1300" dirty="0"/>
              <a:t>calls on a plug and cord </a:t>
            </a:r>
            <a:r>
              <a:rPr lang="en-US" sz="1300" dirty="0" smtClean="0"/>
              <a:t>switchboard, </a:t>
            </a:r>
            <a:r>
              <a:rPr lang="en-US" sz="1300" dirty="0"/>
              <a:t>I was out </a:t>
            </a:r>
            <a:r>
              <a:rPr lang="en-US" sz="1300" dirty="0" smtClean="0"/>
              <a:t>on the </a:t>
            </a:r>
            <a:r>
              <a:rPr lang="en-US" sz="1300" dirty="0"/>
              <a:t>road </a:t>
            </a:r>
            <a:r>
              <a:rPr lang="en-US" sz="1300" dirty="0" smtClean="0"/>
              <a:t>with Salesman, </a:t>
            </a:r>
            <a:r>
              <a:rPr lang="en-US" sz="1300" dirty="0"/>
              <a:t>I drove a forklift in a good receiving </a:t>
            </a:r>
            <a:r>
              <a:rPr lang="en-US" sz="1300" dirty="0" smtClean="0"/>
              <a:t>		dock</a:t>
            </a:r>
            <a:r>
              <a:rPr lang="en-US" sz="1300" dirty="0"/>
              <a:t>, I worked in the </a:t>
            </a:r>
            <a:r>
              <a:rPr lang="en-US" sz="1300" dirty="0" smtClean="0"/>
              <a:t>tool </a:t>
            </a:r>
            <a:r>
              <a:rPr lang="en-US" sz="1300" dirty="0" err="1" smtClean="0"/>
              <a:t>shop,I</a:t>
            </a:r>
            <a:r>
              <a:rPr lang="en-US" sz="1300" dirty="0" smtClean="0"/>
              <a:t> worked on the shop floor moving materials </a:t>
            </a:r>
            <a:r>
              <a:rPr lang="en-US" sz="1300" dirty="0"/>
              <a:t>around</a:t>
            </a:r>
            <a:r>
              <a:rPr lang="en-US" sz="1300" dirty="0" smtClean="0"/>
              <a:t>. That </a:t>
            </a:r>
            <a:r>
              <a:rPr lang="en-US" sz="1300" dirty="0"/>
              <a:t>gave me was a basic grounding </a:t>
            </a:r>
            <a:r>
              <a:rPr lang="en-US" sz="1300" dirty="0" smtClean="0"/>
              <a:t>		in </a:t>
            </a:r>
            <a:r>
              <a:rPr lang="en-US" sz="1300" dirty="0"/>
              <a:t>how manufacturing and distribution </a:t>
            </a:r>
            <a:r>
              <a:rPr lang="en-US" sz="1300" dirty="0" smtClean="0"/>
              <a:t>businesses worked. Then in </a:t>
            </a:r>
            <a:r>
              <a:rPr lang="en-US" sz="1300" dirty="0"/>
              <a:t>1977 and I went to the then company Secretary- his </a:t>
            </a:r>
            <a:r>
              <a:rPr lang="en-US" sz="1300" dirty="0" smtClean="0"/>
              <a:t>		name </a:t>
            </a:r>
            <a:r>
              <a:rPr lang="en-US" sz="1300" dirty="0"/>
              <a:t>was </a:t>
            </a:r>
            <a:r>
              <a:rPr lang="en-US" sz="1300" dirty="0" err="1"/>
              <a:t>Sedric</a:t>
            </a:r>
            <a:r>
              <a:rPr lang="en-US" sz="1300" dirty="0"/>
              <a:t> </a:t>
            </a:r>
            <a:r>
              <a:rPr lang="en-US" sz="1300" dirty="0" err="1" smtClean="0"/>
              <a:t>Malcomson</a:t>
            </a:r>
            <a:r>
              <a:rPr lang="en-US" sz="1300" dirty="0" smtClean="0"/>
              <a:t> Edgar </a:t>
            </a:r>
            <a:r>
              <a:rPr lang="en-US" sz="1300" dirty="0"/>
              <a:t>Richard Bolt </a:t>
            </a:r>
            <a:r>
              <a:rPr lang="en-US" sz="1300" dirty="0" smtClean="0"/>
              <a:t>the Second – came up with an idea. He said  “We </a:t>
            </a:r>
            <a:r>
              <a:rPr lang="en-US" sz="1300" dirty="0"/>
              <a:t>are transitioning from </a:t>
            </a:r>
            <a:r>
              <a:rPr lang="en-US" sz="1300" dirty="0" smtClean="0"/>
              <a:t>		mainframe computing into </a:t>
            </a:r>
            <a:r>
              <a:rPr lang="en-US" sz="1300" dirty="0"/>
              <a:t>distributed computing and with your business </a:t>
            </a:r>
            <a:r>
              <a:rPr lang="en-US" sz="1300" dirty="0" smtClean="0"/>
              <a:t>background </a:t>
            </a:r>
            <a:r>
              <a:rPr lang="en-US" sz="1300" dirty="0"/>
              <a:t>knowledge, I think you will </a:t>
            </a:r>
            <a:r>
              <a:rPr lang="en-US" sz="1300" dirty="0" smtClean="0"/>
              <a:t>be ideal 		to </a:t>
            </a:r>
            <a:r>
              <a:rPr lang="en-US" sz="1300" dirty="0"/>
              <a:t>help lead </a:t>
            </a:r>
            <a:r>
              <a:rPr lang="en-US" sz="1300" dirty="0" smtClean="0"/>
              <a:t>the effort”.</a:t>
            </a:r>
          </a:p>
          <a:p>
            <a:r>
              <a:rPr lang="en-US" sz="1300" dirty="0"/>
              <a:t>	</a:t>
            </a:r>
            <a:r>
              <a:rPr lang="en-US" sz="1300" dirty="0" smtClean="0"/>
              <a:t>	I </a:t>
            </a:r>
            <a:r>
              <a:rPr lang="en-US" sz="1300" dirty="0"/>
              <a:t>accepted his offer </a:t>
            </a:r>
            <a:r>
              <a:rPr lang="en-US" sz="1300" dirty="0" smtClean="0"/>
              <a:t>then </a:t>
            </a:r>
            <a:r>
              <a:rPr lang="en-US" sz="1300" dirty="0"/>
              <a:t>lead a series of projects which converted mainframe applications over to </a:t>
            </a:r>
            <a:r>
              <a:rPr lang="en-US" sz="1300" dirty="0" smtClean="0"/>
              <a:t>distributed computing 		and </a:t>
            </a:r>
            <a:r>
              <a:rPr lang="en-US" sz="1300" dirty="0"/>
              <a:t>became </a:t>
            </a:r>
            <a:r>
              <a:rPr lang="en-US" sz="1300" dirty="0" smtClean="0"/>
              <a:t>frustrated </a:t>
            </a:r>
            <a:r>
              <a:rPr lang="en-US" sz="1300" dirty="0"/>
              <a:t>along the way with the speed of progress when we needed to do change to </a:t>
            </a:r>
            <a:r>
              <a:rPr lang="en-US" sz="1300" dirty="0" smtClean="0"/>
              <a:t>the	system. The </a:t>
            </a:r>
            <a:r>
              <a:rPr lang="en-US" sz="1300" dirty="0"/>
              <a:t>IT </a:t>
            </a:r>
            <a:r>
              <a:rPr lang="en-US" sz="1300" dirty="0" smtClean="0"/>
              <a:t>			guys </a:t>
            </a:r>
            <a:r>
              <a:rPr lang="en-US" sz="1300" dirty="0"/>
              <a:t>would say, “Sure, add it to the Do List”.  And the Do List was thousands of items long with a </a:t>
            </a:r>
            <a:r>
              <a:rPr lang="en-US" sz="1300" dirty="0" smtClean="0"/>
              <a:t>2 or </a:t>
            </a:r>
            <a:r>
              <a:rPr lang="en-US" sz="1300" dirty="0"/>
              <a:t>3 year lead time </a:t>
            </a:r>
            <a:r>
              <a:rPr lang="en-US" sz="1300" dirty="0" smtClean="0"/>
              <a:t>			before </a:t>
            </a:r>
            <a:r>
              <a:rPr lang="en-US" sz="1300" dirty="0"/>
              <a:t>you would see something come out the other end.  So I said, what options have we got, </a:t>
            </a:r>
            <a:r>
              <a:rPr lang="en-US" sz="1300" dirty="0" smtClean="0"/>
              <a:t>can </a:t>
            </a:r>
            <a:r>
              <a:rPr lang="en-US" sz="1300" dirty="0"/>
              <a:t>we hire people to do </a:t>
            </a:r>
            <a:r>
              <a:rPr lang="en-US" sz="1300" dirty="0" smtClean="0"/>
              <a:t>		this</a:t>
            </a:r>
            <a:r>
              <a:rPr lang="en-US" sz="1300" dirty="0"/>
              <a:t>? And I was told we had no budget to hire anyone, but </a:t>
            </a:r>
            <a:r>
              <a:rPr lang="en-US" sz="1300" dirty="0" smtClean="0"/>
              <a:t>that I could </a:t>
            </a:r>
            <a:r>
              <a:rPr lang="en-US" sz="1300" dirty="0"/>
              <a:t>always </a:t>
            </a:r>
            <a:r>
              <a:rPr lang="en-US" sz="1300" dirty="0" smtClean="0"/>
              <a:t>teach myself programming</a:t>
            </a:r>
            <a:r>
              <a:rPr lang="en-US" sz="1300" dirty="0"/>
              <a:t>. So I did and I </a:t>
            </a:r>
            <a:r>
              <a:rPr lang="en-US" sz="1300" dirty="0" smtClean="0"/>
              <a:t>			made </a:t>
            </a:r>
            <a:r>
              <a:rPr lang="en-US" sz="1300" dirty="0"/>
              <a:t>the changes myself</a:t>
            </a:r>
            <a:r>
              <a:rPr lang="en-US" sz="1300" dirty="0" smtClean="0"/>
              <a:t>.</a:t>
            </a:r>
          </a:p>
          <a:p>
            <a:r>
              <a:rPr lang="en-US" sz="1300" b="1" dirty="0"/>
              <a:t>Jennelle:	</a:t>
            </a:r>
            <a:r>
              <a:rPr lang="en-US" sz="1300" b="1" dirty="0" smtClean="0"/>
              <a:t>What </a:t>
            </a:r>
            <a:r>
              <a:rPr lang="en-US" sz="1300" b="1" dirty="0"/>
              <a:t>do you wish that was different about the way the IT departments work or how it was different so </a:t>
            </a:r>
            <a:r>
              <a:rPr lang="en-US" sz="1300" b="1" dirty="0" smtClean="0"/>
              <a:t>that IT 				departments </a:t>
            </a:r>
            <a:r>
              <a:rPr lang="en-US" sz="1300" b="1" dirty="0"/>
              <a:t>could be more effective</a:t>
            </a:r>
            <a:r>
              <a:rPr lang="en-US" sz="1300" b="1" dirty="0" smtClean="0"/>
              <a:t>?</a:t>
            </a:r>
          </a:p>
          <a:p>
            <a:r>
              <a:rPr lang="en-US" sz="1300" dirty="0"/>
              <a:t>Allen:	There were very few people in business </a:t>
            </a:r>
            <a:r>
              <a:rPr lang="en-US" sz="1300" dirty="0" smtClean="0"/>
              <a:t>groups that </a:t>
            </a:r>
            <a:r>
              <a:rPr lang="en-US" sz="1300" dirty="0"/>
              <a:t>I have ever worked with that understood the basic </a:t>
            </a:r>
            <a:r>
              <a:rPr lang="en-US" sz="1300" dirty="0" smtClean="0"/>
              <a:t>importance of </a:t>
            </a:r>
            <a:r>
              <a:rPr lang="en-US" sz="1300" dirty="0"/>
              <a:t>data </a:t>
            </a:r>
            <a:r>
              <a:rPr lang="en-US" sz="1300" dirty="0" smtClean="0"/>
              <a:t>		quality</a:t>
            </a:r>
            <a:r>
              <a:rPr lang="en-US" sz="1300" dirty="0"/>
              <a:t>, process rigidity and function </a:t>
            </a:r>
            <a:r>
              <a:rPr lang="en-US" sz="1300" dirty="0" smtClean="0"/>
              <a:t>management. </a:t>
            </a:r>
            <a:r>
              <a:rPr lang="en-US" sz="1300" dirty="0"/>
              <a:t>For those who did, they were a joy to work with, they </a:t>
            </a:r>
            <a:r>
              <a:rPr lang="en-US" sz="1300" dirty="0" smtClean="0"/>
              <a:t>got </a:t>
            </a:r>
            <a:r>
              <a:rPr lang="en-US" sz="1300" dirty="0"/>
              <a:t>it. </a:t>
            </a:r>
            <a:r>
              <a:rPr lang="en-US" sz="1300" dirty="0" smtClean="0"/>
              <a:t>But what 		did frustrate me was that you </a:t>
            </a:r>
            <a:r>
              <a:rPr lang="en-US" sz="1300" dirty="0"/>
              <a:t>could build good systems, but if people were not disciplined in </a:t>
            </a:r>
            <a:r>
              <a:rPr lang="en-US" sz="1300" dirty="0" smtClean="0"/>
              <a:t>managing </a:t>
            </a:r>
            <a:r>
              <a:rPr lang="en-US" sz="1300" dirty="0"/>
              <a:t>data, they found </a:t>
            </a:r>
            <a:r>
              <a:rPr lang="en-US" sz="1300" dirty="0" smtClean="0"/>
              <a:t>		smart </a:t>
            </a:r>
            <a:r>
              <a:rPr lang="en-US" sz="1300" dirty="0"/>
              <a:t>ways around your good system, they could put crap into the system and </a:t>
            </a:r>
            <a:r>
              <a:rPr lang="en-US" sz="1300" dirty="0" smtClean="0"/>
              <a:t>suddenly </a:t>
            </a:r>
            <a:r>
              <a:rPr lang="en-US" sz="1300" dirty="0"/>
              <a:t>it is the system at fault, so it is </a:t>
            </a:r>
            <a:r>
              <a:rPr lang="en-US" sz="1300" dirty="0" smtClean="0"/>
              <a:t>		your </a:t>
            </a:r>
            <a:r>
              <a:rPr lang="en-US" sz="1300" dirty="0"/>
              <a:t>problem and therefore your fault. </a:t>
            </a:r>
          </a:p>
        </p:txBody>
      </p:sp>
    </p:spTree>
    <p:extLst>
      <p:ext uri="{BB962C8B-B14F-4D97-AF65-F5344CB8AC3E}">
        <p14:creationId xmlns:p14="http://schemas.microsoft.com/office/powerpoint/2010/main" val="1725190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98181" y="342080"/>
            <a:ext cx="10364451" cy="549101"/>
          </a:xfrm>
          <a:prstGeom prst="rect">
            <a:avLst/>
          </a:prstGeom>
          <a:solidFill>
            <a:schemeClr val="bg1">
              <a:lumMod val="95000"/>
            </a:schemeClr>
          </a:solidFill>
          <a:ln>
            <a:solidFill>
              <a:schemeClr val="tx1"/>
            </a:solidFill>
          </a:ln>
        </p:spPr>
        <p:txBody>
          <a:bodyPr tIns="91440" anchor="ctr" anchorCtr="0">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smtClean="0"/>
              <a:t>INTERVIEW OF AN IT PROFESSIONAL </a:t>
            </a:r>
            <a:r>
              <a:rPr lang="en-US" sz="1800" dirty="0" smtClean="0"/>
              <a:t>(continued)</a:t>
            </a:r>
            <a:endParaRPr lang="en-US" sz="1800" dirty="0"/>
          </a:p>
        </p:txBody>
      </p:sp>
      <p:sp>
        <p:nvSpPr>
          <p:cNvPr id="3" name="TextBox 2"/>
          <p:cNvSpPr txBox="1"/>
          <p:nvPr/>
        </p:nvSpPr>
        <p:spPr>
          <a:xfrm>
            <a:off x="696686" y="1097280"/>
            <a:ext cx="10900228" cy="5693866"/>
          </a:xfrm>
          <a:prstGeom prst="rect">
            <a:avLst/>
          </a:prstGeom>
          <a:noFill/>
        </p:spPr>
        <p:txBody>
          <a:bodyPr wrap="square" rtlCol="0">
            <a:spAutoFit/>
          </a:bodyPr>
          <a:lstStyle/>
          <a:p>
            <a:r>
              <a:rPr lang="en-US" sz="1300" b="1" dirty="0"/>
              <a:t>Jennelle:	So you think a higher value placed or a higher understanding of the way </a:t>
            </a:r>
            <a:r>
              <a:rPr lang="en-US" sz="1300" b="1" dirty="0" smtClean="0"/>
              <a:t>that technology collects </a:t>
            </a:r>
            <a:r>
              <a:rPr lang="en-US" sz="1300" b="1" dirty="0"/>
              <a:t>and uses and </a:t>
            </a:r>
            <a:r>
              <a:rPr lang="en-US" sz="1300" b="1" dirty="0" smtClean="0"/>
              <a:t>outputs 		</a:t>
            </a:r>
            <a:r>
              <a:rPr lang="en-US" sz="1300" b="1" dirty="0" smtClean="0"/>
              <a:t>data </a:t>
            </a:r>
            <a:r>
              <a:rPr lang="en-US" sz="1300" b="1" dirty="0"/>
              <a:t>that means that people </a:t>
            </a:r>
            <a:r>
              <a:rPr lang="en-US" sz="1300" b="1" dirty="0" smtClean="0"/>
              <a:t>will probably </a:t>
            </a:r>
            <a:r>
              <a:rPr lang="en-US" sz="1300" b="1" dirty="0"/>
              <a:t>then assign a higher value for the function of IT?</a:t>
            </a:r>
          </a:p>
          <a:p>
            <a:r>
              <a:rPr lang="en-US" sz="1300" dirty="0"/>
              <a:t>Allen:	Essentially that is what I am saying. If those few people that I worked with were able to drive the </a:t>
            </a:r>
            <a:r>
              <a:rPr lang="en-US" sz="1300" dirty="0" smtClean="0"/>
              <a:t>strategic approach </a:t>
            </a:r>
            <a:r>
              <a:rPr lang="en-US" sz="1300" dirty="0"/>
              <a:t>to IT </a:t>
            </a:r>
            <a:r>
              <a:rPr lang="en-US" sz="1300" dirty="0" smtClean="0"/>
              <a:t>		solutions </a:t>
            </a:r>
            <a:r>
              <a:rPr lang="en-US" sz="1300" dirty="0"/>
              <a:t>within businesses, they would be much more successful. </a:t>
            </a:r>
            <a:r>
              <a:rPr lang="en-US" sz="1300" dirty="0" smtClean="0"/>
              <a:t>But </a:t>
            </a:r>
            <a:r>
              <a:rPr lang="en-US" sz="1300" dirty="0"/>
              <a:t>most people just didn’t get </a:t>
            </a:r>
            <a:r>
              <a:rPr lang="en-US" sz="1300" dirty="0" smtClean="0"/>
              <a:t>it</a:t>
            </a:r>
            <a:r>
              <a:rPr lang="en-US" sz="1300" dirty="0"/>
              <a:t>.  </a:t>
            </a:r>
            <a:r>
              <a:rPr lang="en-US" sz="1300" dirty="0" smtClean="0"/>
              <a:t>So when </a:t>
            </a:r>
            <a:r>
              <a:rPr lang="en-US" sz="1300" dirty="0"/>
              <a:t>you want </a:t>
            </a:r>
            <a:r>
              <a:rPr lang="en-US" sz="1300" dirty="0" smtClean="0"/>
              <a:t>		to </a:t>
            </a:r>
            <a:r>
              <a:rPr lang="en-US" sz="1300" dirty="0"/>
              <a:t>invest in a full time role </a:t>
            </a:r>
            <a:r>
              <a:rPr lang="en-US" sz="1300" dirty="0" smtClean="0"/>
              <a:t>as </a:t>
            </a:r>
            <a:r>
              <a:rPr lang="en-US" sz="1300" dirty="0"/>
              <a:t>an overseer or manager of </a:t>
            </a:r>
            <a:r>
              <a:rPr lang="en-US" sz="1300" dirty="0" smtClean="0"/>
              <a:t>Data Quality </a:t>
            </a:r>
            <a:r>
              <a:rPr lang="en-US" sz="1300" dirty="0"/>
              <a:t>and you get </a:t>
            </a:r>
            <a:r>
              <a:rPr lang="en-US" sz="1300" dirty="0" smtClean="0"/>
              <a:t>rejected 	for </a:t>
            </a:r>
            <a:r>
              <a:rPr lang="en-US" sz="1300" dirty="0"/>
              <a:t>it, you know what is going </a:t>
            </a:r>
            <a:r>
              <a:rPr lang="en-US" sz="1300" dirty="0" smtClean="0"/>
              <a:t>		to </a:t>
            </a:r>
            <a:r>
              <a:rPr lang="en-US" sz="1300" dirty="0"/>
              <a:t>happen.  You know that the Data Quality is going to </a:t>
            </a:r>
            <a:r>
              <a:rPr lang="en-US" sz="1300" dirty="0" smtClean="0"/>
              <a:t>degrade</a:t>
            </a:r>
            <a:r>
              <a:rPr lang="en-US" sz="1300" dirty="0"/>
              <a:t>, you know that </a:t>
            </a:r>
            <a:r>
              <a:rPr lang="en-US" sz="1300" dirty="0" smtClean="0"/>
              <a:t>crap is </a:t>
            </a:r>
            <a:r>
              <a:rPr lang="en-US" sz="1300" dirty="0"/>
              <a:t>going to creep into the system </a:t>
            </a:r>
            <a:r>
              <a:rPr lang="en-US" sz="1300" dirty="0" smtClean="0"/>
              <a:t>that 		will mount </a:t>
            </a:r>
            <a:r>
              <a:rPr lang="en-US" sz="1300" dirty="0"/>
              <a:t>up IT help tickets </a:t>
            </a:r>
            <a:r>
              <a:rPr lang="en-US" sz="1300" dirty="0" smtClean="0"/>
              <a:t>and create </a:t>
            </a:r>
            <a:r>
              <a:rPr lang="en-US" sz="1300" dirty="0"/>
              <a:t>all kinds of work arounds which </a:t>
            </a:r>
            <a:r>
              <a:rPr lang="en-US" sz="1300" dirty="0" smtClean="0"/>
              <a:t>will lead </a:t>
            </a:r>
            <a:r>
              <a:rPr lang="en-US" sz="1300" dirty="0"/>
              <a:t>to further bizarre IT expectations that </a:t>
            </a:r>
            <a:r>
              <a:rPr lang="en-US" sz="1300" dirty="0" smtClean="0"/>
              <a:t>		just </a:t>
            </a:r>
            <a:r>
              <a:rPr lang="en-US" sz="1300" dirty="0"/>
              <a:t>become over time a </a:t>
            </a:r>
            <a:r>
              <a:rPr lang="en-US" sz="1300" dirty="0" smtClean="0"/>
              <a:t>mess.</a:t>
            </a:r>
          </a:p>
          <a:p>
            <a:r>
              <a:rPr lang="en-US" sz="1300" dirty="0"/>
              <a:t> </a:t>
            </a:r>
            <a:r>
              <a:rPr lang="en-US" sz="1300" dirty="0" smtClean="0"/>
              <a:t>		But </a:t>
            </a:r>
            <a:r>
              <a:rPr lang="en-US" sz="1300" dirty="0"/>
              <a:t>if you understand the value proposition of investing the right amount in technology controls and </a:t>
            </a:r>
            <a:r>
              <a:rPr lang="en-US" sz="1300" dirty="0" smtClean="0"/>
              <a:t>management</a:t>
            </a:r>
            <a:r>
              <a:rPr lang="en-US" sz="1300" dirty="0"/>
              <a:t>, you </a:t>
            </a:r>
            <a:r>
              <a:rPr lang="en-US" sz="1300" dirty="0" smtClean="0"/>
              <a:t>		can </a:t>
            </a:r>
            <a:r>
              <a:rPr lang="en-US" sz="1300" dirty="0"/>
              <a:t>approach perfection, but that costs a lot of money. </a:t>
            </a:r>
            <a:endParaRPr lang="en-US" sz="1300" dirty="0" smtClean="0"/>
          </a:p>
          <a:p>
            <a:r>
              <a:rPr lang="en-US" sz="1300" b="1" dirty="0" smtClean="0"/>
              <a:t>Jennelle</a:t>
            </a:r>
            <a:r>
              <a:rPr lang="en-US" sz="1300" b="1" dirty="0"/>
              <a:t>:	Talking </a:t>
            </a:r>
            <a:r>
              <a:rPr lang="en-US" sz="1300" b="1" dirty="0" smtClean="0"/>
              <a:t>about the </a:t>
            </a:r>
            <a:r>
              <a:rPr lang="en-US" sz="1300" b="1" dirty="0"/>
              <a:t>kinds of understanding that people need to have of business requirements, and data quality </a:t>
            </a:r>
            <a:r>
              <a:rPr lang="en-US" sz="1300" b="1" dirty="0" smtClean="0"/>
              <a:t>and </a:t>
            </a:r>
            <a:r>
              <a:rPr lang="en-US" sz="1300" b="1" dirty="0"/>
              <a:t>how </a:t>
            </a:r>
            <a:r>
              <a:rPr lang="en-US" sz="1300" b="1" dirty="0" smtClean="0"/>
              <a:t>		things </a:t>
            </a:r>
            <a:r>
              <a:rPr lang="en-US" sz="1300" b="1" dirty="0"/>
              <a:t>need to be controlled, obviously you are going to have a hug range of different people. </a:t>
            </a:r>
            <a:endParaRPr lang="en-US" sz="1300" b="1" dirty="0" smtClean="0"/>
          </a:p>
          <a:p>
            <a:r>
              <a:rPr lang="en-US" sz="1300" dirty="0"/>
              <a:t>	</a:t>
            </a:r>
            <a:r>
              <a:rPr lang="en-US" sz="1300" dirty="0" smtClean="0"/>
              <a:t>	In </a:t>
            </a:r>
            <a:r>
              <a:rPr lang="en-US" sz="1300" dirty="0"/>
              <a:t>every person that you are hiring, </a:t>
            </a:r>
            <a:r>
              <a:rPr lang="en-US" sz="1300" dirty="0" smtClean="0"/>
              <a:t>what </a:t>
            </a:r>
            <a:r>
              <a:rPr lang="en-US" sz="1300" dirty="0"/>
              <a:t>are the things that you look for, when you are hiring those people to be </a:t>
            </a:r>
            <a:r>
              <a:rPr lang="en-US" sz="1300" dirty="0" smtClean="0"/>
              <a:t>	part </a:t>
            </a:r>
            <a:r>
              <a:rPr lang="en-US" sz="1300" dirty="0"/>
              <a:t>of </a:t>
            </a:r>
            <a:r>
              <a:rPr lang="en-US" sz="1300" dirty="0" smtClean="0"/>
              <a:t>		your </a:t>
            </a:r>
            <a:r>
              <a:rPr lang="en-US" sz="1300" dirty="0"/>
              <a:t>teams</a:t>
            </a:r>
            <a:r>
              <a:rPr lang="en-US" sz="1300" dirty="0" smtClean="0"/>
              <a:t>?</a:t>
            </a:r>
          </a:p>
          <a:p>
            <a:r>
              <a:rPr lang="en-US" sz="1300" dirty="0"/>
              <a:t>Allen:	If you are talking about Technical People, I </a:t>
            </a:r>
            <a:r>
              <a:rPr lang="en-US" sz="1300" dirty="0" smtClean="0"/>
              <a:t>evolved </a:t>
            </a:r>
            <a:r>
              <a:rPr lang="en-US" sz="1300" dirty="0"/>
              <a:t>a technique for hiring good technical people, without </a:t>
            </a:r>
            <a:r>
              <a:rPr lang="en-US" sz="1300" dirty="0" smtClean="0"/>
              <a:t>realising it</a:t>
            </a:r>
            <a:r>
              <a:rPr lang="en-US" sz="1300" dirty="0"/>
              <a:t>. </a:t>
            </a:r>
            <a:r>
              <a:rPr lang="en-US" sz="1300" dirty="0" smtClean="0"/>
              <a:t>What 		I </a:t>
            </a:r>
            <a:r>
              <a:rPr lang="en-US" sz="1300" dirty="0"/>
              <a:t>was looking in Technical People, were two key attributes.  </a:t>
            </a:r>
            <a:endParaRPr lang="en-US" sz="1300" dirty="0" smtClean="0"/>
          </a:p>
          <a:p>
            <a:r>
              <a:rPr lang="en-US" sz="1300" dirty="0"/>
              <a:t>	</a:t>
            </a:r>
            <a:r>
              <a:rPr lang="en-US" sz="1300" dirty="0" smtClean="0"/>
              <a:t>	One </a:t>
            </a:r>
            <a:r>
              <a:rPr lang="en-US" sz="1300" dirty="0"/>
              <a:t>of those was an eye for detail and the other was the ability to think coldly and logically.  </a:t>
            </a:r>
            <a:endParaRPr lang="en-US" sz="1300" dirty="0" smtClean="0"/>
          </a:p>
          <a:p>
            <a:r>
              <a:rPr lang="en-US" sz="1300" dirty="0" smtClean="0"/>
              <a:t>		For </a:t>
            </a:r>
            <a:r>
              <a:rPr lang="en-US" sz="1300" dirty="0"/>
              <a:t>that first attribute, </a:t>
            </a:r>
            <a:r>
              <a:rPr lang="en-US" sz="1300" dirty="0" smtClean="0"/>
              <a:t>in the early days we </a:t>
            </a:r>
            <a:r>
              <a:rPr lang="en-US" sz="1300" dirty="0"/>
              <a:t>had computer print outs </a:t>
            </a:r>
            <a:r>
              <a:rPr lang="en-US" sz="1300" dirty="0" smtClean="0"/>
              <a:t>only.  I </a:t>
            </a:r>
            <a:r>
              <a:rPr lang="en-US" sz="1300" dirty="0"/>
              <a:t>would have columns of figures in </a:t>
            </a:r>
            <a:r>
              <a:rPr lang="en-US" sz="1300" dirty="0" smtClean="0"/>
              <a:t>15 by </a:t>
            </a:r>
            <a:r>
              <a:rPr lang="en-US" sz="1300" dirty="0"/>
              <a:t>11 </a:t>
            </a:r>
            <a:r>
              <a:rPr lang="en-US" sz="1300" dirty="0" smtClean="0"/>
              <a:t>			sprocket </a:t>
            </a:r>
            <a:r>
              <a:rPr lang="en-US" sz="1300" dirty="0"/>
              <a:t>feed paper print out and I would say to the interviewee, “I’ve got columns of figures on a </a:t>
            </a:r>
            <a:r>
              <a:rPr lang="en-US" sz="1300" dirty="0" smtClean="0"/>
              <a:t>page. You </a:t>
            </a:r>
            <a:r>
              <a:rPr lang="en-US" sz="1300" dirty="0"/>
              <a:t>have got 3 </a:t>
            </a:r>
            <a:r>
              <a:rPr lang="en-US" sz="1300" dirty="0" smtClean="0"/>
              <a:t>		seconds </a:t>
            </a:r>
            <a:r>
              <a:rPr lang="en-US" sz="1300" dirty="0"/>
              <a:t>to spot one of the 3 data anomalies that are on that page”. </a:t>
            </a:r>
            <a:r>
              <a:rPr lang="en-US" sz="1300" dirty="0" smtClean="0"/>
              <a:t>People </a:t>
            </a:r>
            <a:r>
              <a:rPr lang="en-US" sz="1300" dirty="0"/>
              <a:t>with an eye for detail, </a:t>
            </a:r>
            <a:r>
              <a:rPr lang="en-US" sz="1300" dirty="0" smtClean="0"/>
              <a:t>could </a:t>
            </a:r>
            <a:r>
              <a:rPr lang="en-US" sz="1300" dirty="0"/>
              <a:t>spot the data </a:t>
            </a:r>
            <a:r>
              <a:rPr lang="en-US" sz="1300" dirty="0" smtClean="0"/>
              <a:t>			anomalies </a:t>
            </a:r>
            <a:r>
              <a:rPr lang="en-US" sz="1300" dirty="0"/>
              <a:t>quite </a:t>
            </a:r>
            <a:r>
              <a:rPr lang="en-US" sz="1300" dirty="0" smtClean="0"/>
              <a:t>quickly.</a:t>
            </a:r>
          </a:p>
          <a:p>
            <a:r>
              <a:rPr lang="en-US" sz="1300" dirty="0"/>
              <a:t>	</a:t>
            </a:r>
            <a:r>
              <a:rPr lang="en-US" sz="1300" dirty="0" smtClean="0"/>
              <a:t>	The </a:t>
            </a:r>
            <a:r>
              <a:rPr lang="en-US" sz="1300" dirty="0"/>
              <a:t>second attribute test was the ability </a:t>
            </a:r>
            <a:r>
              <a:rPr lang="en-US" sz="1300" dirty="0" smtClean="0"/>
              <a:t>to think coldly </a:t>
            </a:r>
            <a:r>
              <a:rPr lang="en-US" sz="1300" dirty="0"/>
              <a:t>logically.  </a:t>
            </a:r>
            <a:r>
              <a:rPr lang="en-US" sz="1300" dirty="0" smtClean="0"/>
              <a:t>I had a basic a </a:t>
            </a:r>
            <a:r>
              <a:rPr lang="en-US" sz="1300" dirty="0"/>
              <a:t>Boolean logic construct, </a:t>
            </a:r>
            <a:r>
              <a:rPr lang="en-US" sz="1300" dirty="0" smtClean="0"/>
              <a:t>three variables</a:t>
            </a:r>
            <a:r>
              <a:rPr lang="en-US" sz="1300" dirty="0"/>
              <a:t>, </a:t>
            </a:r>
            <a:r>
              <a:rPr lang="en-US" sz="1300" dirty="0" smtClean="0"/>
              <a:t>		A</a:t>
            </a:r>
            <a:r>
              <a:rPr lang="en-US" sz="1300" dirty="0"/>
              <a:t>, B, C, and I would provide a set of possible values for A, B and C and say to the candidate, “One of </a:t>
            </a:r>
            <a:r>
              <a:rPr lang="en-US" sz="1300" dirty="0" smtClean="0"/>
              <a:t>these </a:t>
            </a:r>
            <a:r>
              <a:rPr lang="en-US" sz="1300" dirty="0"/>
              <a:t>values will fail </a:t>
            </a:r>
            <a:r>
              <a:rPr lang="en-US" sz="1300" dirty="0" smtClean="0"/>
              <a:t>		this </a:t>
            </a:r>
            <a:r>
              <a:rPr lang="en-US" sz="1300" dirty="0"/>
              <a:t>logic test, can you tell me which one? You have 5 seconds”. </a:t>
            </a:r>
            <a:endParaRPr lang="en-US" sz="1300" dirty="0" smtClean="0"/>
          </a:p>
          <a:p>
            <a:r>
              <a:rPr lang="en-US" sz="1300" dirty="0" smtClean="0"/>
              <a:t>		Because </a:t>
            </a:r>
            <a:r>
              <a:rPr lang="en-US" sz="1300" dirty="0"/>
              <a:t>it was a simple A is less than be and B is equal to C, it’s a simple Boolean Logic Test for most people </a:t>
            </a:r>
            <a:r>
              <a:rPr lang="en-US" sz="1300" dirty="0" smtClean="0"/>
              <a:t>to get </a:t>
            </a:r>
            <a:r>
              <a:rPr lang="en-US" sz="1300" dirty="0"/>
              <a:t>their </a:t>
            </a:r>
            <a:r>
              <a:rPr lang="en-US" sz="1300" dirty="0" smtClean="0"/>
              <a:t>		head </a:t>
            </a:r>
            <a:r>
              <a:rPr lang="en-US" sz="1300" dirty="0"/>
              <a:t>around, technical people, good technical people could do it very quickly.  Potentially, </a:t>
            </a:r>
            <a:r>
              <a:rPr lang="en-US" sz="1300" dirty="0" smtClean="0"/>
              <a:t>experienced people </a:t>
            </a:r>
            <a:r>
              <a:rPr lang="en-US" sz="1300" dirty="0"/>
              <a:t>could do it </a:t>
            </a:r>
            <a:r>
              <a:rPr lang="en-US" sz="1300" dirty="0" smtClean="0"/>
              <a:t>		quite </a:t>
            </a:r>
            <a:r>
              <a:rPr lang="en-US" sz="1300" dirty="0"/>
              <a:t>easily, so I would have variations </a:t>
            </a:r>
            <a:r>
              <a:rPr lang="en-US" sz="1300" dirty="0" smtClean="0"/>
              <a:t>depending </a:t>
            </a:r>
            <a:r>
              <a:rPr lang="en-US" sz="1300" dirty="0"/>
              <a:t>on the level of experience that I </a:t>
            </a:r>
            <a:r>
              <a:rPr lang="en-US" sz="1300" dirty="0" smtClean="0"/>
              <a:t>was interviewing</a:t>
            </a:r>
            <a:r>
              <a:rPr lang="en-US" sz="1300" dirty="0"/>
              <a:t>. </a:t>
            </a:r>
            <a:endParaRPr lang="en-US" dirty="0"/>
          </a:p>
        </p:txBody>
      </p:sp>
    </p:spTree>
    <p:extLst>
      <p:ext uri="{BB962C8B-B14F-4D97-AF65-F5344CB8AC3E}">
        <p14:creationId xmlns:p14="http://schemas.microsoft.com/office/powerpoint/2010/main" val="40782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98181" y="342080"/>
            <a:ext cx="10364451" cy="549101"/>
          </a:xfrm>
          <a:prstGeom prst="rect">
            <a:avLst/>
          </a:prstGeom>
          <a:solidFill>
            <a:schemeClr val="bg1">
              <a:lumMod val="95000"/>
            </a:schemeClr>
          </a:solidFill>
          <a:ln>
            <a:solidFill>
              <a:schemeClr val="tx1"/>
            </a:solidFill>
          </a:ln>
        </p:spPr>
        <p:txBody>
          <a:bodyPr tIns="91440" anchor="ctr" anchorCtr="0">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smtClean="0"/>
              <a:t>INTERVIEW OF AN IT PROFESSIONAL </a:t>
            </a:r>
            <a:r>
              <a:rPr lang="en-US" sz="1800" dirty="0" smtClean="0"/>
              <a:t>(continued)</a:t>
            </a:r>
            <a:endParaRPr lang="en-US" sz="1800" dirty="0"/>
          </a:p>
        </p:txBody>
      </p:sp>
      <p:sp>
        <p:nvSpPr>
          <p:cNvPr id="3" name="TextBox 2"/>
          <p:cNvSpPr txBox="1"/>
          <p:nvPr/>
        </p:nvSpPr>
        <p:spPr>
          <a:xfrm>
            <a:off x="653143" y="1167618"/>
            <a:ext cx="10943771" cy="4493538"/>
          </a:xfrm>
          <a:prstGeom prst="rect">
            <a:avLst/>
          </a:prstGeom>
          <a:noFill/>
        </p:spPr>
        <p:txBody>
          <a:bodyPr wrap="square" rtlCol="0">
            <a:spAutoFit/>
          </a:bodyPr>
          <a:lstStyle/>
          <a:p>
            <a:r>
              <a:rPr lang="en-US" sz="1300" b="1" dirty="0"/>
              <a:t>Jennelle:	So if you we are talking about non-technical people.  Talking about Change Management people, your </a:t>
            </a:r>
            <a:r>
              <a:rPr lang="en-US" sz="1300" b="1" dirty="0" smtClean="0"/>
              <a:t>implementation 			team</a:t>
            </a:r>
            <a:r>
              <a:rPr lang="en-US" sz="1300" b="1" dirty="0"/>
              <a:t>, your documentation team, your training team….</a:t>
            </a:r>
          </a:p>
          <a:p>
            <a:r>
              <a:rPr lang="en-US" sz="1300" dirty="0"/>
              <a:t>Allen:	Well there are horses for courses. We all learn.  What I also learned over time is that it’s very difficult to teach IT </a:t>
            </a:r>
            <a:r>
              <a:rPr lang="en-US" sz="1300" dirty="0" smtClean="0"/>
              <a:t>people 		business </a:t>
            </a:r>
            <a:r>
              <a:rPr lang="en-US" sz="1300" dirty="0"/>
              <a:t>concepts.  But it is relatively easy to teach good business people IT concepts.  </a:t>
            </a:r>
            <a:endParaRPr lang="en-US" sz="1300" dirty="0" smtClean="0"/>
          </a:p>
          <a:p>
            <a:r>
              <a:rPr lang="en-US" sz="1300" dirty="0"/>
              <a:t>	</a:t>
            </a:r>
            <a:r>
              <a:rPr lang="en-US" sz="1300" dirty="0" smtClean="0"/>
              <a:t>	So </a:t>
            </a:r>
            <a:r>
              <a:rPr lang="en-US" sz="1300" dirty="0"/>
              <a:t>what I learned over time is that you need groups of people, some of whom are really good with business </a:t>
            </a:r>
            <a:r>
              <a:rPr lang="en-US" sz="1300" dirty="0" smtClean="0"/>
              <a:t>	processes 			and </a:t>
            </a:r>
            <a:r>
              <a:rPr lang="en-US" sz="1300" dirty="0"/>
              <a:t>even analytical capability, but are bloody hopeless at IT.  You need them and you need to </a:t>
            </a:r>
            <a:r>
              <a:rPr lang="en-US" sz="1300" dirty="0" smtClean="0"/>
              <a:t>teach them </a:t>
            </a:r>
            <a:r>
              <a:rPr lang="en-US" sz="1300" dirty="0"/>
              <a:t>basic IT </a:t>
            </a:r>
            <a:r>
              <a:rPr lang="en-US" sz="1300" dirty="0" smtClean="0"/>
              <a:t>			concepts</a:t>
            </a:r>
            <a:r>
              <a:rPr lang="en-US" sz="1300" dirty="0"/>
              <a:t>, so that they fit within an IT team.  And that is a lot easier than trying to teach people in IT </a:t>
            </a:r>
            <a:r>
              <a:rPr lang="en-US" sz="1300" dirty="0" smtClean="0"/>
              <a:t>how </a:t>
            </a:r>
            <a:r>
              <a:rPr lang="en-US" sz="1300" dirty="0"/>
              <a:t>a workshop </a:t>
            </a:r>
            <a:r>
              <a:rPr lang="en-US" sz="1300" dirty="0" smtClean="0"/>
              <a:t>			should </a:t>
            </a:r>
            <a:r>
              <a:rPr lang="en-US" sz="1300" dirty="0"/>
              <a:t>run, or how a service centre, or a goods receiving dock or an accounting system </a:t>
            </a:r>
            <a:r>
              <a:rPr lang="en-US" sz="1300" dirty="0" smtClean="0"/>
              <a:t>should run. So </a:t>
            </a:r>
            <a:r>
              <a:rPr lang="en-US" sz="1300" dirty="0"/>
              <a:t>you need business </a:t>
            </a:r>
            <a:r>
              <a:rPr lang="en-US" sz="1300" dirty="0" smtClean="0"/>
              <a:t>		process </a:t>
            </a:r>
            <a:r>
              <a:rPr lang="en-US" sz="1300" dirty="0"/>
              <a:t>expertise and teach them IT concepts.  And you need Technical people that can </a:t>
            </a:r>
            <a:r>
              <a:rPr lang="en-US" sz="1300" dirty="0" smtClean="0"/>
              <a:t>relate </a:t>
            </a:r>
            <a:r>
              <a:rPr lang="en-US" sz="1300" dirty="0"/>
              <a:t>to those business process </a:t>
            </a:r>
            <a:r>
              <a:rPr lang="en-US" sz="1300" dirty="0" smtClean="0"/>
              <a:t>		people. All </a:t>
            </a:r>
            <a:r>
              <a:rPr lang="en-US" sz="1300" dirty="0"/>
              <a:t>those different kinds of people are part of a composite IT team.  And </a:t>
            </a:r>
            <a:r>
              <a:rPr lang="en-US" sz="1300" dirty="0" smtClean="0"/>
              <a:t>without </a:t>
            </a:r>
            <a:r>
              <a:rPr lang="en-US" sz="1300" dirty="0"/>
              <a:t>any one of those skill sets, you </a:t>
            </a:r>
            <a:r>
              <a:rPr lang="en-US" sz="1300" dirty="0" smtClean="0"/>
              <a:t>		are </a:t>
            </a:r>
            <a:r>
              <a:rPr lang="en-US" sz="1300" dirty="0"/>
              <a:t>going to struggle as a rounded team</a:t>
            </a:r>
            <a:r>
              <a:rPr lang="en-US" sz="1300" dirty="0" smtClean="0"/>
              <a:t>.</a:t>
            </a:r>
          </a:p>
          <a:p>
            <a:r>
              <a:rPr lang="en-US" sz="1300" b="1" dirty="0"/>
              <a:t>Jennelle:	So people that are </a:t>
            </a:r>
            <a:r>
              <a:rPr lang="en-US" sz="1300" b="1" dirty="0" smtClean="0"/>
              <a:t>wanting </a:t>
            </a:r>
            <a:r>
              <a:rPr lang="en-US" sz="1300" b="1" dirty="0"/>
              <a:t>to get into scopes of IT projects or IT departments or business people that want learn </a:t>
            </a:r>
            <a:r>
              <a:rPr lang="en-US" sz="1300" b="1" dirty="0" smtClean="0"/>
              <a:t>	</a:t>
            </a:r>
            <a:r>
              <a:rPr lang="en-US" sz="1300" b="1" dirty="0" smtClean="0"/>
              <a:t>		these technical </a:t>
            </a:r>
            <a:r>
              <a:rPr lang="en-US" sz="1300" b="1" dirty="0"/>
              <a:t>IT skills.  What kind of advice as someone who has been in the industry, what, 40 years? </a:t>
            </a:r>
          </a:p>
          <a:p>
            <a:r>
              <a:rPr lang="en-US" sz="1300" b="1" dirty="0" smtClean="0"/>
              <a:t>		What </a:t>
            </a:r>
            <a:r>
              <a:rPr lang="en-US" sz="1300" b="1" dirty="0"/>
              <a:t>advice would you give them when they are looking at wanting to build skills or wanting to approach </a:t>
            </a:r>
            <a:r>
              <a:rPr lang="en-US" sz="1300" b="1" dirty="0" smtClean="0"/>
              <a:t>a business</a:t>
            </a:r>
            <a:r>
              <a:rPr lang="en-US" sz="1300" b="1" dirty="0"/>
              <a:t>.  </a:t>
            </a:r>
            <a:r>
              <a:rPr lang="en-US" sz="1300" b="1" dirty="0" smtClean="0"/>
              <a:t>			What </a:t>
            </a:r>
            <a:r>
              <a:rPr lang="en-US" sz="1300" b="1" dirty="0"/>
              <a:t>kind of a journey would you advise them to go on?</a:t>
            </a:r>
          </a:p>
          <a:p>
            <a:r>
              <a:rPr lang="en-US" sz="1300" dirty="0" smtClean="0"/>
              <a:t>Allen</a:t>
            </a:r>
            <a:r>
              <a:rPr lang="en-US" sz="1300" dirty="0"/>
              <a:t>:	Well I did a lot of career development and the answer to that is a mixed answer as well.  But the kernel lies in, </a:t>
            </a:r>
            <a:r>
              <a:rPr lang="en-US" sz="1300" dirty="0" smtClean="0"/>
              <a:t>what is </a:t>
            </a:r>
            <a:r>
              <a:rPr lang="en-US" sz="1300" dirty="0"/>
              <a:t>your </a:t>
            </a:r>
            <a:r>
              <a:rPr lang="en-US" sz="1300" dirty="0" smtClean="0"/>
              <a:t>		passion</a:t>
            </a:r>
            <a:r>
              <a:rPr lang="en-US" sz="1300" dirty="0"/>
              <a:t>.  What is it that really spins your wheels?  What excites you, what do you really want to do with your </a:t>
            </a:r>
            <a:r>
              <a:rPr lang="en-US" sz="1300" dirty="0" smtClean="0"/>
              <a:t>time </a:t>
            </a:r>
            <a:r>
              <a:rPr lang="en-US" sz="1300" dirty="0"/>
              <a:t>when </a:t>
            </a:r>
            <a:r>
              <a:rPr lang="en-US" sz="1300" dirty="0" smtClean="0"/>
              <a:t>		you </a:t>
            </a:r>
            <a:r>
              <a:rPr lang="en-US" sz="1300" dirty="0"/>
              <a:t>are earning money. </a:t>
            </a:r>
            <a:r>
              <a:rPr lang="en-US" sz="1300" dirty="0" smtClean="0"/>
              <a:t>That’s </a:t>
            </a:r>
            <a:r>
              <a:rPr lang="en-US" sz="1300" dirty="0"/>
              <a:t>the kernel of it. </a:t>
            </a:r>
            <a:r>
              <a:rPr lang="en-US" sz="1300" dirty="0" smtClean="0"/>
              <a:t>Some </a:t>
            </a:r>
            <a:r>
              <a:rPr lang="en-US" sz="1300" dirty="0"/>
              <a:t>people have a passion for hardware, and want to </a:t>
            </a:r>
            <a:r>
              <a:rPr lang="en-US" sz="1300" dirty="0" smtClean="0"/>
              <a:t>understand </a:t>
            </a:r>
            <a:r>
              <a:rPr lang="en-US" sz="1300" dirty="0"/>
              <a:t>how </a:t>
            </a:r>
            <a:r>
              <a:rPr lang="en-US" sz="1300" dirty="0" smtClean="0"/>
              <a:t>			gadgets </a:t>
            </a:r>
            <a:r>
              <a:rPr lang="en-US" sz="1300" dirty="0"/>
              <a:t>hang together and how TCP/IP protocols relate across a router or Wide Area Network, or </a:t>
            </a:r>
            <a:r>
              <a:rPr lang="en-US" sz="1300" dirty="0" smtClean="0"/>
              <a:t>how </a:t>
            </a:r>
            <a:r>
              <a:rPr lang="en-US" sz="1300" dirty="0"/>
              <a:t>servers interact and </a:t>
            </a:r>
            <a:r>
              <a:rPr lang="en-US" sz="1300" dirty="0" smtClean="0"/>
              <a:t>		how </a:t>
            </a:r>
            <a:r>
              <a:rPr lang="en-US" sz="1300" dirty="0"/>
              <a:t>you virtualization works and that kind of stuff. Some people have a passion </a:t>
            </a:r>
            <a:r>
              <a:rPr lang="en-US" sz="1300" dirty="0" smtClean="0"/>
              <a:t>for software</a:t>
            </a:r>
            <a:r>
              <a:rPr lang="en-US" sz="1300" dirty="0"/>
              <a:t>, how to create functionality, </a:t>
            </a:r>
            <a:r>
              <a:rPr lang="en-US" sz="1300" dirty="0" smtClean="0"/>
              <a:t>		some </a:t>
            </a:r>
            <a:r>
              <a:rPr lang="en-US" sz="1300" dirty="0"/>
              <a:t>people have a passion just for managing details. Some people have a </a:t>
            </a:r>
            <a:r>
              <a:rPr lang="en-US" sz="1300" dirty="0" smtClean="0"/>
              <a:t>passion </a:t>
            </a:r>
            <a:r>
              <a:rPr lang="en-US" sz="1300" dirty="0"/>
              <a:t>for filling in </a:t>
            </a:r>
            <a:r>
              <a:rPr lang="en-US" sz="1300" dirty="0" smtClean="0"/>
              <a:t>details - data. </a:t>
            </a:r>
            <a:endParaRPr lang="en-US" sz="1300" dirty="0"/>
          </a:p>
          <a:p>
            <a:endParaRPr lang="en-US" sz="1300" dirty="0"/>
          </a:p>
        </p:txBody>
      </p:sp>
    </p:spTree>
    <p:extLst>
      <p:ext uri="{BB962C8B-B14F-4D97-AF65-F5344CB8AC3E}">
        <p14:creationId xmlns:p14="http://schemas.microsoft.com/office/powerpoint/2010/main" val="2770407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98181" y="342080"/>
            <a:ext cx="10364451" cy="549101"/>
          </a:xfrm>
          <a:prstGeom prst="rect">
            <a:avLst/>
          </a:prstGeom>
          <a:solidFill>
            <a:schemeClr val="bg1">
              <a:lumMod val="95000"/>
            </a:schemeClr>
          </a:solidFill>
          <a:ln>
            <a:solidFill>
              <a:schemeClr val="tx1"/>
            </a:solidFill>
          </a:ln>
        </p:spPr>
        <p:txBody>
          <a:bodyPr tIns="91440" anchor="ctr" anchorCtr="0">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smtClean="0"/>
              <a:t>INTERVIEW OF AN IT PROFESSIONAL </a:t>
            </a:r>
            <a:r>
              <a:rPr lang="en-US" sz="1800" dirty="0" smtClean="0"/>
              <a:t>(continued)</a:t>
            </a:r>
            <a:endParaRPr lang="en-US" sz="1800" dirty="0"/>
          </a:p>
        </p:txBody>
      </p:sp>
      <p:sp>
        <p:nvSpPr>
          <p:cNvPr id="3" name="TextBox 2"/>
          <p:cNvSpPr txBox="1"/>
          <p:nvPr/>
        </p:nvSpPr>
        <p:spPr>
          <a:xfrm>
            <a:off x="723034" y="1146629"/>
            <a:ext cx="10914743" cy="4893647"/>
          </a:xfrm>
          <a:prstGeom prst="rect">
            <a:avLst/>
          </a:prstGeom>
          <a:noFill/>
        </p:spPr>
        <p:txBody>
          <a:bodyPr wrap="square" rtlCol="0">
            <a:spAutoFit/>
          </a:bodyPr>
          <a:lstStyle/>
          <a:p>
            <a:r>
              <a:rPr lang="en-US" sz="1300" b="1" dirty="0" smtClean="0"/>
              <a:t>Jennelle:	What </a:t>
            </a:r>
            <a:r>
              <a:rPr lang="en-US" sz="1300" b="1" dirty="0"/>
              <a:t>kind of evolution do you IT departments doing over the next 20 </a:t>
            </a:r>
            <a:r>
              <a:rPr lang="en-US" sz="1300" b="1" dirty="0" smtClean="0"/>
              <a:t>years.</a:t>
            </a:r>
          </a:p>
          <a:p>
            <a:r>
              <a:rPr lang="en-US" sz="1300" dirty="0" smtClean="0"/>
              <a:t>Allen</a:t>
            </a:r>
            <a:r>
              <a:rPr lang="en-US" sz="1300" dirty="0"/>
              <a:t>:	Out </a:t>
            </a:r>
            <a:r>
              <a:rPr lang="en-US" sz="1300" dirty="0" smtClean="0"/>
              <a:t>the </a:t>
            </a:r>
            <a:r>
              <a:rPr lang="en-US" sz="1300" dirty="0"/>
              <a:t>offshore outsourcing door.  </a:t>
            </a:r>
            <a:r>
              <a:rPr lang="en-US" sz="1300" dirty="0" smtClean="0"/>
              <a:t>There’s </a:t>
            </a:r>
            <a:r>
              <a:rPr lang="en-US" sz="1300" dirty="0"/>
              <a:t>a trend today towards reversing offshore outsourcing and bringing </a:t>
            </a:r>
            <a:r>
              <a:rPr lang="en-US" sz="1300" dirty="0" smtClean="0"/>
              <a:t>				application </a:t>
            </a:r>
            <a:r>
              <a:rPr lang="en-US" sz="1300" dirty="0"/>
              <a:t>skills back in house.  But I don’t think that trend is going to last.  With the rise of cloud computing, </a:t>
            </a:r>
            <a:r>
              <a:rPr lang="en-US" sz="1300" dirty="0" smtClean="0"/>
              <a:t>				virtualisation </a:t>
            </a:r>
            <a:r>
              <a:rPr lang="en-US" sz="1300" dirty="0"/>
              <a:t>in hardware and even virtualisation in apps.  </a:t>
            </a:r>
            <a:r>
              <a:rPr lang="en-US" sz="1300" dirty="0" smtClean="0"/>
              <a:t>Most </a:t>
            </a:r>
            <a:r>
              <a:rPr lang="en-US" sz="1300" dirty="0"/>
              <a:t>of the workstations you work on are either diskless </a:t>
            </a:r>
            <a:r>
              <a:rPr lang="en-US" sz="1300" dirty="0" smtClean="0"/>
              <a:t>			workstations and </a:t>
            </a:r>
            <a:r>
              <a:rPr lang="en-US" sz="1300" dirty="0"/>
              <a:t>your entire desktop is in fact a virtualized image somewhere in some remote server.  That is the most </a:t>
            </a:r>
            <a:r>
              <a:rPr lang="en-US" sz="1300" dirty="0" smtClean="0"/>
              <a:t>		cost </a:t>
            </a:r>
            <a:r>
              <a:rPr lang="en-US" sz="1300" dirty="0"/>
              <a:t>effective way to run computing and I don’t see that </a:t>
            </a:r>
            <a:r>
              <a:rPr lang="en-US" sz="1300" dirty="0" smtClean="0"/>
              <a:t>changing.  I </a:t>
            </a:r>
            <a:r>
              <a:rPr lang="en-US" sz="1300" dirty="0"/>
              <a:t>don’t believe that IT departments are going to </a:t>
            </a:r>
            <a:r>
              <a:rPr lang="en-US" sz="1300" dirty="0" smtClean="0"/>
              <a:t>			survive </a:t>
            </a:r>
            <a:r>
              <a:rPr lang="en-US" sz="1300" dirty="0"/>
              <a:t>in anything other than administrative capacity. Meaning, you will be administering multiple providers, cloud </a:t>
            </a:r>
            <a:r>
              <a:rPr lang="en-US" sz="1300" dirty="0" smtClean="0"/>
              <a:t>			providers</a:t>
            </a:r>
            <a:r>
              <a:rPr lang="en-US" sz="1300" dirty="0"/>
              <a:t>, architecture providers, apps service providers.</a:t>
            </a:r>
          </a:p>
          <a:p>
            <a:r>
              <a:rPr lang="en-US" sz="1300" b="1" dirty="0" smtClean="0"/>
              <a:t>Jennelle</a:t>
            </a:r>
            <a:r>
              <a:rPr lang="en-US" sz="1300" b="1" dirty="0"/>
              <a:t>:	</a:t>
            </a:r>
            <a:r>
              <a:rPr lang="en-US" sz="1300" b="1" dirty="0" smtClean="0"/>
              <a:t>You think that all </a:t>
            </a:r>
            <a:r>
              <a:rPr lang="en-US" sz="1300" b="1" dirty="0"/>
              <a:t>the development, all the building, all the new software design, all the new control, all the data, all the </a:t>
            </a:r>
            <a:r>
              <a:rPr lang="en-US" sz="1300" b="1" dirty="0" smtClean="0"/>
              <a:t>		hardware</a:t>
            </a:r>
            <a:r>
              <a:rPr lang="en-US" sz="1300" b="1" dirty="0"/>
              <a:t>, it is all going to be offshore.</a:t>
            </a:r>
          </a:p>
          <a:p>
            <a:r>
              <a:rPr lang="en-US" sz="1300" dirty="0"/>
              <a:t>Allen:	At the big end of town. At the small end of town we are talking about consumer technologies, it’s all about apps.  </a:t>
            </a:r>
            <a:r>
              <a:rPr lang="en-US" sz="1300" dirty="0" smtClean="0"/>
              <a:t>			Everything </a:t>
            </a:r>
            <a:r>
              <a:rPr lang="en-US" sz="1300" dirty="0"/>
              <a:t>is about apps.  Now the key to relating end user computing in the retail sense to back office computing in a </a:t>
            </a:r>
            <a:r>
              <a:rPr lang="en-US" sz="1300" dirty="0" smtClean="0"/>
              <a:t>			large </a:t>
            </a:r>
            <a:r>
              <a:rPr lang="en-US" sz="1300" dirty="0"/>
              <a:t>corporate global sense is the integration that these apps potentially offer</a:t>
            </a:r>
            <a:r>
              <a:rPr lang="en-US" sz="1300" dirty="0" smtClean="0"/>
              <a:t>.</a:t>
            </a:r>
          </a:p>
          <a:p>
            <a:r>
              <a:rPr lang="en-US" sz="1300" b="1" dirty="0" smtClean="0"/>
              <a:t>Jennelle</a:t>
            </a:r>
            <a:r>
              <a:rPr lang="en-US" sz="1300" b="1" dirty="0"/>
              <a:t>:	What you don’t think that they are not going to be running something like SAP, AS400 or Oracle?</a:t>
            </a:r>
          </a:p>
          <a:p>
            <a:r>
              <a:rPr lang="en-US" sz="1300" dirty="0"/>
              <a:t>Allen:	Ah! The back office systems </a:t>
            </a:r>
            <a:r>
              <a:rPr lang="en-US" sz="1300" dirty="0" smtClean="0"/>
              <a:t>have to </a:t>
            </a:r>
            <a:r>
              <a:rPr lang="en-US" sz="1300" dirty="0"/>
              <a:t>have to have a way of relating to their end clients.  The app </a:t>
            </a:r>
            <a:r>
              <a:rPr lang="en-US" sz="1300" dirty="0" smtClean="0"/>
              <a:t>is </a:t>
            </a:r>
            <a:r>
              <a:rPr lang="en-US" sz="1300" dirty="0"/>
              <a:t>the interface between </a:t>
            </a:r>
            <a:r>
              <a:rPr lang="en-US" sz="1300" dirty="0" smtClean="0"/>
              <a:t>		the </a:t>
            </a:r>
            <a:r>
              <a:rPr lang="en-US" sz="1300" dirty="0"/>
              <a:t>customers and the back office processing system. </a:t>
            </a:r>
          </a:p>
          <a:p>
            <a:r>
              <a:rPr lang="en-US" sz="1300" b="1" dirty="0"/>
              <a:t>Jennelle:	So back office processing systems are never going to disappear, they are just not going to be onshore.</a:t>
            </a:r>
          </a:p>
          <a:p>
            <a:r>
              <a:rPr lang="en-US" sz="1300" dirty="0"/>
              <a:t>Allen:	No, it is going to be in the cloud.  And it can’t disappear.  Because big data will not only exist, it’ll continue to grow.  The </a:t>
            </a:r>
            <a:r>
              <a:rPr lang="en-US" sz="1300" dirty="0" smtClean="0"/>
              <a:t>		more </a:t>
            </a:r>
            <a:r>
              <a:rPr lang="en-US" sz="1300" dirty="0"/>
              <a:t>data that you capture, the more data you have got to analyse, the more trends that you can perceive and the more </a:t>
            </a:r>
            <a:r>
              <a:rPr lang="en-US" sz="1300" dirty="0" smtClean="0"/>
              <a:t>		artificial </a:t>
            </a:r>
            <a:r>
              <a:rPr lang="en-US" sz="1300" dirty="0"/>
              <a:t>intelligence you can apply to it, the more streamlined your operations are going to become.  But if you don’t </a:t>
            </a:r>
            <a:r>
              <a:rPr lang="en-US" sz="1300" dirty="0" smtClean="0"/>
              <a:t>			recognise </a:t>
            </a:r>
            <a:r>
              <a:rPr lang="en-US" sz="1300" dirty="0"/>
              <a:t>those things and don’t take advantage what big data offers. You will be out of business in 20 years. </a:t>
            </a:r>
            <a:endParaRPr lang="en-US" sz="1300" dirty="0" smtClean="0"/>
          </a:p>
          <a:p>
            <a:r>
              <a:rPr lang="en-US" sz="1300" dirty="0"/>
              <a:t>	</a:t>
            </a:r>
            <a:r>
              <a:rPr lang="en-US" sz="1300" dirty="0" smtClean="0"/>
              <a:t>	You </a:t>
            </a:r>
            <a:r>
              <a:rPr lang="en-US" sz="1300" dirty="0"/>
              <a:t>need to do data analytics, you need to collect a lot of data to do that, and you need big computing grunt, but you </a:t>
            </a:r>
            <a:r>
              <a:rPr lang="en-US" sz="1300" dirty="0" smtClean="0"/>
              <a:t>			can’t </a:t>
            </a:r>
            <a:r>
              <a:rPr lang="en-US" sz="1300" dirty="0"/>
              <a:t>afford to run it yourself.  So you are going to have to buy cloud computing service providers to run it for you.  It is </a:t>
            </a:r>
            <a:r>
              <a:rPr lang="en-US" sz="1300" dirty="0" smtClean="0"/>
              <a:t>		just </a:t>
            </a:r>
            <a:r>
              <a:rPr lang="en-US" sz="1300" dirty="0"/>
              <a:t>not cost effective to run your own IT department any more.</a:t>
            </a:r>
          </a:p>
        </p:txBody>
      </p:sp>
    </p:spTree>
    <p:extLst>
      <p:ext uri="{BB962C8B-B14F-4D97-AF65-F5344CB8AC3E}">
        <p14:creationId xmlns:p14="http://schemas.microsoft.com/office/powerpoint/2010/main" val="421538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98181" y="342080"/>
            <a:ext cx="10364451" cy="549101"/>
          </a:xfrm>
          <a:solidFill>
            <a:schemeClr val="bg1">
              <a:lumMod val="95000"/>
            </a:schemeClr>
          </a:solidFill>
          <a:ln>
            <a:solidFill>
              <a:schemeClr val="tx1"/>
            </a:solidFill>
          </a:ln>
        </p:spPr>
        <p:txBody>
          <a:bodyPr tIns="91440">
            <a:normAutofit fontScale="90000"/>
          </a:bodyPr>
          <a:lstStyle/>
          <a:p>
            <a:r>
              <a:rPr lang="en-US" dirty="0" smtClean="0"/>
              <a:t>IT </a:t>
            </a:r>
            <a:r>
              <a:rPr lang="en-US" dirty="0" smtClean="0"/>
              <a:t>Technologies</a:t>
            </a:r>
            <a:endParaRPr lang="en-US" dirty="0"/>
          </a:p>
        </p:txBody>
      </p:sp>
      <p:sp>
        <p:nvSpPr>
          <p:cNvPr id="6" name="TextBox 5"/>
          <p:cNvSpPr txBox="1"/>
          <p:nvPr/>
        </p:nvSpPr>
        <p:spPr>
          <a:xfrm>
            <a:off x="696686" y="1062892"/>
            <a:ext cx="10933833" cy="5539978"/>
          </a:xfrm>
          <a:prstGeom prst="rect">
            <a:avLst/>
          </a:prstGeom>
          <a:noFill/>
        </p:spPr>
        <p:txBody>
          <a:bodyPr wrap="square" rtlCol="0">
            <a:spAutoFit/>
          </a:bodyPr>
          <a:lstStyle/>
          <a:p>
            <a:pPr algn="ctr"/>
            <a:r>
              <a:rPr lang="en-US" sz="1600" b="1" dirty="0" smtClean="0"/>
              <a:t>This report looks at Autonomous Vehicles, Cybersecurity, Natural Language Processing and </a:t>
            </a:r>
            <a:r>
              <a:rPr lang="en-US" sz="1600" b="1" dirty="0" err="1" smtClean="0"/>
              <a:t>Blockchain</a:t>
            </a:r>
            <a:r>
              <a:rPr lang="en-US" sz="1600" b="1" dirty="0" smtClean="0"/>
              <a:t>.</a:t>
            </a:r>
            <a:endParaRPr lang="en-US" sz="1600" b="1" dirty="0" smtClean="0"/>
          </a:p>
          <a:p>
            <a:r>
              <a:rPr lang="en-US" sz="1300" b="1" dirty="0" smtClean="0"/>
              <a:t>Autonomous Vehicles</a:t>
            </a:r>
          </a:p>
          <a:p>
            <a:r>
              <a:rPr lang="en-US" sz="1300" dirty="0"/>
              <a:t>A vehicle is defined as a thing used for transporting people or goods. Thus, an autonomous vehicle (AV) can operate itself without or with limited human intervention. These vehicles come in a variety of different types, like cars, trucks, ships and planes. Many of these technologies are not yet ready for consumers but are being tested by major companies and countries in multiple areas such as the automotive, agricultural, shipping and </a:t>
            </a:r>
            <a:r>
              <a:rPr lang="en-US" sz="1300" dirty="0" err="1"/>
              <a:t>defence</a:t>
            </a:r>
            <a:r>
              <a:rPr lang="en-US" sz="1300" dirty="0"/>
              <a:t> industries.</a:t>
            </a:r>
          </a:p>
          <a:p>
            <a:r>
              <a:rPr lang="en-US" sz="1300" dirty="0"/>
              <a:t>Examples of AVs in the transport sector include self-driving cars and trucks, like those be developed by companies such as </a:t>
            </a:r>
            <a:r>
              <a:rPr lang="en-US" sz="1300" dirty="0" err="1"/>
              <a:t>Waymo</a:t>
            </a:r>
            <a:r>
              <a:rPr lang="en-US" sz="1300" dirty="0"/>
              <a:t>, Volvo, Tesla and other major car manufacturers. The Society of Automotive Engineers defines five levels of autonomy (SAE 2018), the first level being absolutely zero features that assist the driver and the fifth being complete autonomy where a driver is not required or even an option. Current developers of self-driving cars, like Tesla with their Autopilot feature, have reached the third level, where the car can drive itself in some conditions, but the driver must drive in others (Tesla </a:t>
            </a:r>
            <a:r>
              <a:rPr lang="en-US" sz="1300" dirty="0" err="1"/>
              <a:t>n.d.</a:t>
            </a:r>
            <a:r>
              <a:rPr lang="en-US" sz="1300" dirty="0"/>
              <a:t>).</a:t>
            </a:r>
          </a:p>
          <a:p>
            <a:r>
              <a:rPr lang="en-US" sz="1300" dirty="0"/>
              <a:t>Self-driving cars are currently being tested on city roads and highways around the world (</a:t>
            </a:r>
            <a:r>
              <a:rPr lang="en-US" sz="1300" dirty="0" err="1"/>
              <a:t>Coren</a:t>
            </a:r>
            <a:r>
              <a:rPr lang="en-US" sz="1300" dirty="0"/>
              <a:t> 2018). Another place self-driving cars are being trained and tested is in virtual simulations. In these simulations AVs drive millions of virtual miles in situations of varying difficulty. As well as simulating a track </a:t>
            </a:r>
            <a:r>
              <a:rPr lang="en-US" sz="1300" dirty="0" err="1"/>
              <a:t>Waymo’s</a:t>
            </a:r>
            <a:r>
              <a:rPr lang="en-US" sz="1300" dirty="0"/>
              <a:t> simulator challenges their AI by simulating obstacles, other cars and even pedestrians. This allows </a:t>
            </a:r>
            <a:r>
              <a:rPr lang="en-US" sz="1300" dirty="0" err="1"/>
              <a:t>Waymo’s</a:t>
            </a:r>
            <a:r>
              <a:rPr lang="en-US" sz="1300" dirty="0"/>
              <a:t> self-driving cars to prepare for and hopefully react in a wide variety of scenarios (Silver 2018).</a:t>
            </a:r>
          </a:p>
          <a:p>
            <a:r>
              <a:rPr lang="en-US" sz="1300" dirty="0"/>
              <a:t>There are many concerns about the introduction of AVs in the transportation industry, chief among these is the impact on jobs. AVs have the potential to both take and create jobs. The jobs that can be taken are primarily in the transport sector, especially truck, taxi and delivery drivers. Jobs that can be created primarily involve the maintenance of AVs these include software developers, hardware technicians and mechanics (Pettigrew, </a:t>
            </a:r>
            <a:r>
              <a:rPr lang="en-US" sz="1300" dirty="0" err="1"/>
              <a:t>Fritschi</a:t>
            </a:r>
            <a:r>
              <a:rPr lang="en-US" sz="1300" dirty="0"/>
              <a:t> &amp; Norman 2018).</a:t>
            </a:r>
          </a:p>
          <a:p>
            <a:r>
              <a:rPr lang="en-US" sz="1300" dirty="0"/>
              <a:t>Self-driving cars that are being tested have also been involved in sometimes fatal crashes (Levin 2018). In some cases this is the fault of the software or hardware providing and processing information of the cars, in others it is the result of inattentive safety drivers, who are to intervene in the event of the car not functioning properly, such as not detecting an obstacle or pedestrian (Reisinger 2018</a:t>
            </a:r>
            <a:r>
              <a:rPr lang="en-US" sz="1300" dirty="0" smtClean="0"/>
              <a:t>).</a:t>
            </a:r>
          </a:p>
          <a:p>
            <a:r>
              <a:rPr lang="en-US" sz="1300" dirty="0"/>
              <a:t>However, another problem, beyond the mechanical, is giving, or not giving, an AV a sense of ethics</a:t>
            </a:r>
            <a:r>
              <a:rPr lang="en-US" sz="1300" dirty="0" smtClean="0"/>
              <a:t>.</a:t>
            </a:r>
          </a:p>
          <a:p>
            <a:r>
              <a:rPr lang="en-US" sz="1300" dirty="0"/>
              <a:t>One of these ethical problems that an AV and AV researchers need to tackle is the trolley problem. The trolley problem is an ethical dilemma in which a vehicle is moving at high speed with no option to avoid crashing into two or more different people. The vehicle at this point must make a choice, hit either of the persons or attempt and fail to avoid them and hit both</a:t>
            </a:r>
            <a:r>
              <a:rPr lang="en-US" sz="1300" dirty="0" smtClean="0"/>
              <a:t>.</a:t>
            </a:r>
            <a:endParaRPr lang="en-US" sz="1300" dirty="0"/>
          </a:p>
        </p:txBody>
      </p:sp>
    </p:spTree>
    <p:extLst>
      <p:ext uri="{BB962C8B-B14F-4D97-AF65-F5344CB8AC3E}">
        <p14:creationId xmlns:p14="http://schemas.microsoft.com/office/powerpoint/2010/main" val="2591208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98181" y="342080"/>
            <a:ext cx="10364451" cy="549101"/>
          </a:xfrm>
          <a:solidFill>
            <a:schemeClr val="bg1">
              <a:lumMod val="95000"/>
            </a:schemeClr>
          </a:solidFill>
          <a:ln>
            <a:solidFill>
              <a:schemeClr val="tx1"/>
            </a:solidFill>
          </a:ln>
        </p:spPr>
        <p:txBody>
          <a:bodyPr tIns="91440">
            <a:normAutofit fontScale="90000"/>
          </a:bodyPr>
          <a:lstStyle/>
          <a:p>
            <a:r>
              <a:rPr lang="en-US" dirty="0" smtClean="0"/>
              <a:t>IT </a:t>
            </a:r>
            <a:r>
              <a:rPr lang="en-US" dirty="0" smtClean="0"/>
              <a:t>Technologies </a:t>
            </a:r>
            <a:r>
              <a:rPr lang="en-US" sz="1800" dirty="0" smtClean="0"/>
              <a:t>(continued)</a:t>
            </a:r>
            <a:endParaRPr lang="en-US" sz="1800" dirty="0"/>
          </a:p>
        </p:txBody>
      </p:sp>
      <p:sp>
        <p:nvSpPr>
          <p:cNvPr id="6" name="TextBox 5"/>
          <p:cNvSpPr txBox="1"/>
          <p:nvPr/>
        </p:nvSpPr>
        <p:spPr>
          <a:xfrm>
            <a:off x="711200" y="1190171"/>
            <a:ext cx="10885714" cy="4693593"/>
          </a:xfrm>
          <a:prstGeom prst="rect">
            <a:avLst/>
          </a:prstGeom>
          <a:noFill/>
        </p:spPr>
        <p:txBody>
          <a:bodyPr wrap="square" rtlCol="0">
            <a:spAutoFit/>
          </a:bodyPr>
          <a:lstStyle/>
          <a:p>
            <a:r>
              <a:rPr lang="en-US" sz="1300" dirty="0" smtClean="0"/>
              <a:t>It </a:t>
            </a:r>
            <a:r>
              <a:rPr lang="en-US" sz="1300" dirty="0"/>
              <a:t>also brings in legal questions as well. The responsibility for a car crash into property or pedestrians can lie in multiple parties. Questioning whether the fault lies in the owner of the vehicle, the manufacturer, the person who wrote the algorithm or even the algorithm itself is something legal scholars will have to contend with as AV technology advances (Lin 2016).</a:t>
            </a:r>
          </a:p>
          <a:p>
            <a:r>
              <a:rPr lang="en-US" sz="1300" dirty="0"/>
              <a:t>In the mining sector Caterpillar and Komatsu are developing autonomous haulage trucks (Benton 2018) and in agriculture sector autonomous tractors have been tested in China (</a:t>
            </a:r>
            <a:r>
              <a:rPr lang="en-US" sz="1300" dirty="0" err="1"/>
              <a:t>Gu</a:t>
            </a:r>
            <a:r>
              <a:rPr lang="en-US" sz="1300" dirty="0"/>
              <a:t> &amp; Patton 2019). These sectors in particular are more susceptible to automation because distances and areas of operation are often long and large and routes of travel repetitive allow more room for error, and less things to look out for than in busy city streets for instance (Peters 2019). </a:t>
            </a:r>
          </a:p>
          <a:p>
            <a:r>
              <a:rPr lang="en-US" sz="1300" dirty="0"/>
              <a:t>AVs used in a military context exist as prototypes, concepts and on the battlefield. Those currently in service include the </a:t>
            </a:r>
            <a:r>
              <a:rPr lang="en-US" sz="1300" dirty="0" err="1"/>
              <a:t>Watchkeeper</a:t>
            </a:r>
            <a:r>
              <a:rPr lang="en-US" sz="1300" dirty="0"/>
              <a:t> UAV (Unmanned aerial vehicle) in service with the British Army, which can patrol along points designated by the operator and gather intelligence information to transfer back to the operator and land by itself. Another is a prototype UGV (Unmanned ground vehicle) created by </a:t>
            </a:r>
            <a:r>
              <a:rPr lang="en-US" sz="1300" dirty="0" err="1"/>
              <a:t>Horbira’s</a:t>
            </a:r>
            <a:r>
              <a:rPr lang="en-US" sz="1300" dirty="0"/>
              <a:t> Mira company which can to carry out a range of missions such as logistics resupply and combat (</a:t>
            </a:r>
            <a:r>
              <a:rPr lang="en-US" sz="1300" dirty="0" err="1"/>
              <a:t>Horbira</a:t>
            </a:r>
            <a:r>
              <a:rPr lang="en-US" sz="1300" dirty="0"/>
              <a:t> -Mira </a:t>
            </a:r>
            <a:r>
              <a:rPr lang="en-US" sz="1300" dirty="0" err="1"/>
              <a:t>n.d.</a:t>
            </a:r>
            <a:r>
              <a:rPr lang="en-US" sz="1300" dirty="0"/>
              <a:t>). A concept that exists is that of swarm. These swarms consist of multiple AVs that are operating and communicating with each other to deliver kinetic impact or to fulfil other missions such as the construction of rope bridges for infantry to cross (Jane’s by HIS </a:t>
            </a:r>
            <a:r>
              <a:rPr lang="en-US" sz="1300" dirty="0" err="1"/>
              <a:t>Markit</a:t>
            </a:r>
            <a:r>
              <a:rPr lang="en-US" sz="1300" dirty="0"/>
              <a:t> 2019).</a:t>
            </a:r>
          </a:p>
          <a:p>
            <a:r>
              <a:rPr lang="en-US" sz="1300" dirty="0"/>
              <a:t>There are ethical considerations with regards to the use of these AVs in the military context, especially when the use of these AVs has lethal consequences. Questions like ‘Who or what is responsible for deaths and injuries?’ and ‘How much should we rely on autonomous systems?’ needs to be constantly debated as these systems see increasing adoption (Maurer 2018). </a:t>
            </a:r>
          </a:p>
          <a:p>
            <a:r>
              <a:rPr lang="en-US" sz="1300" dirty="0"/>
              <a:t>I think AV technology, as it progresses, will affect me positively but younger members of my family may suffer. I can see AVs granting me greater autonomy and to make travel safer as both a passenger and pedestrian, the condition of the driver, for example if they are inebriated or injured, would no longer be a factor in safety of the roads. </a:t>
            </a:r>
          </a:p>
          <a:p>
            <a:r>
              <a:rPr lang="en-US" sz="1300" dirty="0"/>
              <a:t>Younger members of my family may have opportunities for low or non-skilled work closed off to them. This will restrict them in terms of financial independence and the loss of other jobs due to the introduction of AVs may result in a saturation of skilled workers and not enough jobs for all of them</a:t>
            </a:r>
            <a:r>
              <a:rPr lang="en-US" sz="1300" dirty="0" smtClean="0"/>
              <a:t>.</a:t>
            </a:r>
            <a:endParaRPr lang="en-US" sz="1300" dirty="0"/>
          </a:p>
        </p:txBody>
      </p:sp>
    </p:spTree>
    <p:extLst>
      <p:ext uri="{BB962C8B-B14F-4D97-AF65-F5344CB8AC3E}">
        <p14:creationId xmlns:p14="http://schemas.microsoft.com/office/powerpoint/2010/main" val="2376247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98181" y="342080"/>
            <a:ext cx="10364451" cy="549101"/>
          </a:xfrm>
          <a:prstGeom prst="rect">
            <a:avLst/>
          </a:prstGeom>
          <a:solidFill>
            <a:schemeClr val="bg1">
              <a:lumMod val="95000"/>
            </a:schemeClr>
          </a:solidFill>
          <a:ln>
            <a:solidFill>
              <a:schemeClr val="tx1"/>
            </a:solidFill>
          </a:ln>
        </p:spPr>
        <p:txBody>
          <a:bodyPr tIns="91440" anchor="ctr" anchorCtr="0">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smtClean="0"/>
              <a:t>IT Technologies </a:t>
            </a:r>
            <a:r>
              <a:rPr lang="en-US" sz="1800" dirty="0" smtClean="0"/>
              <a:t>(continued)</a:t>
            </a:r>
            <a:endParaRPr lang="en-US" sz="1800" dirty="0"/>
          </a:p>
        </p:txBody>
      </p:sp>
      <p:sp>
        <p:nvSpPr>
          <p:cNvPr id="3" name="TextBox 2"/>
          <p:cNvSpPr txBox="1"/>
          <p:nvPr/>
        </p:nvSpPr>
        <p:spPr>
          <a:xfrm>
            <a:off x="696686" y="1088571"/>
            <a:ext cx="10900227" cy="4893647"/>
          </a:xfrm>
          <a:prstGeom prst="rect">
            <a:avLst/>
          </a:prstGeom>
          <a:noFill/>
        </p:spPr>
        <p:txBody>
          <a:bodyPr wrap="square" rtlCol="0">
            <a:spAutoFit/>
          </a:bodyPr>
          <a:lstStyle/>
          <a:p>
            <a:r>
              <a:rPr lang="en-US" sz="1300" b="1" dirty="0" smtClean="0"/>
              <a:t>Natural Language Processing</a:t>
            </a:r>
            <a:endParaRPr lang="en-US" sz="1300" b="1" dirty="0"/>
          </a:p>
          <a:p>
            <a:r>
              <a:rPr lang="en-US" sz="1300" dirty="0"/>
              <a:t>Natural language processing (NLP) is a subfield of computer science, information engineering and artificial intelligence that attempts to understand and </a:t>
            </a:r>
            <a:r>
              <a:rPr lang="en-US" sz="1300" dirty="0" err="1" smtClean="0"/>
              <a:t>utilise</a:t>
            </a:r>
            <a:r>
              <a:rPr lang="en-US" sz="1300" dirty="0" smtClean="0"/>
              <a:t> information </a:t>
            </a:r>
            <a:r>
              <a:rPr lang="en-US" sz="1300" dirty="0"/>
              <a:t>given by humans through text or speech. NLP can be used in a variety of ways, these include, but are not limited to, recognition of speech for the purposes of translation and conversion to text, </a:t>
            </a:r>
            <a:r>
              <a:rPr lang="en-US" sz="1300" dirty="0" err="1"/>
              <a:t>analysing</a:t>
            </a:r>
            <a:r>
              <a:rPr lang="en-US" sz="1300" dirty="0"/>
              <a:t> texts to produce content such as news articles and extracting purpose and meaning of words through the understanding of context</a:t>
            </a:r>
            <a:r>
              <a:rPr lang="en-US" sz="1300" dirty="0" smtClean="0"/>
              <a:t>.</a:t>
            </a:r>
          </a:p>
          <a:p>
            <a:r>
              <a:rPr lang="en-US" sz="1300" dirty="0" smtClean="0"/>
              <a:t>NLP </a:t>
            </a:r>
            <a:r>
              <a:rPr lang="en-US" sz="1300" dirty="0"/>
              <a:t>is already present in our everyday lives. They can take the form of assistants; Amazon Alexa, Google Assistant and Microsoft’s Cortana. It also resides in word processing applications to correct user’s grammar and spelling. In email applications NLP can detect specific elements of text like dates and times so they can be added to calendar applications</a:t>
            </a:r>
            <a:r>
              <a:rPr lang="en-US" sz="1300" dirty="0" smtClean="0"/>
              <a:t>.</a:t>
            </a:r>
          </a:p>
          <a:p>
            <a:r>
              <a:rPr lang="en-US" sz="1300" dirty="0" smtClean="0"/>
              <a:t>IBMs </a:t>
            </a:r>
            <a:r>
              <a:rPr lang="en-US" sz="1300" dirty="0"/>
              <a:t>Watson is one example of an artificial intelligence (AI) program that uses NLP. It can answer questions consisting of context clues. Since winning the IBM Challenge on the American gameshow Jeopardy! in 2010, Watson went on to be used in commercial applications. The first of these began in 2013 in collaboration with health insurance provider Anthem (at the time </a:t>
            </a:r>
            <a:r>
              <a:rPr lang="en-US" sz="1300" dirty="0" err="1"/>
              <a:t>Wellpoint</a:t>
            </a:r>
            <a:r>
              <a:rPr lang="en-US" sz="1300" dirty="0"/>
              <a:t>) as an advisor to healthcare professionals. (</a:t>
            </a:r>
            <a:r>
              <a:rPr lang="en-US" sz="1300" dirty="0" err="1"/>
              <a:t>Upbin</a:t>
            </a:r>
            <a:r>
              <a:rPr lang="en-US" sz="1300" dirty="0"/>
              <a:t> 2018).</a:t>
            </a:r>
          </a:p>
          <a:p>
            <a:r>
              <a:rPr lang="en-US" sz="1300" dirty="0"/>
              <a:t>Googles </a:t>
            </a:r>
            <a:r>
              <a:rPr lang="en-US" sz="1300" dirty="0" err="1"/>
              <a:t>Dialogflow</a:t>
            </a:r>
            <a:r>
              <a:rPr lang="en-US" sz="1300" dirty="0"/>
              <a:t> is used to power Google Assistant and Amazon Alexa. It uses machine learning; a technique used to teach an AI program by feeding it vast amounts of data and judging what the AI produces in response; teaching right from wrong. It is used to recognise a user’s voice and use their vocal input to perform actions like creating calendar dates, reading weather forecasts and converting a user’s speech to text. (Google </a:t>
            </a:r>
            <a:r>
              <a:rPr lang="en-US" sz="1300" dirty="0" err="1"/>
              <a:t>n.d.</a:t>
            </a:r>
            <a:r>
              <a:rPr lang="en-US" sz="1300" dirty="0"/>
              <a:t>)</a:t>
            </a:r>
          </a:p>
          <a:p>
            <a:r>
              <a:rPr lang="en-US" sz="1300" dirty="0"/>
              <a:t>A popular form NLP takes is that of a </a:t>
            </a:r>
            <a:r>
              <a:rPr lang="en-US" sz="1300" dirty="0" err="1"/>
              <a:t>chatbot</a:t>
            </a:r>
            <a:r>
              <a:rPr lang="en-US" sz="1300" dirty="0"/>
              <a:t>. These bots are used primarily used in a business context as customer service representatives. There are programs that already exist that automate some aspects of customer service, such as a program that asks the customer to input certain information like a key press to, for example, transfer their call to a certain department. However, </a:t>
            </a:r>
            <a:r>
              <a:rPr lang="en-US" sz="1300" dirty="0" err="1"/>
              <a:t>chatbots</a:t>
            </a:r>
            <a:r>
              <a:rPr lang="en-US" sz="1300" dirty="0"/>
              <a:t> can understand customers intentions by extracting meaning from the context of the user’s input without the need for hardcoded responses.</a:t>
            </a:r>
          </a:p>
          <a:p>
            <a:r>
              <a:rPr lang="en-US" sz="1300" dirty="0"/>
              <a:t>Jobs such as call centre workers and customer service representatives are affected. As these types of </a:t>
            </a:r>
            <a:r>
              <a:rPr lang="en-US" sz="1300" dirty="0" err="1"/>
              <a:t>chatbots</a:t>
            </a:r>
            <a:r>
              <a:rPr lang="en-US" sz="1300" dirty="0"/>
              <a:t> become more advanced these workers may find their jobs partially or fully automated. This will be particularly felt in developing countries, such as India and The Philippines. (</a:t>
            </a:r>
            <a:r>
              <a:rPr lang="en-US" sz="1300" dirty="0" err="1"/>
              <a:t>Baraniuk</a:t>
            </a:r>
            <a:r>
              <a:rPr lang="en-US" sz="1300" dirty="0"/>
              <a:t> 2018</a:t>
            </a:r>
            <a:r>
              <a:rPr lang="en-US" sz="1300" dirty="0" smtClean="0"/>
              <a:t>)</a:t>
            </a:r>
            <a:endParaRPr lang="en-US" sz="1300" dirty="0"/>
          </a:p>
        </p:txBody>
      </p:sp>
    </p:spTree>
    <p:extLst>
      <p:ext uri="{BB962C8B-B14F-4D97-AF65-F5344CB8AC3E}">
        <p14:creationId xmlns:p14="http://schemas.microsoft.com/office/powerpoint/2010/main" val="2116327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24621"/>
            <a:ext cx="10364451" cy="577237"/>
          </a:xfrm>
          <a:solidFill>
            <a:schemeClr val="bg1">
              <a:lumMod val="95000"/>
            </a:schemeClr>
          </a:solidFill>
          <a:ln>
            <a:solidFill>
              <a:schemeClr val="tx1"/>
            </a:solidFill>
          </a:ln>
        </p:spPr>
        <p:txBody>
          <a:bodyPr tIns="91440">
            <a:normAutofit fontScale="90000"/>
          </a:bodyPr>
          <a:lstStyle/>
          <a:p>
            <a:r>
              <a:rPr lang="en-US" dirty="0" smtClean="0"/>
              <a:t>Group Members Profile</a:t>
            </a:r>
            <a:endParaRPr lang="en-US" dirty="0"/>
          </a:p>
        </p:txBody>
      </p:sp>
      <p:sp>
        <p:nvSpPr>
          <p:cNvPr id="4" name="Content Placeholder 3"/>
          <p:cNvSpPr>
            <a:spLocks noGrp="1"/>
          </p:cNvSpPr>
          <p:nvPr>
            <p:ph sz="quarter" idx="13"/>
          </p:nvPr>
        </p:nvSpPr>
        <p:spPr>
          <a:xfrm>
            <a:off x="519879" y="932188"/>
            <a:ext cx="3053315" cy="558988"/>
          </a:xfrm>
        </p:spPr>
        <p:txBody>
          <a:bodyPr/>
          <a:lstStyle/>
          <a:p>
            <a:pPr marL="0" indent="0">
              <a:buNone/>
            </a:pPr>
            <a:r>
              <a:rPr lang="en-US" dirty="0" smtClean="0"/>
              <a:t>Bruce </a:t>
            </a:r>
            <a:r>
              <a:rPr lang="en-US" dirty="0" err="1" smtClean="0"/>
              <a:t>Manirath</a:t>
            </a:r>
            <a:endParaRPr lang="en-US" dirty="0" smtClean="0"/>
          </a:p>
          <a:p>
            <a:pPr marL="0" indent="0">
              <a:buNone/>
            </a:pPr>
            <a:endParaRPr lang="en-US" dirty="0"/>
          </a:p>
        </p:txBody>
      </p:sp>
      <p:sp>
        <p:nvSpPr>
          <p:cNvPr id="5" name="Content Placeholder 4"/>
          <p:cNvSpPr>
            <a:spLocks noGrp="1"/>
          </p:cNvSpPr>
          <p:nvPr>
            <p:ph sz="quarter" idx="14"/>
          </p:nvPr>
        </p:nvSpPr>
        <p:spPr>
          <a:xfrm>
            <a:off x="3573194" y="1048348"/>
            <a:ext cx="7704406" cy="3034902"/>
          </a:xfrm>
        </p:spPr>
        <p:txBody>
          <a:bodyPr>
            <a:normAutofit fontScale="70000" lnSpcReduction="20000"/>
          </a:bodyPr>
          <a:lstStyle/>
          <a:p>
            <a:pPr marL="0" indent="0">
              <a:buNone/>
            </a:pPr>
            <a:r>
              <a:rPr lang="en-US" cap="none" dirty="0" smtClean="0"/>
              <a:t>Bruce is from Western Sydney and has a goal of getting into software development and is interested in AI and automation. </a:t>
            </a:r>
          </a:p>
          <a:p>
            <a:pPr marL="0" indent="0">
              <a:buNone/>
            </a:pPr>
            <a:r>
              <a:rPr lang="en-US" cap="none" dirty="0" smtClean="0"/>
              <a:t>He is a music buff that loves to play bass guitar and has an affinity for cats. He has an interest about how people and governments are going to adapt to the increased use of AI and automation.   Geopolitics is an interest for both Jennelle and Bruce and AI and automation brings up some interesting questions in this perspective. These questions fascinate Bruce and Jennelle. </a:t>
            </a:r>
          </a:p>
          <a:p>
            <a:pPr marL="0" indent="0">
              <a:buNone/>
            </a:pPr>
            <a:r>
              <a:rPr lang="en-US" cap="none" dirty="0" smtClean="0"/>
              <a:t>Questions like, “who owns the data from facial recognition programs?”, “Can facial recognition surveillance contravene the right to privacy?”, “Who sets the ethics that self driving cars use to make decisions?”, “Is there any way to regulate the use of data and police these regulations?”, “How do we protect ourselves from unsavory governments that ignore international conventions on privacy and data collection?”</a:t>
            </a:r>
          </a:p>
          <a:p>
            <a:pPr marL="0" indent="0">
              <a:buNone/>
            </a:pPr>
            <a:endParaRPr lang="en-US" dirty="0"/>
          </a:p>
        </p:txBody>
      </p:sp>
      <p:pic>
        <p:nvPicPr>
          <p:cNvPr id="6" name="Picture 5"/>
          <p:cNvPicPr>
            <a:picLocks noChangeAspect="1"/>
          </p:cNvPicPr>
          <p:nvPr/>
        </p:nvPicPr>
        <p:blipFill>
          <a:blip r:embed="rId2"/>
          <a:stretch>
            <a:fillRect/>
          </a:stretch>
        </p:blipFill>
        <p:spPr>
          <a:xfrm>
            <a:off x="758404" y="1621506"/>
            <a:ext cx="1801916" cy="1809038"/>
          </a:xfrm>
          <a:prstGeom prst="rect">
            <a:avLst/>
          </a:prstGeom>
          <a:ln w="6350">
            <a:solidFill>
              <a:schemeClr val="tx1"/>
            </a:solidFill>
          </a:ln>
        </p:spPr>
      </p:pic>
      <p:sp>
        <p:nvSpPr>
          <p:cNvPr id="7" name="TextBox 6"/>
          <p:cNvSpPr txBox="1"/>
          <p:nvPr/>
        </p:nvSpPr>
        <p:spPr>
          <a:xfrm>
            <a:off x="519879" y="4132794"/>
            <a:ext cx="2688181" cy="400110"/>
          </a:xfrm>
          <a:prstGeom prst="rect">
            <a:avLst/>
          </a:prstGeom>
          <a:noFill/>
        </p:spPr>
        <p:txBody>
          <a:bodyPr wrap="square" rtlCol="0">
            <a:spAutoFit/>
          </a:bodyPr>
          <a:lstStyle/>
          <a:p>
            <a:r>
              <a:rPr lang="en-US" dirty="0" smtClean="0"/>
              <a:t>JENNELLE </a:t>
            </a:r>
            <a:r>
              <a:rPr lang="en-US" sz="2000" cap="all" dirty="0"/>
              <a:t>ROBERTS</a:t>
            </a:r>
          </a:p>
        </p:txBody>
      </p:sp>
      <p:pic>
        <p:nvPicPr>
          <p:cNvPr id="8" name="Picture 7" descr="https://lh3.googleusercontent.com/f2IBMrA1x39A2Uad89p8t6tNY7rWjxuK1UisyF2lmNPcBD2d-qyiW5oVSgjd2qTcQiRMfjwhoIYcyr1PJ_DVvJhS_T_N54gYK-jhNEy3pJzrjsv_Zv5veYoVVIaRmWs0lE2vgio6Jg=w240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3149" y="4606534"/>
            <a:ext cx="1464291" cy="1773029"/>
          </a:xfrm>
          <a:prstGeom prst="rect">
            <a:avLst/>
          </a:prstGeom>
          <a:noFill/>
          <a:ln>
            <a:solidFill>
              <a:schemeClr val="tx1"/>
            </a:solidFill>
          </a:ln>
        </p:spPr>
      </p:pic>
      <p:sp>
        <p:nvSpPr>
          <p:cNvPr id="9" name="TextBox 8"/>
          <p:cNvSpPr txBox="1"/>
          <p:nvPr/>
        </p:nvSpPr>
        <p:spPr>
          <a:xfrm>
            <a:off x="3573194" y="4329741"/>
            <a:ext cx="7704406" cy="2246769"/>
          </a:xfrm>
          <a:prstGeom prst="rect">
            <a:avLst/>
          </a:prstGeom>
          <a:noFill/>
        </p:spPr>
        <p:txBody>
          <a:bodyPr wrap="square" rtlCol="0">
            <a:spAutoFit/>
          </a:bodyPr>
          <a:lstStyle/>
          <a:p>
            <a:r>
              <a:rPr lang="en-US" sz="1400" dirty="0" smtClean="0"/>
              <a:t>Jennelle is also originally from Western Sydney, but now living in Melbourne. The second child of 5, Jennelle is used to noise, differing opinions and nerds.  The whole family are nerds made up of scientists, psychologists and IT professionals.  </a:t>
            </a:r>
          </a:p>
          <a:p>
            <a:r>
              <a:rPr lang="en-US" sz="1400" dirty="0" smtClean="0"/>
              <a:t>Jennelle has a 9 year old daughter who is autistic.  So Jennelle is always up for a chat about diversity advocacy, </a:t>
            </a:r>
            <a:r>
              <a:rPr lang="en-US" sz="1400" dirty="0" err="1" smtClean="0"/>
              <a:t>neurodivergence</a:t>
            </a:r>
            <a:r>
              <a:rPr lang="en-US" sz="1400" dirty="0" smtClean="0"/>
              <a:t> acceptance and aliens.  Aliens are a big topic at the Roberts house.  </a:t>
            </a:r>
          </a:p>
          <a:p>
            <a:r>
              <a:rPr lang="en-US" sz="1400" dirty="0" smtClean="0"/>
              <a:t>Jennelle loves to make things fit into lists and tables and as she continued through her career, she realised that this way of organising things meant that data was something that came naturally.  She currently works as a </a:t>
            </a:r>
            <a:r>
              <a:rPr lang="en-US" sz="1400" dirty="0"/>
              <a:t>D</a:t>
            </a:r>
            <a:r>
              <a:rPr lang="en-US" sz="1400" dirty="0" smtClean="0"/>
              <a:t>ata </a:t>
            </a:r>
            <a:r>
              <a:rPr lang="en-US" sz="1400" dirty="0"/>
              <a:t>A</a:t>
            </a:r>
            <a:r>
              <a:rPr lang="en-US" sz="1400" dirty="0" smtClean="0"/>
              <a:t>nalyst for a volume residential builder focusing on Material, Procurement and Costing Data.</a:t>
            </a:r>
            <a:endParaRPr lang="en-US" sz="1400" dirty="0"/>
          </a:p>
        </p:txBody>
      </p:sp>
    </p:spTree>
    <p:extLst>
      <p:ext uri="{BB962C8B-B14F-4D97-AF65-F5344CB8AC3E}">
        <p14:creationId xmlns:p14="http://schemas.microsoft.com/office/powerpoint/2010/main" val="1444409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98181" y="342080"/>
            <a:ext cx="10364451" cy="549101"/>
          </a:xfrm>
          <a:prstGeom prst="rect">
            <a:avLst/>
          </a:prstGeom>
          <a:solidFill>
            <a:schemeClr val="bg1">
              <a:lumMod val="95000"/>
            </a:schemeClr>
          </a:solidFill>
          <a:ln>
            <a:solidFill>
              <a:schemeClr val="tx1"/>
            </a:solidFill>
          </a:ln>
        </p:spPr>
        <p:txBody>
          <a:bodyPr tIns="91440">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smtClean="0"/>
              <a:t>IT Technologies </a:t>
            </a:r>
            <a:r>
              <a:rPr lang="en-US" sz="1800" dirty="0" smtClean="0"/>
              <a:t>(continued)</a:t>
            </a:r>
            <a:endParaRPr lang="en-US" sz="1800" dirty="0"/>
          </a:p>
        </p:txBody>
      </p:sp>
      <p:sp>
        <p:nvSpPr>
          <p:cNvPr id="3" name="TextBox 2"/>
          <p:cNvSpPr txBox="1"/>
          <p:nvPr/>
        </p:nvSpPr>
        <p:spPr>
          <a:xfrm>
            <a:off x="696686" y="1132114"/>
            <a:ext cx="10885714" cy="4893647"/>
          </a:xfrm>
          <a:prstGeom prst="rect">
            <a:avLst/>
          </a:prstGeom>
          <a:noFill/>
        </p:spPr>
        <p:txBody>
          <a:bodyPr wrap="square" rtlCol="0">
            <a:spAutoFit/>
          </a:bodyPr>
          <a:lstStyle/>
          <a:p>
            <a:r>
              <a:rPr lang="en-US" sz="1300" dirty="0"/>
              <a:t>However, before then, </a:t>
            </a:r>
            <a:r>
              <a:rPr lang="en-US" sz="1300" dirty="0" err="1"/>
              <a:t>chatbots</a:t>
            </a:r>
            <a:r>
              <a:rPr lang="en-US" sz="1300" dirty="0"/>
              <a:t> can be used to assist these workers by parsing information to guess intent and pick out relevant information. One such system (Observe AI) which aims to help call centre workers by providing information and responses based on their customer emotional state. Allstate use the </a:t>
            </a:r>
            <a:r>
              <a:rPr lang="en-US" sz="1300" dirty="0" err="1"/>
              <a:t>chatbot</a:t>
            </a:r>
            <a:r>
              <a:rPr lang="en-US" sz="1300" dirty="0"/>
              <a:t> Amelia to reduce the time spent on individual customer queries by highlighting trends and important data points. (Morgan 2018)</a:t>
            </a:r>
          </a:p>
          <a:p>
            <a:endParaRPr lang="en-US" sz="1300" dirty="0" smtClean="0"/>
          </a:p>
          <a:p>
            <a:r>
              <a:rPr lang="en-US" sz="1300" dirty="0" smtClean="0"/>
              <a:t>A </a:t>
            </a:r>
            <a:r>
              <a:rPr lang="en-US" sz="1300" dirty="0"/>
              <a:t>more malicious way </a:t>
            </a:r>
            <a:r>
              <a:rPr lang="en-US" sz="1300" dirty="0" err="1"/>
              <a:t>chatbots</a:t>
            </a:r>
            <a:r>
              <a:rPr lang="en-US" sz="1300" dirty="0"/>
              <a:t> can be used is to disseminate and promote disinformation (Stella, Ferrara &amp; De Domenico 2018). Social media companies like Facebook and Twitter have had some successes in dealing with bot operated accounts. In late 2018 Twitter removed an estimated 10,000 automated accounts were suspended. These accounts attempted to affect US voters in the US 2018 mid-term elections by imitating US Democratic party voters and posting messages that sought to discourage voting. Voting in the US is not compulsory.  (Bing 2018)</a:t>
            </a:r>
          </a:p>
          <a:p>
            <a:r>
              <a:rPr lang="en-US" sz="1300" dirty="0"/>
              <a:t>Currently these bots can be detected. In 2017 Pew Research Center performed a study of 1.2 million tweeted links and concluded that around a third of those were shared by suspected bots and automated accounts. They found this by using </a:t>
            </a:r>
            <a:r>
              <a:rPr lang="en-US" sz="1300" dirty="0" err="1"/>
              <a:t>Botometer</a:t>
            </a:r>
            <a:r>
              <a:rPr lang="en-US" sz="1300" dirty="0"/>
              <a:t>, a machine learning system. </a:t>
            </a:r>
            <a:r>
              <a:rPr lang="en-US" sz="1300" dirty="0" err="1"/>
              <a:t>Botometer</a:t>
            </a:r>
            <a:r>
              <a:rPr lang="en-US" sz="1300" dirty="0"/>
              <a:t> was trained on a dataset of 30,000 twitter accounts consisting of both automated and non-automated accounts. </a:t>
            </a:r>
            <a:r>
              <a:rPr lang="en-US" sz="1300" dirty="0" err="1"/>
              <a:t>Botometer</a:t>
            </a:r>
            <a:r>
              <a:rPr lang="en-US" sz="1300" dirty="0"/>
              <a:t> then examined these accounts for patterns and characteristics that may indicate that the account being examined is a bot. This account was then assigned a number between 0 and 1, the higher the number, the surer </a:t>
            </a:r>
            <a:r>
              <a:rPr lang="en-US" sz="1300" dirty="0" err="1"/>
              <a:t>Botometer</a:t>
            </a:r>
            <a:r>
              <a:rPr lang="en-US" sz="1300" dirty="0"/>
              <a:t> was that the account was automated. </a:t>
            </a:r>
            <a:r>
              <a:rPr lang="en-US" sz="1300" dirty="0" err="1"/>
              <a:t>Botometer’s</a:t>
            </a:r>
            <a:r>
              <a:rPr lang="en-US" sz="1300" dirty="0"/>
              <a:t> conclusions were examined by humans who were aware of the actual status of these accounts and this feedback was provided to </a:t>
            </a:r>
            <a:r>
              <a:rPr lang="en-US" sz="1300" dirty="0" err="1"/>
              <a:t>Botometer</a:t>
            </a:r>
            <a:r>
              <a:rPr lang="en-US" sz="1300" dirty="0"/>
              <a:t> to adjust its results. (</a:t>
            </a:r>
            <a:r>
              <a:rPr lang="en-US" sz="1300" dirty="0" err="1"/>
              <a:t>Gramlich</a:t>
            </a:r>
            <a:r>
              <a:rPr lang="en-US" sz="1300" dirty="0"/>
              <a:t> 2018)</a:t>
            </a:r>
          </a:p>
          <a:p>
            <a:r>
              <a:rPr lang="en-US" sz="1300" dirty="0"/>
              <a:t>Currently NLP are already present in my life. This part of the document was itself was impacted by NLPs which suggested alternate wordings for phrases and fixed my grammar and spelling mistakes. When writing emails dates and times are detected and can be added to calendars, the text of reviews for products are parsed to find commonalities so that I can be served content that interests me and sites that I visit often make use of </a:t>
            </a:r>
            <a:r>
              <a:rPr lang="en-US" sz="1300" dirty="0" err="1"/>
              <a:t>chatbots</a:t>
            </a:r>
            <a:r>
              <a:rPr lang="en-US" sz="1300" dirty="0"/>
              <a:t>.</a:t>
            </a:r>
          </a:p>
          <a:p>
            <a:r>
              <a:rPr lang="en-US" sz="1300" dirty="0"/>
              <a:t>As NLP AIs grow in popularity and become more efficient, I can see parts of my life becoming more automated. Using an AI assistant to perform tasks such as setting up appointments with little input from myself. I will also need to more thoroughly </a:t>
            </a:r>
            <a:r>
              <a:rPr lang="en-US" sz="1300" dirty="0" err="1"/>
              <a:t>scrutinise</a:t>
            </a:r>
            <a:r>
              <a:rPr lang="en-US" sz="1300" dirty="0"/>
              <a:t> information that is presented to me through social media and the people who spread it</a:t>
            </a:r>
            <a:r>
              <a:rPr lang="en-US" sz="1300" dirty="0" smtClean="0"/>
              <a:t>.</a:t>
            </a:r>
            <a:endParaRPr lang="en-US" sz="1300" dirty="0"/>
          </a:p>
        </p:txBody>
      </p:sp>
    </p:spTree>
    <p:extLst>
      <p:ext uri="{BB962C8B-B14F-4D97-AF65-F5344CB8AC3E}">
        <p14:creationId xmlns:p14="http://schemas.microsoft.com/office/powerpoint/2010/main" val="4285655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98181" y="342080"/>
            <a:ext cx="10364451" cy="549101"/>
          </a:xfrm>
          <a:prstGeom prst="rect">
            <a:avLst/>
          </a:prstGeom>
          <a:solidFill>
            <a:schemeClr val="bg1">
              <a:lumMod val="95000"/>
            </a:schemeClr>
          </a:solidFill>
          <a:ln>
            <a:solidFill>
              <a:schemeClr val="tx1"/>
            </a:solidFill>
          </a:ln>
        </p:spPr>
        <p:txBody>
          <a:bodyPr tIns="91440">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smtClean="0"/>
              <a:t>IT Technologies </a:t>
            </a:r>
            <a:r>
              <a:rPr lang="en-US" sz="1800" dirty="0" smtClean="0"/>
              <a:t>(continued)</a:t>
            </a:r>
            <a:endParaRPr lang="en-US" sz="1800" dirty="0"/>
          </a:p>
        </p:txBody>
      </p:sp>
      <p:sp>
        <p:nvSpPr>
          <p:cNvPr id="3" name="TextBox 2"/>
          <p:cNvSpPr txBox="1"/>
          <p:nvPr/>
        </p:nvSpPr>
        <p:spPr>
          <a:xfrm>
            <a:off x="708520" y="1117600"/>
            <a:ext cx="10943771" cy="5093702"/>
          </a:xfrm>
          <a:prstGeom prst="rect">
            <a:avLst/>
          </a:prstGeom>
          <a:noFill/>
        </p:spPr>
        <p:txBody>
          <a:bodyPr wrap="square" rtlCol="0">
            <a:spAutoFit/>
          </a:bodyPr>
          <a:lstStyle/>
          <a:p>
            <a:r>
              <a:rPr lang="en-US" sz="1300" b="1" dirty="0" smtClean="0"/>
              <a:t>Cybersecurity</a:t>
            </a:r>
          </a:p>
          <a:p>
            <a:r>
              <a:rPr lang="en-US" sz="1300" dirty="0" smtClean="0"/>
              <a:t>According </a:t>
            </a:r>
            <a:r>
              <a:rPr lang="en-US" sz="1300" dirty="0"/>
              <a:t>to the oxford dictionary cybersecurity is:</a:t>
            </a:r>
          </a:p>
          <a:p>
            <a:r>
              <a:rPr lang="en-US" sz="1300" dirty="0"/>
              <a:t>“The state of being protected against the criminal or unauthorized use of electronic data, or the measures taken to achieve this.” (</a:t>
            </a:r>
            <a:r>
              <a:rPr lang="en-US" sz="1300" dirty="0" err="1"/>
              <a:t>Lexico</a:t>
            </a:r>
            <a:r>
              <a:rPr lang="en-US" sz="1300" dirty="0"/>
              <a:t> Dictionaries | English, 2019)</a:t>
            </a:r>
          </a:p>
          <a:p>
            <a:r>
              <a:rPr lang="en-US" sz="1300" dirty="0"/>
              <a:t>From this definition it is simple to see that cybersecurity is a large umbrella term that describes any measure taken to counter a cyber-attack.</a:t>
            </a:r>
          </a:p>
          <a:p>
            <a:r>
              <a:rPr lang="en-US" sz="1300" dirty="0"/>
              <a:t>There are many different forms of cyber-attacks that a system can come under. From Denial-of-Services (</a:t>
            </a:r>
            <a:r>
              <a:rPr lang="en-US" sz="1300" dirty="0" err="1"/>
              <a:t>DoS</a:t>
            </a:r>
            <a:r>
              <a:rPr lang="en-US" sz="1300" dirty="0"/>
              <a:t>) attacks to Phishing and eavesdropping attacks there are multiple ways that an unauthorized person may conduct offensive actions against your data/systems.</a:t>
            </a:r>
          </a:p>
          <a:p>
            <a:r>
              <a:rPr lang="en-US" sz="1300" dirty="0"/>
              <a:t>The act of effective cybersecurity can be broken up into different actions taken at different levels in order to mitigate the risks that the ever-evolving information technology world creates. The first act of cyber security begins at layer one starting with the user, a company will usually implement policies that direct personal to maintain certain standards in order to foster a strong cyber security culture. Some of the basic requirements may involve locking terminals when not in use, not writing down/sharing passwords, and not opening attachments on emails sent from unknown addresses.</a:t>
            </a:r>
          </a:p>
          <a:p>
            <a:r>
              <a:rPr lang="en-US" sz="1300" dirty="0"/>
              <a:t>Securing entry points to allow only </a:t>
            </a:r>
            <a:r>
              <a:rPr lang="en-US" sz="1300" dirty="0" err="1"/>
              <a:t>authorised</a:t>
            </a:r>
            <a:r>
              <a:rPr lang="en-US" sz="1300" dirty="0"/>
              <a:t> personal entry, restricting access to the server room, and installation of security cameras are some more common practices used to secure data within an organisation.</a:t>
            </a:r>
          </a:p>
          <a:p>
            <a:r>
              <a:rPr lang="en-US" sz="1300" dirty="0"/>
              <a:t>Another portion of effective cyber security is the software installed on devices, from anti-virus applications to strict firewall settings to the implementation of group policies that only allow approved devices to be plugged into terminals.</a:t>
            </a:r>
          </a:p>
          <a:p>
            <a:r>
              <a:rPr lang="en-US" sz="1300" dirty="0"/>
              <a:t>Cyber security is quickly becoming a very large part of the information technology world and will continue to evolve as more developments are made throughout the years. Due to the fact that cyber security is not so much a technology as it is a policy there is no way of defining what the “state of the art” of this is, the best form of cyber security would be an air gapped system with tightly controlled access to the hardware that makes the system up. Over the next few years both governments and individual’s capability to conduct offensive cyberwarfare will increase, and to counter this more and more emphasis will be placed on privacy of users and security of systems. As </a:t>
            </a:r>
            <a:r>
              <a:rPr lang="en-US" sz="1300" dirty="0" err="1"/>
              <a:t>IoT</a:t>
            </a:r>
            <a:r>
              <a:rPr lang="en-US" sz="1300" dirty="0"/>
              <a:t> becomes a larger part of our life over the next few years the security and privacy expectations placed on companies will rise</a:t>
            </a:r>
            <a:r>
              <a:rPr lang="en-US" sz="1300" dirty="0" smtClean="0"/>
              <a:t>.</a:t>
            </a:r>
            <a:endParaRPr lang="en-US" sz="1300" dirty="0"/>
          </a:p>
        </p:txBody>
      </p:sp>
    </p:spTree>
    <p:extLst>
      <p:ext uri="{BB962C8B-B14F-4D97-AF65-F5344CB8AC3E}">
        <p14:creationId xmlns:p14="http://schemas.microsoft.com/office/powerpoint/2010/main" val="1796008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98181" y="342080"/>
            <a:ext cx="10364451" cy="549101"/>
          </a:xfrm>
          <a:prstGeom prst="rect">
            <a:avLst/>
          </a:prstGeom>
          <a:solidFill>
            <a:schemeClr val="bg1">
              <a:lumMod val="95000"/>
            </a:schemeClr>
          </a:solidFill>
          <a:ln>
            <a:solidFill>
              <a:schemeClr val="tx1"/>
            </a:solidFill>
          </a:ln>
        </p:spPr>
        <p:txBody>
          <a:bodyPr tIns="91440" anchor="ctr" anchorCtr="0">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smtClean="0"/>
              <a:t>IT Technologies </a:t>
            </a:r>
            <a:r>
              <a:rPr lang="en-US" sz="1800" dirty="0" smtClean="0"/>
              <a:t>(continued)</a:t>
            </a:r>
            <a:endParaRPr lang="en-US" sz="1800" dirty="0"/>
          </a:p>
        </p:txBody>
      </p:sp>
      <p:sp>
        <p:nvSpPr>
          <p:cNvPr id="3" name="TextBox 2"/>
          <p:cNvSpPr txBox="1"/>
          <p:nvPr/>
        </p:nvSpPr>
        <p:spPr>
          <a:xfrm>
            <a:off x="682171" y="1030514"/>
            <a:ext cx="10929258" cy="5293757"/>
          </a:xfrm>
          <a:prstGeom prst="rect">
            <a:avLst/>
          </a:prstGeom>
          <a:noFill/>
        </p:spPr>
        <p:txBody>
          <a:bodyPr wrap="square" rtlCol="0">
            <a:spAutoFit/>
          </a:bodyPr>
          <a:lstStyle/>
          <a:p>
            <a:r>
              <a:rPr lang="en-US" sz="1300" dirty="0" smtClean="0"/>
              <a:t>In </a:t>
            </a:r>
            <a:r>
              <a:rPr lang="en-US" sz="1300" dirty="0"/>
              <a:t>April of 2011 Sony’s PlayStation network (PSN) came under a cyber-attack where it is possible that approximately 24.6 million accounts were stolen, and 10,700 direct debit details were stolen (Sony Global - Sony Global Headquarters, 2019). This attack at an estimated cost of $171 million dollars (Cbsnews.com, 2019) is just one example of the impact that a cyber-attack can have, it shows that the implementation of cyber security policies is paramount to the effective and profitable running of an organisation. Over the next few years a larger weight will be put on cyber security this has already been trending as you can seen by the average salary of a security expert sitting at number 12 on the top 20 highest paying jobs in Australia (Seek Market Insights AU, 2019) this shows that employers are seeking cyber security experts and understand they are valuable so they are willing to pay more for them.</a:t>
            </a:r>
          </a:p>
          <a:p>
            <a:endParaRPr lang="en-US" sz="1300" dirty="0"/>
          </a:p>
          <a:p>
            <a:r>
              <a:rPr lang="en-US" sz="1300" dirty="0"/>
              <a:t>Further development of cyber security is a necessity as more and more advanced methods of conducting cyber-attacks are becoming prevalent in society today. This technology will continue to grow at an exponential rate. Cyber Security will affect everyone that uses any form of IT equipment. This is why I feel this technology will continue to grow and expand.</a:t>
            </a:r>
          </a:p>
          <a:p>
            <a:endParaRPr lang="en-US" sz="1300" dirty="0"/>
          </a:p>
          <a:p>
            <a:r>
              <a:rPr lang="en-US" sz="1300" dirty="0"/>
              <a:t>I believe that due to the current direction cyber security is moving in it will eventually affect everyone that uses information technology. However, it will affect me in two main different aspects of my life. Firstly, in a personal aspect I already </a:t>
            </a:r>
            <a:r>
              <a:rPr lang="en-US" sz="1300" dirty="0" err="1"/>
              <a:t>utilise</a:t>
            </a:r>
            <a:r>
              <a:rPr lang="en-US" sz="1300" dirty="0"/>
              <a:t> some cyber security techniques such as securing my local network at home by ensuring I use strong passwords for both my router configuration and network access, hiding my SSID and ensuring my home router has the most up to date software, Not opening emails from unknown senders and ensuring I have up to date antivirus software are just some small examples of cyber security practices I use in my personal life. The next aspect of my life cyber security will affect me is in a professional property, I currently work in a sector that focuses heavily on telecommunications systems for a large organisation. Due to the development of cyber capabilities my employer has begun training and employing cyber security experts in order to better protect ourselves from individuals or </a:t>
            </a:r>
            <a:r>
              <a:rPr lang="en-US" sz="1300" dirty="0" err="1"/>
              <a:t>organisations</a:t>
            </a:r>
            <a:r>
              <a:rPr lang="en-US" sz="1300" dirty="0"/>
              <a:t> with malicious intent. Due to this my workplace has also begun to implement more stringent security policies and have begun conducting internal testing of these policies. My workplace has also begun implementing mandatory cyber security training each year that requires each employee to complete a test to pass. In terms of my family and friends cyber security will affect the majority of them in a similar way to me, however for the elderly who do not have as much knowledge in relation to this topic and information technology they may be affected more adversely as they would be seen as easy targets with less safe practices being put in place. This could be mitigated though by further education of the general public and by providing tailored assistance to the elderly</a:t>
            </a:r>
            <a:r>
              <a:rPr lang="en-US" sz="1300" dirty="0" smtClean="0"/>
              <a:t>.</a:t>
            </a:r>
            <a:endParaRPr lang="en-US" sz="1300" dirty="0"/>
          </a:p>
        </p:txBody>
      </p:sp>
    </p:spTree>
    <p:extLst>
      <p:ext uri="{BB962C8B-B14F-4D97-AF65-F5344CB8AC3E}">
        <p14:creationId xmlns:p14="http://schemas.microsoft.com/office/powerpoint/2010/main" val="2934861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54452" y="468690"/>
            <a:ext cx="10364451" cy="549101"/>
          </a:xfrm>
          <a:solidFill>
            <a:schemeClr val="bg1">
              <a:lumMod val="95000"/>
            </a:schemeClr>
          </a:solidFill>
          <a:ln>
            <a:solidFill>
              <a:schemeClr val="tx1"/>
            </a:solidFill>
          </a:ln>
        </p:spPr>
        <p:txBody>
          <a:bodyPr tIns="91440">
            <a:normAutofit fontScale="90000"/>
          </a:bodyPr>
          <a:lstStyle/>
          <a:p>
            <a:r>
              <a:rPr lang="en-US" dirty="0" smtClean="0"/>
              <a:t>PROJECT IDEA</a:t>
            </a:r>
            <a:endParaRPr lang="en-US" dirty="0"/>
          </a:p>
        </p:txBody>
      </p:sp>
    </p:spTree>
    <p:extLst>
      <p:ext uri="{BB962C8B-B14F-4D97-AF65-F5344CB8AC3E}">
        <p14:creationId xmlns:p14="http://schemas.microsoft.com/office/powerpoint/2010/main" val="3969027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54452" y="468690"/>
            <a:ext cx="10364451" cy="549101"/>
          </a:xfrm>
          <a:solidFill>
            <a:schemeClr val="bg1">
              <a:lumMod val="95000"/>
            </a:schemeClr>
          </a:solidFill>
          <a:ln>
            <a:solidFill>
              <a:schemeClr val="tx1"/>
            </a:solidFill>
          </a:ln>
        </p:spPr>
        <p:txBody>
          <a:bodyPr tIns="91440">
            <a:normAutofit fontScale="90000"/>
          </a:bodyPr>
          <a:lstStyle/>
          <a:p>
            <a:r>
              <a:rPr lang="en-US" dirty="0" smtClean="0"/>
              <a:t>FEEDBACK</a:t>
            </a:r>
            <a:endParaRPr lang="en-US" dirty="0"/>
          </a:p>
        </p:txBody>
      </p:sp>
      <p:sp>
        <p:nvSpPr>
          <p:cNvPr id="6" name="TextBox 5"/>
          <p:cNvSpPr txBox="1"/>
          <p:nvPr/>
        </p:nvSpPr>
        <p:spPr>
          <a:xfrm>
            <a:off x="1209822" y="1617785"/>
            <a:ext cx="9692640" cy="3953021"/>
          </a:xfrm>
          <a:prstGeom prst="rect">
            <a:avLst/>
          </a:prstGeom>
          <a:noFill/>
        </p:spPr>
        <p:txBody>
          <a:bodyPr wrap="square" rtlCol="0">
            <a:spAutoFit/>
          </a:bodyPr>
          <a:lstStyle/>
          <a:p>
            <a:r>
              <a:rPr lang="en-US" dirty="0"/>
              <a:t>SPARKPLUS</a:t>
            </a:r>
          </a:p>
          <a:p>
            <a:endParaRPr lang="en-US" dirty="0"/>
          </a:p>
          <a:p>
            <a:r>
              <a:rPr lang="en-US" dirty="0"/>
              <a:t>Towards the end of the assignment period, you should reflect as a group on how well you think you have performed in this assignment. You should include whatever evidence you may have about the groups processes (such as commit trails from GitHub, or project meeting minutes). Each member of the group should contribute up to 200 words about their own perception of the group, and the group as a whole should contribute around 400 words. This should include the following attributes.</a:t>
            </a:r>
          </a:p>
          <a:p>
            <a:r>
              <a:rPr lang="en-US" dirty="0"/>
              <a:t>• What went well</a:t>
            </a:r>
          </a:p>
          <a:p>
            <a:r>
              <a:rPr lang="en-US" dirty="0"/>
              <a:t>• What could be improved</a:t>
            </a:r>
          </a:p>
          <a:p>
            <a:r>
              <a:rPr lang="en-US" dirty="0"/>
              <a:t>• At least one thing that was surprising</a:t>
            </a:r>
          </a:p>
          <a:p>
            <a:r>
              <a:rPr lang="en-US" dirty="0"/>
              <a:t>• At least one thing that you have learned about groups</a:t>
            </a:r>
          </a:p>
          <a:p>
            <a:r>
              <a:rPr lang="en-US" dirty="0"/>
              <a:t>• Remember to include in your section on Tools how well you think your </a:t>
            </a:r>
            <a:r>
              <a:rPr lang="en-US" dirty="0" err="1"/>
              <a:t>Github</a:t>
            </a:r>
            <a:r>
              <a:rPr lang="en-US" dirty="0"/>
              <a:t> log of activity reflects your group’s work on this assignment.</a:t>
            </a:r>
          </a:p>
        </p:txBody>
      </p:sp>
    </p:spTree>
    <p:extLst>
      <p:ext uri="{BB962C8B-B14F-4D97-AF65-F5344CB8AC3E}">
        <p14:creationId xmlns:p14="http://schemas.microsoft.com/office/powerpoint/2010/main" val="3492552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54452" y="468690"/>
            <a:ext cx="10364451" cy="549101"/>
          </a:xfrm>
          <a:solidFill>
            <a:schemeClr val="bg1">
              <a:lumMod val="95000"/>
            </a:schemeClr>
          </a:solidFill>
          <a:ln>
            <a:solidFill>
              <a:schemeClr val="tx1"/>
            </a:solidFill>
          </a:ln>
        </p:spPr>
        <p:txBody>
          <a:bodyPr tIns="91440">
            <a:normAutofit fontScale="90000"/>
          </a:bodyPr>
          <a:lstStyle/>
          <a:p>
            <a:r>
              <a:rPr lang="en-US" dirty="0" smtClean="0"/>
              <a:t>REFERENCES</a:t>
            </a:r>
            <a:endParaRPr lang="en-US" dirty="0"/>
          </a:p>
        </p:txBody>
      </p:sp>
      <p:sp>
        <p:nvSpPr>
          <p:cNvPr id="6" name="TextBox 5"/>
          <p:cNvSpPr txBox="1"/>
          <p:nvPr/>
        </p:nvSpPr>
        <p:spPr>
          <a:xfrm>
            <a:off x="711200" y="1306286"/>
            <a:ext cx="10871200" cy="5478423"/>
          </a:xfrm>
          <a:prstGeom prst="rect">
            <a:avLst/>
          </a:prstGeom>
          <a:noFill/>
        </p:spPr>
        <p:txBody>
          <a:bodyPr wrap="square" rtlCol="0">
            <a:spAutoFit/>
          </a:bodyPr>
          <a:lstStyle/>
          <a:p>
            <a:r>
              <a:rPr lang="en-AU" sz="1400" dirty="0"/>
              <a:t>Benton, D 2018, ‘Cat mining autonomous trucks hit one billion haulage milestone’, Mining Global, viewed 11 July 2019 &lt;https://www.miningglobal.com/technology/cat-mining-autonomous-trucks-hit-one-billion-haulage-milestone</a:t>
            </a:r>
            <a:r>
              <a:rPr lang="en-AU" sz="1400" dirty="0" smtClean="0"/>
              <a:t>&gt;.</a:t>
            </a:r>
          </a:p>
          <a:p>
            <a:endParaRPr lang="en-US" sz="1400" dirty="0"/>
          </a:p>
          <a:p>
            <a:r>
              <a:rPr lang="en-AU" sz="1400" dirty="0" err="1"/>
              <a:t>Coren</a:t>
            </a:r>
            <a:r>
              <a:rPr lang="en-AU" sz="1400" dirty="0"/>
              <a:t>, M 2018, ‘All the places self-driving cars are being tested around the world’, Quartz, viewed July 13 2018 &lt;https://qz.com/1488576/self-driving-car-tests-around-the-world</a:t>
            </a:r>
            <a:r>
              <a:rPr lang="en-AU" sz="1400" dirty="0" smtClean="0"/>
              <a:t>/&gt;.</a:t>
            </a:r>
          </a:p>
          <a:p>
            <a:endParaRPr lang="en-US" sz="1400" dirty="0"/>
          </a:p>
          <a:p>
            <a:r>
              <a:rPr lang="en-AU" sz="1400" dirty="0" err="1"/>
              <a:t>Gu</a:t>
            </a:r>
            <a:r>
              <a:rPr lang="en-AU" sz="1400" dirty="0"/>
              <a:t>, H &amp; Patton, D, ‘On the </a:t>
            </a:r>
            <a:r>
              <a:rPr lang="en-AU" sz="1400" dirty="0" err="1"/>
              <a:t>autofarm</a:t>
            </a:r>
            <a:r>
              <a:rPr lang="en-AU" sz="1400" dirty="0"/>
              <a:t>: China turns to driverless tractors, combines to overhaul agriculture’, Reuters, viewed 12 July 2019 &lt;https://www.reuters.com/article/us-china-farming-technology/on-the-autofarm-china-turns-to-driverless-tractors-combines-to-overhaul-agriculture-idUSKCN1PA0DV</a:t>
            </a:r>
            <a:r>
              <a:rPr lang="en-AU" sz="1400" dirty="0" smtClean="0"/>
              <a:t>&gt;.</a:t>
            </a:r>
          </a:p>
          <a:p>
            <a:endParaRPr lang="en-US" sz="1400" dirty="0"/>
          </a:p>
          <a:p>
            <a:r>
              <a:rPr lang="en-AU" sz="1400" dirty="0" err="1"/>
              <a:t>Horbira</a:t>
            </a:r>
            <a:r>
              <a:rPr lang="en-AU" sz="1400" dirty="0"/>
              <a:t>-Mira </a:t>
            </a:r>
            <a:r>
              <a:rPr lang="en-AU" sz="1400" dirty="0" err="1"/>
              <a:t>n.d.</a:t>
            </a:r>
            <a:r>
              <a:rPr lang="en-AU" sz="1400" dirty="0"/>
              <a:t>, VIKING Multirole UGV Platform, MIRA, viewed 2 July 2019, &lt; https://www.horiba-mira.com/unmanned-ground-vehicles/media-centre/case_study/viking-multirole-ugv-platform/ </a:t>
            </a:r>
            <a:r>
              <a:rPr lang="en-AU" sz="1400" dirty="0" smtClean="0"/>
              <a:t>&gt;.</a:t>
            </a:r>
          </a:p>
          <a:p>
            <a:endParaRPr lang="en-US" sz="1400" dirty="0"/>
          </a:p>
          <a:p>
            <a:r>
              <a:rPr lang="en-AU" sz="1400" dirty="0"/>
              <a:t>Jane’s by IHS </a:t>
            </a:r>
            <a:r>
              <a:rPr lang="en-AU" sz="1400" dirty="0" err="1"/>
              <a:t>Markit</a:t>
            </a:r>
            <a:r>
              <a:rPr lang="en-AU" sz="1400" dirty="0"/>
              <a:t> 2019, Artificial Intelligence and Autonomous Systems on the Battlefield’, YouTube, 23 January, Jane’s by IHS </a:t>
            </a:r>
            <a:r>
              <a:rPr lang="en-AU" sz="1400" dirty="0" err="1"/>
              <a:t>Markit</a:t>
            </a:r>
            <a:r>
              <a:rPr lang="en-AU" sz="1400" dirty="0"/>
              <a:t>, viewed 12 July 2019, &lt; https://www.youtube.com/watch?v=skDOe_lAZrM </a:t>
            </a:r>
            <a:r>
              <a:rPr lang="en-AU" sz="1400" dirty="0" smtClean="0"/>
              <a:t>&gt;.</a:t>
            </a:r>
          </a:p>
          <a:p>
            <a:endParaRPr lang="en-US" sz="1400" dirty="0"/>
          </a:p>
          <a:p>
            <a:r>
              <a:rPr lang="en-AU" sz="1400" dirty="0"/>
              <a:t>Levin, S 2018, ‘Uber crash shows ‘catastrophic failure’ of self-driving technology, experts say’, The Guardian, viewed 12 July 2019 &lt;https://www.theguardian.com/technology/2018/mar/22/self-driving-car-uber-death-woman-failure-fatal-crash-arizona</a:t>
            </a:r>
            <a:r>
              <a:rPr lang="en-AU" sz="1400" dirty="0" smtClean="0"/>
              <a:t>&gt;.</a:t>
            </a:r>
          </a:p>
          <a:p>
            <a:endParaRPr lang="en-US" sz="1400" dirty="0"/>
          </a:p>
          <a:p>
            <a:r>
              <a:rPr lang="en-AU" sz="1400" dirty="0"/>
              <a:t>Lin, P 2016, ‘Why Ethics Matters for Autonomous Cars’, in Maurer, M, </a:t>
            </a:r>
            <a:r>
              <a:rPr lang="en-AU" sz="1400" dirty="0" err="1"/>
              <a:t>Gerdes</a:t>
            </a:r>
            <a:r>
              <a:rPr lang="en-AU" sz="1400" dirty="0"/>
              <a:t>, J, Lenz, B &amp; Winner, H (</a:t>
            </a:r>
            <a:r>
              <a:rPr lang="en-AU" sz="1400" dirty="0" err="1"/>
              <a:t>eds</a:t>
            </a:r>
            <a:r>
              <a:rPr lang="en-AU" sz="1400" dirty="0"/>
              <a:t>), Autonomous Driving Technical Legal and Social Aspects, Springer Open, Springer Nature, pp. 69-71</a:t>
            </a:r>
            <a:endParaRPr lang="en-US" sz="1400" dirty="0"/>
          </a:p>
          <a:p>
            <a:r>
              <a:rPr lang="en-AU" sz="1400" dirty="0"/>
              <a:t>Maurer, D 2018, ‘Moral Culpability and Autonomous Military Systems: Is Human Responsibility Accentuated or Attenuated by a Reliance on AI?’, Modern War Institute, viewed 12 July 2019, &lt; https://mwi.usma.edu/moral-culpability-autonomous-military-systems-human-responsibility-accentuated-attenuated-reliance-ai/ </a:t>
            </a:r>
            <a:r>
              <a:rPr lang="en-AU" sz="1400" dirty="0" smtClean="0"/>
              <a:t>&gt;.</a:t>
            </a:r>
          </a:p>
        </p:txBody>
      </p:sp>
    </p:spTree>
    <p:extLst>
      <p:ext uri="{BB962C8B-B14F-4D97-AF65-F5344CB8AC3E}">
        <p14:creationId xmlns:p14="http://schemas.microsoft.com/office/powerpoint/2010/main" val="2838551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54452" y="468690"/>
            <a:ext cx="10364451" cy="549101"/>
          </a:xfrm>
          <a:solidFill>
            <a:schemeClr val="bg1">
              <a:lumMod val="95000"/>
            </a:schemeClr>
          </a:solidFill>
          <a:ln>
            <a:solidFill>
              <a:schemeClr val="tx1"/>
            </a:solidFill>
          </a:ln>
        </p:spPr>
        <p:txBody>
          <a:bodyPr tIns="91440">
            <a:normAutofit fontScale="90000"/>
          </a:bodyPr>
          <a:lstStyle/>
          <a:p>
            <a:r>
              <a:rPr lang="en-US" dirty="0" smtClean="0"/>
              <a:t>REFERENCES</a:t>
            </a:r>
            <a:endParaRPr lang="en-US" dirty="0"/>
          </a:p>
        </p:txBody>
      </p:sp>
      <p:sp>
        <p:nvSpPr>
          <p:cNvPr id="6" name="TextBox 5"/>
          <p:cNvSpPr txBox="1"/>
          <p:nvPr/>
        </p:nvSpPr>
        <p:spPr>
          <a:xfrm>
            <a:off x="682172" y="1349829"/>
            <a:ext cx="10900228" cy="5447645"/>
          </a:xfrm>
          <a:prstGeom prst="rect">
            <a:avLst/>
          </a:prstGeom>
          <a:noFill/>
        </p:spPr>
        <p:txBody>
          <a:bodyPr wrap="square" rtlCol="0">
            <a:spAutoFit/>
          </a:bodyPr>
          <a:lstStyle/>
          <a:p>
            <a:r>
              <a:rPr lang="en-AU" sz="1200" dirty="0" smtClean="0"/>
              <a:t>Peters</a:t>
            </a:r>
            <a:r>
              <a:rPr lang="en-AU" sz="1200" dirty="0"/>
              <a:t>, J 2019, ‘The future of autonomous vehicles runs off roads and on to farms, construction sites and mines’, TechCrunch, viewed 12 July 2019 &lt;https://techcrunch.com/2019/07/10/autonomous-vehicle-startups-are-dead-long-live-autonomous-vehicle-startups</a:t>
            </a:r>
            <a:r>
              <a:rPr lang="en-AU" sz="1200" dirty="0" smtClean="0"/>
              <a:t>/&gt;.</a:t>
            </a:r>
          </a:p>
          <a:p>
            <a:endParaRPr lang="en-US" sz="1200" dirty="0"/>
          </a:p>
          <a:p>
            <a:r>
              <a:rPr lang="en-AU" sz="1200" dirty="0"/>
              <a:t>Pettigrew, S, </a:t>
            </a:r>
            <a:r>
              <a:rPr lang="en-AU" sz="1200" dirty="0" err="1"/>
              <a:t>Fritschi</a:t>
            </a:r>
            <a:r>
              <a:rPr lang="en-AU" sz="1200" dirty="0"/>
              <a:t>, L &amp; Norman R ‘The Potential Implications of Autonomous Vehicles in and around the Workplace’, International Journal of Environmental Research and Public Health, vol. 15, no. 9, viewed 13 July 2019 &lt;https://www.mdpi.com/1660-4601/15/9/1876</a:t>
            </a:r>
            <a:r>
              <a:rPr lang="en-AU" sz="1200" dirty="0" smtClean="0"/>
              <a:t>&gt;.</a:t>
            </a:r>
          </a:p>
          <a:p>
            <a:endParaRPr lang="en-US" sz="1200" dirty="0"/>
          </a:p>
          <a:p>
            <a:r>
              <a:rPr lang="en-AU" sz="1200" dirty="0"/>
              <a:t>Reisinger, D 2018, ‘Humans-Not Technology-Are the Leading Cause of Self-driving Car Accidents in California’, Fortune, viewed 12 July 2019 &lt;https://fortune.com/2018/08/29/self-driving-car-accidents</a:t>
            </a:r>
            <a:r>
              <a:rPr lang="en-AU" sz="1200" dirty="0" smtClean="0"/>
              <a:t>/&gt;.</a:t>
            </a:r>
          </a:p>
          <a:p>
            <a:endParaRPr lang="en-US" sz="1200" dirty="0"/>
          </a:p>
          <a:p>
            <a:r>
              <a:rPr lang="en-AU" sz="1200" dirty="0"/>
              <a:t>Silver, D 2018, ‘Simulation Becomes Increasingly Important For Self-Driving Cars’, Forbes, viewed July 12 2019 &lt;https://www.forbes.com/sites/davidsilver/2018/11/01/simulation-becomes-increasingly-important-for-self-driving-cars/#1930eff35583</a:t>
            </a:r>
            <a:r>
              <a:rPr lang="en-AU" sz="1200" dirty="0" smtClean="0"/>
              <a:t>&gt;.</a:t>
            </a:r>
          </a:p>
          <a:p>
            <a:endParaRPr lang="en-US" sz="1200" dirty="0"/>
          </a:p>
          <a:p>
            <a:r>
              <a:rPr lang="en-AU" sz="1200" dirty="0"/>
              <a:t>Society of Automotive Engineers 2018. ‘Levels of Driving Automation’ Society of Automotive Engineers, viewed 11 July 2019, &lt;https://www.sae.org/binaries/content/gallery/cm/articles/press-releases/2018/12/j3016-levels-of-automation-image.png</a:t>
            </a:r>
            <a:r>
              <a:rPr lang="en-AU" sz="1200" dirty="0" smtClean="0"/>
              <a:t>&gt;.</a:t>
            </a:r>
          </a:p>
          <a:p>
            <a:endParaRPr lang="en-US" sz="1200" dirty="0"/>
          </a:p>
          <a:p>
            <a:r>
              <a:rPr lang="en-AU" sz="1200" dirty="0"/>
              <a:t>Tesla </a:t>
            </a:r>
            <a:r>
              <a:rPr lang="en-AU" sz="1200" dirty="0" err="1"/>
              <a:t>n.d.</a:t>
            </a:r>
            <a:r>
              <a:rPr lang="en-AU" sz="1200" dirty="0"/>
              <a:t> ‘Future of Driving’, Tesla, viewed 13 July 2019, &lt;https://www.tesla.com/en_AU/autopilot</a:t>
            </a:r>
            <a:r>
              <a:rPr lang="en-AU" sz="1200" dirty="0" smtClean="0"/>
              <a:t>&gt;.</a:t>
            </a:r>
          </a:p>
          <a:p>
            <a:endParaRPr lang="en-AU" sz="1200" dirty="0" smtClean="0"/>
          </a:p>
          <a:p>
            <a:r>
              <a:rPr lang="en-US" sz="1200" dirty="0" err="1"/>
              <a:t>Baraniuk</a:t>
            </a:r>
            <a:r>
              <a:rPr lang="en-US" sz="1200" dirty="0"/>
              <a:t>, C 2018. 'How talking machines are taking call centre jobs', BBC News, 28 August, viewed 8 July </a:t>
            </a:r>
            <a:r>
              <a:rPr lang="en-US" sz="1200" dirty="0" smtClean="0"/>
              <a:t>2019</a:t>
            </a:r>
            <a:endParaRPr lang="en-US" sz="1200" dirty="0"/>
          </a:p>
          <a:p>
            <a:r>
              <a:rPr lang="en-US" sz="1200" dirty="0"/>
              <a:t>&lt; https://www.bbc.com/news/business-45272835</a:t>
            </a:r>
            <a:r>
              <a:rPr lang="en-US" sz="1200" dirty="0" smtClean="0"/>
              <a:t>&gt;.</a:t>
            </a:r>
          </a:p>
          <a:p>
            <a:endParaRPr lang="en-US" sz="1200" dirty="0"/>
          </a:p>
          <a:p>
            <a:r>
              <a:rPr lang="en-US" sz="1200" dirty="0"/>
              <a:t>Bing, C 2018. 'Exclusive: Twitter deletes over 10,000 accounts that sought to discourage U.S. voting', Reuters, 3 November, viewed 10 July 2019</a:t>
            </a:r>
          </a:p>
          <a:p>
            <a:r>
              <a:rPr lang="en-US" sz="1200" dirty="0"/>
              <a:t>&lt; https://www.reuters.com/article/us-usa-election-twitter-exclusive/exclusive-twitter-deletes-over-10000-accounts-that-sought-to-discourage-u-s-voting-idUSKCN1N72FA</a:t>
            </a:r>
            <a:r>
              <a:rPr lang="en-US" sz="1200" dirty="0" smtClean="0"/>
              <a:t>&gt;.</a:t>
            </a:r>
          </a:p>
          <a:p>
            <a:endParaRPr lang="en-US" sz="1200" dirty="0"/>
          </a:p>
          <a:p>
            <a:r>
              <a:rPr lang="en-US" sz="1200" dirty="0"/>
              <a:t>Google  </a:t>
            </a:r>
            <a:r>
              <a:rPr lang="en-US" sz="1200" dirty="0" err="1"/>
              <a:t>n.d.</a:t>
            </a:r>
            <a:r>
              <a:rPr lang="en-US" sz="1200" dirty="0"/>
              <a:t> 'Build natural and rich conversational experiences', Google, </a:t>
            </a:r>
            <a:r>
              <a:rPr lang="en-US" sz="1200" dirty="0" err="1"/>
              <a:t>n.d.</a:t>
            </a:r>
            <a:r>
              <a:rPr lang="en-US" sz="1200" dirty="0"/>
              <a:t>, viewed 10 July 2019</a:t>
            </a:r>
          </a:p>
          <a:p>
            <a:r>
              <a:rPr lang="en-US" sz="1200" dirty="0"/>
              <a:t>&lt; https://dialogflow.com/&gt;.</a:t>
            </a:r>
          </a:p>
          <a:p>
            <a:endParaRPr lang="en-US" sz="1200" dirty="0"/>
          </a:p>
          <a:p>
            <a:r>
              <a:rPr lang="en-US" sz="1200" dirty="0"/>
              <a:t>Google  </a:t>
            </a:r>
            <a:r>
              <a:rPr lang="en-US" sz="1200" dirty="0" err="1"/>
              <a:t>n.d.</a:t>
            </a:r>
            <a:r>
              <a:rPr lang="en-US" sz="1200" dirty="0"/>
              <a:t> 'Google Assistant', Google, viewed 9 July 2019</a:t>
            </a:r>
          </a:p>
          <a:p>
            <a:r>
              <a:rPr lang="en-US" sz="1200" dirty="0"/>
              <a:t>&lt;https://assistant.google.com/intl/en_au/platforms/phones</a:t>
            </a:r>
            <a:r>
              <a:rPr lang="en-US" sz="1200" dirty="0" smtClean="0"/>
              <a:t>/&gt;.</a:t>
            </a:r>
            <a:endParaRPr lang="en-US" sz="1200" dirty="0"/>
          </a:p>
        </p:txBody>
      </p:sp>
    </p:spTree>
    <p:extLst>
      <p:ext uri="{BB962C8B-B14F-4D97-AF65-F5344CB8AC3E}">
        <p14:creationId xmlns:p14="http://schemas.microsoft.com/office/powerpoint/2010/main" val="3360129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54452" y="468690"/>
            <a:ext cx="10364451" cy="549101"/>
          </a:xfrm>
          <a:prstGeom prst="rect">
            <a:avLst/>
          </a:prstGeom>
          <a:solidFill>
            <a:schemeClr val="bg1">
              <a:lumMod val="95000"/>
            </a:schemeClr>
          </a:solidFill>
          <a:ln>
            <a:solidFill>
              <a:schemeClr val="tx1"/>
            </a:solidFill>
          </a:ln>
        </p:spPr>
        <p:txBody>
          <a:bodyPr tIns="91440">
            <a:normAutofit fontScale="90000"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mtClean="0"/>
              <a:t>REFERENCES</a:t>
            </a:r>
            <a:endParaRPr lang="en-US" dirty="0"/>
          </a:p>
        </p:txBody>
      </p:sp>
      <p:sp>
        <p:nvSpPr>
          <p:cNvPr id="3" name="TextBox 2"/>
          <p:cNvSpPr txBox="1"/>
          <p:nvPr/>
        </p:nvSpPr>
        <p:spPr>
          <a:xfrm>
            <a:off x="711201" y="1349829"/>
            <a:ext cx="10900228" cy="3293209"/>
          </a:xfrm>
          <a:prstGeom prst="rect">
            <a:avLst/>
          </a:prstGeom>
          <a:noFill/>
        </p:spPr>
        <p:txBody>
          <a:bodyPr wrap="square" rtlCol="0">
            <a:spAutoFit/>
          </a:bodyPr>
          <a:lstStyle/>
          <a:p>
            <a:r>
              <a:rPr lang="en-US" sz="1300" dirty="0" err="1" smtClean="0"/>
              <a:t>Gramlich</a:t>
            </a:r>
            <a:r>
              <a:rPr lang="en-US" sz="1300" dirty="0"/>
              <a:t>, J 2018. 'Q&amp;A: How Pew Research Center identified bots on Twitter', Pew Research, viewed 10 July 2019</a:t>
            </a:r>
          </a:p>
          <a:p>
            <a:r>
              <a:rPr lang="en-US" sz="1300" dirty="0"/>
              <a:t>&lt; https://www.pewresearch.org/fact-tank/2018/04/19/qa-how-pew-research-center-identified-bots-on-twitter/&gt;.</a:t>
            </a:r>
          </a:p>
          <a:p>
            <a:endParaRPr lang="en-US" sz="1300" dirty="0"/>
          </a:p>
          <a:p>
            <a:r>
              <a:rPr lang="en-US" sz="1300" dirty="0"/>
              <a:t>Morgan, B 2018. 'Using AI For Customer Experience At Allstate', Forbes, viewed 10 July 2019</a:t>
            </a:r>
          </a:p>
          <a:p>
            <a:r>
              <a:rPr lang="en-US" sz="1300" dirty="0"/>
              <a:t>&lt;https://www.forbes.com/sites/blakemorgan/2018/08/07/using-ai-for-customer-experience-at-allstate/#2ee77fd59d84&gt;.</a:t>
            </a:r>
          </a:p>
          <a:p>
            <a:endParaRPr lang="en-US" sz="1300" dirty="0"/>
          </a:p>
          <a:p>
            <a:r>
              <a:rPr lang="en-US" sz="1300" dirty="0" err="1"/>
              <a:t>Saxena</a:t>
            </a:r>
            <a:r>
              <a:rPr lang="en-US" sz="1300" dirty="0"/>
              <a:t> , M 2013. 'Watson Healthcare Products – 1H IBM Watson Progress and 2013 Roadmap', IBM, viewed 6 July 2019</a:t>
            </a:r>
          </a:p>
          <a:p>
            <a:r>
              <a:rPr lang="en-US" sz="1300" dirty="0"/>
              <a:t>&lt;https://www.slideshare.net/manojsaxena2/ibm-watson-progress-and-roadmap-saxena/7-Watson_Healthcare_Products_1H_2013&gt;.</a:t>
            </a:r>
          </a:p>
          <a:p>
            <a:endParaRPr lang="en-US" sz="1300" dirty="0"/>
          </a:p>
          <a:p>
            <a:r>
              <a:rPr lang="en-US" sz="1300" dirty="0"/>
              <a:t>Stella , M, Ferrara, E &amp; De Domenico, M 2018.' Bots increase exposure to negative and inflammatory content in online social systems' PNAS, vol. 115, no.49, pp. 1., viewed 10 July 2019, &lt;https://www.pnas.org/content/pnas/115/49/12435.full.pdf&gt;.</a:t>
            </a:r>
          </a:p>
          <a:p>
            <a:r>
              <a:rPr lang="en-US" sz="1300" dirty="0" err="1"/>
              <a:t>Upbin</a:t>
            </a:r>
            <a:r>
              <a:rPr lang="en-US" sz="1300" dirty="0"/>
              <a:t>, B 2013. 'IBM's Watson Gets Its First Piece Of Business In Healthcare', Forbes,  viewed 11 July 2019</a:t>
            </a:r>
          </a:p>
          <a:p>
            <a:r>
              <a:rPr lang="en-US" sz="1300" dirty="0"/>
              <a:t>&lt;https://www.forbes.com/sites/bruceupbin/2013/02/08/ibms-watson-gets-its-first-piece-of-business-in-healthcare/#6fa14e175402&gt;.</a:t>
            </a:r>
          </a:p>
          <a:p>
            <a:endParaRPr lang="en-US" sz="1300" dirty="0"/>
          </a:p>
        </p:txBody>
      </p:sp>
    </p:spTree>
    <p:extLst>
      <p:ext uri="{BB962C8B-B14F-4D97-AF65-F5344CB8AC3E}">
        <p14:creationId xmlns:p14="http://schemas.microsoft.com/office/powerpoint/2010/main" val="2773049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13149" y="224621"/>
            <a:ext cx="10364451" cy="577237"/>
          </a:xfrm>
          <a:solidFill>
            <a:schemeClr val="bg1">
              <a:lumMod val="95000"/>
            </a:schemeClr>
          </a:solidFill>
          <a:ln>
            <a:solidFill>
              <a:schemeClr val="tx1"/>
            </a:solidFill>
          </a:ln>
        </p:spPr>
        <p:txBody>
          <a:bodyPr>
            <a:normAutofit fontScale="90000"/>
          </a:bodyPr>
          <a:lstStyle/>
          <a:p>
            <a:r>
              <a:rPr lang="en-US" dirty="0" smtClean="0"/>
              <a:t>Group Members Profile</a:t>
            </a:r>
            <a:endParaRPr lang="en-US" dirty="0"/>
          </a:p>
        </p:txBody>
      </p:sp>
      <p:sp>
        <p:nvSpPr>
          <p:cNvPr id="6" name="Content Placeholder 3"/>
          <p:cNvSpPr txBox="1">
            <a:spLocks/>
          </p:cNvSpPr>
          <p:nvPr/>
        </p:nvSpPr>
        <p:spPr>
          <a:xfrm>
            <a:off x="519879" y="932188"/>
            <a:ext cx="3053315" cy="5589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lang="en-US" dirty="0" err="1" smtClean="0"/>
              <a:t>Jaryd</a:t>
            </a:r>
            <a:r>
              <a:rPr lang="en-US" dirty="0" smtClean="0"/>
              <a:t> Cavanagh</a:t>
            </a:r>
          </a:p>
          <a:p>
            <a:pPr marL="0" indent="0">
              <a:buFont typeface="Arial" panose="020B0604020202020204" pitchFamily="34" charset="0"/>
              <a:buNone/>
            </a:pPr>
            <a:endParaRPr lang="en-US" dirty="0"/>
          </a:p>
        </p:txBody>
      </p:sp>
      <p:sp>
        <p:nvSpPr>
          <p:cNvPr id="7" name="Content Placeholder 4"/>
          <p:cNvSpPr txBox="1">
            <a:spLocks/>
          </p:cNvSpPr>
          <p:nvPr/>
        </p:nvSpPr>
        <p:spPr>
          <a:xfrm>
            <a:off x="3573194" y="1080304"/>
            <a:ext cx="7962314" cy="234558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lang="en-US" sz="1400" cap="none" dirty="0" err="1" smtClean="0"/>
              <a:t>Jaryd</a:t>
            </a:r>
            <a:r>
              <a:rPr lang="en-US" sz="1400" cap="none" dirty="0" smtClean="0"/>
              <a:t> is a born and bred Melbournian.  He lives in Mill Park and has a brother and sister, 2 dogs and a cat.  </a:t>
            </a:r>
          </a:p>
          <a:p>
            <a:pPr marL="0" indent="0">
              <a:buFont typeface="Arial" panose="020B0604020202020204" pitchFamily="34" charset="0"/>
              <a:buNone/>
            </a:pPr>
            <a:r>
              <a:rPr lang="en-US" sz="1400" cap="none" dirty="0" err="1" smtClean="0"/>
              <a:t>Jaryd</a:t>
            </a:r>
            <a:r>
              <a:rPr lang="en-US" sz="1400" cap="none" dirty="0" smtClean="0"/>
              <a:t> loves computer games and metal music, his favourite type of game being Action Single Player games and his favourite band is </a:t>
            </a:r>
            <a:r>
              <a:rPr lang="en-US" sz="1400" cap="none" dirty="0" err="1" smtClean="0"/>
              <a:t>Powerwolf</a:t>
            </a:r>
            <a:r>
              <a:rPr lang="en-US" sz="1400" cap="none" dirty="0" smtClean="0"/>
              <a:t>, a German power metal band.</a:t>
            </a:r>
          </a:p>
          <a:p>
            <a:pPr marL="0" indent="0">
              <a:buFont typeface="Arial" panose="020B0604020202020204" pitchFamily="34" charset="0"/>
              <a:buNone/>
            </a:pPr>
            <a:r>
              <a:rPr lang="en-US" sz="1400" cap="none" dirty="0" err="1" smtClean="0"/>
              <a:t>Jaryd</a:t>
            </a:r>
            <a:r>
              <a:rPr lang="en-US" sz="1400" cap="none" dirty="0" smtClean="0"/>
              <a:t> is excited about IT and would love to be a Web Developer.  Providing client specific solutions with a creative difference.</a:t>
            </a:r>
          </a:p>
          <a:p>
            <a:pPr marL="0" indent="0">
              <a:buFont typeface="Arial" panose="020B0604020202020204" pitchFamily="34" charset="0"/>
              <a:buNone/>
            </a:pPr>
            <a:r>
              <a:rPr lang="en-US" sz="1400" cap="none" dirty="0" smtClean="0"/>
              <a:t>If you want to talk about Game Of Thrones, </a:t>
            </a:r>
            <a:r>
              <a:rPr lang="en-US" sz="1400" cap="none" dirty="0" err="1" smtClean="0"/>
              <a:t>Jaryd</a:t>
            </a:r>
            <a:r>
              <a:rPr lang="en-US" sz="1400" cap="none" dirty="0" smtClean="0"/>
              <a:t> is your man.</a:t>
            </a:r>
          </a:p>
        </p:txBody>
      </p:sp>
      <p:sp>
        <p:nvSpPr>
          <p:cNvPr id="8" name="Content Placeholder 3"/>
          <p:cNvSpPr txBox="1">
            <a:spLocks/>
          </p:cNvSpPr>
          <p:nvPr/>
        </p:nvSpPr>
        <p:spPr>
          <a:xfrm>
            <a:off x="519879" y="3408102"/>
            <a:ext cx="3053315" cy="5589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lang="en-US" dirty="0" smtClean="0"/>
              <a:t>Jack Marsden</a:t>
            </a:r>
          </a:p>
          <a:p>
            <a:pPr marL="0" indent="0">
              <a:buFont typeface="Arial" panose="020B0604020202020204" pitchFamily="34" charset="0"/>
              <a:buNone/>
            </a:pPr>
            <a:endParaRPr lang="en-US" dirty="0"/>
          </a:p>
        </p:txBody>
      </p:sp>
      <p:sp>
        <p:nvSpPr>
          <p:cNvPr id="9" name="Content Placeholder 4"/>
          <p:cNvSpPr txBox="1">
            <a:spLocks/>
          </p:cNvSpPr>
          <p:nvPr/>
        </p:nvSpPr>
        <p:spPr>
          <a:xfrm>
            <a:off x="3573194" y="3574004"/>
            <a:ext cx="7962314" cy="31333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400" cap="none" dirty="0" smtClean="0"/>
              <a:t>Jack was born in Tasmania but has also lived in Mount Gambier and Melbourne.  Jack joined the Army in 2012 and was assigned to the Royal Australian Signal Corps before commencing training in radio communication systems. </a:t>
            </a:r>
            <a:r>
              <a:rPr lang="en-US" sz="1400" cap="none" dirty="0"/>
              <a:t>Jack </a:t>
            </a:r>
            <a:r>
              <a:rPr lang="en-US" sz="1400" cap="none" dirty="0" smtClean="0"/>
              <a:t>currently lives in Brisbane with his Alaskan Malamute, Odin.</a:t>
            </a:r>
          </a:p>
          <a:p>
            <a:pPr marL="0" indent="0">
              <a:buFont typeface="Arial" panose="020B0604020202020204" pitchFamily="34" charset="0"/>
              <a:buNone/>
            </a:pPr>
            <a:r>
              <a:rPr lang="en-US" sz="1400" cap="none" dirty="0" smtClean="0"/>
              <a:t>Jack has previously been deployed to Afghanistan and currently leads a team that provides telecommunications services via secure voice and data networks. Jack has always had an IT interest since being introduced to IT at school.  The thing that appeals to him the most is the potential and possibilities that can be achieved with IT.  The ability to communicate, connect, access entertainment and move money around the world.  All in seconds!  Jack’s current interest in IT is mainly server management focused.  He hopes to begin formal training on this aspect of IT soon.</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426" y="3917091"/>
            <a:ext cx="860646" cy="2097608"/>
          </a:xfrm>
          <a:prstGeom prst="rect">
            <a:avLst/>
          </a:prstGeom>
          <a:ln>
            <a:solidFill>
              <a:schemeClr val="tx1"/>
            </a:solidFill>
          </a:ln>
        </p:spPr>
      </p:pic>
      <p:pic>
        <p:nvPicPr>
          <p:cNvPr id="12" name="Picture 11"/>
          <p:cNvPicPr>
            <a:picLocks noChangeAspect="1"/>
          </p:cNvPicPr>
          <p:nvPr/>
        </p:nvPicPr>
        <p:blipFill>
          <a:blip r:embed="rId3"/>
          <a:stretch>
            <a:fillRect/>
          </a:stretch>
        </p:blipFill>
        <p:spPr>
          <a:xfrm>
            <a:off x="692749" y="1621506"/>
            <a:ext cx="1524000" cy="1524000"/>
          </a:xfrm>
          <a:prstGeom prst="rect">
            <a:avLst/>
          </a:prstGeom>
          <a:ln>
            <a:solidFill>
              <a:schemeClr val="tx1"/>
            </a:solidFill>
          </a:ln>
        </p:spPr>
      </p:pic>
    </p:spTree>
    <p:extLst>
      <p:ext uri="{BB962C8B-B14F-4D97-AF65-F5344CB8AC3E}">
        <p14:creationId xmlns:p14="http://schemas.microsoft.com/office/powerpoint/2010/main" val="3362464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13149" y="224621"/>
            <a:ext cx="10364451" cy="577237"/>
          </a:xfrm>
          <a:solidFill>
            <a:schemeClr val="bg1">
              <a:lumMod val="95000"/>
            </a:schemeClr>
          </a:solidFill>
          <a:ln>
            <a:solidFill>
              <a:schemeClr val="tx1"/>
            </a:solidFill>
          </a:ln>
        </p:spPr>
        <p:txBody>
          <a:bodyPr tIns="91440" anchor="ctr" anchorCtr="1">
            <a:normAutofit fontScale="90000"/>
          </a:bodyPr>
          <a:lstStyle/>
          <a:p>
            <a:r>
              <a:rPr lang="en-US" dirty="0" smtClean="0"/>
              <a:t>Group Members Profile</a:t>
            </a:r>
            <a:endParaRPr lang="en-US" dirty="0"/>
          </a:p>
        </p:txBody>
      </p:sp>
      <p:sp>
        <p:nvSpPr>
          <p:cNvPr id="7" name="Content Placeholder 3"/>
          <p:cNvSpPr txBox="1">
            <a:spLocks/>
          </p:cNvSpPr>
          <p:nvPr/>
        </p:nvSpPr>
        <p:spPr>
          <a:xfrm>
            <a:off x="322931" y="1776250"/>
            <a:ext cx="3053315" cy="5589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dirty="0"/>
              <a:t>Kyle Francis</a:t>
            </a:r>
          </a:p>
        </p:txBody>
      </p:sp>
      <p:sp>
        <p:nvSpPr>
          <p:cNvPr id="8" name="Content Placeholder 4"/>
          <p:cNvSpPr txBox="1">
            <a:spLocks/>
          </p:cNvSpPr>
          <p:nvPr/>
        </p:nvSpPr>
        <p:spPr>
          <a:xfrm>
            <a:off x="3376246" y="1776250"/>
            <a:ext cx="7962314" cy="344658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400" cap="none" dirty="0" smtClean="0"/>
              <a:t>Kyle was born and bred in Brisbane.  He is in fact, still there.  Kyle grew up in a family that loved to be on the cutting edge of technology.  So IT was a second nature for him that saw him develop a love of computer games and hardware. He would love to be involved in troubleshooting and repair as well as the development of application software. </a:t>
            </a:r>
          </a:p>
          <a:p>
            <a:pPr marL="0" indent="0">
              <a:buNone/>
            </a:pPr>
            <a:r>
              <a:rPr lang="en-US" sz="1400" cap="none" dirty="0" smtClean="0"/>
              <a:t>Kyle’s other loves is for all the cats.  We are pretty sure that Kyle has never met a cat he doesn’t love.  He has his own cat </a:t>
            </a:r>
            <a:r>
              <a:rPr lang="en-US" sz="1400" cap="none" dirty="0" err="1" smtClean="0"/>
              <a:t>Braum</a:t>
            </a:r>
            <a:r>
              <a:rPr lang="en-US" sz="1400" cap="none" dirty="0" smtClean="0"/>
              <a:t> who is named after a League of Legends character.  </a:t>
            </a:r>
            <a:r>
              <a:rPr lang="en-US" sz="1400" cap="none" dirty="0" err="1" smtClean="0"/>
              <a:t>Braum</a:t>
            </a:r>
            <a:r>
              <a:rPr lang="en-US" sz="1400" cap="none" dirty="0" smtClean="0"/>
              <a:t> (The heart of the </a:t>
            </a:r>
            <a:r>
              <a:rPr lang="en-US" sz="1400" cap="none" dirty="0" err="1"/>
              <a:t>F</a:t>
            </a:r>
            <a:r>
              <a:rPr lang="en-US" sz="1400" cap="none" dirty="0" err="1" smtClean="0"/>
              <a:t>reljord</a:t>
            </a:r>
            <a:r>
              <a:rPr lang="en-US" sz="1400" dirty="0" smtClean="0"/>
              <a:t>)</a:t>
            </a:r>
            <a:r>
              <a:rPr lang="en-US" sz="1400" cap="none" dirty="0" smtClean="0"/>
              <a:t> has a wicked moustache, and some of his abilities are to propel freezing ice from his shield as well as become Un-Breakable.  All good qualities for a cat.</a:t>
            </a:r>
          </a:p>
          <a:p>
            <a:pPr marL="0" indent="0">
              <a:buNone/>
            </a:pPr>
            <a:r>
              <a:rPr lang="en-US" sz="1400" cap="none" dirty="0" smtClean="0"/>
              <a:t>Kyle has also represented Australia, not once, but twice, at the NASA hosted Space Settlement Design Competition.  He is still not sure if he is going to Mars after the initial 2030 mission.</a:t>
            </a:r>
          </a:p>
          <a:p>
            <a:pPr marL="0" indent="0">
              <a:buNone/>
            </a:pPr>
            <a:endParaRPr lang="en-US" sz="1400" cap="none" dirty="0" smtClean="0"/>
          </a:p>
        </p:txBody>
      </p:sp>
    </p:spTree>
    <p:extLst>
      <p:ext uri="{BB962C8B-B14F-4D97-AF65-F5344CB8AC3E}">
        <p14:creationId xmlns:p14="http://schemas.microsoft.com/office/powerpoint/2010/main" val="1927274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13775" y="478339"/>
            <a:ext cx="10364451" cy="549101"/>
          </a:xfrm>
          <a:solidFill>
            <a:schemeClr val="bg1">
              <a:lumMod val="95000"/>
            </a:schemeClr>
          </a:solidFill>
          <a:ln>
            <a:solidFill>
              <a:schemeClr val="tx1"/>
            </a:solidFill>
          </a:ln>
        </p:spPr>
        <p:txBody>
          <a:bodyPr tIns="91440">
            <a:normAutofit fontScale="90000"/>
          </a:bodyPr>
          <a:lstStyle/>
          <a:p>
            <a:r>
              <a:rPr lang="en-US" dirty="0" smtClean="0"/>
              <a:t>TEAM Myers Briggs TEST RESULTS</a:t>
            </a:r>
            <a:endParaRPr lang="en-US" dirty="0"/>
          </a:p>
        </p:txBody>
      </p:sp>
      <p:sp>
        <p:nvSpPr>
          <p:cNvPr id="6" name="TextBox 5"/>
          <p:cNvSpPr txBox="1"/>
          <p:nvPr/>
        </p:nvSpPr>
        <p:spPr>
          <a:xfrm>
            <a:off x="2419644" y="3741766"/>
            <a:ext cx="7033847" cy="1754326"/>
          </a:xfrm>
          <a:prstGeom prst="rect">
            <a:avLst/>
          </a:prstGeom>
          <a:noFill/>
        </p:spPr>
        <p:txBody>
          <a:bodyPr wrap="square" rtlCol="0">
            <a:spAutoFit/>
          </a:bodyPr>
          <a:lstStyle/>
          <a:p>
            <a:r>
              <a:rPr lang="en-US" b="1" dirty="0" smtClean="0"/>
              <a:t>Bruce</a:t>
            </a:r>
            <a:r>
              <a:rPr lang="en-US" dirty="0"/>
              <a:t>	</a:t>
            </a:r>
            <a:r>
              <a:rPr lang="en-US" dirty="0" smtClean="0"/>
              <a:t>INTP	(Introversion</a:t>
            </a:r>
            <a:r>
              <a:rPr lang="en-US" dirty="0"/>
              <a:t>, Intuition, Thinking, Perceiving)</a:t>
            </a:r>
          </a:p>
          <a:p>
            <a:r>
              <a:rPr lang="en-US" b="1" dirty="0"/>
              <a:t>Jennelle</a:t>
            </a:r>
            <a:r>
              <a:rPr lang="en-US" dirty="0"/>
              <a:t>	</a:t>
            </a:r>
            <a:r>
              <a:rPr lang="en-US" dirty="0" smtClean="0"/>
              <a:t>ISTJ		(Introversion</a:t>
            </a:r>
            <a:r>
              <a:rPr lang="en-US" dirty="0"/>
              <a:t>, Sensing, Thinking, Judgment)</a:t>
            </a:r>
          </a:p>
          <a:p>
            <a:r>
              <a:rPr lang="en-US" b="1" dirty="0" err="1"/>
              <a:t>Jaryd</a:t>
            </a:r>
            <a:r>
              <a:rPr lang="en-US" dirty="0"/>
              <a:t> 	</a:t>
            </a:r>
            <a:r>
              <a:rPr lang="en-US" dirty="0" smtClean="0"/>
              <a:t>INFP 	(Introversion</a:t>
            </a:r>
            <a:r>
              <a:rPr lang="en-US" dirty="0"/>
              <a:t>, </a:t>
            </a:r>
            <a:r>
              <a:rPr lang="en-US" dirty="0" smtClean="0"/>
              <a:t>Intuition</a:t>
            </a:r>
            <a:r>
              <a:rPr lang="en-US" dirty="0"/>
              <a:t>, </a:t>
            </a:r>
            <a:r>
              <a:rPr lang="en-US" dirty="0" smtClean="0"/>
              <a:t>Feeling</a:t>
            </a:r>
            <a:r>
              <a:rPr lang="en-US" dirty="0"/>
              <a:t>, </a:t>
            </a:r>
            <a:r>
              <a:rPr lang="en-US" dirty="0" smtClean="0"/>
              <a:t>Perceiving)</a:t>
            </a:r>
            <a:endParaRPr lang="en-US" dirty="0"/>
          </a:p>
          <a:p>
            <a:r>
              <a:rPr lang="en-US" b="1" dirty="0" smtClean="0"/>
              <a:t>Jack	</a:t>
            </a:r>
            <a:r>
              <a:rPr lang="en-US" b="1" dirty="0"/>
              <a:t>	</a:t>
            </a:r>
            <a:r>
              <a:rPr lang="en-US" dirty="0"/>
              <a:t>INTJ </a:t>
            </a:r>
            <a:r>
              <a:rPr lang="en-US" dirty="0" smtClean="0"/>
              <a:t>	(</a:t>
            </a:r>
            <a:r>
              <a:rPr lang="en-US" dirty="0"/>
              <a:t>Introversion, Intuition, Thinking, Judgment)</a:t>
            </a:r>
          </a:p>
          <a:p>
            <a:r>
              <a:rPr lang="en-US" b="1" dirty="0"/>
              <a:t>Kyle	</a:t>
            </a:r>
            <a:r>
              <a:rPr lang="en-US" b="1" dirty="0" smtClean="0"/>
              <a:t>LINKS NOT WORKING</a:t>
            </a:r>
          </a:p>
          <a:p>
            <a:endParaRPr lang="en-US" b="1" dirty="0" smtClean="0"/>
          </a:p>
        </p:txBody>
      </p:sp>
      <p:pic>
        <p:nvPicPr>
          <p:cNvPr id="10" name="Picture 9"/>
          <p:cNvPicPr>
            <a:picLocks noChangeAspect="1"/>
          </p:cNvPicPr>
          <p:nvPr/>
        </p:nvPicPr>
        <p:blipFill>
          <a:blip r:embed="rId2"/>
          <a:stretch>
            <a:fillRect/>
          </a:stretch>
        </p:blipFill>
        <p:spPr>
          <a:xfrm>
            <a:off x="913775" y="1555928"/>
            <a:ext cx="1619250" cy="1676400"/>
          </a:xfrm>
          <a:prstGeom prst="rect">
            <a:avLst/>
          </a:prstGeom>
        </p:spPr>
      </p:pic>
      <p:pic>
        <p:nvPicPr>
          <p:cNvPr id="11" name="Picture 10"/>
          <p:cNvPicPr>
            <a:picLocks noChangeAspect="1"/>
          </p:cNvPicPr>
          <p:nvPr/>
        </p:nvPicPr>
        <p:blipFill>
          <a:blip r:embed="rId3"/>
          <a:stretch>
            <a:fillRect/>
          </a:stretch>
        </p:blipFill>
        <p:spPr>
          <a:xfrm>
            <a:off x="7377863" y="1570215"/>
            <a:ext cx="1638300" cy="1676400"/>
          </a:xfrm>
          <a:prstGeom prst="rect">
            <a:avLst/>
          </a:prstGeom>
        </p:spPr>
      </p:pic>
      <p:pic>
        <p:nvPicPr>
          <p:cNvPr id="12" name="Picture 11"/>
          <p:cNvPicPr>
            <a:picLocks noChangeAspect="1"/>
          </p:cNvPicPr>
          <p:nvPr/>
        </p:nvPicPr>
        <p:blipFill>
          <a:blip r:embed="rId4"/>
          <a:stretch>
            <a:fillRect/>
          </a:stretch>
        </p:blipFill>
        <p:spPr>
          <a:xfrm>
            <a:off x="5226342" y="1555928"/>
            <a:ext cx="1619250" cy="1657350"/>
          </a:xfrm>
          <a:prstGeom prst="rect">
            <a:avLst/>
          </a:prstGeom>
        </p:spPr>
      </p:pic>
      <p:pic>
        <p:nvPicPr>
          <p:cNvPr id="13" name="Picture 12"/>
          <p:cNvPicPr>
            <a:picLocks noChangeAspect="1"/>
          </p:cNvPicPr>
          <p:nvPr/>
        </p:nvPicPr>
        <p:blipFill>
          <a:blip r:embed="rId5"/>
          <a:stretch>
            <a:fillRect/>
          </a:stretch>
        </p:blipFill>
        <p:spPr>
          <a:xfrm>
            <a:off x="3074821" y="1570215"/>
            <a:ext cx="1609725" cy="1647825"/>
          </a:xfrm>
          <a:prstGeom prst="rect">
            <a:avLst/>
          </a:prstGeom>
        </p:spPr>
      </p:pic>
      <p:sp>
        <p:nvSpPr>
          <p:cNvPr id="14" name="TextBox 13"/>
          <p:cNvSpPr txBox="1"/>
          <p:nvPr/>
        </p:nvSpPr>
        <p:spPr>
          <a:xfrm>
            <a:off x="562708" y="6231988"/>
            <a:ext cx="6006904" cy="246221"/>
          </a:xfrm>
          <a:prstGeom prst="rect">
            <a:avLst/>
          </a:prstGeom>
          <a:noFill/>
        </p:spPr>
        <p:txBody>
          <a:bodyPr wrap="square" rtlCol="0">
            <a:spAutoFit/>
          </a:bodyPr>
          <a:lstStyle/>
          <a:p>
            <a:pPr lvl="0"/>
            <a:r>
              <a:rPr lang="en-US" sz="1000">
                <a:solidFill>
                  <a:prstClr val="black"/>
                </a:solidFill>
              </a:rPr>
              <a:t>Images Source: </a:t>
            </a:r>
            <a:r>
              <a:rPr lang="en-US" sz="1000">
                <a:solidFill>
                  <a:prstClr val="black"/>
                </a:solidFill>
                <a:hlinkClick r:id="rId6"/>
              </a:rPr>
              <a:t>http://www.maoxian.com/thoughts/myers-briggs-personality-types-matrix</a:t>
            </a:r>
            <a:endParaRPr lang="en-US" sz="1000" dirty="0">
              <a:solidFill>
                <a:prstClr val="black"/>
              </a:solidFill>
            </a:endParaRPr>
          </a:p>
        </p:txBody>
      </p:sp>
    </p:spTree>
    <p:extLst>
      <p:ext uri="{BB962C8B-B14F-4D97-AF65-F5344CB8AC3E}">
        <p14:creationId xmlns:p14="http://schemas.microsoft.com/office/powerpoint/2010/main" val="3596877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98181" y="342080"/>
            <a:ext cx="10364451" cy="549101"/>
          </a:xfrm>
          <a:solidFill>
            <a:schemeClr val="bg1">
              <a:lumMod val="95000"/>
            </a:schemeClr>
          </a:solidFill>
          <a:ln>
            <a:solidFill>
              <a:schemeClr val="tx1"/>
            </a:solidFill>
          </a:ln>
        </p:spPr>
        <p:txBody>
          <a:bodyPr tIns="91440">
            <a:normAutofit fontScale="90000"/>
          </a:bodyPr>
          <a:lstStyle/>
          <a:p>
            <a:r>
              <a:rPr lang="en-US" dirty="0" smtClean="0"/>
              <a:t>Other personal testing</a:t>
            </a:r>
            <a:endParaRPr lang="en-US" dirty="0"/>
          </a:p>
        </p:txBody>
      </p:sp>
      <p:sp>
        <p:nvSpPr>
          <p:cNvPr id="6" name="TextBox 5"/>
          <p:cNvSpPr txBox="1"/>
          <p:nvPr/>
        </p:nvSpPr>
        <p:spPr>
          <a:xfrm>
            <a:off x="477250" y="996173"/>
            <a:ext cx="5262368" cy="2308324"/>
          </a:xfrm>
          <a:prstGeom prst="rect">
            <a:avLst/>
          </a:prstGeom>
          <a:noFill/>
        </p:spPr>
        <p:txBody>
          <a:bodyPr wrap="square" rtlCol="0">
            <a:spAutoFit/>
          </a:bodyPr>
          <a:lstStyle/>
          <a:p>
            <a:pPr algn="ctr"/>
            <a:r>
              <a:rPr lang="en-US" dirty="0" smtClean="0"/>
              <a:t>BRUCE</a:t>
            </a:r>
          </a:p>
          <a:p>
            <a:r>
              <a:rPr lang="en-US" sz="1400" dirty="0" smtClean="0"/>
              <a:t>Bruce </a:t>
            </a:r>
            <a:r>
              <a:rPr lang="en-US" sz="1400" dirty="0"/>
              <a:t>completed was The </a:t>
            </a:r>
            <a:r>
              <a:rPr lang="en-US" sz="1400" dirty="0" err="1"/>
              <a:t>Vark</a:t>
            </a:r>
            <a:r>
              <a:rPr lang="en-US" sz="1400" dirty="0"/>
              <a:t> Questionnaire </a:t>
            </a:r>
            <a:r>
              <a:rPr lang="en-US" sz="1400" dirty="0" smtClean="0"/>
              <a:t>and the Big Five Personality Test</a:t>
            </a:r>
          </a:p>
          <a:p>
            <a:r>
              <a:rPr lang="en-US" sz="1400" dirty="0" smtClean="0"/>
              <a:t>The VARK assessed Bruce as </a:t>
            </a:r>
            <a:r>
              <a:rPr lang="en-US" sz="1400" dirty="0"/>
              <a:t>a Mild read/write learning type.  People with this </a:t>
            </a:r>
            <a:r>
              <a:rPr lang="en-US" sz="1400" dirty="0" err="1"/>
              <a:t>Vark</a:t>
            </a:r>
            <a:r>
              <a:rPr lang="en-US" sz="1400" dirty="0"/>
              <a:t> Assessment prefer to write and read, use lists, extract meanings from headings and titles and like to have clarity in what is written. </a:t>
            </a:r>
          </a:p>
          <a:p>
            <a:r>
              <a:rPr lang="en-US" sz="1400" dirty="0" smtClean="0"/>
              <a:t>The </a:t>
            </a:r>
            <a:r>
              <a:rPr lang="en-US" sz="1400" dirty="0"/>
              <a:t>Big Five Personality </a:t>
            </a:r>
            <a:r>
              <a:rPr lang="en-US" sz="1400" dirty="0" smtClean="0"/>
              <a:t>test result was that Bruce’s personality was about Openness</a:t>
            </a:r>
            <a:r>
              <a:rPr lang="en-US" sz="1400" dirty="0"/>
              <a:t>, Conscientiousness, Extraversion, Agreeableness, </a:t>
            </a:r>
            <a:r>
              <a:rPr lang="en-US" sz="1400" dirty="0" smtClean="0"/>
              <a:t>Neuroticism</a:t>
            </a:r>
            <a:endParaRPr lang="en-US" sz="1400" dirty="0"/>
          </a:p>
        </p:txBody>
      </p:sp>
      <p:sp>
        <p:nvSpPr>
          <p:cNvPr id="8" name="TextBox 7"/>
          <p:cNvSpPr txBox="1"/>
          <p:nvPr/>
        </p:nvSpPr>
        <p:spPr>
          <a:xfrm>
            <a:off x="6274435" y="996173"/>
            <a:ext cx="5472088" cy="2523768"/>
          </a:xfrm>
          <a:prstGeom prst="rect">
            <a:avLst/>
          </a:prstGeom>
          <a:noFill/>
        </p:spPr>
        <p:txBody>
          <a:bodyPr wrap="square" rtlCol="0">
            <a:spAutoFit/>
          </a:bodyPr>
          <a:lstStyle/>
          <a:p>
            <a:pPr algn="ctr"/>
            <a:r>
              <a:rPr lang="en-US" dirty="0" smtClean="0"/>
              <a:t>JENNELLE</a:t>
            </a:r>
          </a:p>
          <a:p>
            <a:r>
              <a:rPr lang="en-US" sz="1400" dirty="0" smtClean="0"/>
              <a:t>Jennelle completed Learning </a:t>
            </a:r>
            <a:r>
              <a:rPr lang="en-US" sz="1400" dirty="0"/>
              <a:t>Style </a:t>
            </a:r>
            <a:r>
              <a:rPr lang="en-US" sz="1400" dirty="0" smtClean="0"/>
              <a:t>Test and a Verbal Reasoning Test. </a:t>
            </a:r>
          </a:p>
          <a:p>
            <a:r>
              <a:rPr lang="en-US" sz="1400" dirty="0" smtClean="0"/>
              <a:t>The Learning Style test assessed Jennelle as 60</a:t>
            </a:r>
            <a:r>
              <a:rPr lang="en-US" sz="1400" dirty="0"/>
              <a:t>% Auditory, 30% Visual and 10% tactile.  This indicates that Jennelle learns by listening and store information the way that it sounds. </a:t>
            </a:r>
          </a:p>
          <a:p>
            <a:r>
              <a:rPr lang="en-US" sz="1400" dirty="0" smtClean="0"/>
              <a:t>The </a:t>
            </a:r>
            <a:r>
              <a:rPr lang="en-US" sz="1400" dirty="0"/>
              <a:t>Verbal Reasoning </a:t>
            </a:r>
            <a:r>
              <a:rPr lang="en-US" sz="1400" dirty="0" smtClean="0"/>
              <a:t>Test result for Jennelle was a </a:t>
            </a:r>
            <a:r>
              <a:rPr lang="en-US" sz="1400" dirty="0"/>
              <a:t>high result </a:t>
            </a:r>
            <a:r>
              <a:rPr lang="en-US" sz="1400" dirty="0" smtClean="0"/>
              <a:t>of 8 </a:t>
            </a:r>
            <a:r>
              <a:rPr lang="en-US" sz="1400" dirty="0"/>
              <a:t>out of </a:t>
            </a:r>
            <a:r>
              <a:rPr lang="en-US" sz="1400" dirty="0" smtClean="0"/>
              <a:t>10.  This indicates the </a:t>
            </a:r>
            <a:r>
              <a:rPr lang="en-US" sz="1400" dirty="0"/>
              <a:t>ability to quickly go through presented verbal data, identify the issues and reach logical </a:t>
            </a:r>
            <a:r>
              <a:rPr lang="en-US" sz="1400" dirty="0" smtClean="0"/>
              <a:t>conclusions</a:t>
            </a:r>
            <a:endParaRPr lang="en-US" sz="1400" dirty="0"/>
          </a:p>
        </p:txBody>
      </p:sp>
      <p:sp>
        <p:nvSpPr>
          <p:cNvPr id="9" name="TextBox 8"/>
          <p:cNvSpPr txBox="1"/>
          <p:nvPr/>
        </p:nvSpPr>
        <p:spPr>
          <a:xfrm>
            <a:off x="477250" y="3310545"/>
            <a:ext cx="5262368" cy="1015663"/>
          </a:xfrm>
          <a:prstGeom prst="rect">
            <a:avLst/>
          </a:prstGeom>
          <a:noFill/>
        </p:spPr>
        <p:txBody>
          <a:bodyPr wrap="square" rtlCol="0">
            <a:spAutoFit/>
          </a:bodyPr>
          <a:lstStyle/>
          <a:p>
            <a:pPr algn="ctr"/>
            <a:r>
              <a:rPr lang="en-US" dirty="0" smtClean="0"/>
              <a:t>JARYD</a:t>
            </a:r>
          </a:p>
          <a:p>
            <a:r>
              <a:rPr lang="en-US" sz="1400" dirty="0" err="1" smtClean="0"/>
              <a:t>Jaryd</a:t>
            </a:r>
            <a:r>
              <a:rPr lang="en-US" sz="1400" dirty="0" smtClean="0"/>
              <a:t> completed a Learning Style and an IQ test.</a:t>
            </a:r>
          </a:p>
          <a:p>
            <a:r>
              <a:rPr lang="en-US" sz="1400" dirty="0" smtClean="0"/>
              <a:t>The learning style test assessed </a:t>
            </a:r>
            <a:r>
              <a:rPr lang="en-US" sz="1400" dirty="0" err="1" smtClean="0"/>
              <a:t>Jaryd</a:t>
            </a:r>
            <a:r>
              <a:rPr lang="en-US" sz="1400" dirty="0" smtClean="0"/>
              <a:t> as a Tactile learner</a:t>
            </a:r>
          </a:p>
          <a:p>
            <a:r>
              <a:rPr lang="en-US" sz="1400" dirty="0" smtClean="0"/>
              <a:t>The IQ test gave </a:t>
            </a:r>
            <a:r>
              <a:rPr lang="en-US" sz="1400" dirty="0" err="1" smtClean="0"/>
              <a:t>Jaryd</a:t>
            </a:r>
            <a:r>
              <a:rPr lang="en-US" sz="1400" dirty="0" smtClean="0"/>
              <a:t> an IQ score between 105 - 120</a:t>
            </a:r>
            <a:endParaRPr lang="en-US" sz="1400" dirty="0"/>
          </a:p>
        </p:txBody>
      </p:sp>
      <p:sp>
        <p:nvSpPr>
          <p:cNvPr id="10" name="TextBox 9"/>
          <p:cNvSpPr txBox="1"/>
          <p:nvPr/>
        </p:nvSpPr>
        <p:spPr>
          <a:xfrm>
            <a:off x="6274435" y="3624933"/>
            <a:ext cx="5472088" cy="2308324"/>
          </a:xfrm>
          <a:prstGeom prst="rect">
            <a:avLst/>
          </a:prstGeom>
          <a:noFill/>
        </p:spPr>
        <p:txBody>
          <a:bodyPr wrap="square" rtlCol="0">
            <a:spAutoFit/>
          </a:bodyPr>
          <a:lstStyle/>
          <a:p>
            <a:pPr algn="ctr"/>
            <a:r>
              <a:rPr lang="en-US" dirty="0" smtClean="0"/>
              <a:t>JACK</a:t>
            </a:r>
          </a:p>
          <a:p>
            <a:r>
              <a:rPr lang="en-US" sz="1400" dirty="0" smtClean="0"/>
              <a:t>Jack completed a Learning Style Test and the Big Five Personality Test.</a:t>
            </a:r>
          </a:p>
          <a:p>
            <a:r>
              <a:rPr lang="en-US" sz="1400" dirty="0" smtClean="0"/>
              <a:t>The Learning Style Test assessed Jack as 62% Visual, 59% Kinesthetic and 46% Auditory</a:t>
            </a:r>
          </a:p>
          <a:p>
            <a:r>
              <a:rPr lang="en-US" sz="1400" dirty="0" smtClean="0"/>
              <a:t>This indicates that Jack learns by seeing (Visual) and doing (Kinesthetic)</a:t>
            </a:r>
          </a:p>
          <a:p>
            <a:r>
              <a:rPr lang="en-US" sz="1400" dirty="0" smtClean="0"/>
              <a:t>The Big Fiver Personality test result was that Jack’s personality was about Conventional, Conscientiousness, Extraversion, Criticalness, Neuroticism</a:t>
            </a:r>
            <a:endParaRPr lang="en-US" sz="1400" dirty="0"/>
          </a:p>
        </p:txBody>
      </p:sp>
      <p:sp>
        <p:nvSpPr>
          <p:cNvPr id="11" name="TextBox 10"/>
          <p:cNvSpPr txBox="1"/>
          <p:nvPr/>
        </p:nvSpPr>
        <p:spPr>
          <a:xfrm>
            <a:off x="477250" y="4486707"/>
            <a:ext cx="5262368" cy="584775"/>
          </a:xfrm>
          <a:prstGeom prst="rect">
            <a:avLst/>
          </a:prstGeom>
          <a:noFill/>
        </p:spPr>
        <p:txBody>
          <a:bodyPr wrap="square" rtlCol="0">
            <a:spAutoFit/>
          </a:bodyPr>
          <a:lstStyle/>
          <a:p>
            <a:pPr algn="ctr"/>
            <a:r>
              <a:rPr lang="en-US" dirty="0" smtClean="0"/>
              <a:t>KYLE</a:t>
            </a:r>
          </a:p>
          <a:p>
            <a:r>
              <a:rPr lang="en-US" sz="1400" dirty="0" smtClean="0"/>
              <a:t>Kyle is currently devoid of personality</a:t>
            </a:r>
          </a:p>
        </p:txBody>
      </p:sp>
    </p:spTree>
    <p:extLst>
      <p:ext uri="{BB962C8B-B14F-4D97-AF65-F5344CB8AC3E}">
        <p14:creationId xmlns:p14="http://schemas.microsoft.com/office/powerpoint/2010/main" val="1639621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98181" y="342080"/>
            <a:ext cx="10364451" cy="549101"/>
          </a:xfrm>
          <a:solidFill>
            <a:schemeClr val="bg1">
              <a:lumMod val="95000"/>
            </a:schemeClr>
          </a:solidFill>
          <a:ln>
            <a:solidFill>
              <a:schemeClr val="tx1"/>
            </a:solidFill>
          </a:ln>
        </p:spPr>
        <p:txBody>
          <a:bodyPr tIns="91440">
            <a:normAutofit fontScale="90000"/>
          </a:bodyPr>
          <a:lstStyle/>
          <a:p>
            <a:r>
              <a:rPr lang="en-US" dirty="0" smtClean="0"/>
              <a:t>PERSONALITY TESTING Assessment</a:t>
            </a:r>
            <a:endParaRPr lang="en-US" dirty="0"/>
          </a:p>
        </p:txBody>
      </p:sp>
      <p:sp>
        <p:nvSpPr>
          <p:cNvPr id="6" name="TextBox 5"/>
          <p:cNvSpPr txBox="1"/>
          <p:nvPr/>
        </p:nvSpPr>
        <p:spPr>
          <a:xfrm>
            <a:off x="998181" y="1439964"/>
            <a:ext cx="10364451" cy="2462213"/>
          </a:xfrm>
          <a:prstGeom prst="rect">
            <a:avLst/>
          </a:prstGeom>
          <a:noFill/>
        </p:spPr>
        <p:txBody>
          <a:bodyPr wrap="square" rtlCol="0">
            <a:spAutoFit/>
          </a:bodyPr>
          <a:lstStyle/>
          <a:p>
            <a:r>
              <a:rPr lang="en-US" sz="1400" dirty="0" smtClean="0"/>
              <a:t>The </a:t>
            </a:r>
            <a:r>
              <a:rPr lang="en-US" sz="1400" dirty="0"/>
              <a:t>Myers Briggs </a:t>
            </a:r>
            <a:r>
              <a:rPr lang="en-US" sz="1400" dirty="0" smtClean="0"/>
              <a:t>results seem to indicate that the </a:t>
            </a:r>
            <a:r>
              <a:rPr lang="en-US" sz="1400" dirty="0"/>
              <a:t>Restless </a:t>
            </a:r>
            <a:r>
              <a:rPr lang="en-US" sz="1400" dirty="0" smtClean="0"/>
              <a:t>Bolters </a:t>
            </a:r>
            <a:r>
              <a:rPr lang="en-US" sz="1400" dirty="0"/>
              <a:t>are a collection of Introverts.  </a:t>
            </a:r>
          </a:p>
          <a:p>
            <a:r>
              <a:rPr lang="en-US" sz="1400" dirty="0"/>
              <a:t>We do not like to be front facing and often prefer quiet reflection and privacy.  </a:t>
            </a:r>
            <a:endParaRPr lang="en-US" sz="1400" dirty="0" smtClean="0"/>
          </a:p>
          <a:p>
            <a:r>
              <a:rPr lang="en-US" sz="1400" dirty="0" smtClean="0"/>
              <a:t>We </a:t>
            </a:r>
            <a:r>
              <a:rPr lang="en-US" sz="1400" dirty="0"/>
              <a:t>process ideas and concepts thoroughly by ourselves before taking it out to be used/evaluated by someone else.  </a:t>
            </a:r>
          </a:p>
          <a:p>
            <a:r>
              <a:rPr lang="en-US" sz="1400" dirty="0"/>
              <a:t>We are also Thinkers that prefer objective truths and a process of elimination to determine outcomes</a:t>
            </a:r>
            <a:r>
              <a:rPr lang="en-US" sz="1400" dirty="0" smtClean="0"/>
              <a:t>.</a:t>
            </a:r>
          </a:p>
          <a:p>
            <a:endParaRPr lang="en-US" sz="1400" dirty="0"/>
          </a:p>
          <a:p>
            <a:r>
              <a:rPr lang="en-US" sz="1400" dirty="0"/>
              <a:t>Where we differ is between </a:t>
            </a:r>
            <a:r>
              <a:rPr lang="en-US" sz="1400" dirty="0" smtClean="0"/>
              <a:t>Sensing/Intuition </a:t>
            </a:r>
            <a:r>
              <a:rPr lang="en-US" sz="1400" dirty="0"/>
              <a:t>and Judgement/Perceiving.</a:t>
            </a:r>
          </a:p>
          <a:p>
            <a:r>
              <a:rPr lang="en-US" sz="1400" dirty="0"/>
              <a:t>Sensing people need concrete and tangible ideas and deal with the current presented situation, whereas Intuition people place an emphasis on meaning and associations and are very good at spotting patterns.</a:t>
            </a:r>
          </a:p>
          <a:p>
            <a:r>
              <a:rPr lang="en-US" sz="1400" dirty="0"/>
              <a:t>Judgement people are structured and postulate theories about the world, always willing to try new information in their structured understanding.  Whereas Perceiving people are more unstructured and like to keep their options open.  But this also means that they are more open to change as they do not have an existing structure. </a:t>
            </a:r>
          </a:p>
        </p:txBody>
      </p:sp>
      <p:sp>
        <p:nvSpPr>
          <p:cNvPr id="7" name="TextBox 6"/>
          <p:cNvSpPr txBox="1"/>
          <p:nvPr/>
        </p:nvSpPr>
        <p:spPr>
          <a:xfrm>
            <a:off x="998180" y="4026075"/>
            <a:ext cx="10364451" cy="1384995"/>
          </a:xfrm>
          <a:prstGeom prst="rect">
            <a:avLst/>
          </a:prstGeom>
          <a:noFill/>
        </p:spPr>
        <p:txBody>
          <a:bodyPr wrap="square" rtlCol="0">
            <a:spAutoFit/>
          </a:bodyPr>
          <a:lstStyle/>
          <a:p>
            <a:r>
              <a:rPr lang="en-US" sz="1400" dirty="0" smtClean="0"/>
              <a:t>The collection of other testing the team members went through show that we all come from a different perspective, and learn and create differently.</a:t>
            </a:r>
          </a:p>
          <a:p>
            <a:r>
              <a:rPr lang="en-US" sz="1400" dirty="0" smtClean="0"/>
              <a:t>Having these differences means that we have some diversity in the team.  Not everyone will have the same opinion or idea.  However all our personality testing shows that we reason and process well, so whilst we might be coming from differing ideas, we all seem to possess the skill to manage that and come up with a concise plan the reflects all our abilities.</a:t>
            </a:r>
            <a:endParaRPr lang="en-US" sz="1400" dirty="0"/>
          </a:p>
        </p:txBody>
      </p:sp>
    </p:spTree>
    <p:extLst>
      <p:ext uri="{BB962C8B-B14F-4D97-AF65-F5344CB8AC3E}">
        <p14:creationId xmlns:p14="http://schemas.microsoft.com/office/powerpoint/2010/main" val="214057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98181" y="342080"/>
            <a:ext cx="10364451" cy="549101"/>
          </a:xfrm>
          <a:solidFill>
            <a:schemeClr val="bg1">
              <a:lumMod val="95000"/>
            </a:schemeClr>
          </a:solidFill>
          <a:ln>
            <a:solidFill>
              <a:schemeClr val="tx1"/>
            </a:solidFill>
          </a:ln>
        </p:spPr>
        <p:txBody>
          <a:bodyPr tIns="91440">
            <a:normAutofit fontScale="90000"/>
          </a:bodyPr>
          <a:lstStyle/>
          <a:p>
            <a:r>
              <a:rPr lang="en-US" dirty="0" smtClean="0"/>
              <a:t>IDEAL JOBS COMPARISON</a:t>
            </a:r>
            <a:endParaRPr lang="en-US" dirty="0"/>
          </a:p>
        </p:txBody>
      </p:sp>
      <p:sp>
        <p:nvSpPr>
          <p:cNvPr id="6" name="TextBox 5"/>
          <p:cNvSpPr txBox="1"/>
          <p:nvPr/>
        </p:nvSpPr>
        <p:spPr>
          <a:xfrm>
            <a:off x="998181" y="2096086"/>
            <a:ext cx="10733649" cy="923330"/>
          </a:xfrm>
          <a:prstGeom prst="rect">
            <a:avLst/>
          </a:prstGeom>
          <a:noFill/>
        </p:spPr>
        <p:txBody>
          <a:bodyPr wrap="square" rtlCol="0">
            <a:spAutoFit/>
          </a:bodyPr>
          <a:lstStyle/>
          <a:p>
            <a:r>
              <a:rPr lang="en-US"/>
              <a:t>From the assessment: Compare everyone’s ideal jobs. What common elements are there, if any? What differentiates each position from the others, if anything? How similar or different are your career plans across the group?</a:t>
            </a:r>
            <a:endParaRPr lang="en-US" dirty="0"/>
          </a:p>
        </p:txBody>
      </p:sp>
    </p:spTree>
    <p:extLst>
      <p:ext uri="{BB962C8B-B14F-4D97-AF65-F5344CB8AC3E}">
        <p14:creationId xmlns:p14="http://schemas.microsoft.com/office/powerpoint/2010/main" val="1487392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98181" y="342080"/>
            <a:ext cx="10364451" cy="549101"/>
          </a:xfrm>
          <a:solidFill>
            <a:schemeClr val="bg1">
              <a:lumMod val="95000"/>
            </a:schemeClr>
          </a:solidFill>
          <a:ln>
            <a:solidFill>
              <a:schemeClr val="tx1"/>
            </a:solidFill>
          </a:ln>
        </p:spPr>
        <p:txBody>
          <a:bodyPr tIns="91440">
            <a:normAutofit fontScale="90000"/>
          </a:bodyPr>
          <a:lstStyle/>
          <a:p>
            <a:r>
              <a:rPr lang="en-US" dirty="0" smtClean="0"/>
              <a:t>INDUSTRY DATA</a:t>
            </a:r>
            <a:endParaRPr lang="en-US" dirty="0"/>
          </a:p>
        </p:txBody>
      </p:sp>
      <p:sp>
        <p:nvSpPr>
          <p:cNvPr id="6" name="TextBox 5"/>
          <p:cNvSpPr txBox="1"/>
          <p:nvPr/>
        </p:nvSpPr>
        <p:spPr>
          <a:xfrm>
            <a:off x="725714" y="1038106"/>
            <a:ext cx="10856685" cy="5447645"/>
          </a:xfrm>
          <a:prstGeom prst="rect">
            <a:avLst/>
          </a:prstGeom>
          <a:noFill/>
        </p:spPr>
        <p:txBody>
          <a:bodyPr wrap="square" rtlCol="0">
            <a:spAutoFit/>
          </a:bodyPr>
          <a:lstStyle/>
          <a:p>
            <a:r>
              <a:rPr lang="en-US" sz="1300" b="1" dirty="0"/>
              <a:t>What are the Job Titles for your group's ideal jobs? How do each of these rank in terms of demand from employers?</a:t>
            </a:r>
          </a:p>
          <a:p>
            <a:pPr>
              <a:spcBef>
                <a:spcPts val="300"/>
              </a:spcBef>
            </a:pPr>
            <a:r>
              <a:rPr lang="en-US" sz="1300" dirty="0"/>
              <a:t>Out groups Ideal Jobs consist of Software Developer which 2 people put as their Ideal Job, System Engineer, Web Developer and a Senior Data Analyst/Scientist. </a:t>
            </a:r>
            <a:endParaRPr lang="en-US" sz="1300" dirty="0" smtClean="0"/>
          </a:p>
          <a:p>
            <a:r>
              <a:rPr lang="en-US" sz="1300" dirty="0" smtClean="0"/>
              <a:t>In </a:t>
            </a:r>
            <a:r>
              <a:rPr lang="en-US" sz="1300" dirty="0"/>
              <a:t>terms of demand the Job that has the most demand would be a Senior Data Analyst/Scientist which has a demand of over 360,000 job openings worldwide and second would be System Engineer with 786 in Australia alone, then third would be Web Developer with 381 jobs in Australia and out of all the jobs listed in this groups Ideal Jobs the least demanded job is a Software Developer with 287 job listings in Australia.</a:t>
            </a:r>
          </a:p>
          <a:p>
            <a:endParaRPr lang="en-US" sz="1300" dirty="0" smtClean="0"/>
          </a:p>
          <a:p>
            <a:r>
              <a:rPr lang="en-US" sz="1300" b="1" dirty="0" smtClean="0"/>
              <a:t>How </a:t>
            </a:r>
            <a:r>
              <a:rPr lang="en-US" sz="1300" b="1" dirty="0"/>
              <a:t>do the IT-specific skills in your required skill set rank in terms of demand from employers?</a:t>
            </a:r>
          </a:p>
          <a:p>
            <a:pPr>
              <a:spcBef>
                <a:spcPts val="300"/>
              </a:spcBef>
            </a:pPr>
            <a:r>
              <a:rPr lang="en-US" sz="1300" dirty="0" smtClean="0"/>
              <a:t>Our </a:t>
            </a:r>
            <a:r>
              <a:rPr lang="en-US" sz="1300" dirty="0"/>
              <a:t>groups Ideal Jobs require some IT Specific skills and when ranked in terms of demand the most demanded to least demanded </a:t>
            </a:r>
            <a:r>
              <a:rPr lang="en-US" sz="1300" dirty="0" smtClean="0"/>
              <a:t>is SQL with 3,570 job requiring this skill, </a:t>
            </a:r>
            <a:r>
              <a:rPr lang="en-US" sz="1300" dirty="0" err="1" smtClean="0"/>
              <a:t>Javascript</a:t>
            </a:r>
            <a:r>
              <a:rPr lang="en-US" sz="1300" dirty="0" smtClean="0"/>
              <a:t> with 2,946 jobs requiring this skill, Project Management with 2,252 </a:t>
            </a:r>
            <a:r>
              <a:rPr lang="en-US" sz="1300" dirty="0"/>
              <a:t>jobs requiring this skill, </a:t>
            </a:r>
            <a:r>
              <a:rPr lang="en-US" sz="1300" dirty="0" smtClean="0"/>
              <a:t>Business Management with 2,141 </a:t>
            </a:r>
            <a:r>
              <a:rPr lang="en-US" sz="1300" dirty="0"/>
              <a:t>jobs requiring this skill, </a:t>
            </a:r>
            <a:r>
              <a:rPr lang="en-US" sz="1300" dirty="0" smtClean="0"/>
              <a:t>Website Production with 1,366 </a:t>
            </a:r>
            <a:r>
              <a:rPr lang="en-US" sz="1300" dirty="0"/>
              <a:t>jobs requiring this skill, Systems Engineering with 1,037 jobs requiring this skill and last but not least Business Process with 1,033 jobs requiring this skill.</a:t>
            </a:r>
          </a:p>
          <a:p>
            <a:endParaRPr lang="en-US" sz="1300" dirty="0" smtClean="0"/>
          </a:p>
          <a:p>
            <a:r>
              <a:rPr lang="en-US" sz="1300" b="1" dirty="0" smtClean="0"/>
              <a:t>How </a:t>
            </a:r>
            <a:r>
              <a:rPr lang="en-US" sz="1300" b="1" dirty="0"/>
              <a:t>do the general skills in your required skill set rank in terms of demand from employers?</a:t>
            </a:r>
          </a:p>
          <a:p>
            <a:pPr>
              <a:spcBef>
                <a:spcPts val="300"/>
              </a:spcBef>
            </a:pPr>
            <a:r>
              <a:rPr lang="en-US" sz="1300" dirty="0" smtClean="0"/>
              <a:t>Our </a:t>
            </a:r>
            <a:r>
              <a:rPr lang="en-US" sz="1300" dirty="0"/>
              <a:t>groups Ideal Jobs require some general skills and when ranked in terms of demand the most demanded to least demanded is </a:t>
            </a:r>
            <a:r>
              <a:rPr lang="en-US" sz="1300" dirty="0" smtClean="0"/>
              <a:t>with SQL with 17,570 jobs requiring this skill, </a:t>
            </a:r>
            <a:r>
              <a:rPr lang="en-US" sz="1300" dirty="0" err="1" smtClean="0"/>
              <a:t>Javascript</a:t>
            </a:r>
            <a:r>
              <a:rPr lang="en-US" sz="1300" dirty="0" smtClean="0"/>
              <a:t> with 15,368 jobs requiring this skill, </a:t>
            </a:r>
            <a:r>
              <a:rPr lang="en-US" sz="1300" dirty="0"/>
              <a:t>Communication Skills with 44,367 jobs requiring this skill, Problem Solving with 16,445 jobs requiring this skill, Organisational Skills with 15,844 jobs requiring this skill, Team Work/Collaboration with 14,364 jobs requiring this skill, Time Management with 5,059 jobs requiring this skill, Meeting Deadlines with 3,346 jobs requiring this skill, Analytical Skills with 2,997 requiring this skill, Management with 2,906 jobs requiring this skill and last but not least Decision Making with 1,850 jobs requiring this skill</a:t>
            </a:r>
            <a:r>
              <a:rPr lang="en-US" sz="1300" dirty="0" smtClean="0"/>
              <a:t>.</a:t>
            </a:r>
          </a:p>
          <a:p>
            <a:endParaRPr lang="en-US" sz="1300" dirty="0" smtClean="0"/>
          </a:p>
          <a:p>
            <a:r>
              <a:rPr lang="en-US" sz="1300" b="1" dirty="0"/>
              <a:t>What are the three highest ranked IT-specific skills which are not in your required skill set?</a:t>
            </a:r>
          </a:p>
          <a:p>
            <a:pPr>
              <a:spcBef>
                <a:spcPts val="300"/>
              </a:spcBef>
            </a:pPr>
            <a:r>
              <a:rPr lang="en-US" sz="1300" dirty="0"/>
              <a:t>The top three IT Specific Skills that are not required from our groups Ideals Jobs are number 1 is knowing JAVA with 2,860 jobs requiring this skill, number 2 is Business Analysis with 2,096 jobs requiring this skill and third highest ranked would be Technical Support with 1,830 jobs requiring this skill</a:t>
            </a:r>
            <a:r>
              <a:rPr lang="en-US" sz="1300" dirty="0" smtClean="0"/>
              <a:t>.</a:t>
            </a:r>
            <a:endParaRPr lang="en-US" sz="1300" dirty="0"/>
          </a:p>
        </p:txBody>
      </p:sp>
    </p:spTree>
    <p:extLst>
      <p:ext uri="{BB962C8B-B14F-4D97-AF65-F5344CB8AC3E}">
        <p14:creationId xmlns:p14="http://schemas.microsoft.com/office/powerpoint/2010/main" val="245133824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4507</TotalTime>
  <Words>6156</Words>
  <Application>Microsoft Office PowerPoint</Application>
  <PresentationFormat>Widescreen</PresentationFormat>
  <Paragraphs>266</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Aparajita</vt:lpstr>
      <vt:lpstr>Arial</vt:lpstr>
      <vt:lpstr>Calibri</vt:lpstr>
      <vt:lpstr>Tw Cen MT</vt:lpstr>
      <vt:lpstr>Droplet</vt:lpstr>
      <vt:lpstr>The Restless Bolters Assessment 2 – Team Project Report</vt:lpstr>
      <vt:lpstr>Group Members Profile</vt:lpstr>
      <vt:lpstr>Group Members Profile</vt:lpstr>
      <vt:lpstr>Group Members Profile</vt:lpstr>
      <vt:lpstr>TEAM Myers Briggs TEST RESULTS</vt:lpstr>
      <vt:lpstr>Other personal testing</vt:lpstr>
      <vt:lpstr>PERSONALITY TESTING Assessment</vt:lpstr>
      <vt:lpstr>IDEAL JOBS COMPARISON</vt:lpstr>
      <vt:lpstr>INDUSTRY DATA</vt:lpstr>
      <vt:lpstr>PowerPoint Presentation</vt:lpstr>
      <vt:lpstr>INTERVIEW OF AN IT PROFESSIONAL</vt:lpstr>
      <vt:lpstr>PowerPoint Presentation</vt:lpstr>
      <vt:lpstr>PowerPoint Presentation</vt:lpstr>
      <vt:lpstr>PowerPoint Presentation</vt:lpstr>
      <vt:lpstr>PowerPoint Presentation</vt:lpstr>
      <vt:lpstr>PowerPoint Presentation</vt:lpstr>
      <vt:lpstr>IT Technologies</vt:lpstr>
      <vt:lpstr>IT Technologies (continued)</vt:lpstr>
      <vt:lpstr>PowerPoint Presentation</vt:lpstr>
      <vt:lpstr>PowerPoint Presentation</vt:lpstr>
      <vt:lpstr>PowerPoint Presentation</vt:lpstr>
      <vt:lpstr>PowerPoint Presentation</vt:lpstr>
      <vt:lpstr>PROJECT IDEA</vt:lpstr>
      <vt:lpstr>FEEDBACK</vt:lpstr>
      <vt:lpstr>REFERENCES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Restless Bolters Assessment 2 – Team Project Report</dc:title>
  <dc:creator>Dad</dc:creator>
  <cp:lastModifiedBy>Dad</cp:lastModifiedBy>
  <cp:revision>35</cp:revision>
  <dcterms:created xsi:type="dcterms:W3CDTF">2019-07-08T11:07:55Z</dcterms:created>
  <dcterms:modified xsi:type="dcterms:W3CDTF">2019-07-13T11:13:38Z</dcterms:modified>
</cp:coreProperties>
</file>