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317" r:id="rId2"/>
    <p:sldId id="256" r:id="rId3"/>
    <p:sldId id="257" r:id="rId4"/>
    <p:sldId id="258" r:id="rId5"/>
    <p:sldId id="259" r:id="rId6"/>
    <p:sldId id="291" r:id="rId7"/>
    <p:sldId id="260" r:id="rId8"/>
    <p:sldId id="318" r:id="rId9"/>
    <p:sldId id="261" r:id="rId10"/>
    <p:sldId id="266" r:id="rId11"/>
    <p:sldId id="262" r:id="rId12"/>
    <p:sldId id="263" r:id="rId13"/>
    <p:sldId id="264" r:id="rId14"/>
    <p:sldId id="265" r:id="rId15"/>
    <p:sldId id="287" r:id="rId16"/>
    <p:sldId id="271" r:id="rId17"/>
    <p:sldId id="272" r:id="rId18"/>
    <p:sldId id="273" r:id="rId19"/>
    <p:sldId id="274" r:id="rId20"/>
    <p:sldId id="275" r:id="rId21"/>
    <p:sldId id="276" r:id="rId22"/>
    <p:sldId id="277" r:id="rId23"/>
    <p:sldId id="288" r:id="rId24"/>
    <p:sldId id="278" r:id="rId25"/>
    <p:sldId id="279" r:id="rId26"/>
    <p:sldId id="280" r:id="rId27"/>
    <p:sldId id="281" r:id="rId28"/>
    <p:sldId id="282" r:id="rId29"/>
    <p:sldId id="283" r:id="rId30"/>
    <p:sldId id="284" r:id="rId31"/>
    <p:sldId id="285" r:id="rId32"/>
    <p:sldId id="286" r:id="rId33"/>
    <p:sldId id="289" r:id="rId34"/>
    <p:sldId id="292" r:id="rId35"/>
    <p:sldId id="267" r:id="rId36"/>
    <p:sldId id="268" r:id="rId37"/>
    <p:sldId id="269" r:id="rId38"/>
    <p:sldId id="270" r:id="rId39"/>
    <p:sldId id="293" r:id="rId40"/>
    <p:sldId id="294" r:id="rId41"/>
    <p:sldId id="301" r:id="rId42"/>
    <p:sldId id="295" r:id="rId43"/>
    <p:sldId id="296" r:id="rId44"/>
    <p:sldId id="297" r:id="rId45"/>
    <p:sldId id="298" r:id="rId46"/>
    <p:sldId id="299" r:id="rId47"/>
    <p:sldId id="300" r:id="rId48"/>
    <p:sldId id="302" r:id="rId49"/>
    <p:sldId id="303" r:id="rId50"/>
    <p:sldId id="309" r:id="rId51"/>
    <p:sldId id="310" r:id="rId52"/>
    <p:sldId id="305" r:id="rId53"/>
    <p:sldId id="306" r:id="rId54"/>
    <p:sldId id="304" r:id="rId55"/>
    <p:sldId id="307" r:id="rId56"/>
    <p:sldId id="311" r:id="rId57"/>
    <p:sldId id="312" r:id="rId58"/>
    <p:sldId id="313" r:id="rId59"/>
    <p:sldId id="314" r:id="rId60"/>
    <p:sldId id="315" r:id="rId61"/>
    <p:sldId id="290" r:id="rId62"/>
    <p:sldId id="316" r:id="rId6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D8F3C-8069-4439-9BA5-932A62C2B2A9}" type="datetimeFigureOut">
              <a:rPr lang="zh-TW" altLang="en-US" smtClean="0"/>
              <a:t>2018/4/8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7ABE84-E003-4720-96B5-D048E36F7854}" type="slidenum">
              <a:rPr lang="zh-TW" altLang="en-US" smtClean="0"/>
              <a:t>‹#›</a:t>
            </a:fld>
            <a:endParaRPr lang="zh-TW" altLang="en-US"/>
          </a:p>
        </p:txBody>
      </p:sp>
    </p:spTree>
    <p:extLst>
      <p:ext uri="{BB962C8B-B14F-4D97-AF65-F5344CB8AC3E}">
        <p14:creationId xmlns:p14="http://schemas.microsoft.com/office/powerpoint/2010/main" val="199268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1</a:t>
            </a:fld>
            <a:endParaRPr lang="zh-TW" altLang="en-US"/>
          </a:p>
        </p:txBody>
      </p:sp>
    </p:spTree>
    <p:extLst>
      <p:ext uri="{BB962C8B-B14F-4D97-AF65-F5344CB8AC3E}">
        <p14:creationId xmlns:p14="http://schemas.microsoft.com/office/powerpoint/2010/main" val="3849638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i="1" kern="1200" dirty="0" smtClean="0">
                <a:solidFill>
                  <a:schemeClr val="tx1"/>
                </a:solidFill>
                <a:effectLst/>
                <a:latin typeface="+mn-lt"/>
                <a:ea typeface="+mn-ea"/>
                <a:cs typeface="+mn-cs"/>
              </a:rPr>
              <a:t>flex </a:t>
            </a:r>
            <a:r>
              <a:rPr lang="en-US" altLang="zh-TW" sz="1200" kern="1200" dirty="0" smtClean="0">
                <a:solidFill>
                  <a:schemeClr val="tx1"/>
                </a:solidFill>
                <a:effectLst/>
                <a:latin typeface="+mn-lt"/>
                <a:ea typeface="+mn-ea"/>
                <a:cs typeface="+mn-cs"/>
              </a:rPr>
              <a:t>provides a mechanism for conditionally activating rules. Any rule whose pattern is prefixed with "&lt;</a:t>
            </a:r>
            <a:r>
              <a:rPr lang="en-US" altLang="zh-TW" sz="1200" kern="1200" dirty="0" err="1" smtClean="0">
                <a:solidFill>
                  <a:schemeClr val="tx1"/>
                </a:solidFill>
                <a:effectLst/>
                <a:latin typeface="+mn-lt"/>
                <a:ea typeface="+mn-ea"/>
                <a:cs typeface="+mn-cs"/>
              </a:rPr>
              <a:t>sc</a:t>
            </a:r>
            <a:r>
              <a:rPr lang="en-US" altLang="zh-TW" sz="1200" kern="1200" dirty="0" smtClean="0">
                <a:solidFill>
                  <a:schemeClr val="tx1"/>
                </a:solidFill>
                <a:effectLst/>
                <a:latin typeface="+mn-lt"/>
                <a:ea typeface="+mn-ea"/>
                <a:cs typeface="+mn-cs"/>
              </a:rPr>
              <a:t>&gt;" will only be active when the scanner is in the start condition named "</a:t>
            </a:r>
            <a:r>
              <a:rPr lang="en-US" altLang="zh-TW" sz="1200" kern="1200" dirty="0" err="1" smtClean="0">
                <a:solidFill>
                  <a:schemeClr val="tx1"/>
                </a:solidFill>
                <a:effectLst/>
                <a:latin typeface="+mn-lt"/>
                <a:ea typeface="+mn-ea"/>
                <a:cs typeface="+mn-cs"/>
              </a:rPr>
              <a:t>sc</a:t>
            </a:r>
            <a:r>
              <a:rPr lang="en-US" altLang="zh-TW" sz="1200" kern="1200" dirty="0" smtClean="0">
                <a:solidFill>
                  <a:schemeClr val="tx1"/>
                </a:solidFill>
                <a:effectLst/>
                <a:latin typeface="+mn-lt"/>
                <a:ea typeface="+mn-ea"/>
                <a:cs typeface="+mn-cs"/>
              </a:rPr>
              <a:t>". </a:t>
            </a:r>
            <a:endParaRPr lang="en-US" altLang="zh-TW" dirty="0" smtClean="0"/>
          </a:p>
          <a:p>
            <a:r>
              <a:rPr lang="en-US" altLang="zh-TW" sz="1200" kern="1200" dirty="0" smtClean="0">
                <a:solidFill>
                  <a:schemeClr val="tx1"/>
                </a:solidFill>
                <a:effectLst/>
                <a:latin typeface="+mn-lt"/>
                <a:ea typeface="+mn-ea"/>
                <a:cs typeface="+mn-cs"/>
              </a:rPr>
              <a:t>• Start conditions are declared in the definitions (first) section of the input using </a:t>
            </a:r>
            <a:r>
              <a:rPr lang="en-US" altLang="zh-TW" sz="1200" kern="1200" dirty="0" err="1" smtClean="0">
                <a:solidFill>
                  <a:schemeClr val="tx1"/>
                </a:solidFill>
                <a:effectLst/>
                <a:latin typeface="+mn-lt"/>
                <a:ea typeface="+mn-ea"/>
                <a:cs typeface="+mn-cs"/>
              </a:rPr>
              <a:t>unindented</a:t>
            </a:r>
            <a:r>
              <a:rPr lang="en-US" altLang="zh-TW" sz="1200" kern="1200" dirty="0" smtClean="0">
                <a:solidFill>
                  <a:schemeClr val="tx1"/>
                </a:solidFill>
                <a:effectLst/>
                <a:latin typeface="+mn-lt"/>
                <a:ea typeface="+mn-ea"/>
                <a:cs typeface="+mn-cs"/>
              </a:rPr>
              <a:t> lines beginning with either `%s' (</a:t>
            </a:r>
            <a:r>
              <a:rPr lang="en-US" altLang="zh-TW" sz="1200" i="1" kern="1200" dirty="0" smtClean="0">
                <a:solidFill>
                  <a:schemeClr val="tx1"/>
                </a:solidFill>
                <a:effectLst/>
                <a:latin typeface="+mn-lt"/>
                <a:ea typeface="+mn-ea"/>
                <a:cs typeface="+mn-cs"/>
              </a:rPr>
              <a:t>inclusive </a:t>
            </a:r>
            <a:r>
              <a:rPr lang="en-US" altLang="zh-TW" sz="1200" kern="1200" dirty="0" smtClean="0">
                <a:solidFill>
                  <a:schemeClr val="tx1"/>
                </a:solidFill>
                <a:effectLst/>
                <a:latin typeface="+mn-lt"/>
                <a:ea typeface="+mn-ea"/>
                <a:cs typeface="+mn-cs"/>
              </a:rPr>
              <a:t>start conditions) or `%x' (</a:t>
            </a:r>
            <a:r>
              <a:rPr lang="en-US" altLang="zh-TW" sz="1200" i="1" kern="1200" dirty="0" smtClean="0">
                <a:solidFill>
                  <a:schemeClr val="tx1"/>
                </a:solidFill>
                <a:effectLst/>
                <a:latin typeface="+mn-lt"/>
                <a:ea typeface="+mn-ea"/>
                <a:cs typeface="+mn-cs"/>
              </a:rPr>
              <a:t>exclusive </a:t>
            </a:r>
            <a:r>
              <a:rPr lang="en-US" altLang="zh-TW" sz="1200" kern="1200" dirty="0" smtClean="0">
                <a:solidFill>
                  <a:schemeClr val="tx1"/>
                </a:solidFill>
                <a:effectLst/>
                <a:latin typeface="+mn-lt"/>
                <a:ea typeface="+mn-ea"/>
                <a:cs typeface="+mn-cs"/>
              </a:rPr>
              <a:t>start conditions) </a:t>
            </a:r>
            <a:endParaRPr lang="en-US" altLang="zh-TW" dirty="0" smtClean="0"/>
          </a:p>
          <a:p>
            <a:r>
              <a:rPr lang="en-US" altLang="zh-TW" sz="1200" kern="1200" dirty="0" smtClean="0">
                <a:solidFill>
                  <a:schemeClr val="tx1"/>
                </a:solidFill>
                <a:effectLst/>
                <a:latin typeface="+mn-lt"/>
                <a:ea typeface="+mn-ea"/>
                <a:cs typeface="+mn-cs"/>
              </a:rPr>
              <a:t>• Initial starting condition of </a:t>
            </a:r>
            <a:r>
              <a:rPr lang="en-US" altLang="zh-TW" sz="1200" i="1" kern="1200" dirty="0" smtClean="0">
                <a:solidFill>
                  <a:schemeClr val="tx1"/>
                </a:solidFill>
                <a:effectLst/>
                <a:latin typeface="+mn-lt"/>
                <a:ea typeface="+mn-ea"/>
                <a:cs typeface="+mn-cs"/>
              </a:rPr>
              <a:t>flex </a:t>
            </a:r>
            <a:r>
              <a:rPr lang="en-US" altLang="zh-TW" sz="1200" kern="1200" dirty="0" smtClean="0">
                <a:solidFill>
                  <a:schemeClr val="tx1"/>
                </a:solidFill>
                <a:effectLst/>
                <a:latin typeface="+mn-lt"/>
                <a:ea typeface="+mn-ea"/>
                <a:cs typeface="+mn-cs"/>
              </a:rPr>
              <a:t>is 0 (INITIAL) </a:t>
            </a:r>
            <a:endParaRPr lang="en-US" altLang="zh-TW" dirty="0" smtClean="0"/>
          </a:p>
          <a:p>
            <a:r>
              <a:rPr lang="en-US" altLang="zh-TW" sz="1200" kern="1200" dirty="0" smtClean="0">
                <a:solidFill>
                  <a:schemeClr val="tx1"/>
                </a:solidFill>
                <a:effectLst/>
                <a:latin typeface="+mn-lt"/>
                <a:ea typeface="+mn-ea"/>
                <a:cs typeface="+mn-cs"/>
              </a:rPr>
              <a:t>• A start condition is activated using the BEGIN action. Until the next BEGIN action is executed, rules with the given start condition will be active and rules with other start conditions will be inactive. </a:t>
            </a:r>
            <a:endParaRPr lang="en-US" altLang="zh-TW" dirty="0" smtClean="0"/>
          </a:p>
          <a:p>
            <a:r>
              <a:rPr lang="en-US" altLang="zh-TW" sz="1200" kern="1200" dirty="0" smtClean="0">
                <a:solidFill>
                  <a:schemeClr val="tx1"/>
                </a:solidFill>
                <a:effectLst/>
                <a:latin typeface="+mn-lt"/>
                <a:ea typeface="+mn-ea"/>
                <a:cs typeface="+mn-cs"/>
              </a:rPr>
              <a:t>• If the start condition is </a:t>
            </a:r>
            <a:r>
              <a:rPr lang="en-US" altLang="zh-TW" sz="1200" i="1" kern="1200" dirty="0" smtClean="0">
                <a:solidFill>
                  <a:schemeClr val="tx1"/>
                </a:solidFill>
                <a:effectLst/>
                <a:latin typeface="+mn-lt"/>
                <a:ea typeface="+mn-ea"/>
                <a:cs typeface="+mn-cs"/>
              </a:rPr>
              <a:t>inclusive</a:t>
            </a:r>
            <a:r>
              <a:rPr lang="en-US" altLang="zh-TW" sz="1200" kern="1200" dirty="0" smtClean="0">
                <a:solidFill>
                  <a:schemeClr val="tx1"/>
                </a:solidFill>
                <a:effectLst/>
                <a:latin typeface="+mn-lt"/>
                <a:ea typeface="+mn-ea"/>
                <a:cs typeface="+mn-cs"/>
              </a:rPr>
              <a:t>, then rules with no start conditions at all will also be active. </a:t>
            </a:r>
            <a:endParaRPr lang="en-US" altLang="zh-TW" dirty="0" smtClean="0"/>
          </a:p>
          <a:p>
            <a:r>
              <a:rPr lang="en-US" altLang="zh-TW" sz="1200" kern="1200" dirty="0" smtClean="0">
                <a:solidFill>
                  <a:schemeClr val="tx1"/>
                </a:solidFill>
                <a:effectLst/>
                <a:latin typeface="+mn-lt"/>
                <a:ea typeface="+mn-ea"/>
                <a:cs typeface="+mn-cs"/>
              </a:rPr>
              <a:t>• If it is </a:t>
            </a:r>
            <a:r>
              <a:rPr lang="en-US" altLang="zh-TW" sz="1200" i="1" kern="1200" dirty="0" smtClean="0">
                <a:solidFill>
                  <a:schemeClr val="tx1"/>
                </a:solidFill>
                <a:effectLst/>
                <a:latin typeface="+mn-lt"/>
                <a:ea typeface="+mn-ea"/>
                <a:cs typeface="+mn-cs"/>
              </a:rPr>
              <a:t>exclusive</a:t>
            </a:r>
            <a:r>
              <a:rPr lang="en-US" altLang="zh-TW" sz="1200" kern="1200" dirty="0" smtClean="0">
                <a:solidFill>
                  <a:schemeClr val="tx1"/>
                </a:solidFill>
                <a:effectLst/>
                <a:latin typeface="+mn-lt"/>
                <a:ea typeface="+mn-ea"/>
                <a:cs typeface="+mn-cs"/>
              </a:rPr>
              <a:t>, then only rules qualified with the start condition will be active. </a:t>
            </a:r>
            <a:endParaRPr lang="en-US" altLang="zh-TW" dirty="0" smtClean="0"/>
          </a:p>
          <a:p>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30</a:t>
            </a:fld>
            <a:endParaRPr lang="zh-TW" altLang="en-US"/>
          </a:p>
        </p:txBody>
      </p:sp>
    </p:spTree>
    <p:extLst>
      <p:ext uri="{BB962C8B-B14F-4D97-AF65-F5344CB8AC3E}">
        <p14:creationId xmlns:p14="http://schemas.microsoft.com/office/powerpoint/2010/main" val="743877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只選擇前面有對應 </a:t>
            </a:r>
            <a:r>
              <a:rPr lang="en-US" altLang="zh-TW" dirty="0" smtClean="0"/>
              <a:t>condition </a:t>
            </a:r>
            <a:r>
              <a:rPr lang="zh-TW" altLang="en-US" dirty="0" smtClean="0"/>
              <a:t>的規則</a:t>
            </a:r>
            <a:endParaRPr lang="zh-TW" altLang="en-US" dirty="0"/>
          </a:p>
        </p:txBody>
      </p:sp>
      <p:sp>
        <p:nvSpPr>
          <p:cNvPr id="4" name="投影片編號版面配置區 3"/>
          <p:cNvSpPr>
            <a:spLocks noGrp="1"/>
          </p:cNvSpPr>
          <p:nvPr>
            <p:ph type="sldNum" sz="quarter" idx="10"/>
          </p:nvPr>
        </p:nvSpPr>
        <p:spPr/>
        <p:txBody>
          <a:bodyPr/>
          <a:lstStyle/>
          <a:p>
            <a:fld id="{0D0BC3F7-ADC1-44D9-8FB0-C1A8A43C91DD}" type="slidenum">
              <a:rPr lang="zh-TW" altLang="en-US" smtClean="0"/>
              <a:t>31</a:t>
            </a:fld>
            <a:endParaRPr lang="zh-TW" altLang="en-US"/>
          </a:p>
        </p:txBody>
      </p:sp>
    </p:spTree>
    <p:extLst>
      <p:ext uri="{BB962C8B-B14F-4D97-AF65-F5344CB8AC3E}">
        <p14:creationId xmlns:p14="http://schemas.microsoft.com/office/powerpoint/2010/main" val="3383025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所有規則都可以選擇，最先碰到的優先</a:t>
            </a:r>
            <a:endParaRPr lang="zh-TW" altLang="en-US" dirty="0"/>
          </a:p>
        </p:txBody>
      </p:sp>
      <p:sp>
        <p:nvSpPr>
          <p:cNvPr id="4" name="投影片編號版面配置區 3"/>
          <p:cNvSpPr>
            <a:spLocks noGrp="1"/>
          </p:cNvSpPr>
          <p:nvPr>
            <p:ph type="sldNum" sz="quarter" idx="10"/>
          </p:nvPr>
        </p:nvSpPr>
        <p:spPr/>
        <p:txBody>
          <a:bodyPr/>
          <a:lstStyle/>
          <a:p>
            <a:fld id="{0D0BC3F7-ADC1-44D9-8FB0-C1A8A43C91DD}" type="slidenum">
              <a:rPr lang="zh-TW" altLang="en-US" smtClean="0"/>
              <a:t>32</a:t>
            </a:fld>
            <a:endParaRPr lang="zh-TW" altLang="en-US"/>
          </a:p>
        </p:txBody>
      </p:sp>
    </p:spTree>
    <p:extLst>
      <p:ext uri="{BB962C8B-B14F-4D97-AF65-F5344CB8AC3E}">
        <p14:creationId xmlns:p14="http://schemas.microsoft.com/office/powerpoint/2010/main" val="1479700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mn-lt"/>
              </a:rPr>
              <a:t>Functions </a:t>
            </a:r>
            <a:r>
              <a:rPr lang="en-US" altLang="zh-TW" sz="2000" b="1" dirty="0" smtClean="0">
                <a:solidFill>
                  <a:srgbClr val="FF0000"/>
                </a:solidFill>
                <a:latin typeface="+mn-lt"/>
              </a:rPr>
              <a:t>(</a:t>
            </a:r>
            <a:r>
              <a:rPr lang="en-US" altLang="zh-TW" sz="2000" b="1" dirty="0" err="1" smtClean="0">
                <a:solidFill>
                  <a:srgbClr val="FF0000"/>
                </a:solidFill>
                <a:latin typeface="+mn-lt"/>
              </a:rPr>
              <a:t>func</a:t>
            </a:r>
            <a:r>
              <a:rPr lang="en-US" altLang="zh-TW" sz="2000" b="1" dirty="0" smtClean="0">
                <a:solidFill>
                  <a:srgbClr val="FF0000"/>
                </a:solidFill>
                <a:latin typeface="+mn-lt"/>
              </a:rPr>
              <a:t>)</a:t>
            </a:r>
          </a:p>
          <a:p>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39</a:t>
            </a:fld>
            <a:endParaRPr lang="zh-TW" altLang="en-US"/>
          </a:p>
        </p:txBody>
      </p:sp>
    </p:spTree>
    <p:extLst>
      <p:ext uri="{BB962C8B-B14F-4D97-AF65-F5344CB8AC3E}">
        <p14:creationId xmlns:p14="http://schemas.microsoft.com/office/powerpoint/2010/main" val="2056224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有要用</a:t>
            </a:r>
            <a:r>
              <a:rPr kumimoji="1" lang="en-US" altLang="zh-TW" dirty="0" smtClean="0"/>
              <a:t> </a:t>
            </a:r>
            <a:r>
              <a:rPr kumimoji="1" lang="en-US" altLang="zh-TW" dirty="0" err="1" smtClean="0"/>
              <a:t>scp</a:t>
            </a:r>
            <a:r>
              <a:rPr kumimoji="1" lang="en-US" altLang="zh-TW" dirty="0" smtClean="0"/>
              <a:t> </a:t>
            </a:r>
            <a:r>
              <a:rPr kumimoji="1" lang="zh-TW" altLang="en-US" dirty="0" smtClean="0"/>
              <a:t>上傳檔案的話，請注意</a:t>
            </a:r>
            <a:r>
              <a:rPr kumimoji="1" lang="en-US" altLang="zh-TW" dirty="0" smtClean="0"/>
              <a:t> </a:t>
            </a:r>
            <a:r>
              <a:rPr kumimoji="1" lang="en-US" altLang="zh-TW" dirty="0" err="1" smtClean="0"/>
              <a:t>pietty</a:t>
            </a:r>
            <a:r>
              <a:rPr kumimoji="1" lang="en-US" altLang="zh-TW" dirty="0" smtClean="0"/>
              <a:t> </a:t>
            </a:r>
            <a:r>
              <a:rPr kumimoji="1" lang="zh-TW" altLang="en-US" dirty="0" smtClean="0"/>
              <a:t>的版本</a:t>
            </a:r>
            <a:r>
              <a:rPr kumimoji="1" lang="en-US" altLang="zh-TW" dirty="0" smtClean="0"/>
              <a:t> </a:t>
            </a:r>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56</a:t>
            </a:fld>
            <a:endParaRPr lang="zh-TW" altLang="en-US"/>
          </a:p>
        </p:txBody>
      </p:sp>
    </p:spTree>
    <p:extLst>
      <p:ext uri="{BB962C8B-B14F-4D97-AF65-F5344CB8AC3E}">
        <p14:creationId xmlns:p14="http://schemas.microsoft.com/office/powerpoint/2010/main" val="3812259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07ABE84-E003-4720-96B5-D048E36F7854}" type="slidenum">
              <a:rPr lang="zh-TW" altLang="en-US" smtClean="0"/>
              <a:t>59</a:t>
            </a:fld>
            <a:endParaRPr lang="zh-TW" altLang="en-US"/>
          </a:p>
        </p:txBody>
      </p:sp>
    </p:spTree>
    <p:extLst>
      <p:ext uri="{BB962C8B-B14F-4D97-AF65-F5344CB8AC3E}">
        <p14:creationId xmlns:p14="http://schemas.microsoft.com/office/powerpoint/2010/main" val="17828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07ABE84-E003-4720-96B5-D048E36F7854}" type="slidenum">
              <a:rPr lang="zh-TW" altLang="en-US" smtClean="0"/>
              <a:t>2</a:t>
            </a:fld>
            <a:endParaRPr lang="zh-TW" altLang="en-US"/>
          </a:p>
        </p:txBody>
      </p:sp>
    </p:spTree>
    <p:extLst>
      <p:ext uri="{BB962C8B-B14F-4D97-AF65-F5344CB8AC3E}">
        <p14:creationId xmlns:p14="http://schemas.microsoft.com/office/powerpoint/2010/main" val="305068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3</a:t>
            </a:fld>
            <a:endParaRPr lang="zh-TW" altLang="en-US"/>
          </a:p>
        </p:txBody>
      </p:sp>
    </p:spTree>
    <p:extLst>
      <p:ext uri="{BB962C8B-B14F-4D97-AF65-F5344CB8AC3E}">
        <p14:creationId xmlns:p14="http://schemas.microsoft.com/office/powerpoint/2010/main" val="244057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TW" dirty="0" smtClean="0"/>
              <a:t>RE-(E-NFA)-NFA-DFA-MINIMAL</a:t>
            </a:r>
            <a:r>
              <a:rPr kumimoji="1" lang="en-US" altLang="zh-TW" baseline="0" dirty="0" smtClean="0"/>
              <a:t> DFA</a:t>
            </a:r>
            <a:endParaRPr kumimoji="1"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TW" dirty="0" smtClean="0"/>
              <a:t>Table maintain MINIMAL</a:t>
            </a:r>
            <a:r>
              <a:rPr kumimoji="1" lang="en-US" altLang="zh-TW" baseline="0" dirty="0" smtClean="0"/>
              <a:t> DFA</a:t>
            </a:r>
            <a:endParaRPr kumimoji="1" lang="zh-TW" altLang="en-US" dirty="0" smtClean="0"/>
          </a:p>
          <a:p>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7</a:t>
            </a:fld>
            <a:endParaRPr lang="zh-TW" altLang="en-US"/>
          </a:p>
        </p:txBody>
      </p:sp>
    </p:spTree>
    <p:extLst>
      <p:ext uri="{BB962C8B-B14F-4D97-AF65-F5344CB8AC3E}">
        <p14:creationId xmlns:p14="http://schemas.microsoft.com/office/powerpoint/2010/main" val="3543159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latin typeface="+mn-lt"/>
                <a:ea typeface="+mn-ea"/>
                <a:cs typeface="+mn-cs"/>
              </a:rPr>
              <a:t>Control-D:</a:t>
            </a:r>
            <a:r>
              <a:rPr lang="en-US" altLang="zh-TW" sz="1200" kern="1200" baseline="0" dirty="0" smtClean="0">
                <a:solidFill>
                  <a:schemeClr val="tx1"/>
                </a:solidFill>
                <a:latin typeface="+mn-lt"/>
                <a:ea typeface="+mn-ea"/>
                <a:cs typeface="+mn-cs"/>
              </a:rPr>
              <a:t> </a:t>
            </a:r>
            <a:r>
              <a:rPr lang="en-US" altLang="zh-TW" sz="1200" kern="1200" dirty="0" smtClean="0">
                <a:solidFill>
                  <a:schemeClr val="tx1"/>
                </a:solidFill>
                <a:latin typeface="+mn-lt"/>
                <a:ea typeface="+mn-ea"/>
                <a:cs typeface="+mn-cs"/>
              </a:rPr>
              <a:t>handle "end of file”</a:t>
            </a:r>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17</a:t>
            </a:fld>
            <a:endParaRPr lang="zh-TW" altLang="en-US"/>
          </a:p>
        </p:txBody>
      </p:sp>
    </p:spTree>
    <p:extLst>
      <p:ext uri="{BB962C8B-B14F-4D97-AF65-F5344CB8AC3E}">
        <p14:creationId xmlns:p14="http://schemas.microsoft.com/office/powerpoint/2010/main" val="2621676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不用</a:t>
            </a:r>
            <a:r>
              <a:rPr kumimoji="1" lang="en-US" altLang="zh-TW" dirty="0" smtClean="0"/>
              <a:t> </a:t>
            </a:r>
            <a:r>
              <a:rPr lang="en-US" altLang="zh-TW" sz="1200" b="1" dirty="0" smtClean="0">
                <a:solidFill>
                  <a:srgbClr val="000000"/>
                </a:solidFill>
              </a:rPr>
              <a:t>–</a:t>
            </a:r>
            <a:r>
              <a:rPr lang="en-US" altLang="zh-TW" sz="1200" b="1" dirty="0" err="1" smtClean="0">
                <a:solidFill>
                  <a:srgbClr val="000000"/>
                </a:solidFill>
              </a:rPr>
              <a:t>lfl</a:t>
            </a:r>
            <a:r>
              <a:rPr lang="en-US" altLang="zh-TW" sz="1200" b="1" dirty="0" smtClean="0">
                <a:solidFill>
                  <a:srgbClr val="000000"/>
                </a:solidFill>
              </a:rPr>
              <a:t>  </a:t>
            </a:r>
            <a:r>
              <a:rPr lang="zh-TW" altLang="en-US" sz="1200" b="1" dirty="0" smtClean="0">
                <a:solidFill>
                  <a:srgbClr val="000000"/>
                </a:solidFill>
              </a:rPr>
              <a:t>，一定要給定</a:t>
            </a:r>
            <a:r>
              <a:rPr lang="en-US" altLang="zh-TW" sz="1200" b="1" dirty="0" smtClean="0">
                <a:solidFill>
                  <a:srgbClr val="000000"/>
                </a:solidFill>
              </a:rPr>
              <a:t>main</a:t>
            </a:r>
            <a:r>
              <a:rPr lang="zh-TW" altLang="en-US" sz="1200" b="1" dirty="0" smtClean="0">
                <a:solidFill>
                  <a:srgbClr val="000000"/>
                </a:solidFill>
              </a:rPr>
              <a:t>及</a:t>
            </a:r>
            <a:r>
              <a:rPr lang="en-US" altLang="zh-TW" sz="1200" b="1" dirty="0" err="1" smtClean="0">
                <a:solidFill>
                  <a:srgbClr val="000000"/>
                </a:solidFill>
              </a:rPr>
              <a:t>yywrap</a:t>
            </a:r>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21</a:t>
            </a:fld>
            <a:endParaRPr lang="zh-TW" altLang="en-US"/>
          </a:p>
        </p:txBody>
      </p:sp>
    </p:spTree>
    <p:extLst>
      <p:ext uri="{BB962C8B-B14F-4D97-AF65-F5344CB8AC3E}">
        <p14:creationId xmlns:p14="http://schemas.microsoft.com/office/powerpoint/2010/main" val="2120544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D0BC3F7-ADC1-44D9-8FB0-C1A8A43C91DD}" type="slidenum">
              <a:rPr lang="zh-TW" altLang="en-US" smtClean="0"/>
              <a:t>24</a:t>
            </a:fld>
            <a:endParaRPr lang="zh-TW" altLang="en-US"/>
          </a:p>
        </p:txBody>
      </p:sp>
    </p:spTree>
    <p:extLst>
      <p:ext uri="{BB962C8B-B14F-4D97-AF65-F5344CB8AC3E}">
        <p14:creationId xmlns:p14="http://schemas.microsoft.com/office/powerpoint/2010/main" val="3921795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D0BC3F7-ADC1-44D9-8FB0-C1A8A43C91DD}" type="slidenum">
              <a:rPr lang="zh-TW" altLang="en-US" smtClean="0"/>
              <a:t>25</a:t>
            </a:fld>
            <a:endParaRPr lang="zh-TW" altLang="en-US"/>
          </a:p>
        </p:txBody>
      </p:sp>
    </p:spTree>
    <p:extLst>
      <p:ext uri="{BB962C8B-B14F-4D97-AF65-F5344CB8AC3E}">
        <p14:creationId xmlns:p14="http://schemas.microsoft.com/office/powerpoint/2010/main" val="1581713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report</a:t>
            </a:r>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28</a:t>
            </a:fld>
            <a:endParaRPr lang="zh-TW" altLang="en-US"/>
          </a:p>
        </p:txBody>
      </p:sp>
    </p:spTree>
    <p:extLst>
      <p:ext uri="{BB962C8B-B14F-4D97-AF65-F5344CB8AC3E}">
        <p14:creationId xmlns:p14="http://schemas.microsoft.com/office/powerpoint/2010/main" val="69265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26"/>
            <a:ext cx="103632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8974BE9-69B4-4DE0-A0CC-109DA821E0D0}" type="datetime1">
              <a:rPr lang="zh-TW" altLang="en-US" smtClean="0"/>
              <a:t>2018/4/8</a:t>
            </a:fld>
            <a:endParaRPr lang="zh-TW" altLang="en-US"/>
          </a:p>
        </p:txBody>
      </p:sp>
      <p:sp>
        <p:nvSpPr>
          <p:cNvPr id="6" name="投影片編號版面配置區 5"/>
          <p:cNvSpPr>
            <a:spLocks noGrp="1"/>
          </p:cNvSpPr>
          <p:nvPr>
            <p:ph type="sldNum" sz="quarter" idx="12"/>
          </p:nvPr>
        </p:nvSpPr>
        <p:spPr/>
        <p:txBody>
          <a:bodyPr/>
          <a:lstStyle/>
          <a:p>
            <a:fld id="{FB64BC04-27FB-4CC0-8043-ACF384117C8F}" type="slidenum">
              <a:rPr lang="zh-TW" altLang="en-US" smtClean="0"/>
              <a:t>‹#›</a:t>
            </a:fld>
            <a:endParaRPr lang="zh-TW" altLang="en-US"/>
          </a:p>
        </p:txBody>
      </p:sp>
    </p:spTree>
    <p:extLst>
      <p:ext uri="{BB962C8B-B14F-4D97-AF65-F5344CB8AC3E}">
        <p14:creationId xmlns:p14="http://schemas.microsoft.com/office/powerpoint/2010/main" val="42061281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BF8185D-A177-4DC3-9AAC-A7FF807C1870}" type="datetime1">
              <a:rPr lang="zh-TW" altLang="en-US" smtClean="0"/>
              <a:t>2018/4/8</a:t>
            </a:fld>
            <a:endParaRPr lang="zh-TW" altLang="en-US"/>
          </a:p>
        </p:txBody>
      </p:sp>
      <p:sp>
        <p:nvSpPr>
          <p:cNvPr id="6" name="投影片編號版面配置區 5"/>
          <p:cNvSpPr>
            <a:spLocks noGrp="1"/>
          </p:cNvSpPr>
          <p:nvPr>
            <p:ph type="sldNum" sz="quarter" idx="12"/>
          </p:nvPr>
        </p:nvSpPr>
        <p:spPr/>
        <p:txBody>
          <a:bodyPr/>
          <a:lstStyle/>
          <a:p>
            <a:fld id="{FB64BC04-27FB-4CC0-8043-ACF384117C8F}" type="slidenum">
              <a:rPr lang="zh-TW" altLang="en-US" smtClean="0"/>
              <a:t>‹#›</a:t>
            </a:fld>
            <a:endParaRPr lang="zh-TW" altLang="en-US"/>
          </a:p>
        </p:txBody>
      </p:sp>
    </p:spTree>
    <p:extLst>
      <p:ext uri="{BB962C8B-B14F-4D97-AF65-F5344CB8AC3E}">
        <p14:creationId xmlns:p14="http://schemas.microsoft.com/office/powerpoint/2010/main" val="24901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C9B693A-92B6-462D-BD97-7926101047B3}" type="datetime1">
              <a:rPr lang="zh-TW" altLang="en-US" smtClean="0"/>
              <a:t>2018/4/8</a:t>
            </a:fld>
            <a:endParaRPr lang="zh-TW" altLang="en-US"/>
          </a:p>
        </p:txBody>
      </p:sp>
      <p:sp>
        <p:nvSpPr>
          <p:cNvPr id="6" name="投影片編號版面配置區 5"/>
          <p:cNvSpPr>
            <a:spLocks noGrp="1"/>
          </p:cNvSpPr>
          <p:nvPr>
            <p:ph type="sldNum" sz="quarter" idx="12"/>
          </p:nvPr>
        </p:nvSpPr>
        <p:spPr/>
        <p:txBody>
          <a:bodyPr/>
          <a:lstStyle/>
          <a:p>
            <a:fld id="{FB64BC04-27FB-4CC0-8043-ACF384117C8F}" type="slidenum">
              <a:rPr lang="zh-TW" altLang="en-US" smtClean="0"/>
              <a:t>‹#›</a:t>
            </a:fld>
            <a:endParaRPr lang="zh-TW" altLang="en-US"/>
          </a:p>
        </p:txBody>
      </p:sp>
    </p:spTree>
    <p:extLst>
      <p:ext uri="{BB962C8B-B14F-4D97-AF65-F5344CB8AC3E}">
        <p14:creationId xmlns:p14="http://schemas.microsoft.com/office/powerpoint/2010/main" val="121112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3795148-665D-4B7C-80F8-EFA333EA211F}" type="datetime1">
              <a:rPr lang="zh-TW" altLang="en-US" smtClean="0"/>
              <a:t>2018/4/8</a:t>
            </a:fld>
            <a:endParaRPr lang="zh-TW" altLang="en-US"/>
          </a:p>
        </p:txBody>
      </p:sp>
      <p:sp>
        <p:nvSpPr>
          <p:cNvPr id="6" name="投影片編號版面配置區 5"/>
          <p:cNvSpPr>
            <a:spLocks noGrp="1"/>
          </p:cNvSpPr>
          <p:nvPr>
            <p:ph type="sldNum" sz="quarter" idx="12"/>
          </p:nvPr>
        </p:nvSpPr>
        <p:spPr/>
        <p:txBody>
          <a:bodyPr/>
          <a:lstStyle/>
          <a:p>
            <a:fld id="{FB64BC04-27FB-4CC0-8043-ACF384117C8F}" type="slidenum">
              <a:rPr lang="zh-TW" altLang="en-US" smtClean="0"/>
              <a:t>‹#›</a:t>
            </a:fld>
            <a:endParaRPr lang="zh-TW" altLang="en-US"/>
          </a:p>
        </p:txBody>
      </p:sp>
    </p:spTree>
    <p:extLst>
      <p:ext uri="{BB962C8B-B14F-4D97-AF65-F5344CB8AC3E}">
        <p14:creationId xmlns:p14="http://schemas.microsoft.com/office/powerpoint/2010/main" val="40640715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FDD61B70-7767-4C56-9C8C-99A4E52252B6}" type="datetime1">
              <a:rPr lang="zh-TW" altLang="en-US" smtClean="0"/>
              <a:t>2018/4/8</a:t>
            </a:fld>
            <a:endParaRPr lang="zh-TW" altLang="en-US"/>
          </a:p>
        </p:txBody>
      </p:sp>
      <p:sp>
        <p:nvSpPr>
          <p:cNvPr id="6" name="投影片編號版面配置區 5"/>
          <p:cNvSpPr>
            <a:spLocks noGrp="1"/>
          </p:cNvSpPr>
          <p:nvPr>
            <p:ph type="sldNum" sz="quarter" idx="12"/>
          </p:nvPr>
        </p:nvSpPr>
        <p:spPr/>
        <p:txBody>
          <a:bodyPr/>
          <a:lstStyle/>
          <a:p>
            <a:fld id="{FB64BC04-27FB-4CC0-8043-ACF384117C8F}" type="slidenum">
              <a:rPr lang="zh-TW" altLang="en-US" smtClean="0"/>
              <a:t>‹#›</a:t>
            </a:fld>
            <a:endParaRPr lang="zh-TW" altLang="en-US"/>
          </a:p>
        </p:txBody>
      </p:sp>
    </p:spTree>
    <p:extLst>
      <p:ext uri="{BB962C8B-B14F-4D97-AF65-F5344CB8AC3E}">
        <p14:creationId xmlns:p14="http://schemas.microsoft.com/office/powerpoint/2010/main" val="39200312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0E81F0B-4CEA-4E27-AC00-2CD3C3D3BEA1}" type="datetime1">
              <a:rPr lang="zh-TW" altLang="en-US" smtClean="0"/>
              <a:t>2018/4/8</a:t>
            </a:fld>
            <a:endParaRPr lang="zh-TW" altLang="en-US"/>
          </a:p>
        </p:txBody>
      </p:sp>
      <p:sp>
        <p:nvSpPr>
          <p:cNvPr id="7" name="投影片編號版面配置區 6"/>
          <p:cNvSpPr>
            <a:spLocks noGrp="1"/>
          </p:cNvSpPr>
          <p:nvPr>
            <p:ph type="sldNum" sz="quarter" idx="12"/>
          </p:nvPr>
        </p:nvSpPr>
        <p:spPr/>
        <p:txBody>
          <a:bodyPr/>
          <a:lstStyle/>
          <a:p>
            <a:fld id="{FB64BC04-27FB-4CC0-8043-ACF384117C8F}" type="slidenum">
              <a:rPr lang="zh-TW" altLang="en-US" smtClean="0"/>
              <a:t>‹#›</a:t>
            </a:fld>
            <a:endParaRPr lang="zh-TW" altLang="en-US"/>
          </a:p>
        </p:txBody>
      </p:sp>
    </p:spTree>
    <p:extLst>
      <p:ext uri="{BB962C8B-B14F-4D97-AF65-F5344CB8AC3E}">
        <p14:creationId xmlns:p14="http://schemas.microsoft.com/office/powerpoint/2010/main" val="359417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481B6A6-3E1D-4ABB-AAAC-D37355A5BAF9}" type="datetime1">
              <a:rPr lang="zh-TW" altLang="en-US" smtClean="0"/>
              <a:t>2018/4/8</a:t>
            </a:fld>
            <a:endParaRPr lang="zh-TW" altLang="en-US"/>
          </a:p>
        </p:txBody>
      </p:sp>
      <p:sp>
        <p:nvSpPr>
          <p:cNvPr id="9" name="投影片編號版面配置區 8"/>
          <p:cNvSpPr>
            <a:spLocks noGrp="1"/>
          </p:cNvSpPr>
          <p:nvPr>
            <p:ph type="sldNum" sz="quarter" idx="12"/>
          </p:nvPr>
        </p:nvSpPr>
        <p:spPr/>
        <p:txBody>
          <a:bodyPr/>
          <a:lstStyle/>
          <a:p>
            <a:fld id="{FB64BC04-27FB-4CC0-8043-ACF384117C8F}" type="slidenum">
              <a:rPr lang="zh-TW" altLang="en-US" smtClean="0"/>
              <a:t>‹#›</a:t>
            </a:fld>
            <a:endParaRPr lang="zh-TW" altLang="en-US"/>
          </a:p>
        </p:txBody>
      </p:sp>
    </p:spTree>
    <p:extLst>
      <p:ext uri="{BB962C8B-B14F-4D97-AF65-F5344CB8AC3E}">
        <p14:creationId xmlns:p14="http://schemas.microsoft.com/office/powerpoint/2010/main" val="230297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26CAB5E-7CAF-4089-B584-818803F57B96}" type="datetime1">
              <a:rPr lang="zh-TW" altLang="en-US" smtClean="0"/>
              <a:t>2018/4/8</a:t>
            </a:fld>
            <a:endParaRPr lang="zh-TW" altLang="en-US"/>
          </a:p>
        </p:txBody>
      </p:sp>
      <p:sp>
        <p:nvSpPr>
          <p:cNvPr id="5" name="投影片編號版面配置區 4"/>
          <p:cNvSpPr>
            <a:spLocks noGrp="1"/>
          </p:cNvSpPr>
          <p:nvPr>
            <p:ph type="sldNum" sz="quarter" idx="12"/>
          </p:nvPr>
        </p:nvSpPr>
        <p:spPr/>
        <p:txBody>
          <a:bodyPr/>
          <a:lstStyle/>
          <a:p>
            <a:fld id="{FB64BC04-27FB-4CC0-8043-ACF384117C8F}" type="slidenum">
              <a:rPr lang="zh-TW" altLang="en-US" smtClean="0"/>
              <a:t>‹#›</a:t>
            </a:fld>
            <a:endParaRPr lang="zh-TW" altLang="en-US"/>
          </a:p>
        </p:txBody>
      </p:sp>
    </p:spTree>
    <p:extLst>
      <p:ext uri="{BB962C8B-B14F-4D97-AF65-F5344CB8AC3E}">
        <p14:creationId xmlns:p14="http://schemas.microsoft.com/office/powerpoint/2010/main" val="80508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B8724F4-AA80-4467-B210-BC1A770C5FCF}" type="datetime1">
              <a:rPr lang="zh-TW" altLang="en-US" smtClean="0"/>
              <a:t>2018/4/8</a:t>
            </a:fld>
            <a:endParaRPr lang="zh-TW" altLang="en-US"/>
          </a:p>
        </p:txBody>
      </p:sp>
      <p:sp>
        <p:nvSpPr>
          <p:cNvPr id="4" name="投影片編號版面配置區 3"/>
          <p:cNvSpPr>
            <a:spLocks noGrp="1"/>
          </p:cNvSpPr>
          <p:nvPr>
            <p:ph type="sldNum" sz="quarter" idx="12"/>
          </p:nvPr>
        </p:nvSpPr>
        <p:spPr/>
        <p:txBody>
          <a:bodyPr/>
          <a:lstStyle/>
          <a:p>
            <a:fld id="{FB64BC04-27FB-4CC0-8043-ACF384117C8F}" type="slidenum">
              <a:rPr lang="zh-TW" altLang="en-US" smtClean="0"/>
              <a:t>‹#›</a:t>
            </a:fld>
            <a:endParaRPr lang="zh-TW" altLang="en-US"/>
          </a:p>
        </p:txBody>
      </p:sp>
    </p:spTree>
    <p:extLst>
      <p:ext uri="{BB962C8B-B14F-4D97-AF65-F5344CB8AC3E}">
        <p14:creationId xmlns:p14="http://schemas.microsoft.com/office/powerpoint/2010/main" val="70049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740312A-B66F-43DD-9E06-EB7B9D882AA8}" type="datetime1">
              <a:rPr lang="zh-TW" altLang="en-US" smtClean="0"/>
              <a:t>2018/4/8</a:t>
            </a:fld>
            <a:endParaRPr lang="zh-TW" altLang="en-US"/>
          </a:p>
        </p:txBody>
      </p:sp>
      <p:sp>
        <p:nvSpPr>
          <p:cNvPr id="7" name="投影片編號版面配置區 6"/>
          <p:cNvSpPr>
            <a:spLocks noGrp="1"/>
          </p:cNvSpPr>
          <p:nvPr>
            <p:ph type="sldNum" sz="quarter" idx="12"/>
          </p:nvPr>
        </p:nvSpPr>
        <p:spPr/>
        <p:txBody>
          <a:bodyPr/>
          <a:lstStyle/>
          <a:p>
            <a:fld id="{FB64BC04-27FB-4CC0-8043-ACF384117C8F}" type="slidenum">
              <a:rPr lang="zh-TW" altLang="en-US" smtClean="0"/>
              <a:t>‹#›</a:t>
            </a:fld>
            <a:endParaRPr lang="zh-TW" altLang="en-US"/>
          </a:p>
        </p:txBody>
      </p:sp>
    </p:spTree>
    <p:extLst>
      <p:ext uri="{BB962C8B-B14F-4D97-AF65-F5344CB8AC3E}">
        <p14:creationId xmlns:p14="http://schemas.microsoft.com/office/powerpoint/2010/main" val="51555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93581C0-7342-44ED-9826-22D09C1AD5D2}" type="datetime1">
              <a:rPr lang="zh-TW" altLang="en-US" smtClean="0"/>
              <a:t>2018/4/8</a:t>
            </a:fld>
            <a:endParaRPr lang="zh-TW" altLang="en-US"/>
          </a:p>
        </p:txBody>
      </p:sp>
      <p:sp>
        <p:nvSpPr>
          <p:cNvPr id="7" name="投影片編號版面配置區 6"/>
          <p:cNvSpPr>
            <a:spLocks noGrp="1"/>
          </p:cNvSpPr>
          <p:nvPr>
            <p:ph type="sldNum" sz="quarter" idx="12"/>
          </p:nvPr>
        </p:nvSpPr>
        <p:spPr/>
        <p:txBody>
          <a:bodyPr/>
          <a:lstStyle/>
          <a:p>
            <a:fld id="{FB64BC04-27FB-4CC0-8043-ACF384117C8F}" type="slidenum">
              <a:rPr lang="zh-TW" altLang="en-US" smtClean="0"/>
              <a:t>‹#›</a:t>
            </a:fld>
            <a:endParaRPr lang="zh-TW" altLang="en-US"/>
          </a:p>
        </p:txBody>
      </p:sp>
    </p:spTree>
    <p:extLst>
      <p:ext uri="{BB962C8B-B14F-4D97-AF65-F5344CB8AC3E}">
        <p14:creationId xmlns:p14="http://schemas.microsoft.com/office/powerpoint/2010/main" val="232035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F555E-9270-4439-BB71-DD57B797B989}" type="datetime1">
              <a:rPr lang="zh-TW" altLang="en-US" smtClean="0"/>
              <a:t>2018/4/8</a:t>
            </a:fld>
            <a:endParaRPr lang="zh-TW" altLang="en-US"/>
          </a:p>
        </p:txBody>
      </p:sp>
      <p:sp>
        <p:nvSpPr>
          <p:cNvPr id="6" name="投影片編號版面配置區 5"/>
          <p:cNvSpPr>
            <a:spLocks noGrp="1"/>
          </p:cNvSpPr>
          <p:nvPr>
            <p:ph type="sldNum" sz="quarter" idx="4"/>
          </p:nvPr>
        </p:nvSpPr>
        <p:spPr>
          <a:xfrm>
            <a:off x="4673600" y="6356351"/>
            <a:ext cx="2844800" cy="365125"/>
          </a:xfrm>
          <a:prstGeom prst="rect">
            <a:avLst/>
          </a:prstGeom>
        </p:spPr>
        <p:txBody>
          <a:bodyPr vert="horz" lIns="91440" tIns="45720" rIns="91440" bIns="45720" rtlCol="0" anchor="ctr"/>
          <a:lstStyle>
            <a:lvl1pPr algn="ctr">
              <a:defRPr sz="1400" b="1">
                <a:solidFill>
                  <a:schemeClr val="tx1">
                    <a:tint val="75000"/>
                  </a:schemeClr>
                </a:solidFill>
                <a:latin typeface="微軟正黑體" pitchFamily="34" charset="-120"/>
                <a:ea typeface="微軟正黑體" pitchFamily="34" charset="-120"/>
              </a:defRPr>
            </a:lvl1pPr>
          </a:lstStyle>
          <a:p>
            <a:fld id="{FB64BC04-27FB-4CC0-8043-ACF384117C8F}" type="slidenum">
              <a:rPr lang="zh-TW" altLang="en-US" smtClean="0"/>
              <a:t>‹#›</a:t>
            </a:fld>
            <a:endParaRPr lang="zh-TW" altLang="en-US"/>
          </a:p>
        </p:txBody>
      </p:sp>
      <p:pic>
        <p:nvPicPr>
          <p:cNvPr id="7" name="Picture 1" descr="C:\Documents and Settings\Administrator\桌面\pllab_logo.png"/>
          <p:cNvPicPr>
            <a:picLocks noChangeAspect="1" noChangeArrowheads="1"/>
          </p:cNvPicPr>
          <p:nvPr/>
        </p:nvPicPr>
        <p:blipFill>
          <a:blip r:embed="rId13" cstate="print"/>
          <a:srcRect/>
          <a:stretch>
            <a:fillRect/>
          </a:stretch>
        </p:blipFill>
        <p:spPr bwMode="auto">
          <a:xfrm>
            <a:off x="9648395" y="5877272"/>
            <a:ext cx="2272335" cy="792088"/>
          </a:xfrm>
          <a:prstGeom prst="rect">
            <a:avLst/>
          </a:prstGeom>
          <a:noFill/>
        </p:spPr>
      </p:pic>
    </p:spTree>
    <p:extLst>
      <p:ext uri="{BB962C8B-B14F-4D97-AF65-F5344CB8AC3E}">
        <p14:creationId xmlns:p14="http://schemas.microsoft.com/office/powerpoint/2010/main" val="399494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10.png"/><Relationship Id="rId12" Type="http://schemas.openxmlformats.org/officeDocument/2006/relationships/hyperlink" Target="http://oz.nthu.edu.tw/~d947207/chap10_lex.ppt"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hyperlink" Target="http://oz.nthu.edu.tw/~d947207/chap10_lex.ppt" TargetMode="Externa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hyperlink" Target="http://oz.nthu.edu.tw/~d947207/chap10_lex.ppt" TargetMode="External"/><Relationship Id="rId3" Type="http://schemas.openxmlformats.org/officeDocument/2006/relationships/oleObject" Target="../embeddings/oleObject6.bin"/><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oleObject" Target="../embeddings/oleObject7.bin"/><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oleObject" Target="../embeddings/oleObject9.bin"/><Relationship Id="rId4" Type="http://schemas.openxmlformats.org/officeDocument/2006/relationships/image" Target="../media/image17.png"/><Relationship Id="rId9" Type="http://schemas.openxmlformats.org/officeDocument/2006/relationships/hyperlink" Target="http://oz.nthu.edu.tw/~d947207/chap10_lex.ppt"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hyperlink" Target="http://oz.nthu.edu.tw/~d947207/chap10_lex.ppt" TargetMode="External"/><Relationship Id="rId5" Type="http://schemas.openxmlformats.org/officeDocument/2006/relationships/image" Target="../media/image20.png"/><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2.emf"/><Relationship Id="rId5" Type="http://schemas.openxmlformats.org/officeDocument/2006/relationships/oleObject" Target="../embeddings/oleObject13.bin"/><Relationship Id="rId4" Type="http://schemas.openxmlformats.org/officeDocument/2006/relationships/image" Target="../media/image21.png"/><Relationship Id="rId9" Type="http://schemas.openxmlformats.org/officeDocument/2006/relationships/hyperlink" Target="http://oz.nthu.edu.tw/~d947207/chap10_lex.pp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gnu.org/manual/flex-2.5.4/flex.html" TargetMode="External"/><Relationship Id="rId2" Type="http://schemas.openxmlformats.org/officeDocument/2006/relationships/hyperlink" Target="http://www.combo.org/lex_yacc_page/lex.html" TargetMode="External"/><Relationship Id="rId1" Type="http://schemas.openxmlformats.org/officeDocument/2006/relationships/slideLayout" Target="../slideLayouts/slideLayout2.xml"/><Relationship Id="rId5" Type="http://schemas.openxmlformats.org/officeDocument/2006/relationships/hyperlink" Target="http://sources.redhat.com/cygwin/" TargetMode="External"/><Relationship Id="rId4" Type="http://schemas.openxmlformats.org/officeDocument/2006/relationships/hyperlink" Target="http://www.monmouth.com/~wstreett/lex-yacc/lex-yacc.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tutorialspoint.com/c_standard_library/stdio_h.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linux.vbird.org/linux_basic/0310vi.php" TargetMode="External"/><Relationship Id="rId7" Type="http://schemas.openxmlformats.org/officeDocument/2006/relationships/hyperlink" Target="http://jimmynuts.blogspot.tw/2010/12/gnu-makefile.html" TargetMode="External"/><Relationship Id="rId2" Type="http://schemas.openxmlformats.org/officeDocument/2006/relationships/hyperlink" Target="http://linux.vbird.org/linux_basic/0220filemanager.php" TargetMode="External"/><Relationship Id="rId1" Type="http://schemas.openxmlformats.org/officeDocument/2006/relationships/slideLayout" Target="../slideLayouts/slideLayout2.xml"/><Relationship Id="rId6" Type="http://schemas.openxmlformats.org/officeDocument/2006/relationships/hyperlink" Target="http://www.cprogramming.com/tutorial/makefiles.html" TargetMode="External"/><Relationship Id="rId5" Type="http://schemas.openxmlformats.org/officeDocument/2006/relationships/hyperlink" Target="http://www.csie.nuk.edu.tw/~kcf/course/97_Spring/Embedded%20System/8-Makefile.pdf" TargetMode="External"/><Relationship Id="rId4" Type="http://schemas.openxmlformats.org/officeDocument/2006/relationships/hyperlink" Target="http://linux.vbird.org/linux_basic/0320bash.ph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mailto:yhchien@pllab.cs.nthu.edu.tw" TargetMode="External"/><Relationship Id="rId2" Type="http://schemas.openxmlformats.org/officeDocument/2006/relationships/hyperlink" Target="mailto:bslu@pllab.cs.nthu.edu.t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inosaur.compilertools.net/le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smtClean="0">
                <a:latin typeface="+mj-lt"/>
              </a:rPr>
              <a:t>CS340400 Compiler </a:t>
            </a:r>
            <a:r>
              <a:rPr lang="en-US" altLang="zh-TW" dirty="0">
                <a:latin typeface="+mj-lt"/>
              </a:rPr>
              <a:t>Design </a:t>
            </a:r>
            <a:r>
              <a:rPr lang="en-US" altLang="zh-TW" dirty="0" smtClean="0">
                <a:latin typeface="+mj-lt"/>
              </a:rPr>
              <a:t/>
            </a:r>
            <a:br>
              <a:rPr lang="en-US" altLang="zh-TW" dirty="0" smtClean="0">
                <a:latin typeface="+mj-lt"/>
              </a:rPr>
            </a:br>
            <a:r>
              <a:rPr lang="en-US" altLang="zh-TW" dirty="0">
                <a:latin typeface="+mj-lt"/>
              </a:rPr>
              <a:t>Homework</a:t>
            </a:r>
            <a:r>
              <a:rPr lang="en-US" altLang="zh-TW" dirty="0" smtClean="0">
                <a:latin typeface="+mj-lt"/>
              </a:rPr>
              <a:t> </a:t>
            </a:r>
            <a:r>
              <a:rPr lang="en-US" altLang="zh-TW" dirty="0">
                <a:latin typeface="+mj-lt"/>
              </a:rPr>
              <a:t>1 </a:t>
            </a:r>
            <a:endParaRPr kumimoji="1" lang="zh-TW" altLang="en-US" dirty="0">
              <a:latin typeface="+mj-lt"/>
            </a:endParaRPr>
          </a:p>
        </p:txBody>
      </p:sp>
      <p:sp>
        <p:nvSpPr>
          <p:cNvPr id="3" name="子標題 2"/>
          <p:cNvSpPr>
            <a:spLocks noGrp="1"/>
          </p:cNvSpPr>
          <p:nvPr>
            <p:ph type="subTitle" idx="1"/>
          </p:nvPr>
        </p:nvSpPr>
        <p:spPr/>
        <p:txBody>
          <a:bodyPr/>
          <a:lstStyle/>
          <a:p>
            <a:endParaRPr lang="en-US" altLang="zh-TW" dirty="0" smtClean="0"/>
          </a:p>
          <a:p>
            <a:r>
              <a:rPr lang="en-US" altLang="zh-TW" dirty="0" smtClean="0">
                <a:solidFill>
                  <a:srgbClr val="FF0000"/>
                </a:solidFill>
                <a:latin typeface="+mn-lt"/>
              </a:rPr>
              <a:t>Deadline</a:t>
            </a:r>
            <a:endParaRPr lang="en-US" altLang="zh-TW" dirty="0">
              <a:solidFill>
                <a:srgbClr val="FF0000"/>
              </a:solidFill>
              <a:latin typeface="+mn-lt"/>
            </a:endParaRPr>
          </a:p>
          <a:p>
            <a:r>
              <a:rPr lang="en-US" altLang="zh-TW" dirty="0" smtClean="0">
                <a:solidFill>
                  <a:srgbClr val="FF0000"/>
                </a:solidFill>
                <a:latin typeface="+mn-lt"/>
              </a:rPr>
              <a:t>2018/04/11 17:00 </a:t>
            </a:r>
            <a:endParaRPr lang="zh-TW" altLang="en-US" dirty="0">
              <a:solidFill>
                <a:srgbClr val="FF0000"/>
              </a:solidFill>
              <a:latin typeface="+mn-l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a:t>
            </a:fld>
            <a:endParaRPr lang="zh-TW" altLang="en-US"/>
          </a:p>
        </p:txBody>
      </p:sp>
    </p:spTree>
    <p:extLst>
      <p:ext uri="{BB962C8B-B14F-4D97-AF65-F5344CB8AC3E}">
        <p14:creationId xmlns:p14="http://schemas.microsoft.com/office/powerpoint/2010/main" val="3416998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Write </a:t>
            </a:r>
            <a:r>
              <a:rPr lang="en-US" altLang="zh-TW" dirty="0" err="1" smtClean="0"/>
              <a:t>Lex</a:t>
            </a:r>
            <a:r>
              <a:rPr lang="en-US" altLang="zh-TW" dirty="0" smtClean="0"/>
              <a:t>?</a:t>
            </a:r>
            <a:endParaRPr lang="zh-TW" altLang="en-US" dirty="0"/>
          </a:p>
        </p:txBody>
      </p:sp>
      <p:sp>
        <p:nvSpPr>
          <p:cNvPr id="3" name="矩形 2"/>
          <p:cNvSpPr/>
          <p:nvPr/>
        </p:nvSpPr>
        <p:spPr>
          <a:xfrm>
            <a:off x="4799856" y="2735463"/>
            <a:ext cx="1368152" cy="400110"/>
          </a:xfrm>
          <a:prstGeom prst="rect">
            <a:avLst/>
          </a:prstGeom>
        </p:spPr>
        <p:txBody>
          <a:bodyPr wrap="square">
            <a:spAutoFit/>
          </a:bodyPr>
          <a:lstStyle/>
          <a:p>
            <a:r>
              <a:rPr lang="en-US" altLang="zh-TW" sz="2000" b="1" dirty="0">
                <a:solidFill>
                  <a:srgbClr val="FF0000"/>
                </a:solidFill>
              </a:rPr>
              <a:t>(required)</a:t>
            </a:r>
            <a:endParaRPr lang="zh-TW" altLang="en-US" sz="2000" b="1" dirty="0">
              <a:solidFill>
                <a:srgbClr val="FF0000"/>
              </a:solidFill>
            </a:endParaRPr>
          </a:p>
        </p:txBody>
      </p:sp>
      <p:sp>
        <p:nvSpPr>
          <p:cNvPr id="6" name="矩形 5"/>
          <p:cNvSpPr/>
          <p:nvPr/>
        </p:nvSpPr>
        <p:spPr>
          <a:xfrm>
            <a:off x="4825725" y="3491223"/>
            <a:ext cx="1368152" cy="400110"/>
          </a:xfrm>
          <a:prstGeom prst="rect">
            <a:avLst/>
          </a:prstGeom>
        </p:spPr>
        <p:txBody>
          <a:bodyPr wrap="square">
            <a:spAutoFit/>
          </a:bodyPr>
          <a:lstStyle/>
          <a:p>
            <a:r>
              <a:rPr lang="en-US" altLang="zh-TW" sz="2000" b="1" dirty="0">
                <a:solidFill>
                  <a:srgbClr val="FF0000"/>
                </a:solidFill>
              </a:rPr>
              <a:t>(required)</a:t>
            </a:r>
            <a:endParaRPr lang="zh-TW" altLang="en-US" sz="2000" b="1" dirty="0">
              <a:solidFill>
                <a:srgbClr val="FF0000"/>
              </a:solidFill>
            </a:endParaRPr>
          </a:p>
        </p:txBody>
      </p:sp>
      <p:sp>
        <p:nvSpPr>
          <p:cNvPr id="7" name="矩形 6"/>
          <p:cNvSpPr/>
          <p:nvPr/>
        </p:nvSpPr>
        <p:spPr>
          <a:xfrm>
            <a:off x="4799856" y="4062898"/>
            <a:ext cx="1368152" cy="400110"/>
          </a:xfrm>
          <a:prstGeom prst="rect">
            <a:avLst/>
          </a:prstGeom>
        </p:spPr>
        <p:txBody>
          <a:bodyPr wrap="square">
            <a:spAutoFit/>
          </a:bodyPr>
          <a:lstStyle/>
          <a:p>
            <a:r>
              <a:rPr lang="en-US" altLang="zh-TW" sz="2000" b="1" dirty="0">
                <a:solidFill>
                  <a:schemeClr val="tx2"/>
                </a:solidFill>
              </a:rPr>
              <a:t>(optional)</a:t>
            </a:r>
            <a:endParaRPr lang="zh-TW" altLang="en-US" sz="2000" b="1" dirty="0">
              <a:solidFill>
                <a:schemeClr val="tx2"/>
              </a:solidFill>
            </a:endParaRPr>
          </a:p>
        </p:txBody>
      </p:sp>
      <p:cxnSp>
        <p:nvCxnSpPr>
          <p:cNvPr id="8" name="直線箭頭接點 7"/>
          <p:cNvCxnSpPr/>
          <p:nvPr/>
        </p:nvCxnSpPr>
        <p:spPr>
          <a:xfrm>
            <a:off x="4151784" y="2951487"/>
            <a:ext cx="648072"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0" name="直線箭頭接點 9"/>
          <p:cNvCxnSpPr/>
          <p:nvPr/>
        </p:nvCxnSpPr>
        <p:spPr>
          <a:xfrm>
            <a:off x="3745605" y="3707247"/>
            <a:ext cx="1080120"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直線箭頭接點 12"/>
          <p:cNvCxnSpPr/>
          <p:nvPr/>
        </p:nvCxnSpPr>
        <p:spPr>
          <a:xfrm>
            <a:off x="3863752" y="4278922"/>
            <a:ext cx="936104" cy="0"/>
          </a:xfrm>
          <a:prstGeom prst="straightConnector1">
            <a:avLst/>
          </a:prstGeom>
          <a:ln>
            <a:solidFill>
              <a:schemeClr val="tx2"/>
            </a:solidFill>
            <a:tailEnd type="arrow"/>
          </a:ln>
        </p:spPr>
        <p:style>
          <a:lnRef idx="3">
            <a:schemeClr val="accent2"/>
          </a:lnRef>
          <a:fillRef idx="0">
            <a:schemeClr val="accent2"/>
          </a:fillRef>
          <a:effectRef idx="2">
            <a:schemeClr val="accent2"/>
          </a:effectRef>
          <a:fontRef idx="minor">
            <a:schemeClr val="tx1"/>
          </a:fontRef>
        </p:style>
      </p:cxnSp>
      <p:sp>
        <p:nvSpPr>
          <p:cNvPr id="11" name="矩形 10"/>
          <p:cNvSpPr/>
          <p:nvPr/>
        </p:nvSpPr>
        <p:spPr>
          <a:xfrm>
            <a:off x="2135560" y="2672916"/>
            <a:ext cx="2016224" cy="1764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tx1"/>
                </a:solidFill>
              </a:rPr>
              <a:t>Definition Section</a:t>
            </a:r>
          </a:p>
          <a:p>
            <a:r>
              <a:rPr lang="en-US" altLang="zh-TW" sz="2000" dirty="0">
                <a:solidFill>
                  <a:schemeClr val="tx1"/>
                </a:solidFill>
              </a:rPr>
              <a:t>%%</a:t>
            </a:r>
          </a:p>
          <a:p>
            <a:r>
              <a:rPr lang="en-US" altLang="zh-TW" sz="2000" dirty="0">
                <a:solidFill>
                  <a:schemeClr val="tx1"/>
                </a:solidFill>
              </a:rPr>
              <a:t>Rules Section</a:t>
            </a:r>
          </a:p>
          <a:p>
            <a:r>
              <a:rPr lang="en-US" altLang="zh-TW" sz="2000" dirty="0">
                <a:solidFill>
                  <a:schemeClr val="tx1"/>
                </a:solidFill>
              </a:rPr>
              <a:t>%%</a:t>
            </a:r>
          </a:p>
          <a:p>
            <a:r>
              <a:rPr lang="en-US" altLang="zh-TW" sz="2000" dirty="0">
                <a:solidFill>
                  <a:schemeClr val="tx1"/>
                </a:solidFill>
              </a:rPr>
              <a:t>C Code Section</a:t>
            </a:r>
            <a:endParaRPr lang="zh-TW" altLang="en-US" sz="2000" dirty="0">
              <a:solidFill>
                <a:schemeClr val="tx1"/>
              </a:solidFill>
            </a:endParaRPr>
          </a:p>
        </p:txBody>
      </p:sp>
      <p:sp>
        <p:nvSpPr>
          <p:cNvPr id="4" name="投影片編號版面配置區 3"/>
          <p:cNvSpPr>
            <a:spLocks noGrp="1"/>
          </p:cNvSpPr>
          <p:nvPr>
            <p:ph type="sldNum" sz="quarter" idx="12"/>
          </p:nvPr>
        </p:nvSpPr>
        <p:spPr/>
        <p:txBody>
          <a:bodyPr/>
          <a:lstStyle/>
          <a:p>
            <a:fld id="{FB64BC04-27FB-4CC0-8043-ACF384117C8F}" type="slidenum">
              <a:rPr lang="zh-TW" altLang="en-US" smtClean="0"/>
              <a:t>10</a:t>
            </a:fld>
            <a:endParaRPr lang="zh-TW" altLang="en-US"/>
          </a:p>
        </p:txBody>
      </p:sp>
    </p:spTree>
    <p:extLst>
      <p:ext uri="{BB962C8B-B14F-4D97-AF65-F5344CB8AC3E}">
        <p14:creationId xmlns:p14="http://schemas.microsoft.com/office/powerpoint/2010/main" val="95854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35560" y="2672916"/>
            <a:ext cx="2016224" cy="1764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tx1"/>
                </a:solidFill>
              </a:rPr>
              <a:t>Definition Section</a:t>
            </a:r>
          </a:p>
          <a:p>
            <a:r>
              <a:rPr lang="en-US" altLang="zh-TW" sz="2000" dirty="0">
                <a:solidFill>
                  <a:schemeClr val="tx1"/>
                </a:solidFill>
              </a:rPr>
              <a:t>%%</a:t>
            </a:r>
          </a:p>
          <a:p>
            <a:r>
              <a:rPr lang="en-US" altLang="zh-TW" sz="2000" dirty="0">
                <a:solidFill>
                  <a:schemeClr val="tx1"/>
                </a:solidFill>
              </a:rPr>
              <a:t>Rules Section</a:t>
            </a:r>
          </a:p>
          <a:p>
            <a:r>
              <a:rPr lang="en-US" altLang="zh-TW" sz="2000" dirty="0">
                <a:solidFill>
                  <a:schemeClr val="tx1"/>
                </a:solidFill>
              </a:rPr>
              <a:t>%%</a:t>
            </a:r>
          </a:p>
          <a:p>
            <a:r>
              <a:rPr lang="en-US" altLang="zh-TW" sz="2000" dirty="0">
                <a:solidFill>
                  <a:schemeClr val="tx1"/>
                </a:solidFill>
              </a:rPr>
              <a:t>C Code Section</a:t>
            </a:r>
            <a:endParaRPr lang="zh-TW" altLang="en-US" sz="2000" dirty="0">
              <a:solidFill>
                <a:schemeClr val="tx1"/>
              </a:solidFill>
            </a:endParaRPr>
          </a:p>
        </p:txBody>
      </p:sp>
      <p:sp>
        <p:nvSpPr>
          <p:cNvPr id="2" name="標題 1"/>
          <p:cNvSpPr>
            <a:spLocks noGrp="1"/>
          </p:cNvSpPr>
          <p:nvPr>
            <p:ph type="title"/>
          </p:nvPr>
        </p:nvSpPr>
        <p:spPr/>
        <p:txBody>
          <a:bodyPr/>
          <a:lstStyle/>
          <a:p>
            <a:r>
              <a:rPr lang="en-US" altLang="zh-TW" dirty="0" smtClean="0"/>
              <a:t>How to Write </a:t>
            </a:r>
            <a:r>
              <a:rPr lang="en-US" altLang="zh-TW" dirty="0" err="1" smtClean="0"/>
              <a:t>Lex</a:t>
            </a:r>
            <a:r>
              <a:rPr lang="en-US" altLang="zh-TW" dirty="0" smtClean="0"/>
              <a:t>?</a:t>
            </a:r>
            <a:endParaRPr lang="zh-TW" altLang="en-US" dirty="0"/>
          </a:p>
        </p:txBody>
      </p:sp>
      <p:sp>
        <p:nvSpPr>
          <p:cNvPr id="3" name="矩形 2"/>
          <p:cNvSpPr/>
          <p:nvPr/>
        </p:nvSpPr>
        <p:spPr>
          <a:xfrm>
            <a:off x="2135560" y="2636912"/>
            <a:ext cx="2016224" cy="576064"/>
          </a:xfrm>
          <a:prstGeom prst="rect">
            <a:avLst/>
          </a:prstGeom>
          <a:noFill/>
          <a:ln w="57150" cmpd="sng">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60000"/>
                  <a:lumOff val="40000"/>
                </a:schemeClr>
              </a:solidFill>
            </a:endParaRPr>
          </a:p>
        </p:txBody>
      </p:sp>
      <p:sp>
        <p:nvSpPr>
          <p:cNvPr id="4" name="矩形 3"/>
          <p:cNvSpPr/>
          <p:nvPr/>
        </p:nvSpPr>
        <p:spPr>
          <a:xfrm>
            <a:off x="5303912" y="1952836"/>
            <a:ext cx="4464496" cy="306034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altLang="zh-TW" sz="2000" b="1" dirty="0">
                <a:solidFill>
                  <a:schemeClr val="tx1"/>
                </a:solidFill>
              </a:rPr>
              <a:t>%{</a:t>
            </a:r>
          </a:p>
          <a:p>
            <a:r>
              <a:rPr lang="en-US" altLang="zh-TW" sz="2000" b="1" dirty="0">
                <a:solidFill>
                  <a:schemeClr val="tx1"/>
                </a:solidFill>
              </a:rPr>
              <a:t>#include &lt;</a:t>
            </a:r>
            <a:r>
              <a:rPr lang="en-US" altLang="zh-TW" sz="2000" b="1" dirty="0" err="1">
                <a:solidFill>
                  <a:schemeClr val="tx1"/>
                </a:solidFill>
              </a:rPr>
              <a:t>stdio.h</a:t>
            </a:r>
            <a:r>
              <a:rPr lang="en-US" altLang="zh-TW" sz="2000" b="1" dirty="0">
                <a:solidFill>
                  <a:schemeClr val="tx1"/>
                </a:solidFill>
              </a:rPr>
              <a:t>&gt;</a:t>
            </a:r>
          </a:p>
          <a:p>
            <a:endParaRPr lang="en-US" altLang="zh-TW" sz="2000" b="1" dirty="0">
              <a:solidFill>
                <a:schemeClr val="tx1"/>
              </a:solidFill>
            </a:endParaRPr>
          </a:p>
          <a:p>
            <a:r>
              <a:rPr lang="en-US" altLang="zh-TW" sz="2000" b="1" dirty="0" err="1">
                <a:solidFill>
                  <a:schemeClr val="tx1"/>
                </a:solidFill>
              </a:rPr>
              <a:t>int</a:t>
            </a:r>
            <a:r>
              <a:rPr lang="en-US" altLang="zh-TW" sz="2000" b="1" dirty="0">
                <a:solidFill>
                  <a:schemeClr val="tx1"/>
                </a:solidFill>
              </a:rPr>
              <a:t>	</a:t>
            </a:r>
            <a:r>
              <a:rPr lang="en-US" altLang="zh-TW" sz="2000" b="1" dirty="0" err="1">
                <a:solidFill>
                  <a:schemeClr val="tx1"/>
                </a:solidFill>
              </a:rPr>
              <a:t>lineCount</a:t>
            </a:r>
            <a:r>
              <a:rPr lang="en-US" altLang="zh-TW" sz="2000" b="1" dirty="0">
                <a:solidFill>
                  <a:schemeClr val="tx1"/>
                </a:solidFill>
              </a:rPr>
              <a:t>=0;</a:t>
            </a:r>
          </a:p>
          <a:p>
            <a:r>
              <a:rPr lang="en-US" altLang="zh-TW" sz="2000" b="1" dirty="0">
                <a:solidFill>
                  <a:schemeClr val="tx1"/>
                </a:solidFill>
              </a:rPr>
              <a:t>%}</a:t>
            </a:r>
            <a:endParaRPr lang="zh-TW" altLang="en-US" sz="2000" b="1" dirty="0">
              <a:solidFill>
                <a:schemeClr val="tx1"/>
              </a:solidFill>
            </a:endParaRPr>
          </a:p>
        </p:txBody>
      </p:sp>
      <p:sp>
        <p:nvSpPr>
          <p:cNvPr id="6" name="文字方塊 5"/>
          <p:cNvSpPr txBox="1"/>
          <p:nvPr/>
        </p:nvSpPr>
        <p:spPr>
          <a:xfrm>
            <a:off x="2063552" y="5457418"/>
            <a:ext cx="6552728" cy="707886"/>
          </a:xfrm>
          <a:prstGeom prst="rect">
            <a:avLst/>
          </a:prstGeom>
          <a:noFill/>
        </p:spPr>
        <p:txBody>
          <a:bodyPr wrap="square" rtlCol="0">
            <a:spAutoFit/>
          </a:bodyPr>
          <a:lstStyle/>
          <a:p>
            <a:r>
              <a:rPr lang="en-US" altLang="zh-TW" sz="2000" dirty="0"/>
              <a:t>The Definition Section will be copied to the top of generated C program. Include header files, declare variables.</a:t>
            </a:r>
          </a:p>
        </p:txBody>
      </p:sp>
      <p:sp>
        <p:nvSpPr>
          <p:cNvPr id="5" name="投影片編號版面配置區 4"/>
          <p:cNvSpPr>
            <a:spLocks noGrp="1"/>
          </p:cNvSpPr>
          <p:nvPr>
            <p:ph type="sldNum" sz="quarter" idx="12"/>
          </p:nvPr>
        </p:nvSpPr>
        <p:spPr/>
        <p:txBody>
          <a:bodyPr/>
          <a:lstStyle/>
          <a:p>
            <a:fld id="{FB64BC04-27FB-4CC0-8043-ACF384117C8F}" type="slidenum">
              <a:rPr lang="zh-TW" altLang="en-US" smtClean="0"/>
              <a:t>11</a:t>
            </a:fld>
            <a:endParaRPr lang="zh-TW" altLang="en-US"/>
          </a:p>
        </p:txBody>
      </p:sp>
    </p:spTree>
    <p:extLst>
      <p:ext uri="{BB962C8B-B14F-4D97-AF65-F5344CB8AC3E}">
        <p14:creationId xmlns:p14="http://schemas.microsoft.com/office/powerpoint/2010/main" val="333912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Write </a:t>
            </a:r>
            <a:r>
              <a:rPr lang="en-US" altLang="zh-TW" dirty="0" err="1" smtClean="0"/>
              <a:t>Lex</a:t>
            </a:r>
            <a:r>
              <a:rPr lang="en-US" altLang="zh-TW" dirty="0" smtClean="0"/>
              <a:t>?</a:t>
            </a:r>
            <a:endParaRPr lang="zh-TW" altLang="en-US" dirty="0"/>
          </a:p>
        </p:txBody>
      </p:sp>
      <p:sp>
        <p:nvSpPr>
          <p:cNvPr id="3" name="矩形 2"/>
          <p:cNvSpPr/>
          <p:nvPr/>
        </p:nvSpPr>
        <p:spPr>
          <a:xfrm>
            <a:off x="2135560" y="3501008"/>
            <a:ext cx="2016224" cy="360040"/>
          </a:xfrm>
          <a:prstGeom prst="rect">
            <a:avLst/>
          </a:prstGeom>
          <a:noFill/>
          <a:ln w="57150" cmpd="sng">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5303912" y="1952836"/>
            <a:ext cx="4464496" cy="30603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sz="2000" b="1" dirty="0"/>
              <a:t>\n 	{ </a:t>
            </a:r>
            <a:r>
              <a:rPr lang="en-US" altLang="zh-TW" sz="2000" b="1" dirty="0" err="1"/>
              <a:t>lineCount</a:t>
            </a:r>
            <a:r>
              <a:rPr lang="en-US" altLang="zh-TW" sz="2000" b="1" dirty="0"/>
              <a:t>++;</a:t>
            </a:r>
          </a:p>
          <a:p>
            <a:r>
              <a:rPr lang="en-US" altLang="zh-TW" sz="2000" b="1" dirty="0"/>
              <a:t>       	</a:t>
            </a:r>
            <a:r>
              <a:rPr lang="en-US" altLang="zh-TW" sz="2000" b="1" dirty="0" err="1"/>
              <a:t>printf</a:t>
            </a:r>
            <a:r>
              <a:rPr lang="en-US" altLang="zh-TW" sz="2000" b="1" dirty="0"/>
              <a:t>(“line:%d\n”, </a:t>
            </a:r>
            <a:r>
              <a:rPr lang="en-US" altLang="zh-TW" sz="2000" b="1" dirty="0" err="1"/>
              <a:t>lineCount</a:t>
            </a:r>
            <a:r>
              <a:rPr lang="en-US" altLang="zh-TW" sz="2000" b="1" dirty="0"/>
              <a:t>); }</a:t>
            </a:r>
            <a:endParaRPr lang="zh-TW" altLang="en-US" sz="2000" b="1" dirty="0"/>
          </a:p>
        </p:txBody>
      </p:sp>
      <p:sp>
        <p:nvSpPr>
          <p:cNvPr id="7" name="文字方塊 6"/>
          <p:cNvSpPr txBox="1"/>
          <p:nvPr/>
        </p:nvSpPr>
        <p:spPr>
          <a:xfrm>
            <a:off x="2063552" y="6023623"/>
            <a:ext cx="6552728" cy="400110"/>
          </a:xfrm>
          <a:prstGeom prst="rect">
            <a:avLst/>
          </a:prstGeom>
          <a:noFill/>
        </p:spPr>
        <p:txBody>
          <a:bodyPr wrap="square" rtlCol="0">
            <a:spAutoFit/>
          </a:bodyPr>
          <a:lstStyle/>
          <a:p>
            <a:r>
              <a:rPr lang="en-US" altLang="zh-TW" sz="2000" dirty="0">
                <a:solidFill>
                  <a:srgbClr val="FF0000"/>
                </a:solidFill>
              </a:rPr>
              <a:t>[Regular expression rule]    { The things you want to do; }</a:t>
            </a:r>
          </a:p>
        </p:txBody>
      </p:sp>
      <p:sp>
        <p:nvSpPr>
          <p:cNvPr id="9" name="文字方塊 8"/>
          <p:cNvSpPr txBox="1"/>
          <p:nvPr/>
        </p:nvSpPr>
        <p:spPr>
          <a:xfrm>
            <a:off x="2063552" y="5120039"/>
            <a:ext cx="6552728" cy="1015663"/>
          </a:xfrm>
          <a:prstGeom prst="rect">
            <a:avLst/>
          </a:prstGeom>
          <a:noFill/>
        </p:spPr>
        <p:txBody>
          <a:bodyPr wrap="square" rtlCol="0">
            <a:spAutoFit/>
          </a:bodyPr>
          <a:lstStyle/>
          <a:p>
            <a:r>
              <a:rPr lang="en-US" altLang="zh-TW" sz="2000" dirty="0"/>
              <a:t>The Rules Section is for writing regular expression to recognize tokens. When </a:t>
            </a:r>
            <a:r>
              <a:rPr lang="en-US" altLang="zh-TW" sz="2000" b="1" dirty="0"/>
              <a:t>pattern </a:t>
            </a:r>
            <a:r>
              <a:rPr lang="en-US" altLang="zh-TW" sz="2000" dirty="0"/>
              <a:t>is matched, then execute </a:t>
            </a:r>
            <a:r>
              <a:rPr lang="en-US" altLang="zh-TW" sz="2000" b="1" dirty="0"/>
              <a:t>action</a:t>
            </a:r>
          </a:p>
        </p:txBody>
      </p:sp>
      <p:sp>
        <p:nvSpPr>
          <p:cNvPr id="10" name="矩形 9"/>
          <p:cNvSpPr/>
          <p:nvPr/>
        </p:nvSpPr>
        <p:spPr>
          <a:xfrm>
            <a:off x="2135560" y="2672916"/>
            <a:ext cx="2016224" cy="1764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tx1"/>
                </a:solidFill>
              </a:rPr>
              <a:t>Definition Section</a:t>
            </a:r>
          </a:p>
          <a:p>
            <a:r>
              <a:rPr lang="en-US" altLang="zh-TW" sz="2000" dirty="0">
                <a:solidFill>
                  <a:schemeClr val="tx1"/>
                </a:solidFill>
              </a:rPr>
              <a:t>%%</a:t>
            </a:r>
          </a:p>
          <a:p>
            <a:r>
              <a:rPr lang="en-US" altLang="zh-TW" sz="2000" dirty="0">
                <a:solidFill>
                  <a:schemeClr val="tx1"/>
                </a:solidFill>
              </a:rPr>
              <a:t>Rules Section</a:t>
            </a:r>
          </a:p>
          <a:p>
            <a:r>
              <a:rPr lang="en-US" altLang="zh-TW" sz="2000" dirty="0">
                <a:solidFill>
                  <a:schemeClr val="tx1"/>
                </a:solidFill>
              </a:rPr>
              <a:t>%%</a:t>
            </a:r>
          </a:p>
          <a:p>
            <a:r>
              <a:rPr lang="en-US" altLang="zh-TW" sz="2000" dirty="0">
                <a:solidFill>
                  <a:schemeClr val="tx1"/>
                </a:solidFill>
              </a:rPr>
              <a:t>C Code Section</a:t>
            </a:r>
            <a:endParaRPr lang="zh-TW" altLang="en-US" sz="2000" dirty="0">
              <a:solidFill>
                <a:schemeClr val="tx1"/>
              </a:solidFill>
            </a:endParaRPr>
          </a:p>
        </p:txBody>
      </p:sp>
      <p:sp>
        <p:nvSpPr>
          <p:cNvPr id="5" name="投影片編號版面配置區 4"/>
          <p:cNvSpPr>
            <a:spLocks noGrp="1"/>
          </p:cNvSpPr>
          <p:nvPr>
            <p:ph type="sldNum" sz="quarter" idx="12"/>
          </p:nvPr>
        </p:nvSpPr>
        <p:spPr/>
        <p:txBody>
          <a:bodyPr/>
          <a:lstStyle/>
          <a:p>
            <a:fld id="{FB64BC04-27FB-4CC0-8043-ACF384117C8F}" type="slidenum">
              <a:rPr lang="zh-TW" altLang="en-US" smtClean="0"/>
              <a:t>12</a:t>
            </a:fld>
            <a:endParaRPr lang="zh-TW" altLang="en-US"/>
          </a:p>
        </p:txBody>
      </p:sp>
    </p:spTree>
    <p:extLst>
      <p:ext uri="{BB962C8B-B14F-4D97-AF65-F5344CB8AC3E}">
        <p14:creationId xmlns:p14="http://schemas.microsoft.com/office/powerpoint/2010/main" val="107598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Write </a:t>
            </a:r>
            <a:r>
              <a:rPr lang="en-US" altLang="zh-TW" dirty="0" err="1" smtClean="0"/>
              <a:t>Lex</a:t>
            </a:r>
            <a:r>
              <a:rPr lang="en-US" altLang="zh-TW" dirty="0" smtClean="0"/>
              <a:t>?</a:t>
            </a:r>
            <a:endParaRPr lang="zh-TW" altLang="en-US" dirty="0"/>
          </a:p>
        </p:txBody>
      </p:sp>
      <p:sp>
        <p:nvSpPr>
          <p:cNvPr id="3" name="矩形 2"/>
          <p:cNvSpPr/>
          <p:nvPr/>
        </p:nvSpPr>
        <p:spPr>
          <a:xfrm>
            <a:off x="2135560" y="4113076"/>
            <a:ext cx="2016224" cy="396044"/>
          </a:xfrm>
          <a:prstGeom prst="rect">
            <a:avLst/>
          </a:prstGeom>
          <a:noFill/>
          <a:ln w="57150" cmpd="sng">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5303912" y="1952836"/>
            <a:ext cx="4464496" cy="30603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sz="2000" b="1" dirty="0" err="1"/>
              <a:t>int</a:t>
            </a:r>
            <a:r>
              <a:rPr lang="en-US" altLang="zh-TW" sz="2000" b="1" dirty="0"/>
              <a:t> main(void) {</a:t>
            </a:r>
          </a:p>
          <a:p>
            <a:r>
              <a:rPr lang="en-US" altLang="zh-TW" sz="2000" b="1" dirty="0"/>
              <a:t>  </a:t>
            </a:r>
            <a:r>
              <a:rPr lang="en-US" altLang="zh-TW" sz="2000" b="1" dirty="0" err="1"/>
              <a:t>yylex</a:t>
            </a:r>
            <a:r>
              <a:rPr lang="en-US" altLang="zh-TW" sz="2000" b="1" dirty="0"/>
              <a:t>();</a:t>
            </a:r>
          </a:p>
          <a:p>
            <a:r>
              <a:rPr lang="en-US" altLang="zh-TW" sz="2000" b="1" dirty="0"/>
              <a:t>  return 0;</a:t>
            </a:r>
          </a:p>
          <a:p>
            <a:r>
              <a:rPr lang="en-US" altLang="zh-TW" sz="2000" b="1" dirty="0"/>
              <a:t>}</a:t>
            </a:r>
          </a:p>
          <a:p>
            <a:endParaRPr lang="en-US" altLang="zh-TW" sz="2000" b="1" dirty="0"/>
          </a:p>
          <a:p>
            <a:r>
              <a:rPr lang="en-US" altLang="zh-TW" sz="2000" b="1" dirty="0" err="1"/>
              <a:t>int</a:t>
            </a:r>
            <a:r>
              <a:rPr lang="en-US" altLang="zh-TW" sz="2000" b="1" dirty="0"/>
              <a:t> </a:t>
            </a:r>
            <a:r>
              <a:rPr lang="en-US" altLang="zh-TW" sz="2000" b="1" dirty="0" err="1"/>
              <a:t>yywrap</a:t>
            </a:r>
            <a:r>
              <a:rPr lang="en-US" altLang="zh-TW" sz="2000" b="1" dirty="0"/>
              <a:t>() {</a:t>
            </a:r>
          </a:p>
          <a:p>
            <a:r>
              <a:rPr lang="en-US" altLang="zh-TW" sz="2000" b="1" dirty="0"/>
              <a:t>  return 1;</a:t>
            </a:r>
          </a:p>
          <a:p>
            <a:r>
              <a:rPr lang="en-US" altLang="zh-TW" sz="2000" b="1" dirty="0"/>
              <a:t>}</a:t>
            </a:r>
          </a:p>
          <a:p>
            <a:endParaRPr lang="en-US" altLang="zh-TW" sz="2000" b="1" dirty="0"/>
          </a:p>
          <a:p>
            <a:r>
              <a:rPr lang="en-US" altLang="zh-TW" sz="2000" b="1" dirty="0"/>
              <a:t>// Other function you defined.</a:t>
            </a:r>
            <a:endParaRPr lang="zh-TW" altLang="en-US" sz="2000" b="1" dirty="0"/>
          </a:p>
        </p:txBody>
      </p:sp>
      <p:sp>
        <p:nvSpPr>
          <p:cNvPr id="8" name="文字方塊 7"/>
          <p:cNvSpPr txBox="1"/>
          <p:nvPr/>
        </p:nvSpPr>
        <p:spPr>
          <a:xfrm>
            <a:off x="2063552" y="5457418"/>
            <a:ext cx="6552728" cy="707886"/>
          </a:xfrm>
          <a:prstGeom prst="rect">
            <a:avLst/>
          </a:prstGeom>
          <a:noFill/>
        </p:spPr>
        <p:txBody>
          <a:bodyPr wrap="square" rtlCol="0">
            <a:spAutoFit/>
          </a:bodyPr>
          <a:lstStyle/>
          <a:p>
            <a:r>
              <a:rPr lang="en-US" altLang="zh-TW" sz="2000" dirty="0"/>
              <a:t>The C Code Section will be copied to the bottom of generated C program.</a:t>
            </a:r>
            <a:endParaRPr lang="zh-TW" altLang="en-US" sz="2000" dirty="0"/>
          </a:p>
        </p:txBody>
      </p:sp>
      <p:sp>
        <p:nvSpPr>
          <p:cNvPr id="9" name="矩形 8"/>
          <p:cNvSpPr/>
          <p:nvPr/>
        </p:nvSpPr>
        <p:spPr>
          <a:xfrm>
            <a:off x="2135560" y="2672916"/>
            <a:ext cx="2016224" cy="1764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tx1"/>
                </a:solidFill>
              </a:rPr>
              <a:t>Definition Section</a:t>
            </a:r>
          </a:p>
          <a:p>
            <a:r>
              <a:rPr lang="en-US" altLang="zh-TW" sz="2000" dirty="0">
                <a:solidFill>
                  <a:schemeClr val="tx1"/>
                </a:solidFill>
              </a:rPr>
              <a:t>%%</a:t>
            </a:r>
          </a:p>
          <a:p>
            <a:r>
              <a:rPr lang="en-US" altLang="zh-TW" sz="2000" dirty="0">
                <a:solidFill>
                  <a:schemeClr val="tx1"/>
                </a:solidFill>
              </a:rPr>
              <a:t>Rules Section</a:t>
            </a:r>
          </a:p>
          <a:p>
            <a:r>
              <a:rPr lang="en-US" altLang="zh-TW" sz="2000" dirty="0">
                <a:solidFill>
                  <a:schemeClr val="tx1"/>
                </a:solidFill>
              </a:rPr>
              <a:t>%%</a:t>
            </a:r>
          </a:p>
          <a:p>
            <a:r>
              <a:rPr lang="en-US" altLang="zh-TW" sz="2000" dirty="0">
                <a:solidFill>
                  <a:schemeClr val="tx1"/>
                </a:solidFill>
              </a:rPr>
              <a:t>C Code Section</a:t>
            </a:r>
            <a:endParaRPr lang="zh-TW" altLang="en-US" sz="2000" dirty="0">
              <a:solidFill>
                <a:schemeClr val="tx1"/>
              </a:solidFill>
            </a:endParaRPr>
          </a:p>
        </p:txBody>
      </p:sp>
      <p:sp>
        <p:nvSpPr>
          <p:cNvPr id="5" name="投影片編號版面配置區 4"/>
          <p:cNvSpPr>
            <a:spLocks noGrp="1"/>
          </p:cNvSpPr>
          <p:nvPr>
            <p:ph type="sldNum" sz="quarter" idx="12"/>
          </p:nvPr>
        </p:nvSpPr>
        <p:spPr/>
        <p:txBody>
          <a:bodyPr/>
          <a:lstStyle/>
          <a:p>
            <a:fld id="{FB64BC04-27FB-4CC0-8043-ACF384117C8F}" type="slidenum">
              <a:rPr lang="zh-TW" altLang="en-US" smtClean="0"/>
              <a:t>13</a:t>
            </a:fld>
            <a:endParaRPr lang="zh-TW" altLang="en-US"/>
          </a:p>
        </p:txBody>
      </p:sp>
    </p:spTree>
    <p:extLst>
      <p:ext uri="{BB962C8B-B14F-4D97-AF65-F5344CB8AC3E}">
        <p14:creationId xmlns:p14="http://schemas.microsoft.com/office/powerpoint/2010/main" val="340100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Write </a:t>
            </a:r>
            <a:r>
              <a:rPr lang="en-US" altLang="zh-TW" dirty="0" err="1" smtClean="0"/>
              <a:t>Lex</a:t>
            </a:r>
            <a:r>
              <a:rPr lang="en-US" altLang="zh-TW" dirty="0" smtClean="0"/>
              <a:t>?</a:t>
            </a:r>
            <a:endParaRPr lang="zh-TW" altLang="en-US" dirty="0"/>
          </a:p>
        </p:txBody>
      </p:sp>
      <p:sp>
        <p:nvSpPr>
          <p:cNvPr id="4" name="矩形 3"/>
          <p:cNvSpPr/>
          <p:nvPr/>
        </p:nvSpPr>
        <p:spPr>
          <a:xfrm>
            <a:off x="5303912" y="1412776"/>
            <a:ext cx="4464496" cy="44644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b="1" dirty="0"/>
              <a:t>%{</a:t>
            </a:r>
          </a:p>
          <a:p>
            <a:r>
              <a:rPr lang="en-US" altLang="zh-TW" b="1" dirty="0"/>
              <a:t>#include &lt;</a:t>
            </a:r>
            <a:r>
              <a:rPr lang="en-US" altLang="zh-TW" b="1" dirty="0" err="1"/>
              <a:t>stdio.h</a:t>
            </a:r>
            <a:r>
              <a:rPr lang="en-US" altLang="zh-TW" b="1" dirty="0"/>
              <a:t>&gt;</a:t>
            </a:r>
          </a:p>
          <a:p>
            <a:endParaRPr lang="en-US" altLang="zh-TW" b="1" dirty="0"/>
          </a:p>
          <a:p>
            <a:r>
              <a:rPr lang="en-US" altLang="zh-TW" b="1" dirty="0" err="1"/>
              <a:t>int</a:t>
            </a:r>
            <a:r>
              <a:rPr lang="en-US" altLang="zh-TW" b="1" dirty="0"/>
              <a:t> 	</a:t>
            </a:r>
            <a:r>
              <a:rPr lang="en-US" altLang="zh-TW" b="1" dirty="0" err="1"/>
              <a:t>lineCount</a:t>
            </a:r>
            <a:r>
              <a:rPr lang="en-US" altLang="zh-TW" b="1" dirty="0"/>
              <a:t>=0;</a:t>
            </a:r>
          </a:p>
          <a:p>
            <a:r>
              <a:rPr lang="en-US" altLang="zh-TW" b="1" dirty="0"/>
              <a:t>%}</a:t>
            </a:r>
          </a:p>
          <a:p>
            <a:endParaRPr lang="zh-TW" altLang="en-US" b="1" dirty="0"/>
          </a:p>
          <a:p>
            <a:r>
              <a:rPr lang="en-US" altLang="zh-TW" b="1" dirty="0"/>
              <a:t>%%</a:t>
            </a:r>
          </a:p>
          <a:p>
            <a:r>
              <a:rPr lang="en-US" altLang="zh-TW" b="1" dirty="0"/>
              <a:t>\n 	{ </a:t>
            </a:r>
            <a:r>
              <a:rPr lang="en-US" altLang="zh-TW" b="1" dirty="0" err="1"/>
              <a:t>lineCount</a:t>
            </a:r>
            <a:r>
              <a:rPr lang="en-US" altLang="zh-TW" b="1" dirty="0"/>
              <a:t>++;</a:t>
            </a:r>
          </a:p>
          <a:p>
            <a:r>
              <a:rPr lang="en-US" altLang="zh-TW" b="1" dirty="0"/>
              <a:t>      	 </a:t>
            </a:r>
            <a:r>
              <a:rPr lang="en-US" altLang="zh-TW" b="1" dirty="0" err="1"/>
              <a:t>printf</a:t>
            </a:r>
            <a:r>
              <a:rPr lang="en-US" altLang="zh-TW" b="1" dirty="0"/>
              <a:t>(“line:%d\n”, </a:t>
            </a:r>
            <a:r>
              <a:rPr lang="en-US" altLang="zh-TW" b="1" dirty="0" err="1"/>
              <a:t>lineCount</a:t>
            </a:r>
            <a:r>
              <a:rPr lang="en-US" altLang="zh-TW" b="1" dirty="0"/>
              <a:t>); }</a:t>
            </a:r>
          </a:p>
          <a:p>
            <a:endParaRPr lang="en-US" altLang="zh-TW" b="1" dirty="0"/>
          </a:p>
          <a:p>
            <a:r>
              <a:rPr lang="en-US" altLang="zh-TW" b="1" dirty="0"/>
              <a:t>%%</a:t>
            </a:r>
          </a:p>
          <a:p>
            <a:r>
              <a:rPr lang="en-US" altLang="zh-TW" b="1" dirty="0" err="1"/>
              <a:t>int</a:t>
            </a:r>
            <a:r>
              <a:rPr lang="en-US" altLang="zh-TW" b="1" dirty="0"/>
              <a:t> main(void){</a:t>
            </a:r>
          </a:p>
          <a:p>
            <a:r>
              <a:rPr lang="en-US" altLang="zh-TW" b="1" dirty="0"/>
              <a:t>  </a:t>
            </a:r>
            <a:r>
              <a:rPr lang="en-US" altLang="zh-TW" b="1" dirty="0" err="1"/>
              <a:t>yylex</a:t>
            </a:r>
            <a:r>
              <a:rPr lang="en-US" altLang="zh-TW" b="1" dirty="0"/>
              <a:t>();</a:t>
            </a:r>
          </a:p>
          <a:p>
            <a:r>
              <a:rPr lang="en-US" altLang="zh-TW" b="1" dirty="0"/>
              <a:t>  return 0;</a:t>
            </a:r>
          </a:p>
          <a:p>
            <a:r>
              <a:rPr lang="en-US" altLang="zh-TW" b="1" dirty="0"/>
              <a:t>}</a:t>
            </a:r>
            <a:r>
              <a:rPr lang="zh-TW" altLang="en-US" b="1" dirty="0"/>
              <a:t> </a:t>
            </a:r>
            <a:r>
              <a:rPr lang="en-US" altLang="zh-TW" b="1" dirty="0"/>
              <a:t>……</a:t>
            </a:r>
            <a:endParaRPr lang="zh-TW" altLang="en-US" b="1" dirty="0"/>
          </a:p>
        </p:txBody>
      </p:sp>
      <p:sp>
        <p:nvSpPr>
          <p:cNvPr id="8" name="文字方塊 7"/>
          <p:cNvSpPr txBox="1"/>
          <p:nvPr/>
        </p:nvSpPr>
        <p:spPr>
          <a:xfrm>
            <a:off x="2351584" y="1645167"/>
            <a:ext cx="2952328" cy="400110"/>
          </a:xfrm>
          <a:prstGeom prst="rect">
            <a:avLst/>
          </a:prstGeom>
          <a:noFill/>
        </p:spPr>
        <p:txBody>
          <a:bodyPr wrap="square" rtlCol="0">
            <a:spAutoFit/>
          </a:bodyPr>
          <a:lstStyle/>
          <a:p>
            <a:r>
              <a:rPr lang="en-US" altLang="zh-TW" sz="2000" dirty="0"/>
              <a:t>A completed Lex </a:t>
            </a:r>
            <a:r>
              <a:rPr lang="en-US" altLang="zh-TW" sz="2000" dirty="0" smtClean="0"/>
              <a:t>program</a:t>
            </a:r>
            <a:endParaRPr lang="zh-TW" altLang="en-US" sz="2000" dirty="0"/>
          </a:p>
        </p:txBody>
      </p:sp>
      <p:sp>
        <p:nvSpPr>
          <p:cNvPr id="6" name="矩形 5"/>
          <p:cNvSpPr/>
          <p:nvPr/>
        </p:nvSpPr>
        <p:spPr>
          <a:xfrm>
            <a:off x="2135560" y="2672916"/>
            <a:ext cx="2016224" cy="1764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tx1"/>
                </a:solidFill>
              </a:rPr>
              <a:t>Definition Section</a:t>
            </a:r>
          </a:p>
          <a:p>
            <a:r>
              <a:rPr lang="en-US" altLang="zh-TW" sz="2000" dirty="0">
                <a:solidFill>
                  <a:schemeClr val="tx1"/>
                </a:solidFill>
              </a:rPr>
              <a:t>%%</a:t>
            </a:r>
          </a:p>
          <a:p>
            <a:r>
              <a:rPr lang="en-US" altLang="zh-TW" sz="2000" dirty="0">
                <a:solidFill>
                  <a:schemeClr val="tx1"/>
                </a:solidFill>
              </a:rPr>
              <a:t>Rules Section</a:t>
            </a:r>
          </a:p>
          <a:p>
            <a:r>
              <a:rPr lang="en-US" altLang="zh-TW" sz="2000" dirty="0">
                <a:solidFill>
                  <a:schemeClr val="tx1"/>
                </a:solidFill>
              </a:rPr>
              <a:t>%%</a:t>
            </a:r>
          </a:p>
          <a:p>
            <a:r>
              <a:rPr lang="en-US" altLang="zh-TW" sz="2000" dirty="0">
                <a:solidFill>
                  <a:schemeClr val="tx1"/>
                </a:solidFill>
              </a:rPr>
              <a:t>C Code Section</a:t>
            </a:r>
            <a:endParaRPr lang="zh-TW" altLang="en-US" sz="2000" dirty="0">
              <a:solidFill>
                <a:schemeClr val="tx1"/>
              </a:solidFill>
            </a:endParaRPr>
          </a:p>
        </p:txBody>
      </p:sp>
      <p:sp>
        <p:nvSpPr>
          <p:cNvPr id="3" name="投影片編號版面配置區 2"/>
          <p:cNvSpPr>
            <a:spLocks noGrp="1"/>
          </p:cNvSpPr>
          <p:nvPr>
            <p:ph type="sldNum" sz="quarter" idx="12"/>
          </p:nvPr>
        </p:nvSpPr>
        <p:spPr/>
        <p:txBody>
          <a:bodyPr/>
          <a:lstStyle/>
          <a:p>
            <a:fld id="{FB64BC04-27FB-4CC0-8043-ACF384117C8F}" type="slidenum">
              <a:rPr lang="zh-TW" altLang="en-US" smtClean="0"/>
              <a:t>14</a:t>
            </a:fld>
            <a:endParaRPr lang="zh-TW" altLang="en-US"/>
          </a:p>
        </p:txBody>
      </p:sp>
    </p:spTree>
    <p:extLst>
      <p:ext uri="{BB962C8B-B14F-4D97-AF65-F5344CB8AC3E}">
        <p14:creationId xmlns:p14="http://schemas.microsoft.com/office/powerpoint/2010/main" val="287415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19536" y="260648"/>
            <a:ext cx="8229600" cy="1143000"/>
          </a:xfrm>
        </p:spPr>
        <p:txBody>
          <a:bodyPr/>
          <a:lstStyle/>
          <a:p>
            <a:r>
              <a:rPr kumimoji="1" lang="en-US" altLang="zh-TW" dirty="0" smtClean="0">
                <a:latin typeface="+mj-lt"/>
              </a:rPr>
              <a:t>Compilation Flow</a:t>
            </a:r>
            <a:endParaRPr lang="zh-TW" altLang="en-US" dirty="0">
              <a:latin typeface="+mj-lt"/>
            </a:endParaRPr>
          </a:p>
        </p:txBody>
      </p:sp>
      <p:sp>
        <p:nvSpPr>
          <p:cNvPr id="4" name="矩形 3"/>
          <p:cNvSpPr/>
          <p:nvPr/>
        </p:nvSpPr>
        <p:spPr>
          <a:xfrm>
            <a:off x="4641540" y="2348880"/>
            <a:ext cx="2952328" cy="7200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Flex</a:t>
            </a:r>
            <a:endParaRPr lang="zh-TW" altLang="en-US" sz="1600" b="1" dirty="0">
              <a:solidFill>
                <a:schemeClr val="tx1"/>
              </a:solidFill>
            </a:endParaRPr>
          </a:p>
        </p:txBody>
      </p:sp>
      <p:sp>
        <p:nvSpPr>
          <p:cNvPr id="5" name="文字方塊 4"/>
          <p:cNvSpPr txBox="1"/>
          <p:nvPr/>
        </p:nvSpPr>
        <p:spPr>
          <a:xfrm>
            <a:off x="4295800" y="1403484"/>
            <a:ext cx="3600400" cy="369332"/>
          </a:xfrm>
          <a:prstGeom prst="rect">
            <a:avLst/>
          </a:prstGeom>
          <a:noFill/>
        </p:spPr>
        <p:txBody>
          <a:bodyPr wrap="square" rtlCol="0">
            <a:spAutoFit/>
          </a:bodyPr>
          <a:lstStyle/>
          <a:p>
            <a:pPr algn="ctr"/>
            <a:r>
              <a:rPr lang="en-US" altLang="zh-TW" dirty="0"/>
              <a:t>We use Flex(Fast </a:t>
            </a:r>
            <a:r>
              <a:rPr lang="en-US" altLang="zh-TW" dirty="0" err="1"/>
              <a:t>Lex</a:t>
            </a:r>
            <a:r>
              <a:rPr lang="en-US" altLang="zh-TW" dirty="0"/>
              <a:t>) instead of </a:t>
            </a:r>
            <a:r>
              <a:rPr lang="en-US" altLang="zh-TW" dirty="0" err="1"/>
              <a:t>Lex</a:t>
            </a:r>
            <a:r>
              <a:rPr lang="en-US" altLang="zh-TW" dirty="0"/>
              <a:t>.</a:t>
            </a:r>
            <a:endParaRPr lang="zh-TW" altLang="en-US" dirty="0"/>
          </a:p>
        </p:txBody>
      </p:sp>
      <p:sp>
        <p:nvSpPr>
          <p:cNvPr id="6" name="文字方塊 5"/>
          <p:cNvSpPr txBox="1"/>
          <p:nvPr/>
        </p:nvSpPr>
        <p:spPr>
          <a:xfrm>
            <a:off x="4339208" y="1925216"/>
            <a:ext cx="3600400" cy="369332"/>
          </a:xfrm>
          <a:prstGeom prst="rect">
            <a:avLst/>
          </a:prstGeom>
          <a:noFill/>
        </p:spPr>
        <p:txBody>
          <a:bodyPr wrap="square" rtlCol="0">
            <a:spAutoFit/>
          </a:bodyPr>
          <a:lstStyle/>
          <a:p>
            <a:pPr algn="ctr"/>
            <a:r>
              <a:rPr lang="en-US" altLang="zh-TW" dirty="0"/>
              <a:t>$ </a:t>
            </a:r>
            <a:r>
              <a:rPr lang="en-US" altLang="zh-TW" dirty="0" smtClean="0"/>
              <a:t>flex </a:t>
            </a:r>
            <a:r>
              <a:rPr lang="en-US" altLang="zh-TW" dirty="0" err="1"/>
              <a:t>scanner.l</a:t>
            </a:r>
            <a:endParaRPr lang="zh-TW" altLang="en-US" dirty="0"/>
          </a:p>
        </p:txBody>
      </p:sp>
      <p:sp>
        <p:nvSpPr>
          <p:cNvPr id="8" name="圓角矩形 7"/>
          <p:cNvSpPr/>
          <p:nvPr/>
        </p:nvSpPr>
        <p:spPr>
          <a:xfrm>
            <a:off x="2279576" y="2348880"/>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err="1">
                <a:solidFill>
                  <a:schemeClr val="tx1">
                    <a:lumMod val="85000"/>
                    <a:lumOff val="15000"/>
                  </a:schemeClr>
                </a:solidFill>
              </a:rPr>
              <a:t>Lex</a:t>
            </a:r>
            <a:r>
              <a:rPr lang="en-US" altLang="zh-TW" b="1" dirty="0">
                <a:solidFill>
                  <a:schemeClr val="tx1">
                    <a:lumMod val="85000"/>
                    <a:lumOff val="15000"/>
                  </a:schemeClr>
                </a:solidFill>
              </a:rPr>
              <a:t> program</a:t>
            </a:r>
          </a:p>
          <a:p>
            <a:pPr algn="ctr"/>
            <a:r>
              <a:rPr lang="en-US" altLang="zh-TW" b="1" dirty="0" err="1">
                <a:solidFill>
                  <a:schemeClr val="tx1"/>
                </a:solidFill>
              </a:rPr>
              <a:t>scanner</a:t>
            </a:r>
            <a:r>
              <a:rPr lang="en-US" altLang="zh-TW" b="1" dirty="0" err="1">
                <a:solidFill>
                  <a:schemeClr val="tx1">
                    <a:lumMod val="85000"/>
                    <a:lumOff val="15000"/>
                  </a:schemeClr>
                </a:solidFill>
              </a:rPr>
              <a:t>.l</a:t>
            </a:r>
            <a:endParaRPr lang="zh-TW" altLang="en-US" b="1" dirty="0">
              <a:solidFill>
                <a:schemeClr val="tx1">
                  <a:lumMod val="85000"/>
                  <a:lumOff val="15000"/>
                </a:schemeClr>
              </a:solidFill>
            </a:endParaRPr>
          </a:p>
        </p:txBody>
      </p:sp>
      <p:sp>
        <p:nvSpPr>
          <p:cNvPr id="9" name="圓角矩形 8"/>
          <p:cNvSpPr/>
          <p:nvPr/>
        </p:nvSpPr>
        <p:spPr>
          <a:xfrm>
            <a:off x="8227640" y="2348880"/>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err="1">
                <a:solidFill>
                  <a:schemeClr val="tx1">
                    <a:lumMod val="85000"/>
                    <a:lumOff val="15000"/>
                  </a:schemeClr>
                </a:solidFill>
              </a:rPr>
              <a:t>lex.yy.c</a:t>
            </a:r>
            <a:endParaRPr lang="zh-TW" altLang="en-US" b="1" dirty="0">
              <a:solidFill>
                <a:schemeClr val="tx1">
                  <a:lumMod val="85000"/>
                  <a:lumOff val="15000"/>
                </a:schemeClr>
              </a:solidFill>
            </a:endParaRPr>
          </a:p>
        </p:txBody>
      </p:sp>
      <p:cxnSp>
        <p:nvCxnSpPr>
          <p:cNvPr id="11" name="直線單箭頭接點 10"/>
          <p:cNvCxnSpPr>
            <a:stCxn id="8" idx="3"/>
            <a:endCxn id="4" idx="1"/>
          </p:cNvCxnSpPr>
          <p:nvPr/>
        </p:nvCxnSpPr>
        <p:spPr>
          <a:xfrm>
            <a:off x="4007768" y="2708920"/>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線單箭頭接點 11"/>
          <p:cNvCxnSpPr>
            <a:stCxn id="4" idx="3"/>
            <a:endCxn id="9" idx="1"/>
          </p:cNvCxnSpPr>
          <p:nvPr/>
        </p:nvCxnSpPr>
        <p:spPr>
          <a:xfrm>
            <a:off x="7593868" y="2708920"/>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文字方塊 14"/>
          <p:cNvSpPr txBox="1"/>
          <p:nvPr/>
        </p:nvSpPr>
        <p:spPr>
          <a:xfrm>
            <a:off x="2495600" y="1541731"/>
            <a:ext cx="1296144" cy="523220"/>
          </a:xfrm>
          <a:prstGeom prst="rect">
            <a:avLst/>
          </a:prstGeom>
          <a:noFill/>
        </p:spPr>
        <p:txBody>
          <a:bodyPr wrap="square" rtlCol="0">
            <a:spAutoFit/>
          </a:bodyPr>
          <a:lstStyle/>
          <a:p>
            <a:pPr algn="ctr"/>
            <a:r>
              <a:rPr lang="en-US" altLang="zh-TW" sz="2800" b="1" dirty="0"/>
              <a:t>Input</a:t>
            </a:r>
            <a:endParaRPr lang="zh-TW" altLang="en-US" sz="2800" b="1" dirty="0"/>
          </a:p>
        </p:txBody>
      </p:sp>
      <p:sp>
        <p:nvSpPr>
          <p:cNvPr id="16" name="文字方塊 15"/>
          <p:cNvSpPr txBox="1"/>
          <p:nvPr/>
        </p:nvSpPr>
        <p:spPr>
          <a:xfrm>
            <a:off x="8443664" y="1483668"/>
            <a:ext cx="1296144" cy="523220"/>
          </a:xfrm>
          <a:prstGeom prst="rect">
            <a:avLst/>
          </a:prstGeom>
          <a:noFill/>
        </p:spPr>
        <p:txBody>
          <a:bodyPr wrap="square" rtlCol="0">
            <a:spAutoFit/>
          </a:bodyPr>
          <a:lstStyle/>
          <a:p>
            <a:pPr algn="ctr"/>
            <a:r>
              <a:rPr lang="en-US" altLang="zh-TW" sz="2800" b="1" dirty="0"/>
              <a:t>Output</a:t>
            </a:r>
            <a:endParaRPr lang="zh-TW" altLang="en-US" sz="2800" b="1" dirty="0"/>
          </a:p>
        </p:txBody>
      </p:sp>
      <p:sp>
        <p:nvSpPr>
          <p:cNvPr id="17" name="矩形 16"/>
          <p:cNvSpPr/>
          <p:nvPr/>
        </p:nvSpPr>
        <p:spPr>
          <a:xfrm>
            <a:off x="4641540" y="3717032"/>
            <a:ext cx="2952328" cy="7200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GCC compiler</a:t>
            </a:r>
            <a:endParaRPr lang="zh-TW" altLang="en-US" sz="1600" b="1" dirty="0">
              <a:solidFill>
                <a:schemeClr val="tx1"/>
              </a:solidFill>
            </a:endParaRPr>
          </a:p>
        </p:txBody>
      </p:sp>
      <p:sp>
        <p:nvSpPr>
          <p:cNvPr id="18" name="文字方塊 17"/>
          <p:cNvSpPr txBox="1"/>
          <p:nvPr/>
        </p:nvSpPr>
        <p:spPr>
          <a:xfrm>
            <a:off x="4339208" y="3293368"/>
            <a:ext cx="3600400" cy="369332"/>
          </a:xfrm>
          <a:prstGeom prst="rect">
            <a:avLst/>
          </a:prstGeom>
          <a:noFill/>
        </p:spPr>
        <p:txBody>
          <a:bodyPr wrap="square" rtlCol="0">
            <a:spAutoFit/>
          </a:bodyPr>
          <a:lstStyle/>
          <a:p>
            <a:pPr algn="ctr"/>
            <a:r>
              <a:rPr lang="en-US" altLang="zh-TW" dirty="0"/>
              <a:t>$ </a:t>
            </a:r>
            <a:r>
              <a:rPr lang="en-US" altLang="zh-TW" dirty="0" err="1"/>
              <a:t>gcc</a:t>
            </a:r>
            <a:r>
              <a:rPr lang="en-US" altLang="zh-TW" dirty="0"/>
              <a:t> -o scanner </a:t>
            </a:r>
            <a:r>
              <a:rPr lang="en-US" altLang="zh-TW" dirty="0" err="1"/>
              <a:t>lex.yy.c</a:t>
            </a:r>
            <a:endParaRPr lang="zh-TW" altLang="en-US" dirty="0"/>
          </a:p>
        </p:txBody>
      </p:sp>
      <p:sp>
        <p:nvSpPr>
          <p:cNvPr id="19" name="圓角矩形 18"/>
          <p:cNvSpPr/>
          <p:nvPr/>
        </p:nvSpPr>
        <p:spPr>
          <a:xfrm>
            <a:off x="2279576" y="3717032"/>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err="1">
                <a:solidFill>
                  <a:schemeClr val="tx1">
                    <a:lumMod val="85000"/>
                    <a:lumOff val="15000"/>
                  </a:schemeClr>
                </a:solidFill>
              </a:rPr>
              <a:t>lex.yy.c</a:t>
            </a:r>
            <a:endParaRPr lang="zh-TW" altLang="en-US" b="1" dirty="0">
              <a:solidFill>
                <a:schemeClr val="tx1">
                  <a:lumMod val="85000"/>
                  <a:lumOff val="15000"/>
                </a:schemeClr>
              </a:solidFill>
            </a:endParaRPr>
          </a:p>
        </p:txBody>
      </p:sp>
      <p:sp>
        <p:nvSpPr>
          <p:cNvPr id="20" name="圓角矩形 19"/>
          <p:cNvSpPr/>
          <p:nvPr/>
        </p:nvSpPr>
        <p:spPr>
          <a:xfrm>
            <a:off x="8227640" y="3717032"/>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a:solidFill>
                  <a:schemeClr val="tx1"/>
                </a:solidFill>
              </a:rPr>
              <a:t>scanner</a:t>
            </a:r>
            <a:endParaRPr lang="zh-TW" altLang="en-US" b="1" dirty="0">
              <a:solidFill>
                <a:schemeClr val="tx1"/>
              </a:solidFill>
            </a:endParaRPr>
          </a:p>
        </p:txBody>
      </p:sp>
      <p:cxnSp>
        <p:nvCxnSpPr>
          <p:cNvPr id="21" name="直線單箭頭接點 20"/>
          <p:cNvCxnSpPr>
            <a:stCxn id="19" idx="3"/>
            <a:endCxn id="17" idx="1"/>
          </p:cNvCxnSpPr>
          <p:nvPr/>
        </p:nvCxnSpPr>
        <p:spPr>
          <a:xfrm>
            <a:off x="4007768" y="4077072"/>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線單箭頭接點 21"/>
          <p:cNvCxnSpPr>
            <a:stCxn id="17" idx="3"/>
            <a:endCxn id="20" idx="1"/>
          </p:cNvCxnSpPr>
          <p:nvPr/>
        </p:nvCxnSpPr>
        <p:spPr>
          <a:xfrm>
            <a:off x="7593868" y="4077072"/>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矩形 22"/>
          <p:cNvSpPr/>
          <p:nvPr/>
        </p:nvSpPr>
        <p:spPr>
          <a:xfrm>
            <a:off x="4641540" y="5085184"/>
            <a:ext cx="2952328" cy="7200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rgbClr val="000000"/>
                </a:solidFill>
              </a:rPr>
              <a:t>scanner</a:t>
            </a:r>
            <a:endParaRPr lang="zh-TW" altLang="en-US" sz="1600" b="1" dirty="0">
              <a:solidFill>
                <a:srgbClr val="000000"/>
              </a:solidFill>
            </a:endParaRPr>
          </a:p>
        </p:txBody>
      </p:sp>
      <p:sp>
        <p:nvSpPr>
          <p:cNvPr id="24" name="文字方塊 23"/>
          <p:cNvSpPr txBox="1"/>
          <p:nvPr/>
        </p:nvSpPr>
        <p:spPr>
          <a:xfrm>
            <a:off x="4339208" y="4661520"/>
            <a:ext cx="3600400" cy="369332"/>
          </a:xfrm>
          <a:prstGeom prst="rect">
            <a:avLst/>
          </a:prstGeom>
          <a:noFill/>
        </p:spPr>
        <p:txBody>
          <a:bodyPr wrap="square" rtlCol="0">
            <a:spAutoFit/>
          </a:bodyPr>
          <a:lstStyle/>
          <a:p>
            <a:pPr algn="ctr"/>
            <a:r>
              <a:rPr lang="en-US" altLang="zh-TW" dirty="0"/>
              <a:t>$ ./scanner &lt; </a:t>
            </a:r>
            <a:r>
              <a:rPr lang="en-US" altLang="zh-TW" dirty="0" err="1"/>
              <a:t>test.c</a:t>
            </a:r>
            <a:endParaRPr lang="zh-TW" altLang="en-US" dirty="0"/>
          </a:p>
        </p:txBody>
      </p:sp>
      <p:sp>
        <p:nvSpPr>
          <p:cNvPr id="25" name="圓角矩形 24"/>
          <p:cNvSpPr/>
          <p:nvPr/>
        </p:nvSpPr>
        <p:spPr>
          <a:xfrm>
            <a:off x="2279576" y="5085184"/>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a:solidFill>
                  <a:schemeClr val="tx1">
                    <a:lumMod val="85000"/>
                    <a:lumOff val="15000"/>
                  </a:schemeClr>
                </a:solidFill>
              </a:rPr>
              <a:t>C program</a:t>
            </a:r>
          </a:p>
          <a:p>
            <a:pPr algn="ctr"/>
            <a:r>
              <a:rPr lang="en-US" altLang="zh-TW" b="1" dirty="0" err="1">
                <a:solidFill>
                  <a:schemeClr val="tx1">
                    <a:lumMod val="85000"/>
                    <a:lumOff val="15000"/>
                  </a:schemeClr>
                </a:solidFill>
              </a:rPr>
              <a:t>test.c</a:t>
            </a:r>
            <a:endParaRPr lang="zh-TW" altLang="en-US" b="1" dirty="0">
              <a:solidFill>
                <a:schemeClr val="tx1">
                  <a:lumMod val="85000"/>
                  <a:lumOff val="15000"/>
                </a:schemeClr>
              </a:solidFill>
            </a:endParaRPr>
          </a:p>
        </p:txBody>
      </p:sp>
      <p:sp>
        <p:nvSpPr>
          <p:cNvPr id="26" name="圓角矩形 25"/>
          <p:cNvSpPr/>
          <p:nvPr/>
        </p:nvSpPr>
        <p:spPr>
          <a:xfrm>
            <a:off x="8227640" y="5085184"/>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a:solidFill>
                  <a:schemeClr val="tx1">
                    <a:lumMod val="85000"/>
                    <a:lumOff val="15000"/>
                  </a:schemeClr>
                </a:solidFill>
              </a:rPr>
              <a:t>tokens</a:t>
            </a:r>
            <a:endParaRPr lang="zh-TW" altLang="en-US" b="1" dirty="0">
              <a:solidFill>
                <a:schemeClr val="tx1">
                  <a:lumMod val="85000"/>
                  <a:lumOff val="15000"/>
                </a:schemeClr>
              </a:solidFill>
            </a:endParaRPr>
          </a:p>
        </p:txBody>
      </p:sp>
      <p:cxnSp>
        <p:nvCxnSpPr>
          <p:cNvPr id="27" name="直線單箭頭接點 26"/>
          <p:cNvCxnSpPr>
            <a:stCxn id="25" idx="3"/>
            <a:endCxn id="23" idx="1"/>
          </p:cNvCxnSpPr>
          <p:nvPr/>
        </p:nvCxnSpPr>
        <p:spPr>
          <a:xfrm>
            <a:off x="4007768" y="5445224"/>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線單箭頭接點 27"/>
          <p:cNvCxnSpPr>
            <a:stCxn id="23" idx="3"/>
            <a:endCxn id="26" idx="1"/>
          </p:cNvCxnSpPr>
          <p:nvPr/>
        </p:nvCxnSpPr>
        <p:spPr>
          <a:xfrm>
            <a:off x="7593868" y="5445224"/>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線單箭頭接點 40"/>
          <p:cNvCxnSpPr>
            <a:stCxn id="20" idx="2"/>
          </p:cNvCxnSpPr>
          <p:nvPr/>
        </p:nvCxnSpPr>
        <p:spPr>
          <a:xfrm flipH="1">
            <a:off x="7593868" y="4437112"/>
            <a:ext cx="1497868" cy="648072"/>
          </a:xfrm>
          <a:prstGeom prst="straightConnector1">
            <a:avLst/>
          </a:prstGeom>
          <a:ln w="381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1703512" y="2508865"/>
            <a:ext cx="288032" cy="400110"/>
          </a:xfrm>
          <a:prstGeom prst="rect">
            <a:avLst/>
          </a:prstGeom>
          <a:noFill/>
        </p:spPr>
        <p:txBody>
          <a:bodyPr wrap="square" rtlCol="0">
            <a:spAutoFit/>
          </a:bodyPr>
          <a:lstStyle/>
          <a:p>
            <a:r>
              <a:rPr lang="en-US" altLang="zh-TW" sz="2000" b="1" dirty="0"/>
              <a:t>1</a:t>
            </a:r>
            <a:endParaRPr lang="zh-TW" altLang="en-US" sz="2000" b="1" dirty="0"/>
          </a:p>
        </p:txBody>
      </p:sp>
      <p:sp>
        <p:nvSpPr>
          <p:cNvPr id="43" name="文字方塊 42"/>
          <p:cNvSpPr txBox="1"/>
          <p:nvPr/>
        </p:nvSpPr>
        <p:spPr>
          <a:xfrm>
            <a:off x="1703512" y="3877017"/>
            <a:ext cx="288032" cy="400110"/>
          </a:xfrm>
          <a:prstGeom prst="rect">
            <a:avLst/>
          </a:prstGeom>
          <a:noFill/>
        </p:spPr>
        <p:txBody>
          <a:bodyPr wrap="square" rtlCol="0">
            <a:spAutoFit/>
          </a:bodyPr>
          <a:lstStyle/>
          <a:p>
            <a:r>
              <a:rPr lang="en-US" altLang="zh-TW" sz="2000" b="1" dirty="0"/>
              <a:t>2</a:t>
            </a:r>
            <a:endParaRPr lang="zh-TW" altLang="en-US" sz="2000" b="1" dirty="0"/>
          </a:p>
        </p:txBody>
      </p:sp>
      <p:sp>
        <p:nvSpPr>
          <p:cNvPr id="44" name="文字方塊 43"/>
          <p:cNvSpPr txBox="1"/>
          <p:nvPr/>
        </p:nvSpPr>
        <p:spPr>
          <a:xfrm>
            <a:off x="1703512" y="5245169"/>
            <a:ext cx="288032" cy="400110"/>
          </a:xfrm>
          <a:prstGeom prst="rect">
            <a:avLst/>
          </a:prstGeom>
          <a:noFill/>
        </p:spPr>
        <p:txBody>
          <a:bodyPr wrap="square" rtlCol="0">
            <a:spAutoFit/>
          </a:bodyPr>
          <a:lstStyle/>
          <a:p>
            <a:r>
              <a:rPr lang="en-US" altLang="zh-TW" sz="2000" b="1" dirty="0"/>
              <a:t>3</a:t>
            </a:r>
            <a:endParaRPr lang="zh-TW" altLang="en-US" sz="2000" b="1" dirty="0"/>
          </a:p>
        </p:txBody>
      </p:sp>
      <p:sp>
        <p:nvSpPr>
          <p:cNvPr id="3" name="投影片編號版面配置區 2"/>
          <p:cNvSpPr>
            <a:spLocks noGrp="1"/>
          </p:cNvSpPr>
          <p:nvPr>
            <p:ph type="sldNum" sz="quarter" idx="12"/>
          </p:nvPr>
        </p:nvSpPr>
        <p:spPr/>
        <p:txBody>
          <a:bodyPr/>
          <a:lstStyle/>
          <a:p>
            <a:fld id="{FB64BC04-27FB-4CC0-8043-ACF384117C8F}" type="slidenum">
              <a:rPr lang="zh-TW" altLang="en-US" smtClean="0"/>
              <a:t>15</a:t>
            </a:fld>
            <a:endParaRPr lang="zh-TW" altLang="en-US"/>
          </a:p>
        </p:txBody>
      </p:sp>
    </p:spTree>
    <p:extLst>
      <p:ext uri="{BB962C8B-B14F-4D97-AF65-F5344CB8AC3E}">
        <p14:creationId xmlns:p14="http://schemas.microsoft.com/office/powerpoint/2010/main" val="164330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par>
                                <p:cTn id="72" presetID="10" presetClass="entr" presetSubtype="0" fill="hold"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P spid="9" grpId="0" animBg="1"/>
      <p:bldP spid="17" grpId="0" animBg="1"/>
      <p:bldP spid="18" grpId="0"/>
      <p:bldP spid="19" grpId="0" animBg="1"/>
      <p:bldP spid="20" grpId="0" animBg="1"/>
      <p:bldP spid="23" grpId="0" animBg="1"/>
      <p:bldP spid="24" grpId="0"/>
      <p:bldP spid="25" grpId="0" animBg="1"/>
      <p:bldP spid="26" grpId="0" animBg="1"/>
      <p:bldP spid="42" grpId="0"/>
      <p:bldP spid="43"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81200" y="-99392"/>
            <a:ext cx="8229600" cy="1143000"/>
          </a:xfrm>
        </p:spPr>
        <p:txBody>
          <a:bodyPr>
            <a:normAutofit fontScale="90000"/>
          </a:bodyPr>
          <a:lstStyle/>
          <a:p>
            <a:r>
              <a:rPr kumimoji="1" lang="en-US" altLang="zh-TW" sz="3600" dirty="0"/>
              <a:t>Flex: the Fast Lexical </a:t>
            </a:r>
            <a:r>
              <a:rPr kumimoji="1" lang="en-US" altLang="zh-TW" sz="3600" dirty="0" err="1"/>
              <a:t>Analyser</a:t>
            </a:r>
            <a:r>
              <a:rPr kumimoji="1" lang="en-US" altLang="zh-TW" sz="3600" dirty="0"/>
              <a:t> Generator</a:t>
            </a:r>
            <a:endParaRPr kumimoji="1" lang="zh-TW" altLang="en-US" sz="36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16</a:t>
            </a:fld>
            <a:endParaRPr lang="zh-TW" altLang="en-US"/>
          </a:p>
        </p:txBody>
      </p:sp>
      <p:pic>
        <p:nvPicPr>
          <p:cNvPr id="6" name="圖片 5" descr="螢幕快照 2017-03-09 上午2.45.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80729"/>
            <a:ext cx="9144000" cy="3857801"/>
          </a:xfrm>
          <a:prstGeom prst="rect">
            <a:avLst/>
          </a:prstGeom>
        </p:spPr>
      </p:pic>
      <p:cxnSp>
        <p:nvCxnSpPr>
          <p:cNvPr id="9" name="直線接點 8"/>
          <p:cNvCxnSpPr/>
          <p:nvPr/>
        </p:nvCxnSpPr>
        <p:spPr>
          <a:xfrm>
            <a:off x="1524000" y="4005064"/>
            <a:ext cx="615617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直線接點 9"/>
          <p:cNvCxnSpPr/>
          <p:nvPr/>
        </p:nvCxnSpPr>
        <p:spPr>
          <a:xfrm flipV="1">
            <a:off x="5303912" y="3789040"/>
            <a:ext cx="5112568" cy="0"/>
          </a:xfrm>
          <a:prstGeom prst="line">
            <a:avLst/>
          </a:prstGeom>
        </p:spPr>
        <p:style>
          <a:lnRef idx="3">
            <a:schemeClr val="accent2"/>
          </a:lnRef>
          <a:fillRef idx="0">
            <a:schemeClr val="accent2"/>
          </a:fillRef>
          <a:effectRef idx="2">
            <a:schemeClr val="accent2"/>
          </a:effectRef>
          <a:fontRef idx="minor">
            <a:schemeClr val="tx1"/>
          </a:fontRef>
        </p:style>
      </p:cxnSp>
      <p:pic>
        <p:nvPicPr>
          <p:cNvPr id="17" name="圖片 16" descr="螢幕快照 2017-03-09 上午2.51.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824538"/>
            <a:ext cx="6516216" cy="1988839"/>
          </a:xfrm>
          <a:prstGeom prst="rect">
            <a:avLst/>
          </a:prstGeom>
        </p:spPr>
      </p:pic>
      <p:sp>
        <p:nvSpPr>
          <p:cNvPr id="7" name="Text Box 12"/>
          <p:cNvSpPr txBox="1">
            <a:spLocks noChangeArrowheads="1"/>
          </p:cNvSpPr>
          <p:nvPr/>
        </p:nvSpPr>
        <p:spPr bwMode="auto">
          <a:xfrm>
            <a:off x="8904312" y="4941169"/>
            <a:ext cx="1656184"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TW" dirty="0"/>
              <a:t>Link with library </a:t>
            </a:r>
            <a:r>
              <a:rPr lang="en-US" altLang="zh-TW" b="1" dirty="0" err="1">
                <a:solidFill>
                  <a:srgbClr val="FF0000"/>
                </a:solidFill>
              </a:rPr>
              <a:t>libfl.a</a:t>
            </a:r>
            <a:endParaRPr lang="en-US" altLang="zh-TW" b="1" dirty="0">
              <a:solidFill>
                <a:srgbClr val="FF0000"/>
              </a:solidFill>
            </a:endParaRPr>
          </a:p>
        </p:txBody>
      </p:sp>
      <p:cxnSp>
        <p:nvCxnSpPr>
          <p:cNvPr id="14" name="直線箭頭接點 13"/>
          <p:cNvCxnSpPr/>
          <p:nvPr/>
        </p:nvCxnSpPr>
        <p:spPr>
          <a:xfrm>
            <a:off x="7320136" y="4077072"/>
            <a:ext cx="2232248" cy="93610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4009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Object 13"/>
          <p:cNvGraphicFramePr>
            <a:graphicFrameLocks noChangeAspect="1"/>
          </p:cNvGraphicFramePr>
          <p:nvPr>
            <p:extLst/>
          </p:nvPr>
        </p:nvGraphicFramePr>
        <p:xfrm>
          <a:off x="6888164" y="1772817"/>
          <a:ext cx="2879725" cy="944563"/>
        </p:xfrm>
        <a:graphic>
          <a:graphicData uri="http://schemas.openxmlformats.org/presentationml/2006/ole">
            <mc:AlternateContent xmlns:mc="http://schemas.openxmlformats.org/markup-compatibility/2006">
              <mc:Choice xmlns:v="urn:schemas-microsoft-com:vml" Requires="v">
                <p:oleObj spid="_x0000_s1086" name="點陣圖影像" r:id="rId4" imgW="2266667" imgH="743054" progId="Paint.Picture">
                  <p:embed/>
                </p:oleObj>
              </mc:Choice>
              <mc:Fallback>
                <p:oleObj name="點陣圖影像" r:id="rId4" imgW="2266667" imgH="74305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164" y="1772817"/>
                        <a:ext cx="2879725" cy="944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50" name="Object 6"/>
          <p:cNvGraphicFramePr>
            <a:graphicFrameLocks noChangeAspect="1"/>
          </p:cNvGraphicFramePr>
          <p:nvPr>
            <p:extLst/>
          </p:nvPr>
        </p:nvGraphicFramePr>
        <p:xfrm>
          <a:off x="1919289" y="1700809"/>
          <a:ext cx="3913497" cy="3384376"/>
        </p:xfrm>
        <a:graphic>
          <a:graphicData uri="http://schemas.openxmlformats.org/presentationml/2006/ole">
            <mc:AlternateContent xmlns:mc="http://schemas.openxmlformats.org/markup-compatibility/2006">
              <mc:Choice xmlns:v="urn:schemas-microsoft-com:vml" Requires="v">
                <p:oleObj spid="_x0000_s1087" name="點陣圖影像" r:id="rId6" imgW="3734321" imgH="3228571" progId="Paint.Picture">
                  <p:embed/>
                </p:oleObj>
              </mc:Choice>
              <mc:Fallback>
                <p:oleObj name="點陣圖影像" r:id="rId6" imgW="3734321" imgH="3228571"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9289" y="1700809"/>
                        <a:ext cx="3913497" cy="3384376"/>
                      </a:xfrm>
                      <a:prstGeom prst="rect">
                        <a:avLst/>
                      </a:prstGeom>
                      <a:noFill/>
                      <a:ln w="9525">
                        <a:solidFill>
                          <a:schemeClr val="bg2"/>
                        </a:solidFill>
                        <a:miter lim="800000"/>
                        <a:headEnd/>
                        <a:tailEnd/>
                      </a:ln>
                      <a:effectLst/>
                    </p:spPr>
                  </p:pic>
                </p:oleObj>
              </mc:Fallback>
            </mc:AlternateContent>
          </a:graphicData>
        </a:graphic>
      </p:graphicFrame>
      <p:sp>
        <p:nvSpPr>
          <p:cNvPr id="6151" name="Text Box 7"/>
          <p:cNvSpPr txBox="1">
            <a:spLocks noChangeArrowheads="1"/>
          </p:cNvSpPr>
          <p:nvPr/>
        </p:nvSpPr>
        <p:spPr bwMode="auto">
          <a:xfrm>
            <a:off x="1847851" y="1262088"/>
            <a:ext cx="187166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err="1">
                <a:solidFill>
                  <a:srgbClr val="000000"/>
                </a:solidFill>
              </a:rPr>
              <a:t>count_line.l</a:t>
            </a:r>
            <a:endParaRPr lang="en-US" altLang="zh-TW" dirty="0">
              <a:solidFill>
                <a:srgbClr val="000000"/>
              </a:solidFill>
            </a:endParaRPr>
          </a:p>
        </p:txBody>
      </p:sp>
      <p:sp>
        <p:nvSpPr>
          <p:cNvPr id="6156" name="Text Box 12"/>
          <p:cNvSpPr txBox="1">
            <a:spLocks noChangeArrowheads="1"/>
          </p:cNvSpPr>
          <p:nvPr/>
        </p:nvSpPr>
        <p:spPr bwMode="auto">
          <a:xfrm>
            <a:off x="5303838" y="5349875"/>
            <a:ext cx="35290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solidFill>
                  <a:srgbClr val="0000FF"/>
                </a:solidFill>
              </a:rPr>
              <a:t>Generate source C-code </a:t>
            </a:r>
            <a:r>
              <a:rPr lang="en-US" altLang="zh-TW" b="1" dirty="0" err="1">
                <a:solidFill>
                  <a:srgbClr val="0000FF"/>
                </a:solidFill>
              </a:rPr>
              <a:t>lex.yy.c</a:t>
            </a:r>
            <a:endParaRPr lang="en-US" altLang="zh-TW" b="1" dirty="0">
              <a:solidFill>
                <a:srgbClr val="0000FF"/>
              </a:solidFill>
            </a:endParaRPr>
          </a:p>
        </p:txBody>
      </p:sp>
      <p:graphicFrame>
        <p:nvGraphicFramePr>
          <p:cNvPr id="6157" name="Object 13"/>
          <p:cNvGraphicFramePr>
            <a:graphicFrameLocks noChangeAspect="1"/>
          </p:cNvGraphicFramePr>
          <p:nvPr>
            <p:extLst/>
          </p:nvPr>
        </p:nvGraphicFramePr>
        <p:xfrm>
          <a:off x="8312150" y="2205038"/>
          <a:ext cx="31750" cy="31750"/>
        </p:xfrm>
        <a:graphic>
          <a:graphicData uri="http://schemas.openxmlformats.org/presentationml/2006/ole">
            <mc:AlternateContent xmlns:mc="http://schemas.openxmlformats.org/markup-compatibility/2006">
              <mc:Choice xmlns:v="urn:schemas-microsoft-com:vml" Requires="v">
                <p:oleObj spid="_x0000_s1088" name="點陣圖影像" r:id="rId8" imgW="25400" imgH="25400" progId="Paint.Picture">
                  <p:embed/>
                </p:oleObj>
              </mc:Choice>
              <mc:Fallback>
                <p:oleObj name="點陣圖影像" r:id="rId8" imgW="25400" imgH="25400" progId="Paint.Picture">
                  <p:embed/>
                  <p:pic>
                    <p:nvPicPr>
                      <p:cNvPr id="0" name=""/>
                      <p:cNvPicPr>
                        <a:picLocks noChangeAspect="1" noChangeArrowheads="1"/>
                      </p:cNvPicPr>
                      <p:nvPr/>
                    </p:nvPicPr>
                    <p:blipFill>
                      <a:blip r:embed="rId9"/>
                      <a:srcRect/>
                      <a:stretch>
                        <a:fillRect/>
                      </a:stretch>
                    </p:blipFill>
                    <p:spPr bwMode="auto">
                      <a:xfrm>
                        <a:off x="8312150" y="2205038"/>
                        <a:ext cx="31750" cy="31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8" name="Text Box 14"/>
          <p:cNvSpPr txBox="1">
            <a:spLocks noChangeArrowheads="1"/>
          </p:cNvSpPr>
          <p:nvPr/>
        </p:nvSpPr>
        <p:spPr bwMode="auto">
          <a:xfrm>
            <a:off x="5951538" y="2967038"/>
            <a:ext cx="144060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TW" dirty="0">
                <a:solidFill>
                  <a:srgbClr val="0000FF"/>
                </a:solidFill>
              </a:rPr>
              <a:t>Press </a:t>
            </a:r>
            <a:r>
              <a:rPr lang="en-US" altLang="zh-TW" dirty="0" err="1">
                <a:solidFill>
                  <a:srgbClr val="0000FF"/>
                </a:solidFill>
              </a:rPr>
              <a:t>Ctrl+D</a:t>
            </a:r>
            <a:endParaRPr lang="en-US" altLang="zh-TW" dirty="0">
              <a:solidFill>
                <a:srgbClr val="0000FF"/>
              </a:solidFill>
            </a:endParaRPr>
          </a:p>
        </p:txBody>
      </p:sp>
      <p:sp>
        <p:nvSpPr>
          <p:cNvPr id="6159" name="Line 15"/>
          <p:cNvSpPr>
            <a:spLocks noChangeShapeType="1"/>
          </p:cNvSpPr>
          <p:nvPr/>
        </p:nvSpPr>
        <p:spPr bwMode="auto">
          <a:xfrm flipV="1">
            <a:off x="6383338" y="2325688"/>
            <a:ext cx="0" cy="647700"/>
          </a:xfrm>
          <a:prstGeom prst="line">
            <a:avLst/>
          </a:prstGeom>
          <a:noFill/>
          <a:ln w="952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6160" name="Line 16"/>
          <p:cNvSpPr>
            <a:spLocks noChangeShapeType="1"/>
          </p:cNvSpPr>
          <p:nvPr/>
        </p:nvSpPr>
        <p:spPr bwMode="auto">
          <a:xfrm>
            <a:off x="6383339" y="2325688"/>
            <a:ext cx="504825" cy="0"/>
          </a:xfrm>
          <a:prstGeom prst="line">
            <a:avLst/>
          </a:prstGeom>
          <a:noFill/>
          <a:ln w="952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6161" name="Rectangle 17"/>
          <p:cNvSpPr>
            <a:spLocks noChangeArrowheads="1"/>
          </p:cNvSpPr>
          <p:nvPr/>
        </p:nvSpPr>
        <p:spPr bwMode="auto">
          <a:xfrm>
            <a:off x="6097589" y="3983039"/>
            <a:ext cx="287337"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T</a:t>
            </a:r>
          </a:p>
        </p:txBody>
      </p:sp>
      <p:sp>
        <p:nvSpPr>
          <p:cNvPr id="6162" name="Rectangle 18"/>
          <p:cNvSpPr>
            <a:spLocks noChangeArrowheads="1"/>
          </p:cNvSpPr>
          <p:nvPr/>
        </p:nvSpPr>
        <p:spPr bwMode="auto">
          <a:xfrm>
            <a:off x="6384925" y="3983039"/>
            <a:ext cx="287338"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h</a:t>
            </a:r>
          </a:p>
        </p:txBody>
      </p:sp>
      <p:sp>
        <p:nvSpPr>
          <p:cNvPr id="6163" name="Rectangle 19"/>
          <p:cNvSpPr>
            <a:spLocks noChangeArrowheads="1"/>
          </p:cNvSpPr>
          <p:nvPr/>
        </p:nvSpPr>
        <p:spPr bwMode="auto">
          <a:xfrm>
            <a:off x="6673850" y="3983039"/>
            <a:ext cx="287338"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i</a:t>
            </a:r>
          </a:p>
        </p:txBody>
      </p:sp>
      <p:sp>
        <p:nvSpPr>
          <p:cNvPr id="6164" name="Rectangle 20"/>
          <p:cNvSpPr>
            <a:spLocks noChangeArrowheads="1"/>
          </p:cNvSpPr>
          <p:nvPr/>
        </p:nvSpPr>
        <p:spPr bwMode="auto">
          <a:xfrm>
            <a:off x="6962775" y="3983039"/>
            <a:ext cx="287338"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s</a:t>
            </a:r>
          </a:p>
        </p:txBody>
      </p:sp>
      <p:sp>
        <p:nvSpPr>
          <p:cNvPr id="6165" name="Rectangle 21"/>
          <p:cNvSpPr>
            <a:spLocks noChangeArrowheads="1"/>
          </p:cNvSpPr>
          <p:nvPr/>
        </p:nvSpPr>
        <p:spPr bwMode="auto">
          <a:xfrm>
            <a:off x="7250114" y="3983039"/>
            <a:ext cx="287337"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TW" altLang="en-US" sz="1200"/>
          </a:p>
        </p:txBody>
      </p:sp>
      <p:sp>
        <p:nvSpPr>
          <p:cNvPr id="6166" name="Rectangle 22"/>
          <p:cNvSpPr>
            <a:spLocks noChangeArrowheads="1"/>
          </p:cNvSpPr>
          <p:nvPr/>
        </p:nvSpPr>
        <p:spPr bwMode="auto">
          <a:xfrm>
            <a:off x="7537450" y="3983039"/>
            <a:ext cx="287338"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i</a:t>
            </a:r>
          </a:p>
        </p:txBody>
      </p:sp>
      <p:sp>
        <p:nvSpPr>
          <p:cNvPr id="6167" name="Rectangle 23"/>
          <p:cNvSpPr>
            <a:spLocks noChangeArrowheads="1"/>
          </p:cNvSpPr>
          <p:nvPr/>
        </p:nvSpPr>
        <p:spPr bwMode="auto">
          <a:xfrm>
            <a:off x="7826375" y="3983039"/>
            <a:ext cx="287338"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s</a:t>
            </a:r>
          </a:p>
        </p:txBody>
      </p:sp>
      <p:sp>
        <p:nvSpPr>
          <p:cNvPr id="6168" name="Rectangle 24"/>
          <p:cNvSpPr>
            <a:spLocks noChangeArrowheads="1"/>
          </p:cNvSpPr>
          <p:nvPr/>
        </p:nvSpPr>
        <p:spPr bwMode="auto">
          <a:xfrm>
            <a:off x="8113714" y="3983039"/>
            <a:ext cx="287337"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TW" altLang="en-US" sz="1200"/>
          </a:p>
        </p:txBody>
      </p:sp>
      <p:sp>
        <p:nvSpPr>
          <p:cNvPr id="6169" name="Rectangle 25"/>
          <p:cNvSpPr>
            <a:spLocks noChangeArrowheads="1"/>
          </p:cNvSpPr>
          <p:nvPr/>
        </p:nvSpPr>
        <p:spPr bwMode="auto">
          <a:xfrm>
            <a:off x="8402639" y="3983039"/>
            <a:ext cx="287337"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a</a:t>
            </a:r>
          </a:p>
        </p:txBody>
      </p:sp>
      <p:sp>
        <p:nvSpPr>
          <p:cNvPr id="6170" name="Rectangle 26"/>
          <p:cNvSpPr>
            <a:spLocks noChangeArrowheads="1"/>
          </p:cNvSpPr>
          <p:nvPr/>
        </p:nvSpPr>
        <p:spPr bwMode="auto">
          <a:xfrm>
            <a:off x="8689975" y="3983039"/>
            <a:ext cx="287338"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TW" altLang="en-US" sz="1200"/>
          </a:p>
        </p:txBody>
      </p:sp>
      <p:sp>
        <p:nvSpPr>
          <p:cNvPr id="6171" name="Rectangle 27"/>
          <p:cNvSpPr>
            <a:spLocks noChangeArrowheads="1"/>
          </p:cNvSpPr>
          <p:nvPr/>
        </p:nvSpPr>
        <p:spPr bwMode="auto">
          <a:xfrm>
            <a:off x="8978900" y="3983039"/>
            <a:ext cx="287338"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b</a:t>
            </a:r>
          </a:p>
        </p:txBody>
      </p:sp>
      <p:sp>
        <p:nvSpPr>
          <p:cNvPr id="6172" name="Rectangle 28"/>
          <p:cNvSpPr>
            <a:spLocks noChangeArrowheads="1"/>
          </p:cNvSpPr>
          <p:nvPr/>
        </p:nvSpPr>
        <p:spPr bwMode="auto">
          <a:xfrm>
            <a:off x="9266239" y="3983039"/>
            <a:ext cx="287337"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o</a:t>
            </a:r>
          </a:p>
        </p:txBody>
      </p:sp>
      <p:sp>
        <p:nvSpPr>
          <p:cNvPr id="6173" name="Rectangle 29"/>
          <p:cNvSpPr>
            <a:spLocks noChangeArrowheads="1"/>
          </p:cNvSpPr>
          <p:nvPr/>
        </p:nvSpPr>
        <p:spPr bwMode="auto">
          <a:xfrm>
            <a:off x="9553575" y="3983039"/>
            <a:ext cx="287338" cy="2873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o</a:t>
            </a:r>
          </a:p>
        </p:txBody>
      </p:sp>
      <p:sp>
        <p:nvSpPr>
          <p:cNvPr id="6174" name="Rectangle 30"/>
          <p:cNvSpPr>
            <a:spLocks noChangeArrowheads="1"/>
          </p:cNvSpPr>
          <p:nvPr/>
        </p:nvSpPr>
        <p:spPr bwMode="auto">
          <a:xfrm>
            <a:off x="9842500" y="3981450"/>
            <a:ext cx="287338" cy="2873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k</a:t>
            </a:r>
          </a:p>
        </p:txBody>
      </p:sp>
      <p:sp>
        <p:nvSpPr>
          <p:cNvPr id="6175" name="Rectangle 31"/>
          <p:cNvSpPr>
            <a:spLocks noChangeArrowheads="1"/>
          </p:cNvSpPr>
          <p:nvPr/>
        </p:nvSpPr>
        <p:spPr bwMode="auto">
          <a:xfrm>
            <a:off x="10129839" y="3981450"/>
            <a:ext cx="287337" cy="2873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\n</a:t>
            </a:r>
          </a:p>
        </p:txBody>
      </p:sp>
      <p:sp>
        <p:nvSpPr>
          <p:cNvPr id="6176" name="Rectangle 32"/>
          <p:cNvSpPr>
            <a:spLocks noChangeArrowheads="1"/>
          </p:cNvSpPr>
          <p:nvPr/>
        </p:nvSpPr>
        <p:spPr bwMode="auto">
          <a:xfrm>
            <a:off x="6097589" y="4486275"/>
            <a:ext cx="287337" cy="2873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b</a:t>
            </a:r>
          </a:p>
        </p:txBody>
      </p:sp>
      <p:sp>
        <p:nvSpPr>
          <p:cNvPr id="6177" name="Rectangle 33"/>
          <p:cNvSpPr>
            <a:spLocks noChangeArrowheads="1"/>
          </p:cNvSpPr>
          <p:nvPr/>
        </p:nvSpPr>
        <p:spPr bwMode="auto">
          <a:xfrm>
            <a:off x="6386514" y="4486275"/>
            <a:ext cx="287337" cy="2873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y</a:t>
            </a:r>
          </a:p>
        </p:txBody>
      </p:sp>
      <p:sp>
        <p:nvSpPr>
          <p:cNvPr id="6178" name="Rectangle 34"/>
          <p:cNvSpPr>
            <a:spLocks noChangeArrowheads="1"/>
          </p:cNvSpPr>
          <p:nvPr/>
        </p:nvSpPr>
        <p:spPr bwMode="auto">
          <a:xfrm>
            <a:off x="6675439" y="4486275"/>
            <a:ext cx="287337" cy="2873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e</a:t>
            </a:r>
          </a:p>
        </p:txBody>
      </p:sp>
      <p:sp>
        <p:nvSpPr>
          <p:cNvPr id="6179" name="Rectangle 35"/>
          <p:cNvSpPr>
            <a:spLocks noChangeArrowheads="1"/>
          </p:cNvSpPr>
          <p:nvPr/>
        </p:nvSpPr>
        <p:spPr bwMode="auto">
          <a:xfrm>
            <a:off x="6961189" y="4486275"/>
            <a:ext cx="287337" cy="2873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b</a:t>
            </a:r>
          </a:p>
        </p:txBody>
      </p:sp>
      <p:sp>
        <p:nvSpPr>
          <p:cNvPr id="6180" name="Rectangle 36"/>
          <p:cNvSpPr>
            <a:spLocks noChangeArrowheads="1"/>
          </p:cNvSpPr>
          <p:nvPr/>
        </p:nvSpPr>
        <p:spPr bwMode="auto">
          <a:xfrm>
            <a:off x="7250114" y="4486275"/>
            <a:ext cx="287337" cy="2873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y</a:t>
            </a:r>
          </a:p>
        </p:txBody>
      </p:sp>
      <p:sp>
        <p:nvSpPr>
          <p:cNvPr id="6181" name="Rectangle 37"/>
          <p:cNvSpPr>
            <a:spLocks noChangeArrowheads="1"/>
          </p:cNvSpPr>
          <p:nvPr/>
        </p:nvSpPr>
        <p:spPr bwMode="auto">
          <a:xfrm>
            <a:off x="7539039" y="4486275"/>
            <a:ext cx="287337" cy="2873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e</a:t>
            </a:r>
          </a:p>
        </p:txBody>
      </p:sp>
      <p:sp>
        <p:nvSpPr>
          <p:cNvPr id="6182" name="Rectangle 38"/>
          <p:cNvSpPr>
            <a:spLocks noChangeArrowheads="1"/>
          </p:cNvSpPr>
          <p:nvPr/>
        </p:nvSpPr>
        <p:spPr bwMode="auto">
          <a:xfrm>
            <a:off x="7826375" y="4486275"/>
            <a:ext cx="287338" cy="2873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\n</a:t>
            </a:r>
          </a:p>
        </p:txBody>
      </p:sp>
      <p:sp>
        <p:nvSpPr>
          <p:cNvPr id="6183" name="Text Box 39"/>
          <p:cNvSpPr txBox="1">
            <a:spLocks noChangeArrowheads="1"/>
          </p:cNvSpPr>
          <p:nvPr/>
        </p:nvSpPr>
        <p:spPr bwMode="auto">
          <a:xfrm>
            <a:off x="6096000" y="3694114"/>
            <a:ext cx="28733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a:t>
            </a:r>
          </a:p>
        </p:txBody>
      </p:sp>
      <p:sp>
        <p:nvSpPr>
          <p:cNvPr id="6184" name="Text Box 40"/>
          <p:cNvSpPr txBox="1">
            <a:spLocks noChangeArrowheads="1"/>
          </p:cNvSpPr>
          <p:nvPr/>
        </p:nvSpPr>
        <p:spPr bwMode="auto">
          <a:xfrm>
            <a:off x="6384925" y="3694114"/>
            <a:ext cx="28733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2</a:t>
            </a:r>
          </a:p>
        </p:txBody>
      </p:sp>
      <p:sp>
        <p:nvSpPr>
          <p:cNvPr id="6185" name="Text Box 41"/>
          <p:cNvSpPr txBox="1">
            <a:spLocks noChangeArrowheads="1"/>
          </p:cNvSpPr>
          <p:nvPr/>
        </p:nvSpPr>
        <p:spPr bwMode="auto">
          <a:xfrm>
            <a:off x="6672264" y="3694114"/>
            <a:ext cx="287337"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3</a:t>
            </a:r>
          </a:p>
        </p:txBody>
      </p:sp>
      <p:sp>
        <p:nvSpPr>
          <p:cNvPr id="6186" name="Text Box 42"/>
          <p:cNvSpPr txBox="1">
            <a:spLocks noChangeArrowheads="1"/>
          </p:cNvSpPr>
          <p:nvPr/>
        </p:nvSpPr>
        <p:spPr bwMode="auto">
          <a:xfrm>
            <a:off x="6961189" y="3694114"/>
            <a:ext cx="287337"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4</a:t>
            </a:r>
          </a:p>
        </p:txBody>
      </p:sp>
      <p:sp>
        <p:nvSpPr>
          <p:cNvPr id="6187" name="Text Box 43"/>
          <p:cNvSpPr txBox="1">
            <a:spLocks noChangeArrowheads="1"/>
          </p:cNvSpPr>
          <p:nvPr/>
        </p:nvSpPr>
        <p:spPr bwMode="auto">
          <a:xfrm>
            <a:off x="7248525" y="3694114"/>
            <a:ext cx="28733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5</a:t>
            </a:r>
          </a:p>
        </p:txBody>
      </p:sp>
      <p:sp>
        <p:nvSpPr>
          <p:cNvPr id="6188" name="Text Box 44"/>
          <p:cNvSpPr txBox="1">
            <a:spLocks noChangeArrowheads="1"/>
          </p:cNvSpPr>
          <p:nvPr/>
        </p:nvSpPr>
        <p:spPr bwMode="auto">
          <a:xfrm>
            <a:off x="7537450" y="3694114"/>
            <a:ext cx="28733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6</a:t>
            </a:r>
          </a:p>
        </p:txBody>
      </p:sp>
      <p:sp>
        <p:nvSpPr>
          <p:cNvPr id="6189" name="Text Box 45"/>
          <p:cNvSpPr txBox="1">
            <a:spLocks noChangeArrowheads="1"/>
          </p:cNvSpPr>
          <p:nvPr/>
        </p:nvSpPr>
        <p:spPr bwMode="auto">
          <a:xfrm>
            <a:off x="7824789" y="3694114"/>
            <a:ext cx="287337"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7</a:t>
            </a:r>
          </a:p>
        </p:txBody>
      </p:sp>
      <p:sp>
        <p:nvSpPr>
          <p:cNvPr id="6190" name="Text Box 46"/>
          <p:cNvSpPr txBox="1">
            <a:spLocks noChangeArrowheads="1"/>
          </p:cNvSpPr>
          <p:nvPr/>
        </p:nvSpPr>
        <p:spPr bwMode="auto">
          <a:xfrm>
            <a:off x="8113714" y="3694114"/>
            <a:ext cx="287337"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8</a:t>
            </a:r>
          </a:p>
        </p:txBody>
      </p:sp>
      <p:sp>
        <p:nvSpPr>
          <p:cNvPr id="6191" name="Text Box 47"/>
          <p:cNvSpPr txBox="1">
            <a:spLocks noChangeArrowheads="1"/>
          </p:cNvSpPr>
          <p:nvPr/>
        </p:nvSpPr>
        <p:spPr bwMode="auto">
          <a:xfrm>
            <a:off x="8401050" y="3694114"/>
            <a:ext cx="28733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9</a:t>
            </a:r>
          </a:p>
        </p:txBody>
      </p:sp>
      <p:sp>
        <p:nvSpPr>
          <p:cNvPr id="6192" name="Text Box 48"/>
          <p:cNvSpPr txBox="1">
            <a:spLocks noChangeArrowheads="1"/>
          </p:cNvSpPr>
          <p:nvPr/>
        </p:nvSpPr>
        <p:spPr bwMode="auto">
          <a:xfrm>
            <a:off x="8616951" y="3694114"/>
            <a:ext cx="36036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10</a:t>
            </a:r>
          </a:p>
        </p:txBody>
      </p:sp>
      <p:sp>
        <p:nvSpPr>
          <p:cNvPr id="6193" name="Text Box 49"/>
          <p:cNvSpPr txBox="1">
            <a:spLocks noChangeArrowheads="1"/>
          </p:cNvSpPr>
          <p:nvPr/>
        </p:nvSpPr>
        <p:spPr bwMode="auto">
          <a:xfrm>
            <a:off x="8904288" y="3694114"/>
            <a:ext cx="36036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11</a:t>
            </a:r>
          </a:p>
        </p:txBody>
      </p:sp>
      <p:sp>
        <p:nvSpPr>
          <p:cNvPr id="6194" name="Text Box 50"/>
          <p:cNvSpPr txBox="1">
            <a:spLocks noChangeArrowheads="1"/>
          </p:cNvSpPr>
          <p:nvPr/>
        </p:nvSpPr>
        <p:spPr bwMode="auto">
          <a:xfrm>
            <a:off x="9191626" y="3694114"/>
            <a:ext cx="36036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12</a:t>
            </a:r>
          </a:p>
        </p:txBody>
      </p:sp>
      <p:sp>
        <p:nvSpPr>
          <p:cNvPr id="6195" name="Text Box 51"/>
          <p:cNvSpPr txBox="1">
            <a:spLocks noChangeArrowheads="1"/>
          </p:cNvSpPr>
          <p:nvPr/>
        </p:nvSpPr>
        <p:spPr bwMode="auto">
          <a:xfrm>
            <a:off x="9480551" y="3694114"/>
            <a:ext cx="36036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13</a:t>
            </a:r>
          </a:p>
        </p:txBody>
      </p:sp>
      <p:sp>
        <p:nvSpPr>
          <p:cNvPr id="6196" name="Text Box 52"/>
          <p:cNvSpPr txBox="1">
            <a:spLocks noChangeArrowheads="1"/>
          </p:cNvSpPr>
          <p:nvPr/>
        </p:nvSpPr>
        <p:spPr bwMode="auto">
          <a:xfrm>
            <a:off x="9767888" y="3694114"/>
            <a:ext cx="36036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14</a:t>
            </a:r>
          </a:p>
        </p:txBody>
      </p:sp>
      <p:sp>
        <p:nvSpPr>
          <p:cNvPr id="6197" name="Text Box 53"/>
          <p:cNvSpPr txBox="1">
            <a:spLocks noChangeArrowheads="1"/>
          </p:cNvSpPr>
          <p:nvPr/>
        </p:nvSpPr>
        <p:spPr bwMode="auto">
          <a:xfrm>
            <a:off x="10056813" y="3694114"/>
            <a:ext cx="36036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15</a:t>
            </a:r>
          </a:p>
        </p:txBody>
      </p:sp>
      <p:sp>
        <p:nvSpPr>
          <p:cNvPr id="6200" name="Line 56"/>
          <p:cNvSpPr>
            <a:spLocks noChangeShapeType="1"/>
          </p:cNvSpPr>
          <p:nvPr/>
        </p:nvSpPr>
        <p:spPr bwMode="auto">
          <a:xfrm flipH="1">
            <a:off x="7535864" y="2205038"/>
            <a:ext cx="936625" cy="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6201" name="Text Box 57"/>
          <p:cNvSpPr txBox="1">
            <a:spLocks noChangeArrowheads="1"/>
          </p:cNvSpPr>
          <p:nvPr/>
        </p:nvSpPr>
        <p:spPr bwMode="auto">
          <a:xfrm>
            <a:off x="8472488" y="1989138"/>
            <a:ext cx="14399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TW" dirty="0">
                <a:solidFill>
                  <a:srgbClr val="FF3300"/>
                </a:solidFill>
              </a:rPr>
              <a:t>Press Enter</a:t>
            </a:r>
          </a:p>
        </p:txBody>
      </p:sp>
      <p:sp>
        <p:nvSpPr>
          <p:cNvPr id="55" name="標題 1"/>
          <p:cNvSpPr txBox="1">
            <a:spLocks/>
          </p:cNvSpPr>
          <p:nvPr/>
        </p:nvSpPr>
        <p:spPr>
          <a:xfrm>
            <a:off x="1981200" y="260648"/>
            <a:ext cx="8229600" cy="648072"/>
          </a:xfrm>
          <a:prstGeom prst="rect">
            <a:avLst/>
          </a:prstGeom>
        </p:spPr>
        <p:txBody>
          <a:bodyPr/>
          <a:lstStyle>
            <a:lvl1pPr algn="ctr" defTabSz="914400" rtl="0" eaLnBrk="1" latinLnBrk="0" hangingPunct="1">
              <a:spcBef>
                <a:spcPct val="0"/>
              </a:spcBef>
              <a:buNone/>
              <a:defRPr sz="4400" b="1" kern="1200">
                <a:solidFill>
                  <a:schemeClr val="tx1"/>
                </a:solidFill>
                <a:latin typeface="+mj-lt"/>
                <a:ea typeface="微軟正黑體" pitchFamily="34" charset="-120"/>
                <a:cs typeface="+mj-cs"/>
              </a:defRPr>
            </a:lvl1pPr>
          </a:lstStyle>
          <a:p>
            <a:pPr algn="l"/>
            <a:r>
              <a:rPr lang="en-US" altLang="zh-TW" sz="3000" dirty="0"/>
              <a:t>Flex Example: </a:t>
            </a:r>
          </a:p>
          <a:p>
            <a:pPr algn="l"/>
            <a:r>
              <a:rPr lang="en-US" altLang="zh-TW" sz="3000" dirty="0"/>
              <a:t>Count Number of Lines and Number of Characters</a:t>
            </a:r>
          </a:p>
        </p:txBody>
      </p:sp>
      <p:sp>
        <p:nvSpPr>
          <p:cNvPr id="3" name="文字方塊 2"/>
          <p:cNvSpPr txBox="1"/>
          <p:nvPr/>
        </p:nvSpPr>
        <p:spPr>
          <a:xfrm>
            <a:off x="9686884" y="71345"/>
            <a:ext cx="184666" cy="369332"/>
          </a:xfrm>
          <a:prstGeom prst="rect">
            <a:avLst/>
          </a:prstGeom>
          <a:noFill/>
        </p:spPr>
        <p:txBody>
          <a:bodyPr wrap="none" rtlCol="0">
            <a:spAutoFit/>
          </a:bodyPr>
          <a:lstStyle/>
          <a:p>
            <a:endParaRPr kumimoji="1" lang="zh-TW" altLang="en-US" dirty="0"/>
          </a:p>
        </p:txBody>
      </p:sp>
      <p:grpSp>
        <p:nvGrpSpPr>
          <p:cNvPr id="6" name="群組 5"/>
          <p:cNvGrpSpPr/>
          <p:nvPr/>
        </p:nvGrpSpPr>
        <p:grpSpPr>
          <a:xfrm>
            <a:off x="1919537" y="5281614"/>
            <a:ext cx="3382963" cy="1292225"/>
            <a:chOff x="395536" y="5281613"/>
            <a:chExt cx="3382963" cy="1292225"/>
          </a:xfrm>
        </p:grpSpPr>
        <p:graphicFrame>
          <p:nvGraphicFramePr>
            <p:cNvPr id="6152" name="Object 8"/>
            <p:cNvGraphicFramePr>
              <a:graphicFrameLocks noChangeAspect="1"/>
            </p:cNvGraphicFramePr>
            <p:nvPr>
              <p:extLst/>
            </p:nvPr>
          </p:nvGraphicFramePr>
          <p:xfrm>
            <a:off x="395536" y="5281613"/>
            <a:ext cx="3382963" cy="1292225"/>
          </p:xfrm>
          <a:graphic>
            <a:graphicData uri="http://schemas.openxmlformats.org/presentationml/2006/ole">
              <mc:AlternateContent xmlns:mc="http://schemas.openxmlformats.org/markup-compatibility/2006">
                <mc:Choice xmlns:v="urn:schemas-microsoft-com:vml" Requires="v">
                  <p:oleObj spid="_x0000_s1089" name="點陣圖影像" r:id="rId10" imgW="3067478" imgH="1171429" progId="Paint.Picture">
                    <p:embed/>
                  </p:oleObj>
                </mc:Choice>
                <mc:Fallback>
                  <p:oleObj name="點陣圖影像" r:id="rId10" imgW="3067478" imgH="1171429"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536" y="5281613"/>
                          <a:ext cx="3382963" cy="1292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4" name="Line 10"/>
            <p:cNvSpPr>
              <a:spLocks noChangeShapeType="1"/>
            </p:cNvSpPr>
            <p:nvPr/>
          </p:nvSpPr>
          <p:spPr bwMode="auto">
            <a:xfrm>
              <a:off x="3276600" y="6142038"/>
              <a:ext cx="287338" cy="0"/>
            </a:xfrm>
            <a:prstGeom prst="line">
              <a:avLst/>
            </a:prstGeom>
            <a:noFill/>
            <a:ln w="952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6155" name="Line 11"/>
            <p:cNvSpPr>
              <a:spLocks noChangeShapeType="1"/>
            </p:cNvSpPr>
            <p:nvPr/>
          </p:nvSpPr>
          <p:spPr bwMode="auto">
            <a:xfrm>
              <a:off x="3419475" y="6142038"/>
              <a:ext cx="0" cy="33655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4" name="矩形 3"/>
            <p:cNvSpPr/>
            <p:nvPr/>
          </p:nvSpPr>
          <p:spPr>
            <a:xfrm>
              <a:off x="3419872" y="5445224"/>
              <a:ext cx="324032" cy="216024"/>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kumimoji="1" lang="zh-TW" altLang="en-US" sz="1200" dirty="0">
                <a:solidFill>
                  <a:srgbClr val="000000"/>
                </a:solidFill>
              </a:endParaRPr>
            </a:p>
          </p:txBody>
        </p:sp>
        <p:sp>
          <p:nvSpPr>
            <p:cNvPr id="60" name="矩形 59"/>
            <p:cNvSpPr/>
            <p:nvPr/>
          </p:nvSpPr>
          <p:spPr>
            <a:xfrm>
              <a:off x="1259632" y="5805264"/>
              <a:ext cx="360040" cy="14400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kumimoji="1" lang="zh-TW" altLang="en-US" sz="1200" dirty="0">
                <a:solidFill>
                  <a:srgbClr val="000000"/>
                </a:solidFill>
              </a:endParaRPr>
            </a:p>
          </p:txBody>
        </p:sp>
        <p:sp>
          <p:nvSpPr>
            <p:cNvPr id="61" name="矩形 60"/>
            <p:cNvSpPr/>
            <p:nvPr/>
          </p:nvSpPr>
          <p:spPr>
            <a:xfrm>
              <a:off x="1763688" y="6237320"/>
              <a:ext cx="360040" cy="14400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kumimoji="1" lang="zh-TW" altLang="en-US" sz="1200" dirty="0">
                <a:solidFill>
                  <a:srgbClr val="000000"/>
                </a:solidFill>
              </a:endParaRPr>
            </a:p>
          </p:txBody>
        </p:sp>
        <p:sp>
          <p:nvSpPr>
            <p:cNvPr id="5" name="文字方塊 4"/>
            <p:cNvSpPr txBox="1"/>
            <p:nvPr/>
          </p:nvSpPr>
          <p:spPr>
            <a:xfrm>
              <a:off x="1691680" y="6176337"/>
              <a:ext cx="217039" cy="261610"/>
            </a:xfrm>
            <a:prstGeom prst="rect">
              <a:avLst/>
            </a:prstGeom>
            <a:noFill/>
          </p:spPr>
          <p:txBody>
            <a:bodyPr wrap="none" rtlCol="0">
              <a:spAutoFit/>
            </a:bodyPr>
            <a:lstStyle/>
            <a:p>
              <a:r>
                <a:rPr kumimoji="1" lang="en-US" altLang="zh-TW" sz="1100" dirty="0">
                  <a:solidFill>
                    <a:srgbClr val="7F7F7F"/>
                  </a:solidFill>
                </a:rPr>
                <a:t>l</a:t>
              </a:r>
              <a:endParaRPr kumimoji="1" lang="zh-TW" altLang="en-US" sz="1100" dirty="0">
                <a:solidFill>
                  <a:srgbClr val="7F7F7F"/>
                </a:solidFill>
              </a:endParaRPr>
            </a:p>
          </p:txBody>
        </p:sp>
        <p:sp>
          <p:nvSpPr>
            <p:cNvPr id="63" name="文字方塊 62"/>
            <p:cNvSpPr txBox="1"/>
            <p:nvPr/>
          </p:nvSpPr>
          <p:spPr>
            <a:xfrm>
              <a:off x="1186609" y="5687670"/>
              <a:ext cx="217039" cy="261610"/>
            </a:xfrm>
            <a:prstGeom prst="rect">
              <a:avLst/>
            </a:prstGeom>
            <a:noFill/>
          </p:spPr>
          <p:txBody>
            <a:bodyPr wrap="none" rtlCol="0">
              <a:spAutoFit/>
            </a:bodyPr>
            <a:lstStyle/>
            <a:p>
              <a:r>
                <a:rPr kumimoji="1" lang="en-US" altLang="zh-TW" sz="1100" dirty="0">
                  <a:solidFill>
                    <a:schemeClr val="tx1">
                      <a:lumMod val="50000"/>
                      <a:lumOff val="50000"/>
                    </a:schemeClr>
                  </a:solidFill>
                </a:rPr>
                <a:t>l</a:t>
              </a:r>
              <a:endParaRPr kumimoji="1" lang="zh-TW" altLang="en-US" sz="1100" dirty="0">
                <a:solidFill>
                  <a:schemeClr val="tx1">
                    <a:lumMod val="50000"/>
                    <a:lumOff val="50000"/>
                  </a:schemeClr>
                </a:solidFill>
              </a:endParaRPr>
            </a:p>
          </p:txBody>
        </p:sp>
        <p:sp>
          <p:nvSpPr>
            <p:cNvPr id="64" name="文字方塊 63"/>
            <p:cNvSpPr txBox="1"/>
            <p:nvPr/>
          </p:nvSpPr>
          <p:spPr>
            <a:xfrm>
              <a:off x="3347864" y="5373216"/>
              <a:ext cx="252650" cy="261610"/>
            </a:xfrm>
            <a:prstGeom prst="rect">
              <a:avLst/>
            </a:prstGeom>
            <a:noFill/>
          </p:spPr>
          <p:txBody>
            <a:bodyPr wrap="none" rtlCol="0">
              <a:spAutoFit/>
            </a:bodyPr>
            <a:lstStyle/>
            <a:p>
              <a:r>
                <a:rPr kumimoji="1" lang="en-US" altLang="zh-TW" sz="1100" dirty="0">
                  <a:solidFill>
                    <a:srgbClr val="7F7F7F"/>
                  </a:solidFill>
                </a:rPr>
                <a:t>.l</a:t>
              </a:r>
              <a:endParaRPr kumimoji="1" lang="zh-TW" altLang="en-US" sz="1100" dirty="0">
                <a:solidFill>
                  <a:srgbClr val="7F7F7F"/>
                </a:solidFill>
              </a:endParaRPr>
            </a:p>
          </p:txBody>
        </p:sp>
      </p:grpSp>
      <p:sp>
        <p:nvSpPr>
          <p:cNvPr id="6153" name="Text Box 9"/>
          <p:cNvSpPr txBox="1">
            <a:spLocks noChangeArrowheads="1"/>
          </p:cNvSpPr>
          <p:nvPr/>
        </p:nvSpPr>
        <p:spPr bwMode="auto">
          <a:xfrm>
            <a:off x="4656138" y="6405563"/>
            <a:ext cx="316865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solidFill>
                  <a:srgbClr val="FF3300"/>
                </a:solidFill>
              </a:rPr>
              <a:t>Library </a:t>
            </a:r>
            <a:r>
              <a:rPr lang="en-US" altLang="zh-TW" dirty="0" err="1">
                <a:solidFill>
                  <a:srgbClr val="FF3300"/>
                </a:solidFill>
              </a:rPr>
              <a:t>libfl.a</a:t>
            </a:r>
            <a:r>
              <a:rPr lang="en-US" altLang="zh-TW" dirty="0">
                <a:solidFill>
                  <a:srgbClr val="FF3300"/>
                </a:solidFill>
              </a:rPr>
              <a:t> </a:t>
            </a:r>
          </a:p>
        </p:txBody>
      </p:sp>
      <p:sp>
        <p:nvSpPr>
          <p:cNvPr id="2" name="矩形 1"/>
          <p:cNvSpPr/>
          <p:nvPr/>
        </p:nvSpPr>
        <p:spPr>
          <a:xfrm>
            <a:off x="1531500" y="1"/>
            <a:ext cx="4276469" cy="307777"/>
          </a:xfrm>
          <a:prstGeom prst="rect">
            <a:avLst/>
          </a:prstGeom>
        </p:spPr>
        <p:txBody>
          <a:bodyPr wrap="square">
            <a:spAutoFit/>
          </a:bodyPr>
          <a:lstStyle/>
          <a:p>
            <a:r>
              <a:rPr lang="en-US" altLang="zh-TW" sz="1400" dirty="0"/>
              <a:t>From: http://</a:t>
            </a:r>
            <a:r>
              <a:rPr lang="en-US" altLang="zh-TW" sz="1400" dirty="0">
                <a:hlinkClick r:id="rId12"/>
              </a:rPr>
              <a:t>oz.nthu.edu.tw/~d947207/chap10_lex.ppt</a:t>
            </a:r>
            <a:endParaRPr lang="zh-TW" altLang="en-US" sz="1400" dirty="0"/>
          </a:p>
        </p:txBody>
      </p:sp>
      <p:sp>
        <p:nvSpPr>
          <p:cNvPr id="7" name="投影片編號版面配置區 6"/>
          <p:cNvSpPr>
            <a:spLocks noGrp="1"/>
          </p:cNvSpPr>
          <p:nvPr>
            <p:ph type="sldNum" sz="quarter" idx="12"/>
          </p:nvPr>
        </p:nvSpPr>
        <p:spPr/>
        <p:txBody>
          <a:bodyPr/>
          <a:lstStyle/>
          <a:p>
            <a:fld id="{FB64BC04-27FB-4CC0-8043-ACF384117C8F}" type="slidenum">
              <a:rPr lang="zh-TW" altLang="en-US" smtClean="0"/>
              <a:t>17</a:t>
            </a:fld>
            <a:endParaRPr lang="zh-TW" altLang="en-US"/>
          </a:p>
        </p:txBody>
      </p:sp>
    </p:spTree>
    <p:extLst>
      <p:ext uri="{BB962C8B-B14F-4D97-AF65-F5344CB8AC3E}">
        <p14:creationId xmlns:p14="http://schemas.microsoft.com/office/powerpoint/2010/main" val="2913865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6" name="Object 4"/>
          <p:cNvGraphicFramePr>
            <a:graphicFrameLocks noChangeAspect="1"/>
          </p:cNvGraphicFramePr>
          <p:nvPr/>
        </p:nvGraphicFramePr>
        <p:xfrm>
          <a:off x="6619876" y="1125539"/>
          <a:ext cx="3724275" cy="3209925"/>
        </p:xfrm>
        <a:graphic>
          <a:graphicData uri="http://schemas.openxmlformats.org/presentationml/2006/ole">
            <mc:AlternateContent xmlns:mc="http://schemas.openxmlformats.org/markup-compatibility/2006">
              <mc:Choice xmlns:v="urn:schemas-microsoft-com:vml" Requires="v">
                <p:oleObj spid="_x0000_s2065" name="點陣圖影像" r:id="rId3" imgW="3723810" imgH="3209524" progId="Paint.Picture">
                  <p:embed/>
                </p:oleObj>
              </mc:Choice>
              <mc:Fallback>
                <p:oleObj name="點陣圖影像" r:id="rId3" imgW="3723810" imgH="32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76" y="1125539"/>
                        <a:ext cx="3724275" cy="3209925"/>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197" name="Text Box 5"/>
          <p:cNvSpPr txBox="1">
            <a:spLocks noChangeArrowheads="1"/>
          </p:cNvSpPr>
          <p:nvPr/>
        </p:nvSpPr>
        <p:spPr bwMode="auto">
          <a:xfrm>
            <a:off x="1846264" y="4711701"/>
            <a:ext cx="2232025" cy="2031325"/>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definition section</a:t>
            </a:r>
          </a:p>
          <a:p>
            <a:pPr>
              <a:spcBef>
                <a:spcPct val="50000"/>
              </a:spcBef>
            </a:pPr>
            <a:r>
              <a:rPr lang="en-US" altLang="zh-TW" dirty="0">
                <a:solidFill>
                  <a:srgbClr val="FF3300"/>
                </a:solidFill>
              </a:rPr>
              <a:t>%%</a:t>
            </a:r>
          </a:p>
          <a:p>
            <a:pPr>
              <a:spcBef>
                <a:spcPct val="50000"/>
              </a:spcBef>
            </a:pPr>
            <a:r>
              <a:rPr lang="en-US" altLang="zh-TW" dirty="0"/>
              <a:t>rule section</a:t>
            </a:r>
          </a:p>
          <a:p>
            <a:pPr>
              <a:spcBef>
                <a:spcPct val="50000"/>
              </a:spcBef>
            </a:pPr>
            <a:r>
              <a:rPr lang="en-US" altLang="zh-TW" dirty="0">
                <a:solidFill>
                  <a:srgbClr val="FF3300"/>
                </a:solidFill>
              </a:rPr>
              <a:t>%%</a:t>
            </a:r>
          </a:p>
          <a:p>
            <a:pPr>
              <a:spcBef>
                <a:spcPct val="50000"/>
              </a:spcBef>
            </a:pPr>
            <a:r>
              <a:rPr lang="en-US" altLang="zh-TW" dirty="0"/>
              <a:t>user code</a:t>
            </a:r>
          </a:p>
        </p:txBody>
      </p:sp>
      <p:sp>
        <p:nvSpPr>
          <p:cNvPr id="8198" name="Text Box 6"/>
          <p:cNvSpPr txBox="1">
            <a:spLocks noChangeArrowheads="1"/>
          </p:cNvSpPr>
          <p:nvPr/>
        </p:nvSpPr>
        <p:spPr bwMode="auto">
          <a:xfrm>
            <a:off x="1774826" y="4279900"/>
            <a:ext cx="27352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a:solidFill>
                  <a:srgbClr val="000000"/>
                </a:solidFill>
              </a:rPr>
              <a:t>grammar of input file</a:t>
            </a:r>
          </a:p>
        </p:txBody>
      </p:sp>
      <p:sp>
        <p:nvSpPr>
          <p:cNvPr id="8199" name="AutoShape 7"/>
          <p:cNvSpPr>
            <a:spLocks/>
          </p:cNvSpPr>
          <p:nvPr/>
        </p:nvSpPr>
        <p:spPr bwMode="auto">
          <a:xfrm>
            <a:off x="6311900" y="3286126"/>
            <a:ext cx="215900" cy="1008063"/>
          </a:xfrm>
          <a:prstGeom prst="leftBrace">
            <a:avLst>
              <a:gd name="adj1" fmla="val 38909"/>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8200" name="Text Box 8"/>
          <p:cNvSpPr txBox="1">
            <a:spLocks noChangeArrowheads="1"/>
          </p:cNvSpPr>
          <p:nvPr/>
        </p:nvSpPr>
        <p:spPr bwMode="auto">
          <a:xfrm>
            <a:off x="5303838" y="3629026"/>
            <a:ext cx="100806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600" dirty="0">
                <a:solidFill>
                  <a:srgbClr val="000000"/>
                </a:solidFill>
              </a:rPr>
              <a:t>User code</a:t>
            </a:r>
          </a:p>
        </p:txBody>
      </p:sp>
      <p:sp>
        <p:nvSpPr>
          <p:cNvPr id="8201" name="AutoShape 9"/>
          <p:cNvSpPr>
            <a:spLocks/>
          </p:cNvSpPr>
          <p:nvPr/>
        </p:nvSpPr>
        <p:spPr bwMode="auto">
          <a:xfrm>
            <a:off x="6311900" y="1125539"/>
            <a:ext cx="215900" cy="936625"/>
          </a:xfrm>
          <a:prstGeom prst="leftBrace">
            <a:avLst>
              <a:gd name="adj1" fmla="val 36152"/>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8202" name="Text Box 10"/>
          <p:cNvSpPr txBox="1">
            <a:spLocks noChangeArrowheads="1"/>
          </p:cNvSpPr>
          <p:nvPr/>
        </p:nvSpPr>
        <p:spPr bwMode="auto">
          <a:xfrm>
            <a:off x="2640014" y="1270001"/>
            <a:ext cx="374332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err="1">
                <a:solidFill>
                  <a:srgbClr val="000000"/>
                </a:solidFill>
              </a:rPr>
              <a:t>Lex</a:t>
            </a:r>
            <a:r>
              <a:rPr lang="en-US" altLang="zh-TW" dirty="0"/>
              <a:t> copy data enclosed by </a:t>
            </a:r>
            <a:r>
              <a:rPr lang="en-US" altLang="zh-TW" dirty="0">
                <a:solidFill>
                  <a:srgbClr val="FF3300"/>
                </a:solidFill>
              </a:rPr>
              <a:t>%{</a:t>
            </a:r>
            <a:r>
              <a:rPr lang="en-US" altLang="zh-TW" dirty="0"/>
              <a:t> and </a:t>
            </a:r>
            <a:r>
              <a:rPr lang="en-US" altLang="zh-TW" dirty="0">
                <a:solidFill>
                  <a:srgbClr val="FF3300"/>
                </a:solidFill>
              </a:rPr>
              <a:t>%}</a:t>
            </a:r>
            <a:r>
              <a:rPr lang="en-US" altLang="zh-TW" dirty="0"/>
              <a:t> into C source file</a:t>
            </a:r>
          </a:p>
        </p:txBody>
      </p:sp>
      <p:sp>
        <p:nvSpPr>
          <p:cNvPr id="8203" name="Line 11"/>
          <p:cNvSpPr>
            <a:spLocks noChangeShapeType="1"/>
          </p:cNvSpPr>
          <p:nvPr/>
        </p:nvSpPr>
        <p:spPr bwMode="auto">
          <a:xfrm>
            <a:off x="3287713" y="5733256"/>
            <a:ext cx="10795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8204" name="Text Box 12"/>
          <p:cNvSpPr txBox="1">
            <a:spLocks noChangeArrowheads="1"/>
          </p:cNvSpPr>
          <p:nvPr/>
        </p:nvSpPr>
        <p:spPr bwMode="auto">
          <a:xfrm>
            <a:off x="4511106" y="5507940"/>
            <a:ext cx="15128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pattern action</a:t>
            </a:r>
          </a:p>
        </p:txBody>
      </p:sp>
      <p:sp>
        <p:nvSpPr>
          <p:cNvPr id="8205" name="Text Box 13"/>
          <p:cNvSpPr txBox="1">
            <a:spLocks noChangeArrowheads="1"/>
          </p:cNvSpPr>
          <p:nvPr/>
        </p:nvSpPr>
        <p:spPr bwMode="auto">
          <a:xfrm>
            <a:off x="1992314" y="2446338"/>
            <a:ext cx="5048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solidFill>
                  <a:srgbClr val="0000FF"/>
                </a:solidFill>
              </a:rPr>
              <a:t>\n</a:t>
            </a:r>
          </a:p>
        </p:txBody>
      </p:sp>
      <p:sp>
        <p:nvSpPr>
          <p:cNvPr id="8206" name="Text Box 14"/>
          <p:cNvSpPr txBox="1">
            <a:spLocks noChangeArrowheads="1"/>
          </p:cNvSpPr>
          <p:nvPr/>
        </p:nvSpPr>
        <p:spPr bwMode="auto">
          <a:xfrm>
            <a:off x="2710880" y="2446338"/>
            <a:ext cx="331311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 ++</a:t>
            </a:r>
            <a:r>
              <a:rPr lang="en-US" altLang="zh-TW" dirty="0" err="1"/>
              <a:t>num_lines</a:t>
            </a:r>
            <a:r>
              <a:rPr lang="en-US" altLang="zh-TW" dirty="0"/>
              <a:t> ; ++ </a:t>
            </a:r>
            <a:r>
              <a:rPr lang="en-US" altLang="zh-TW" dirty="0" err="1"/>
              <a:t>num_chars</a:t>
            </a:r>
            <a:r>
              <a:rPr lang="en-US" altLang="zh-TW" dirty="0"/>
              <a:t> ; }</a:t>
            </a:r>
          </a:p>
        </p:txBody>
      </p:sp>
      <p:sp>
        <p:nvSpPr>
          <p:cNvPr id="8207" name="Text Box 15"/>
          <p:cNvSpPr txBox="1">
            <a:spLocks noChangeArrowheads="1"/>
          </p:cNvSpPr>
          <p:nvPr/>
        </p:nvSpPr>
        <p:spPr bwMode="auto">
          <a:xfrm>
            <a:off x="1847851" y="2063750"/>
            <a:ext cx="9366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solidFill>
                  <a:srgbClr val="0000FF"/>
                </a:solidFill>
              </a:rPr>
              <a:t>pattern </a:t>
            </a:r>
          </a:p>
        </p:txBody>
      </p:sp>
      <p:sp>
        <p:nvSpPr>
          <p:cNvPr id="8208" name="Text Box 16"/>
          <p:cNvSpPr txBox="1">
            <a:spLocks noChangeArrowheads="1"/>
          </p:cNvSpPr>
          <p:nvPr/>
        </p:nvSpPr>
        <p:spPr bwMode="auto">
          <a:xfrm>
            <a:off x="3719514" y="2063750"/>
            <a:ext cx="865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action</a:t>
            </a:r>
          </a:p>
        </p:txBody>
      </p:sp>
      <p:sp>
        <p:nvSpPr>
          <p:cNvPr id="8209" name="Text Box 17"/>
          <p:cNvSpPr txBox="1">
            <a:spLocks noChangeArrowheads="1"/>
          </p:cNvSpPr>
          <p:nvPr/>
        </p:nvSpPr>
        <p:spPr bwMode="auto">
          <a:xfrm>
            <a:off x="4511825" y="5939989"/>
            <a:ext cx="51847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When </a:t>
            </a:r>
            <a:r>
              <a:rPr lang="en-US" altLang="zh-TW" b="1" dirty="0"/>
              <a:t>pattern</a:t>
            </a:r>
            <a:r>
              <a:rPr lang="en-US" altLang="zh-TW" dirty="0"/>
              <a:t> is matched, </a:t>
            </a:r>
            <a:br>
              <a:rPr lang="en-US" altLang="zh-TW" dirty="0"/>
            </a:br>
            <a:r>
              <a:rPr lang="en-US" altLang="zh-TW" dirty="0"/>
              <a:t>then execute </a:t>
            </a:r>
            <a:r>
              <a:rPr lang="en-US" altLang="zh-TW" b="1" dirty="0"/>
              <a:t>action</a:t>
            </a:r>
          </a:p>
        </p:txBody>
      </p:sp>
      <p:sp>
        <p:nvSpPr>
          <p:cNvPr id="8210" name="Rectangle 18"/>
          <p:cNvSpPr>
            <a:spLocks noChangeArrowheads="1"/>
          </p:cNvSpPr>
          <p:nvPr/>
        </p:nvSpPr>
        <p:spPr bwMode="auto">
          <a:xfrm>
            <a:off x="1981200" y="333376"/>
            <a:ext cx="8229600" cy="6473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TW" sz="3600" b="1" dirty="0">
                <a:latin typeface="+mj-lt"/>
              </a:rPr>
              <a:t>Grammar of Input file of Flex  </a:t>
            </a:r>
          </a:p>
        </p:txBody>
      </p:sp>
      <p:sp>
        <p:nvSpPr>
          <p:cNvPr id="8211" name="Text Box 19"/>
          <p:cNvSpPr txBox="1">
            <a:spLocks noChangeArrowheads="1"/>
          </p:cNvSpPr>
          <p:nvPr/>
        </p:nvSpPr>
        <p:spPr bwMode="auto">
          <a:xfrm>
            <a:off x="2062784" y="2708920"/>
            <a:ext cx="5048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2800" b="1" dirty="0">
                <a:solidFill>
                  <a:srgbClr val="0000FF"/>
                </a:solidFill>
              </a:rPr>
              <a:t>.</a:t>
            </a:r>
          </a:p>
        </p:txBody>
      </p:sp>
      <p:sp>
        <p:nvSpPr>
          <p:cNvPr id="8212" name="Text Box 20"/>
          <p:cNvSpPr txBox="1">
            <a:spLocks noChangeArrowheads="1"/>
          </p:cNvSpPr>
          <p:nvPr/>
        </p:nvSpPr>
        <p:spPr bwMode="auto">
          <a:xfrm>
            <a:off x="2712170" y="2878138"/>
            <a:ext cx="18716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 ++ </a:t>
            </a:r>
            <a:r>
              <a:rPr lang="en-US" altLang="zh-TW" dirty="0" err="1"/>
              <a:t>num_chars</a:t>
            </a:r>
            <a:r>
              <a:rPr lang="en-US" altLang="zh-TW" dirty="0"/>
              <a:t> ; }</a:t>
            </a:r>
          </a:p>
        </p:txBody>
      </p:sp>
      <p:sp>
        <p:nvSpPr>
          <p:cNvPr id="8213" name="Text Box 21"/>
          <p:cNvSpPr txBox="1">
            <a:spLocks noChangeArrowheads="1"/>
          </p:cNvSpPr>
          <p:nvPr/>
        </p:nvSpPr>
        <p:spPr bwMode="auto">
          <a:xfrm>
            <a:off x="1990725" y="3500438"/>
            <a:ext cx="3384550" cy="584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600" dirty="0"/>
              <a:t>wild card character, represent any character expect line feed </a:t>
            </a:r>
            <a:r>
              <a:rPr lang="en-US" altLang="zh-TW" sz="1600" b="1" dirty="0"/>
              <a:t>\n</a:t>
            </a:r>
          </a:p>
        </p:txBody>
      </p:sp>
      <p:sp>
        <p:nvSpPr>
          <p:cNvPr id="8214" name="Line 22"/>
          <p:cNvSpPr>
            <a:spLocks noChangeShapeType="1"/>
          </p:cNvSpPr>
          <p:nvPr/>
        </p:nvSpPr>
        <p:spPr bwMode="auto">
          <a:xfrm flipV="1">
            <a:off x="2207568" y="3285678"/>
            <a:ext cx="0" cy="28733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21" name="矩形 20"/>
          <p:cNvSpPr/>
          <p:nvPr/>
        </p:nvSpPr>
        <p:spPr>
          <a:xfrm>
            <a:off x="1524000" y="1"/>
            <a:ext cx="4283968" cy="307777"/>
          </a:xfrm>
          <a:prstGeom prst="rect">
            <a:avLst/>
          </a:prstGeom>
        </p:spPr>
        <p:txBody>
          <a:bodyPr wrap="square">
            <a:spAutoFit/>
          </a:bodyPr>
          <a:lstStyle/>
          <a:p>
            <a:r>
              <a:rPr lang="en-US" altLang="zh-TW" sz="1400" dirty="0"/>
              <a:t>From: http://</a:t>
            </a:r>
            <a:r>
              <a:rPr lang="en-US" altLang="zh-TW" sz="1400" dirty="0">
                <a:hlinkClick r:id="rId5"/>
              </a:rPr>
              <a:t>oz.nthu.edu.tw/~d947207/chap10_lex.ppt</a:t>
            </a:r>
            <a:endParaRPr lang="zh-TW" altLang="en-US" sz="1400" dirty="0"/>
          </a:p>
        </p:txBody>
      </p:sp>
      <p:sp>
        <p:nvSpPr>
          <p:cNvPr id="2" name="投影片編號版面配置區 1"/>
          <p:cNvSpPr>
            <a:spLocks noGrp="1"/>
          </p:cNvSpPr>
          <p:nvPr>
            <p:ph type="sldNum" sz="quarter" idx="12"/>
          </p:nvPr>
        </p:nvSpPr>
        <p:spPr/>
        <p:txBody>
          <a:bodyPr/>
          <a:lstStyle/>
          <a:p>
            <a:fld id="{FB64BC04-27FB-4CC0-8043-ACF384117C8F}" type="slidenum">
              <a:rPr lang="zh-TW" altLang="en-US" smtClean="0"/>
              <a:t>18</a:t>
            </a:fld>
            <a:endParaRPr lang="zh-TW" altLang="en-US"/>
          </a:p>
        </p:txBody>
      </p:sp>
    </p:spTree>
    <p:extLst>
      <p:ext uri="{BB962C8B-B14F-4D97-AF65-F5344CB8AC3E}">
        <p14:creationId xmlns:p14="http://schemas.microsoft.com/office/powerpoint/2010/main" val="4028943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2" name="Object 4"/>
          <p:cNvGraphicFramePr>
            <a:graphicFrameLocks noChangeAspect="1"/>
          </p:cNvGraphicFramePr>
          <p:nvPr/>
        </p:nvGraphicFramePr>
        <p:xfrm>
          <a:off x="2279651" y="1700213"/>
          <a:ext cx="2390775" cy="1409700"/>
        </p:xfrm>
        <a:graphic>
          <a:graphicData uri="http://schemas.openxmlformats.org/presentationml/2006/ole">
            <mc:AlternateContent xmlns:mc="http://schemas.openxmlformats.org/markup-compatibility/2006">
              <mc:Choice xmlns:v="urn:schemas-microsoft-com:vml" Requires="v">
                <p:oleObj spid="_x0000_s3104" name="點陣圖影像" r:id="rId3" imgW="2390476" imgH="1409897" progId="Paint.Picture">
                  <p:embed/>
                </p:oleObj>
              </mc:Choice>
              <mc:Fallback>
                <p:oleObj name="點陣圖影像" r:id="rId3" imgW="2390476" imgH="140989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1700213"/>
                        <a:ext cx="2390775" cy="1409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3734" name="Object 6"/>
          <p:cNvGraphicFramePr>
            <a:graphicFrameLocks noChangeAspect="1"/>
          </p:cNvGraphicFramePr>
          <p:nvPr/>
        </p:nvGraphicFramePr>
        <p:xfrm>
          <a:off x="2279650" y="3357563"/>
          <a:ext cx="3181350" cy="2495550"/>
        </p:xfrm>
        <a:graphic>
          <a:graphicData uri="http://schemas.openxmlformats.org/presentationml/2006/ole">
            <mc:AlternateContent xmlns:mc="http://schemas.openxmlformats.org/markup-compatibility/2006">
              <mc:Choice xmlns:v="urn:schemas-microsoft-com:vml" Requires="v">
                <p:oleObj spid="_x0000_s3105" name="點陣圖影像" r:id="rId5" imgW="3180952" imgH="2495238" progId="Paint.Picture">
                  <p:embed/>
                </p:oleObj>
              </mc:Choice>
              <mc:Fallback>
                <p:oleObj name="點陣圖影像" r:id="rId5" imgW="3180952" imgH="249523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3357563"/>
                        <a:ext cx="3181350" cy="2495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7373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9876" y="1298576"/>
            <a:ext cx="3724275" cy="3209925"/>
          </a:xfrm>
          <a:prstGeom prst="rect">
            <a:avLst/>
          </a:prstGeom>
          <a:noFill/>
          <a:extLst>
            <a:ext uri="{909E8E84-426E-40dd-AFC4-6F175D3DCCD1}">
              <a14:hiddenFill xmlns="" xmlns:a14="http://schemas.microsoft.com/office/drawing/2010/main">
                <a:solidFill>
                  <a:srgbClr val="FFFFFF"/>
                </a:solidFill>
              </a14:hiddenFill>
            </a:ext>
          </a:extLst>
        </p:spPr>
      </p:pic>
      <p:sp>
        <p:nvSpPr>
          <p:cNvPr id="73737" name="AutoShape 9"/>
          <p:cNvSpPr>
            <a:spLocks/>
          </p:cNvSpPr>
          <p:nvPr/>
        </p:nvSpPr>
        <p:spPr bwMode="auto">
          <a:xfrm>
            <a:off x="6311900" y="1628775"/>
            <a:ext cx="215900" cy="287338"/>
          </a:xfrm>
          <a:prstGeom prst="leftBrace">
            <a:avLst>
              <a:gd name="adj1" fmla="val 11091"/>
              <a:gd name="adj2" fmla="val 50000"/>
            </a:avLst>
          </a:prstGeom>
          <a:noFill/>
          <a:ln w="9525">
            <a:solidFill>
              <a:srgbClr val="FF33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73738" name="Line 10"/>
          <p:cNvSpPr>
            <a:spLocks noChangeShapeType="1"/>
          </p:cNvSpPr>
          <p:nvPr/>
        </p:nvSpPr>
        <p:spPr bwMode="auto">
          <a:xfrm flipV="1">
            <a:off x="4583114" y="1773239"/>
            <a:ext cx="1728787" cy="719137"/>
          </a:xfrm>
          <a:prstGeom prst="line">
            <a:avLst/>
          </a:prstGeom>
          <a:noFill/>
          <a:ln w="9525">
            <a:solidFill>
              <a:srgbClr val="FF33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73739" name="AutoShape 11"/>
          <p:cNvSpPr>
            <a:spLocks/>
          </p:cNvSpPr>
          <p:nvPr/>
        </p:nvSpPr>
        <p:spPr bwMode="auto">
          <a:xfrm>
            <a:off x="6383338" y="3500439"/>
            <a:ext cx="144462" cy="936625"/>
          </a:xfrm>
          <a:prstGeom prst="leftBrace">
            <a:avLst>
              <a:gd name="adj1" fmla="val 54029"/>
              <a:gd name="adj2" fmla="val 50000"/>
            </a:avLst>
          </a:pr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73740" name="Rectangle 12"/>
          <p:cNvSpPr>
            <a:spLocks noChangeArrowheads="1"/>
          </p:cNvSpPr>
          <p:nvPr/>
        </p:nvSpPr>
        <p:spPr bwMode="auto">
          <a:xfrm>
            <a:off x="2208213" y="4724401"/>
            <a:ext cx="3382962" cy="1152525"/>
          </a:xfrm>
          <a:prstGeom prst="rect">
            <a:avLst/>
          </a:prstGeom>
          <a:noFill/>
          <a:ln w="9525">
            <a:solidFill>
              <a:schemeClr val="hlink"/>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73741" name="Line 13"/>
          <p:cNvSpPr>
            <a:spLocks noChangeShapeType="1"/>
          </p:cNvSpPr>
          <p:nvPr/>
        </p:nvSpPr>
        <p:spPr bwMode="auto">
          <a:xfrm flipV="1">
            <a:off x="5591176" y="4005263"/>
            <a:ext cx="792163" cy="1079500"/>
          </a:xfrm>
          <a:prstGeom prst="line">
            <a:avLst/>
          </a:prstGeom>
          <a:noFill/>
          <a:ln w="9525">
            <a:solidFill>
              <a:schemeClr val="hlink"/>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73742" name="Rectangle 14"/>
          <p:cNvSpPr>
            <a:spLocks noChangeArrowheads="1"/>
          </p:cNvSpPr>
          <p:nvPr/>
        </p:nvSpPr>
        <p:spPr bwMode="auto">
          <a:xfrm>
            <a:off x="2208214" y="3500438"/>
            <a:ext cx="1366837" cy="792162"/>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73743" name="Text Box 15"/>
          <p:cNvSpPr txBox="1">
            <a:spLocks noChangeArrowheads="1"/>
          </p:cNvSpPr>
          <p:nvPr/>
        </p:nvSpPr>
        <p:spPr bwMode="auto">
          <a:xfrm>
            <a:off x="3719513" y="3716338"/>
            <a:ext cx="143986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solidFill>
                  <a:srgbClr val="0000FF"/>
                </a:solidFill>
              </a:rPr>
              <a:t>default main</a:t>
            </a:r>
          </a:p>
        </p:txBody>
      </p:sp>
      <p:sp>
        <p:nvSpPr>
          <p:cNvPr id="73744" name="Rectangle 16"/>
          <p:cNvSpPr>
            <a:spLocks noChangeArrowheads="1"/>
          </p:cNvSpPr>
          <p:nvPr/>
        </p:nvSpPr>
        <p:spPr bwMode="auto">
          <a:xfrm>
            <a:off x="2063751" y="1628776"/>
            <a:ext cx="3744913" cy="4392613"/>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73745" name="Text Box 17"/>
          <p:cNvSpPr txBox="1">
            <a:spLocks noChangeArrowheads="1"/>
          </p:cNvSpPr>
          <p:nvPr/>
        </p:nvSpPr>
        <p:spPr bwMode="auto">
          <a:xfrm>
            <a:off x="2063751" y="1268413"/>
            <a:ext cx="122396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err="1">
                <a:solidFill>
                  <a:srgbClr val="000000"/>
                </a:solidFill>
              </a:rPr>
              <a:t>lex.yy.c</a:t>
            </a:r>
            <a:endParaRPr lang="en-US" altLang="zh-TW" b="1" dirty="0">
              <a:solidFill>
                <a:srgbClr val="000000"/>
              </a:solidFill>
            </a:endParaRPr>
          </a:p>
        </p:txBody>
      </p:sp>
      <p:sp>
        <p:nvSpPr>
          <p:cNvPr id="15" name="Rectangle 18"/>
          <p:cNvSpPr>
            <a:spLocks noChangeArrowheads="1"/>
          </p:cNvSpPr>
          <p:nvPr/>
        </p:nvSpPr>
        <p:spPr bwMode="auto">
          <a:xfrm>
            <a:off x="1981200" y="333376"/>
            <a:ext cx="8229600" cy="6473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TW" sz="3600" b="1" dirty="0">
                <a:latin typeface="+mj-lt"/>
              </a:rPr>
              <a:t>Grammar of Input file of Flex  </a:t>
            </a:r>
          </a:p>
        </p:txBody>
      </p:sp>
      <p:sp>
        <p:nvSpPr>
          <p:cNvPr id="17" name="矩形 16"/>
          <p:cNvSpPr/>
          <p:nvPr/>
        </p:nvSpPr>
        <p:spPr>
          <a:xfrm>
            <a:off x="1775520" y="6300030"/>
            <a:ext cx="4211960" cy="307777"/>
          </a:xfrm>
          <a:prstGeom prst="rect">
            <a:avLst/>
          </a:prstGeom>
        </p:spPr>
        <p:txBody>
          <a:bodyPr wrap="square">
            <a:spAutoFit/>
          </a:bodyPr>
          <a:lstStyle/>
          <a:p>
            <a:r>
              <a:rPr lang="en-US" altLang="zh-TW" sz="1400" dirty="0"/>
              <a:t>From: http://</a:t>
            </a:r>
            <a:r>
              <a:rPr lang="en-US" altLang="zh-TW" sz="1400" dirty="0">
                <a:hlinkClick r:id="rId8"/>
              </a:rPr>
              <a:t>oz.nthu.edu.tw/~d947207/chap10_lex.ppt</a:t>
            </a:r>
            <a:endParaRPr lang="zh-TW" altLang="en-US" sz="1400" dirty="0"/>
          </a:p>
        </p:txBody>
      </p:sp>
      <p:sp>
        <p:nvSpPr>
          <p:cNvPr id="2" name="投影片編號版面配置區 1"/>
          <p:cNvSpPr>
            <a:spLocks noGrp="1"/>
          </p:cNvSpPr>
          <p:nvPr>
            <p:ph type="sldNum" sz="quarter" idx="12"/>
          </p:nvPr>
        </p:nvSpPr>
        <p:spPr/>
        <p:txBody>
          <a:bodyPr/>
          <a:lstStyle/>
          <a:p>
            <a:fld id="{FB64BC04-27FB-4CC0-8043-ACF384117C8F}" type="slidenum">
              <a:rPr lang="zh-TW" altLang="en-US" smtClean="0"/>
              <a:t>19</a:t>
            </a:fld>
            <a:endParaRPr lang="zh-TW" altLang="en-US"/>
          </a:p>
        </p:txBody>
      </p:sp>
    </p:spTree>
    <p:extLst>
      <p:ext uri="{BB962C8B-B14F-4D97-AF65-F5344CB8AC3E}">
        <p14:creationId xmlns:p14="http://schemas.microsoft.com/office/powerpoint/2010/main" val="2241311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Overview</a:t>
            </a:r>
            <a:endParaRPr lang="zh-TW" altLang="en-US" dirty="0"/>
          </a:p>
        </p:txBody>
      </p:sp>
      <p:sp>
        <p:nvSpPr>
          <p:cNvPr id="3" name="副標題 2"/>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B64BC04-27FB-4CC0-8043-ACF384117C8F}" type="slidenum">
              <a:rPr lang="zh-TW" altLang="en-US" smtClean="0"/>
              <a:t>2</a:t>
            </a:fld>
            <a:endParaRPr lang="zh-TW" altLang="en-US"/>
          </a:p>
        </p:txBody>
      </p:sp>
    </p:spTree>
    <p:extLst>
      <p:ext uri="{BB962C8B-B14F-4D97-AF65-F5344CB8AC3E}">
        <p14:creationId xmlns:p14="http://schemas.microsoft.com/office/powerpoint/2010/main" val="139313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5" name="Object 5"/>
          <p:cNvGraphicFramePr>
            <a:graphicFrameLocks noChangeAspect="1"/>
          </p:cNvGraphicFramePr>
          <p:nvPr/>
        </p:nvGraphicFramePr>
        <p:xfrm>
          <a:off x="2208214" y="2016126"/>
          <a:ext cx="3959225" cy="1196975"/>
        </p:xfrm>
        <a:graphic>
          <a:graphicData uri="http://schemas.openxmlformats.org/presentationml/2006/ole">
            <mc:AlternateContent xmlns:mc="http://schemas.openxmlformats.org/markup-compatibility/2006">
              <mc:Choice xmlns:v="urn:schemas-microsoft-com:vml" Requires="v">
                <p:oleObj spid="_x0000_s4143" name="點陣圖影像" r:id="rId3" imgW="3400900" imgH="1028844" progId="Paint.Picture">
                  <p:embed/>
                </p:oleObj>
              </mc:Choice>
              <mc:Fallback>
                <p:oleObj name="點陣圖影像" r:id="rId3" imgW="3400900" imgH="102884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2016126"/>
                        <a:ext cx="3959225" cy="1196975"/>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46" name="Text Box 6"/>
          <p:cNvSpPr txBox="1">
            <a:spLocks noChangeArrowheads="1"/>
          </p:cNvSpPr>
          <p:nvPr/>
        </p:nvSpPr>
        <p:spPr bwMode="auto">
          <a:xfrm>
            <a:off x="6311900" y="2160588"/>
            <a:ext cx="403225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Library</a:t>
            </a:r>
            <a:r>
              <a:rPr lang="en-US" altLang="zh-TW" b="1" dirty="0">
                <a:solidFill>
                  <a:srgbClr val="0000FF"/>
                </a:solidFill>
              </a:rPr>
              <a:t> </a:t>
            </a:r>
            <a:r>
              <a:rPr lang="en-US" altLang="zh-TW" b="1" dirty="0" err="1">
                <a:solidFill>
                  <a:srgbClr val="000000"/>
                </a:solidFill>
              </a:rPr>
              <a:t>libfl.a</a:t>
            </a:r>
            <a:r>
              <a:rPr lang="en-US" altLang="zh-TW" dirty="0"/>
              <a:t> contains function </a:t>
            </a:r>
            <a:r>
              <a:rPr lang="en-US" altLang="zh-TW" i="1" dirty="0" err="1">
                <a:solidFill>
                  <a:srgbClr val="FF3300"/>
                </a:solidFill>
              </a:rPr>
              <a:t>yywrap</a:t>
            </a:r>
            <a:r>
              <a:rPr lang="en-US" altLang="zh-TW" i="1" dirty="0">
                <a:solidFill>
                  <a:srgbClr val="FF3300"/>
                </a:solidFill>
              </a:rPr>
              <a:t>()</a:t>
            </a:r>
            <a:r>
              <a:rPr lang="en-US" altLang="zh-TW" dirty="0"/>
              <a:t> </a:t>
            </a:r>
          </a:p>
        </p:txBody>
      </p:sp>
      <p:sp>
        <p:nvSpPr>
          <p:cNvPr id="10248" name="Text Box 8"/>
          <p:cNvSpPr txBox="1">
            <a:spLocks noChangeArrowheads="1"/>
          </p:cNvSpPr>
          <p:nvPr/>
        </p:nvSpPr>
        <p:spPr bwMode="auto">
          <a:xfrm>
            <a:off x="2136776" y="3494088"/>
            <a:ext cx="655161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a:t>-</a:t>
            </a:r>
            <a:r>
              <a:rPr lang="en-US" altLang="zh-TW" b="1" dirty="0" err="1"/>
              <a:t>lfl</a:t>
            </a:r>
            <a:r>
              <a:rPr lang="en-US" altLang="zh-TW" dirty="0"/>
              <a:t> means </a:t>
            </a:r>
            <a:r>
              <a:rPr lang="zh-TW" altLang="en-US" dirty="0"/>
              <a:t>“</a:t>
            </a:r>
            <a:r>
              <a:rPr lang="en-US" altLang="zh-TW" dirty="0"/>
              <a:t>include library</a:t>
            </a:r>
            <a:r>
              <a:rPr lang="en-US" altLang="zh-TW" b="1" dirty="0">
                <a:solidFill>
                  <a:srgbClr val="000000"/>
                </a:solidFill>
              </a:rPr>
              <a:t> </a:t>
            </a:r>
            <a:r>
              <a:rPr lang="en-US" altLang="zh-TW" b="1" dirty="0" err="1">
                <a:solidFill>
                  <a:srgbClr val="000000"/>
                </a:solidFill>
              </a:rPr>
              <a:t>libfl.a</a:t>
            </a:r>
            <a:r>
              <a:rPr lang="zh-TW" altLang="en-US" dirty="0"/>
              <a:t>”</a:t>
            </a:r>
            <a:r>
              <a:rPr lang="en-US" altLang="zh-TW" dirty="0"/>
              <a:t>, this library locates in </a:t>
            </a:r>
            <a:r>
              <a:rPr lang="en-US" altLang="zh-TW" b="1" dirty="0">
                <a:solidFill>
                  <a:srgbClr val="000000"/>
                </a:solidFill>
              </a:rPr>
              <a:t>/</a:t>
            </a:r>
            <a:r>
              <a:rPr lang="en-US" altLang="zh-TW" b="1" dirty="0" err="1">
                <a:solidFill>
                  <a:srgbClr val="000000"/>
                </a:solidFill>
              </a:rPr>
              <a:t>usr</a:t>
            </a:r>
            <a:r>
              <a:rPr lang="en-US" altLang="zh-TW" b="1" dirty="0">
                <a:solidFill>
                  <a:srgbClr val="000000"/>
                </a:solidFill>
              </a:rPr>
              <a:t>/lib</a:t>
            </a:r>
          </a:p>
        </p:txBody>
      </p:sp>
      <p:graphicFrame>
        <p:nvGraphicFramePr>
          <p:cNvPr id="10249" name="Object 9"/>
          <p:cNvGraphicFramePr>
            <a:graphicFrameLocks noChangeAspect="1"/>
          </p:cNvGraphicFramePr>
          <p:nvPr>
            <p:extLst/>
          </p:nvPr>
        </p:nvGraphicFramePr>
        <p:xfrm>
          <a:off x="5434014" y="4843464"/>
          <a:ext cx="26987" cy="26987"/>
        </p:xfrm>
        <a:graphic>
          <a:graphicData uri="http://schemas.openxmlformats.org/presentationml/2006/ole">
            <mc:AlternateContent xmlns:mc="http://schemas.openxmlformats.org/markup-compatibility/2006">
              <mc:Choice xmlns:v="urn:schemas-microsoft-com:vml" Requires="v">
                <p:oleObj spid="_x0000_s4144" name="點陣圖影像" r:id="rId5" imgW="25400" imgH="25400" progId="Paint.Picture">
                  <p:embed/>
                </p:oleObj>
              </mc:Choice>
              <mc:Fallback>
                <p:oleObj name="點陣圖影像" r:id="rId5" imgW="25400" imgH="25400" progId="Paint.Picture">
                  <p:embed/>
                  <p:pic>
                    <p:nvPicPr>
                      <p:cNvPr id="0" name=""/>
                      <p:cNvPicPr>
                        <a:picLocks noChangeAspect="1" noChangeArrowheads="1"/>
                      </p:cNvPicPr>
                      <p:nvPr/>
                    </p:nvPicPr>
                    <p:blipFill>
                      <a:blip r:embed="rId6"/>
                      <a:srcRect/>
                      <a:stretch>
                        <a:fillRect/>
                      </a:stretch>
                    </p:blipFill>
                    <p:spPr bwMode="auto">
                      <a:xfrm>
                        <a:off x="5434014" y="4843464"/>
                        <a:ext cx="26987" cy="26987"/>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51" name="Line 11"/>
          <p:cNvSpPr>
            <a:spLocks noChangeShapeType="1"/>
          </p:cNvSpPr>
          <p:nvPr/>
        </p:nvSpPr>
        <p:spPr bwMode="auto">
          <a:xfrm flipH="1">
            <a:off x="1847851" y="5438775"/>
            <a:ext cx="360363" cy="0"/>
          </a:xfrm>
          <a:prstGeom prst="line">
            <a:avLst/>
          </a:prstGeom>
          <a:noFill/>
          <a:ln w="952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10252" name="Line 12"/>
          <p:cNvSpPr>
            <a:spLocks noChangeShapeType="1"/>
          </p:cNvSpPr>
          <p:nvPr/>
        </p:nvSpPr>
        <p:spPr bwMode="auto">
          <a:xfrm>
            <a:off x="1847850" y="5438776"/>
            <a:ext cx="0" cy="720725"/>
          </a:xfrm>
          <a:prstGeom prst="line">
            <a:avLst/>
          </a:prstGeom>
          <a:noFill/>
          <a:ln w="952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10253" name="Line 13"/>
          <p:cNvSpPr>
            <a:spLocks noChangeShapeType="1"/>
          </p:cNvSpPr>
          <p:nvPr/>
        </p:nvSpPr>
        <p:spPr bwMode="auto">
          <a:xfrm>
            <a:off x="1847850" y="6159500"/>
            <a:ext cx="755650" cy="0"/>
          </a:xfrm>
          <a:prstGeom prst="line">
            <a:avLst/>
          </a:prstGeom>
          <a:noFill/>
          <a:ln w="952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10254" name="Text Box 14"/>
          <p:cNvSpPr txBox="1">
            <a:spLocks noChangeArrowheads="1"/>
          </p:cNvSpPr>
          <p:nvPr/>
        </p:nvSpPr>
        <p:spPr bwMode="auto">
          <a:xfrm>
            <a:off x="2640012" y="5942013"/>
            <a:ext cx="439209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TW" dirty="0"/>
              <a:t>contains function </a:t>
            </a:r>
            <a:r>
              <a:rPr lang="en-US" altLang="zh-TW" i="1" dirty="0" err="1">
                <a:solidFill>
                  <a:srgbClr val="FF0000"/>
                </a:solidFill>
              </a:rPr>
              <a:t>mian</a:t>
            </a:r>
            <a:r>
              <a:rPr lang="en-US" altLang="zh-TW" i="1" dirty="0">
                <a:solidFill>
                  <a:srgbClr val="FF0000"/>
                </a:solidFill>
              </a:rPr>
              <a:t>() </a:t>
            </a:r>
            <a:r>
              <a:rPr lang="en-US" altLang="zh-TW" dirty="0"/>
              <a:t>and </a:t>
            </a:r>
            <a:r>
              <a:rPr lang="en-US" altLang="zh-TW" i="1" dirty="0" err="1">
                <a:solidFill>
                  <a:srgbClr val="FF3300"/>
                </a:solidFill>
              </a:rPr>
              <a:t>yywrap</a:t>
            </a:r>
            <a:r>
              <a:rPr lang="en-US" altLang="zh-TW" i="1" dirty="0">
                <a:solidFill>
                  <a:srgbClr val="FF3300"/>
                </a:solidFill>
              </a:rPr>
              <a:t>()</a:t>
            </a:r>
            <a:r>
              <a:rPr lang="en-US" altLang="zh-TW" sz="2000" dirty="0"/>
              <a:t> </a:t>
            </a:r>
          </a:p>
        </p:txBody>
      </p:sp>
      <p:sp>
        <p:nvSpPr>
          <p:cNvPr id="10255" name="Text Box 15"/>
          <p:cNvSpPr txBox="1">
            <a:spLocks noChangeArrowheads="1"/>
          </p:cNvSpPr>
          <p:nvPr/>
        </p:nvSpPr>
        <p:spPr bwMode="auto">
          <a:xfrm>
            <a:off x="2208213" y="987425"/>
            <a:ext cx="74168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2000" dirty="0"/>
              <a:t>We want to use </a:t>
            </a:r>
            <a:r>
              <a:rPr lang="en-US" altLang="zh-TW" sz="2000" b="1" dirty="0" err="1">
                <a:solidFill>
                  <a:srgbClr val="000000"/>
                </a:solidFill>
              </a:rPr>
              <a:t>lex.yy.c</a:t>
            </a:r>
            <a:r>
              <a:rPr lang="en-US" altLang="zh-TW" sz="2000" dirty="0"/>
              <a:t> on different platforms (Linux and windows), to avoid specific library is lesson one.</a:t>
            </a:r>
          </a:p>
        </p:txBody>
      </p:sp>
      <p:sp>
        <p:nvSpPr>
          <p:cNvPr id="12" name="Rectangle 18"/>
          <p:cNvSpPr>
            <a:spLocks noChangeArrowheads="1"/>
          </p:cNvSpPr>
          <p:nvPr/>
        </p:nvSpPr>
        <p:spPr bwMode="auto">
          <a:xfrm>
            <a:off x="1981200" y="260649"/>
            <a:ext cx="8229600" cy="6473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TW" sz="3600" b="1" dirty="0">
                <a:solidFill>
                  <a:srgbClr val="000000"/>
                </a:solidFill>
              </a:rPr>
              <a:t>Can we Compile </a:t>
            </a:r>
            <a:r>
              <a:rPr lang="en-US" altLang="zh-TW" sz="3600" b="1" dirty="0" err="1">
                <a:solidFill>
                  <a:srgbClr val="000000"/>
                </a:solidFill>
              </a:rPr>
              <a:t>lex.yy.c</a:t>
            </a:r>
            <a:r>
              <a:rPr lang="en-US" altLang="zh-TW" sz="3600" b="1" dirty="0">
                <a:solidFill>
                  <a:srgbClr val="000000"/>
                </a:solidFill>
              </a:rPr>
              <a:t> without –</a:t>
            </a:r>
            <a:r>
              <a:rPr lang="en-US" altLang="zh-TW" sz="3600" b="1" dirty="0" err="1">
                <a:solidFill>
                  <a:srgbClr val="000000"/>
                </a:solidFill>
              </a:rPr>
              <a:t>lfl</a:t>
            </a:r>
            <a:r>
              <a:rPr lang="en-US" altLang="zh-TW" sz="3600" b="1" dirty="0">
                <a:solidFill>
                  <a:srgbClr val="000000"/>
                </a:solidFill>
              </a:rPr>
              <a:t> ?     </a:t>
            </a:r>
          </a:p>
        </p:txBody>
      </p:sp>
      <p:graphicFrame>
        <p:nvGraphicFramePr>
          <p:cNvPr id="13" name="Object 9"/>
          <p:cNvGraphicFramePr>
            <a:graphicFrameLocks noChangeAspect="1"/>
          </p:cNvGraphicFramePr>
          <p:nvPr/>
        </p:nvGraphicFramePr>
        <p:xfrm>
          <a:off x="2208214" y="3998914"/>
          <a:ext cx="6480175" cy="1717675"/>
        </p:xfrm>
        <a:graphic>
          <a:graphicData uri="http://schemas.openxmlformats.org/presentationml/2006/ole">
            <mc:AlternateContent xmlns:mc="http://schemas.openxmlformats.org/markup-compatibility/2006">
              <mc:Choice xmlns:v="urn:schemas-microsoft-com:vml" Requires="v">
                <p:oleObj spid="_x0000_s4145" name="點陣圖影像" r:id="rId7" imgW="6144483" imgH="1628571" progId="Paint.Picture">
                  <p:embed/>
                </p:oleObj>
              </mc:Choice>
              <mc:Fallback>
                <p:oleObj name="點陣圖影像" r:id="rId7" imgW="6144483" imgH="1628571"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4" y="3998914"/>
                        <a:ext cx="6480175" cy="1717675"/>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5" name="矩形 14"/>
          <p:cNvSpPr/>
          <p:nvPr/>
        </p:nvSpPr>
        <p:spPr>
          <a:xfrm>
            <a:off x="1775520" y="6300030"/>
            <a:ext cx="4211960" cy="307777"/>
          </a:xfrm>
          <a:prstGeom prst="rect">
            <a:avLst/>
          </a:prstGeom>
        </p:spPr>
        <p:txBody>
          <a:bodyPr wrap="square">
            <a:spAutoFit/>
          </a:bodyPr>
          <a:lstStyle/>
          <a:p>
            <a:r>
              <a:rPr lang="en-US" altLang="zh-TW" sz="1400" dirty="0"/>
              <a:t>From: http://</a:t>
            </a:r>
            <a:r>
              <a:rPr lang="en-US" altLang="zh-TW" sz="1400" dirty="0">
                <a:hlinkClick r:id="rId9"/>
              </a:rPr>
              <a:t>oz.nthu.edu.tw/~d947207/chap10_lex.ppt</a:t>
            </a:r>
            <a:endParaRPr lang="zh-TW" altLang="en-US" sz="1400" dirty="0"/>
          </a:p>
        </p:txBody>
      </p:sp>
      <p:sp>
        <p:nvSpPr>
          <p:cNvPr id="2" name="投影片編號版面配置區 1"/>
          <p:cNvSpPr>
            <a:spLocks noGrp="1"/>
          </p:cNvSpPr>
          <p:nvPr>
            <p:ph type="sldNum" sz="quarter" idx="12"/>
          </p:nvPr>
        </p:nvSpPr>
        <p:spPr/>
        <p:txBody>
          <a:bodyPr/>
          <a:lstStyle/>
          <a:p>
            <a:fld id="{FB64BC04-27FB-4CC0-8043-ACF384117C8F}" type="slidenum">
              <a:rPr lang="zh-TW" altLang="en-US" smtClean="0"/>
              <a:t>20</a:t>
            </a:fld>
            <a:endParaRPr lang="zh-TW" altLang="en-US"/>
          </a:p>
        </p:txBody>
      </p:sp>
    </p:spTree>
    <p:extLst>
      <p:ext uri="{BB962C8B-B14F-4D97-AF65-F5344CB8AC3E}">
        <p14:creationId xmlns:p14="http://schemas.microsoft.com/office/powerpoint/2010/main" val="7451179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8" name="Object 4"/>
          <p:cNvGraphicFramePr>
            <a:graphicFrameLocks noChangeAspect="1"/>
          </p:cNvGraphicFramePr>
          <p:nvPr/>
        </p:nvGraphicFramePr>
        <p:xfrm>
          <a:off x="1919288" y="1296988"/>
          <a:ext cx="5276850" cy="5372100"/>
        </p:xfrm>
        <a:graphic>
          <a:graphicData uri="http://schemas.openxmlformats.org/presentationml/2006/ole">
            <mc:AlternateContent xmlns:mc="http://schemas.openxmlformats.org/markup-compatibility/2006">
              <mc:Choice xmlns:v="urn:schemas-microsoft-com:vml" Requires="v">
                <p:oleObj spid="_x0000_s5137" name="點陣圖影像" r:id="rId4" imgW="5276190" imgH="5372850" progId="Paint.Picture">
                  <p:embed/>
                </p:oleObj>
              </mc:Choice>
              <mc:Fallback>
                <p:oleObj name="點陣圖影像" r:id="rId4" imgW="5276190" imgH="537285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88" y="1296988"/>
                        <a:ext cx="5276850" cy="537210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270" name="Text Box 6"/>
          <p:cNvSpPr txBox="1">
            <a:spLocks noChangeArrowheads="1"/>
          </p:cNvSpPr>
          <p:nvPr/>
        </p:nvSpPr>
        <p:spPr bwMode="auto">
          <a:xfrm>
            <a:off x="1847851" y="908051"/>
            <a:ext cx="187166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err="1">
                <a:solidFill>
                  <a:srgbClr val="000000"/>
                </a:solidFill>
              </a:rPr>
              <a:t>count_line.l</a:t>
            </a:r>
            <a:endParaRPr lang="en-US" altLang="zh-TW" b="1" dirty="0">
              <a:solidFill>
                <a:srgbClr val="000000"/>
              </a:solidFill>
            </a:endParaRPr>
          </a:p>
        </p:txBody>
      </p:sp>
      <p:sp>
        <p:nvSpPr>
          <p:cNvPr id="11271" name="Text Box 7"/>
          <p:cNvSpPr txBox="1">
            <a:spLocks noChangeArrowheads="1"/>
          </p:cNvSpPr>
          <p:nvPr/>
        </p:nvSpPr>
        <p:spPr bwMode="auto">
          <a:xfrm>
            <a:off x="7319964" y="4797426"/>
            <a:ext cx="302418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Implement function </a:t>
            </a:r>
            <a:r>
              <a:rPr lang="en-US" altLang="zh-TW" b="1" dirty="0" err="1">
                <a:solidFill>
                  <a:srgbClr val="FF3300"/>
                </a:solidFill>
              </a:rPr>
              <a:t>yywrap</a:t>
            </a:r>
            <a:r>
              <a:rPr lang="en-US" altLang="zh-TW" dirty="0"/>
              <a:t> explicitly</a:t>
            </a:r>
          </a:p>
        </p:txBody>
      </p:sp>
      <p:sp>
        <p:nvSpPr>
          <p:cNvPr id="6" name="Rectangle 18"/>
          <p:cNvSpPr>
            <a:spLocks noChangeArrowheads="1"/>
          </p:cNvSpPr>
          <p:nvPr/>
        </p:nvSpPr>
        <p:spPr bwMode="auto">
          <a:xfrm>
            <a:off x="1981200" y="260649"/>
            <a:ext cx="8229600" cy="6473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TW" sz="3600" b="1" dirty="0">
                <a:solidFill>
                  <a:srgbClr val="000000"/>
                </a:solidFill>
              </a:rPr>
              <a:t>Can we Compile </a:t>
            </a:r>
            <a:r>
              <a:rPr lang="en-US" altLang="zh-TW" sz="3600" b="1" dirty="0" err="1">
                <a:solidFill>
                  <a:srgbClr val="000000"/>
                </a:solidFill>
              </a:rPr>
              <a:t>lex.yy.c</a:t>
            </a:r>
            <a:r>
              <a:rPr lang="en-US" altLang="zh-TW" sz="3600" b="1" dirty="0">
                <a:solidFill>
                  <a:srgbClr val="000000"/>
                </a:solidFill>
              </a:rPr>
              <a:t> without –</a:t>
            </a:r>
            <a:r>
              <a:rPr lang="en-US" altLang="zh-TW" sz="3600" b="1" dirty="0" err="1">
                <a:solidFill>
                  <a:srgbClr val="000000"/>
                </a:solidFill>
              </a:rPr>
              <a:t>lfl</a:t>
            </a:r>
            <a:r>
              <a:rPr lang="en-US" altLang="zh-TW" sz="3600" b="1" dirty="0">
                <a:solidFill>
                  <a:srgbClr val="000000"/>
                </a:solidFill>
              </a:rPr>
              <a:t> ?     </a:t>
            </a:r>
          </a:p>
        </p:txBody>
      </p:sp>
      <p:sp>
        <p:nvSpPr>
          <p:cNvPr id="7" name="矩形 6"/>
          <p:cNvSpPr/>
          <p:nvPr/>
        </p:nvSpPr>
        <p:spPr>
          <a:xfrm>
            <a:off x="1524000" y="25508"/>
            <a:ext cx="4211960" cy="307149"/>
          </a:xfrm>
          <a:prstGeom prst="rect">
            <a:avLst/>
          </a:prstGeom>
        </p:spPr>
        <p:txBody>
          <a:bodyPr wrap="square">
            <a:spAutoFit/>
          </a:bodyPr>
          <a:lstStyle/>
          <a:p>
            <a:r>
              <a:rPr lang="en-US" altLang="zh-TW" sz="1400" dirty="0"/>
              <a:t>From: http://</a:t>
            </a:r>
            <a:r>
              <a:rPr lang="en-US" altLang="zh-TW" sz="1400" dirty="0">
                <a:hlinkClick r:id="rId6"/>
              </a:rPr>
              <a:t>oz.nthu.edu.tw/~d947207/chap10_lex.ppt</a:t>
            </a:r>
            <a:endParaRPr lang="zh-TW" altLang="en-US" sz="1400" dirty="0"/>
          </a:p>
        </p:txBody>
      </p:sp>
      <p:sp>
        <p:nvSpPr>
          <p:cNvPr id="2" name="投影片編號版面配置區 1"/>
          <p:cNvSpPr>
            <a:spLocks noGrp="1"/>
          </p:cNvSpPr>
          <p:nvPr>
            <p:ph type="sldNum" sz="quarter" idx="12"/>
          </p:nvPr>
        </p:nvSpPr>
        <p:spPr/>
        <p:txBody>
          <a:bodyPr/>
          <a:lstStyle/>
          <a:p>
            <a:fld id="{FB64BC04-27FB-4CC0-8043-ACF384117C8F}" type="slidenum">
              <a:rPr lang="zh-TW" altLang="en-US" smtClean="0"/>
              <a:t>21</a:t>
            </a:fld>
            <a:endParaRPr lang="zh-TW" altLang="en-US"/>
          </a:p>
        </p:txBody>
      </p:sp>
    </p:spTree>
    <p:extLst>
      <p:ext uri="{BB962C8B-B14F-4D97-AF65-F5344CB8AC3E}">
        <p14:creationId xmlns:p14="http://schemas.microsoft.com/office/powerpoint/2010/main" val="1163484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3" name="Object 5"/>
          <p:cNvGraphicFramePr>
            <a:graphicFrameLocks noChangeAspect="1"/>
          </p:cNvGraphicFramePr>
          <p:nvPr/>
        </p:nvGraphicFramePr>
        <p:xfrm>
          <a:off x="1992313" y="1336675"/>
          <a:ext cx="3638550" cy="4324350"/>
        </p:xfrm>
        <a:graphic>
          <a:graphicData uri="http://schemas.openxmlformats.org/presentationml/2006/ole">
            <mc:AlternateContent xmlns:mc="http://schemas.openxmlformats.org/markup-compatibility/2006">
              <mc:Choice xmlns:v="urn:schemas-microsoft-com:vml" Requires="v">
                <p:oleObj spid="_x0000_s6191" name="點陣圖影像" r:id="rId3" imgW="3638095" imgH="4323810" progId="Paint.Picture">
                  <p:embed/>
                </p:oleObj>
              </mc:Choice>
              <mc:Fallback>
                <p:oleObj name="點陣圖影像" r:id="rId3" imgW="3638095" imgH="43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1336675"/>
                        <a:ext cx="3638550" cy="432435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4" name="Object 6"/>
          <p:cNvGraphicFramePr>
            <a:graphicFrameLocks noChangeAspect="1"/>
          </p:cNvGraphicFramePr>
          <p:nvPr>
            <p:extLst/>
          </p:nvPr>
        </p:nvGraphicFramePr>
        <p:xfrm>
          <a:off x="8086725" y="3228975"/>
          <a:ext cx="25400" cy="25400"/>
        </p:xfrm>
        <a:graphic>
          <a:graphicData uri="http://schemas.openxmlformats.org/presentationml/2006/ole">
            <mc:AlternateContent xmlns:mc="http://schemas.openxmlformats.org/markup-compatibility/2006">
              <mc:Choice xmlns:v="urn:schemas-microsoft-com:vml" Requires="v">
                <p:oleObj spid="_x0000_s6192" name="點陣圖影像" r:id="rId5" imgW="25400" imgH="25400" progId="Paint.Picture">
                  <p:embed/>
                </p:oleObj>
              </mc:Choice>
              <mc:Fallback>
                <p:oleObj name="點陣圖影像" r:id="rId5" imgW="25400" imgH="25400" progId="Paint.Picture">
                  <p:embed/>
                  <p:pic>
                    <p:nvPicPr>
                      <p:cNvPr id="0" name=""/>
                      <p:cNvPicPr>
                        <a:picLocks noChangeAspect="1" noChangeArrowheads="1"/>
                      </p:cNvPicPr>
                      <p:nvPr/>
                    </p:nvPicPr>
                    <p:blipFill>
                      <a:blip r:embed="rId6"/>
                      <a:srcRect/>
                      <a:stretch>
                        <a:fillRect/>
                      </a:stretch>
                    </p:blipFill>
                    <p:spPr bwMode="auto">
                      <a:xfrm>
                        <a:off x="8086725" y="3228975"/>
                        <a:ext cx="25400" cy="2540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95" name="Text Box 7"/>
          <p:cNvSpPr txBox="1">
            <a:spLocks noChangeArrowheads="1"/>
          </p:cNvSpPr>
          <p:nvPr/>
        </p:nvSpPr>
        <p:spPr bwMode="auto">
          <a:xfrm>
            <a:off x="1847851" y="908051"/>
            <a:ext cx="187166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err="1">
                <a:solidFill>
                  <a:srgbClr val="000000"/>
                </a:solidFill>
              </a:rPr>
              <a:t>count_line.l</a:t>
            </a:r>
            <a:endParaRPr lang="en-US" altLang="zh-TW" dirty="0">
              <a:solidFill>
                <a:srgbClr val="000000"/>
              </a:solidFill>
            </a:endParaRPr>
          </a:p>
        </p:txBody>
      </p:sp>
      <p:sp>
        <p:nvSpPr>
          <p:cNvPr id="12296" name="Text Box 8"/>
          <p:cNvSpPr txBox="1">
            <a:spLocks noChangeArrowheads="1"/>
          </p:cNvSpPr>
          <p:nvPr/>
        </p:nvSpPr>
        <p:spPr bwMode="auto">
          <a:xfrm>
            <a:off x="5953126" y="908051"/>
            <a:ext cx="187166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err="1">
                <a:solidFill>
                  <a:srgbClr val="000000"/>
                </a:solidFill>
              </a:rPr>
              <a:t>lex.yy.c</a:t>
            </a:r>
            <a:endParaRPr lang="en-US" altLang="zh-TW" dirty="0">
              <a:solidFill>
                <a:srgbClr val="000000"/>
              </a:solidFill>
            </a:endParaRPr>
          </a:p>
        </p:txBody>
      </p:sp>
      <p:sp>
        <p:nvSpPr>
          <p:cNvPr id="12297" name="Text Box 9"/>
          <p:cNvSpPr txBox="1">
            <a:spLocks noChangeArrowheads="1"/>
          </p:cNvSpPr>
          <p:nvPr/>
        </p:nvSpPr>
        <p:spPr bwMode="auto">
          <a:xfrm>
            <a:off x="2135188" y="5876926"/>
            <a:ext cx="77771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err="1">
                <a:solidFill>
                  <a:srgbClr val="000000"/>
                </a:solidFill>
              </a:rPr>
              <a:t>yyin</a:t>
            </a:r>
            <a:r>
              <a:rPr lang="en-US" altLang="zh-TW" b="1" i="1" dirty="0">
                <a:solidFill>
                  <a:srgbClr val="FF3300"/>
                </a:solidFill>
              </a:rPr>
              <a:t> </a:t>
            </a:r>
            <a:r>
              <a:rPr lang="en-US" altLang="zh-TW" dirty="0"/>
              <a:t>is a file pointer in</a:t>
            </a:r>
            <a:r>
              <a:rPr lang="en-US" altLang="zh-TW" i="1" dirty="0">
                <a:solidFill>
                  <a:srgbClr val="0000FF"/>
                </a:solidFill>
              </a:rPr>
              <a:t> </a:t>
            </a:r>
            <a:r>
              <a:rPr lang="en-US" altLang="zh-TW" b="1" dirty="0" err="1">
                <a:solidFill>
                  <a:srgbClr val="000000"/>
                </a:solidFill>
              </a:rPr>
              <a:t>lex</a:t>
            </a:r>
            <a:r>
              <a:rPr lang="en-US" altLang="zh-TW" dirty="0"/>
              <a:t>,  function </a:t>
            </a:r>
            <a:r>
              <a:rPr lang="en-US" altLang="zh-TW" b="1" dirty="0" err="1">
                <a:solidFill>
                  <a:srgbClr val="FF3300"/>
                </a:solidFill>
              </a:rPr>
              <a:t>yylex</a:t>
            </a:r>
            <a:r>
              <a:rPr lang="en-US" altLang="zh-TW" b="1" dirty="0">
                <a:solidFill>
                  <a:srgbClr val="FF3300"/>
                </a:solidFill>
              </a:rPr>
              <a:t>()</a:t>
            </a:r>
            <a:r>
              <a:rPr lang="en-US" altLang="zh-TW" dirty="0"/>
              <a:t> read characters from </a:t>
            </a:r>
            <a:r>
              <a:rPr lang="en-US" altLang="zh-TW" b="1" dirty="0" err="1">
                <a:solidFill>
                  <a:srgbClr val="000000"/>
                </a:solidFill>
              </a:rPr>
              <a:t>yyin</a:t>
            </a:r>
            <a:endParaRPr lang="en-US" altLang="zh-TW" b="1" dirty="0">
              <a:solidFill>
                <a:srgbClr val="000000"/>
              </a:solidFill>
            </a:endParaRPr>
          </a:p>
        </p:txBody>
      </p:sp>
      <p:sp>
        <p:nvSpPr>
          <p:cNvPr id="8" name="Rectangle 18"/>
          <p:cNvSpPr>
            <a:spLocks noChangeArrowheads="1"/>
          </p:cNvSpPr>
          <p:nvPr/>
        </p:nvSpPr>
        <p:spPr bwMode="auto">
          <a:xfrm>
            <a:off x="1981200" y="260649"/>
            <a:ext cx="8229600" cy="6473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TW" sz="3600" b="1" dirty="0">
                <a:solidFill>
                  <a:srgbClr val="000000"/>
                </a:solidFill>
              </a:rPr>
              <a:t>How to Process a file? </a:t>
            </a:r>
          </a:p>
        </p:txBody>
      </p:sp>
      <p:graphicFrame>
        <p:nvGraphicFramePr>
          <p:cNvPr id="9" name="Object 6"/>
          <p:cNvGraphicFramePr>
            <a:graphicFrameLocks noChangeAspect="1"/>
          </p:cNvGraphicFramePr>
          <p:nvPr/>
        </p:nvGraphicFramePr>
        <p:xfrm>
          <a:off x="6070600" y="1336675"/>
          <a:ext cx="4057650" cy="3810000"/>
        </p:xfrm>
        <a:graphic>
          <a:graphicData uri="http://schemas.openxmlformats.org/presentationml/2006/ole">
            <mc:AlternateContent xmlns:mc="http://schemas.openxmlformats.org/markup-compatibility/2006">
              <mc:Choice xmlns:v="urn:schemas-microsoft-com:vml" Requires="v">
                <p:oleObj spid="_x0000_s6193" name="點陣圖影像" r:id="rId7" imgW="4057143" imgH="3809524" progId="Paint.Picture">
                  <p:embed/>
                </p:oleObj>
              </mc:Choice>
              <mc:Fallback>
                <p:oleObj name="點陣圖影像" r:id="rId7" imgW="4057143" imgH="3809524"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0600" y="1336675"/>
                        <a:ext cx="4057650" cy="381000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矩形 9"/>
          <p:cNvSpPr/>
          <p:nvPr/>
        </p:nvSpPr>
        <p:spPr>
          <a:xfrm>
            <a:off x="1775520" y="6300030"/>
            <a:ext cx="4211960" cy="307777"/>
          </a:xfrm>
          <a:prstGeom prst="rect">
            <a:avLst/>
          </a:prstGeom>
        </p:spPr>
        <p:txBody>
          <a:bodyPr wrap="square">
            <a:spAutoFit/>
          </a:bodyPr>
          <a:lstStyle/>
          <a:p>
            <a:r>
              <a:rPr lang="en-US" altLang="zh-TW" sz="1400" dirty="0"/>
              <a:t>From: http://</a:t>
            </a:r>
            <a:r>
              <a:rPr lang="en-US" altLang="zh-TW" sz="1400" dirty="0">
                <a:hlinkClick r:id="rId9"/>
              </a:rPr>
              <a:t>oz.nthu.edu.tw/~d947207/chap10_lex.ppt</a:t>
            </a:r>
            <a:endParaRPr lang="zh-TW" altLang="en-US" sz="1400" dirty="0"/>
          </a:p>
        </p:txBody>
      </p:sp>
      <p:sp>
        <p:nvSpPr>
          <p:cNvPr id="2" name="投影片編號版面配置區 1"/>
          <p:cNvSpPr>
            <a:spLocks noGrp="1"/>
          </p:cNvSpPr>
          <p:nvPr>
            <p:ph type="sldNum" sz="quarter" idx="12"/>
          </p:nvPr>
        </p:nvSpPr>
        <p:spPr/>
        <p:txBody>
          <a:bodyPr/>
          <a:lstStyle/>
          <a:p>
            <a:fld id="{FB64BC04-27FB-4CC0-8043-ACF384117C8F}" type="slidenum">
              <a:rPr lang="zh-TW" altLang="en-US" smtClean="0"/>
              <a:t>22</a:t>
            </a:fld>
            <a:endParaRPr lang="zh-TW" altLang="en-US"/>
          </a:p>
        </p:txBody>
      </p:sp>
    </p:spTree>
    <p:extLst>
      <p:ext uri="{BB962C8B-B14F-4D97-AF65-F5344CB8AC3E}">
        <p14:creationId xmlns:p14="http://schemas.microsoft.com/office/powerpoint/2010/main" val="4172527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Lex Predefined Variables</a:t>
            </a:r>
            <a:endParaRPr lang="zh-TW" altLang="en-US" dirty="0"/>
          </a:p>
        </p:txBody>
      </p:sp>
      <p:graphicFrame>
        <p:nvGraphicFramePr>
          <p:cNvPr id="5" name="表格 4"/>
          <p:cNvGraphicFramePr>
            <a:graphicFrameLocks noGrp="1"/>
          </p:cNvGraphicFramePr>
          <p:nvPr>
            <p:extLst/>
          </p:nvPr>
        </p:nvGraphicFramePr>
        <p:xfrm>
          <a:off x="2327666" y="1397000"/>
          <a:ext cx="7536668" cy="4450080"/>
        </p:xfrm>
        <a:graphic>
          <a:graphicData uri="http://schemas.openxmlformats.org/drawingml/2006/table">
            <a:tbl>
              <a:tblPr firstRow="1" bandRow="1">
                <a:tableStyleId>{5C22544A-7EE6-4342-B048-85BDC9FD1C3A}</a:tableStyleId>
              </a:tblPr>
              <a:tblGrid>
                <a:gridCol w="2684240">
                  <a:extLst>
                    <a:ext uri="{9D8B030D-6E8A-4147-A177-3AD203B41FA5}">
                      <a16:colId xmlns:a16="http://schemas.microsoft.com/office/drawing/2014/main" xmlns="" val="20000"/>
                    </a:ext>
                  </a:extLst>
                </a:gridCol>
                <a:gridCol w="4852428">
                  <a:extLst>
                    <a:ext uri="{9D8B030D-6E8A-4147-A177-3AD203B41FA5}">
                      <a16:colId xmlns:a16="http://schemas.microsoft.com/office/drawing/2014/main" xmlns="" val="20001"/>
                    </a:ext>
                  </a:extLst>
                </a:gridCol>
              </a:tblGrid>
              <a:tr h="370840">
                <a:tc>
                  <a:txBody>
                    <a:bodyPr/>
                    <a:lstStyle/>
                    <a:p>
                      <a:r>
                        <a:rPr lang="en-US" altLang="zh-TW" dirty="0" smtClean="0"/>
                        <a:t>Name</a:t>
                      </a:r>
                      <a:endParaRPr lang="zh-TW" altLang="en-US" dirty="0"/>
                    </a:p>
                  </a:txBody>
                  <a:tcPr/>
                </a:tc>
                <a:tc>
                  <a:txBody>
                    <a:bodyPr/>
                    <a:lstStyle/>
                    <a:p>
                      <a:r>
                        <a:rPr lang="en-US" altLang="zh-TW" dirty="0" smtClean="0"/>
                        <a:t>Function</a:t>
                      </a:r>
                      <a:endParaRPr lang="zh-TW" altLang="en-US" dirty="0"/>
                    </a:p>
                  </a:txBody>
                  <a:tcPr/>
                </a:tc>
                <a:extLst>
                  <a:ext uri="{0D108BD9-81ED-4DB2-BD59-A6C34878D82A}">
                    <a16:rowId xmlns:a16="http://schemas.microsoft.com/office/drawing/2014/main" xmlns="" val="10000"/>
                  </a:ext>
                </a:extLst>
              </a:tr>
              <a:tr h="370840">
                <a:tc>
                  <a:txBody>
                    <a:bodyPr/>
                    <a:lstStyle/>
                    <a:p>
                      <a:r>
                        <a:rPr lang="en-US" altLang="zh-TW" dirty="0" smtClean="0"/>
                        <a:t>char</a:t>
                      </a:r>
                      <a:r>
                        <a:rPr lang="en-US" altLang="zh-TW" baseline="0" dirty="0" smtClean="0"/>
                        <a:t> *</a:t>
                      </a:r>
                      <a:r>
                        <a:rPr lang="en-US" altLang="zh-TW" baseline="0" dirty="0" err="1" smtClean="0"/>
                        <a:t>yytext</a:t>
                      </a:r>
                      <a:endParaRPr lang="zh-TW" altLang="en-US" dirty="0"/>
                    </a:p>
                  </a:txBody>
                  <a:tcPr/>
                </a:tc>
                <a:tc>
                  <a:txBody>
                    <a:bodyPr/>
                    <a:lstStyle/>
                    <a:p>
                      <a:r>
                        <a:rPr lang="en-US" altLang="zh-TW" dirty="0" smtClean="0"/>
                        <a:t>Pointer to matched string.</a:t>
                      </a:r>
                      <a:endParaRPr lang="zh-TW" altLang="en-US" dirty="0"/>
                    </a:p>
                  </a:txBody>
                  <a:tcPr/>
                </a:tc>
                <a:extLst>
                  <a:ext uri="{0D108BD9-81ED-4DB2-BD59-A6C34878D82A}">
                    <a16:rowId xmlns:a16="http://schemas.microsoft.com/office/drawing/2014/main" xmlns="" val="10001"/>
                  </a:ext>
                </a:extLst>
              </a:tr>
              <a:tr h="370840">
                <a:tc>
                  <a:txBody>
                    <a:bodyPr/>
                    <a:lstStyle/>
                    <a:p>
                      <a:r>
                        <a:rPr lang="en-US" altLang="zh-TW" dirty="0" err="1" smtClean="0"/>
                        <a:t>int</a:t>
                      </a:r>
                      <a:r>
                        <a:rPr lang="en-US" altLang="zh-TW" dirty="0" smtClean="0"/>
                        <a:t> </a:t>
                      </a:r>
                      <a:r>
                        <a:rPr lang="en-US" altLang="zh-TW" dirty="0" err="1" smtClean="0"/>
                        <a:t>yyleng</a:t>
                      </a:r>
                      <a:endParaRPr lang="zh-TW" altLang="en-US" dirty="0"/>
                    </a:p>
                  </a:txBody>
                  <a:tcPr/>
                </a:tc>
                <a:tc>
                  <a:txBody>
                    <a:bodyPr/>
                    <a:lstStyle/>
                    <a:p>
                      <a:r>
                        <a:rPr lang="en-US" altLang="zh-TW" dirty="0" smtClean="0"/>
                        <a:t>Length</a:t>
                      </a:r>
                      <a:r>
                        <a:rPr lang="en-US" altLang="zh-TW" baseline="0" dirty="0" smtClean="0"/>
                        <a:t> of matched string.</a:t>
                      </a:r>
                      <a:endParaRPr lang="zh-TW" altLang="en-US" dirty="0"/>
                    </a:p>
                  </a:txBody>
                  <a:tcPr/>
                </a:tc>
                <a:extLst>
                  <a:ext uri="{0D108BD9-81ED-4DB2-BD59-A6C34878D82A}">
                    <a16:rowId xmlns:a16="http://schemas.microsoft.com/office/drawing/2014/main" xmlns="" val="10002"/>
                  </a:ext>
                </a:extLst>
              </a:tr>
              <a:tr h="370840">
                <a:tc>
                  <a:txBody>
                    <a:bodyPr/>
                    <a:lstStyle/>
                    <a:p>
                      <a:r>
                        <a:rPr lang="en-US" altLang="zh-TW" dirty="0" err="1" smtClean="0"/>
                        <a:t>int</a:t>
                      </a:r>
                      <a:r>
                        <a:rPr lang="en-US" altLang="zh-TW" dirty="0" smtClean="0"/>
                        <a:t> </a:t>
                      </a:r>
                      <a:r>
                        <a:rPr lang="en-US" altLang="zh-TW" dirty="0" err="1" smtClean="0"/>
                        <a:t>yylex</a:t>
                      </a:r>
                      <a:r>
                        <a:rPr lang="en-US" altLang="zh-TW" dirty="0" smtClean="0"/>
                        <a:t>(void)</a:t>
                      </a:r>
                      <a:endParaRPr lang="zh-TW" altLang="en-US" dirty="0"/>
                    </a:p>
                  </a:txBody>
                  <a:tcPr/>
                </a:tc>
                <a:tc>
                  <a:txBody>
                    <a:bodyPr/>
                    <a:lstStyle/>
                    <a:p>
                      <a:r>
                        <a:rPr lang="en-US" altLang="zh-TW" dirty="0" smtClean="0"/>
                        <a:t>Function</a:t>
                      </a:r>
                      <a:r>
                        <a:rPr lang="en-US" altLang="zh-TW" baseline="0" dirty="0" smtClean="0"/>
                        <a:t> c</a:t>
                      </a:r>
                      <a:r>
                        <a:rPr lang="en-US" altLang="zh-TW" dirty="0" smtClean="0"/>
                        <a:t>all to invoke </a:t>
                      </a:r>
                      <a:r>
                        <a:rPr lang="en-US" altLang="zh-TW" dirty="0" err="1" smtClean="0"/>
                        <a:t>lexer</a:t>
                      </a:r>
                      <a:r>
                        <a:rPr lang="en-US" altLang="zh-TW" baseline="0" dirty="0" smtClean="0"/>
                        <a:t> and</a:t>
                      </a:r>
                      <a:r>
                        <a:rPr lang="en-US" altLang="zh-TW" dirty="0" smtClean="0"/>
                        <a:t> return token.</a:t>
                      </a:r>
                      <a:endParaRPr lang="zh-TW" altLang="en-US" dirty="0"/>
                    </a:p>
                  </a:txBody>
                  <a:tcPr/>
                </a:tc>
                <a:extLst>
                  <a:ext uri="{0D108BD9-81ED-4DB2-BD59-A6C34878D82A}">
                    <a16:rowId xmlns:a16="http://schemas.microsoft.com/office/drawing/2014/main" xmlns="" val="10003"/>
                  </a:ext>
                </a:extLst>
              </a:tr>
              <a:tr h="370840">
                <a:tc>
                  <a:txBody>
                    <a:bodyPr/>
                    <a:lstStyle/>
                    <a:p>
                      <a:r>
                        <a:rPr lang="en-US" altLang="zh-TW" dirty="0" err="1" smtClean="0"/>
                        <a:t>int</a:t>
                      </a:r>
                      <a:r>
                        <a:rPr lang="en-US" altLang="zh-TW" dirty="0" smtClean="0"/>
                        <a:t> </a:t>
                      </a:r>
                      <a:r>
                        <a:rPr lang="en-US" altLang="zh-TW" dirty="0" err="1" smtClean="0"/>
                        <a:t>yywrap</a:t>
                      </a:r>
                      <a:r>
                        <a:rPr lang="en-US" altLang="zh-TW" dirty="0" smtClean="0"/>
                        <a:t>(void)</a:t>
                      </a:r>
                      <a:endParaRPr lang="zh-TW" altLang="en-US" dirty="0"/>
                    </a:p>
                  </a:txBody>
                  <a:tcPr/>
                </a:tc>
                <a:tc>
                  <a:txBody>
                    <a:bodyPr/>
                    <a:lstStyle/>
                    <a:p>
                      <a:r>
                        <a:rPr lang="en-US" altLang="zh-TW" dirty="0" smtClean="0"/>
                        <a:t>Return 1 if no more files to be read.</a:t>
                      </a:r>
                      <a:endParaRPr lang="zh-TW" altLang="en-US" dirty="0"/>
                    </a:p>
                  </a:txBody>
                  <a:tcPr/>
                </a:tc>
                <a:extLst>
                  <a:ext uri="{0D108BD9-81ED-4DB2-BD59-A6C34878D82A}">
                    <a16:rowId xmlns:a16="http://schemas.microsoft.com/office/drawing/2014/main" xmlns="" val="10004"/>
                  </a:ext>
                </a:extLst>
              </a:tr>
              <a:tr h="370840">
                <a:tc>
                  <a:txBody>
                    <a:bodyPr/>
                    <a:lstStyle/>
                    <a:p>
                      <a:r>
                        <a:rPr lang="en-US" altLang="zh-TW" dirty="0" smtClean="0"/>
                        <a:t>char *</a:t>
                      </a:r>
                      <a:r>
                        <a:rPr lang="en-US" altLang="zh-TW" dirty="0" err="1" smtClean="0"/>
                        <a:t>yymore</a:t>
                      </a:r>
                      <a:r>
                        <a:rPr lang="en-US" altLang="zh-TW" dirty="0" smtClean="0"/>
                        <a:t>(void)</a:t>
                      </a:r>
                      <a:endParaRPr lang="zh-TW" altLang="en-US" dirty="0"/>
                    </a:p>
                  </a:txBody>
                  <a:tcPr/>
                </a:tc>
                <a:tc>
                  <a:txBody>
                    <a:bodyPr/>
                    <a:lstStyle/>
                    <a:p>
                      <a:r>
                        <a:rPr lang="en-US" altLang="zh-TW" dirty="0" smtClean="0"/>
                        <a:t>Return the</a:t>
                      </a:r>
                      <a:r>
                        <a:rPr lang="en-US" altLang="zh-TW" baseline="0" dirty="0" smtClean="0"/>
                        <a:t> next token.</a:t>
                      </a:r>
                      <a:endParaRPr lang="zh-TW" altLang="en-US" dirty="0"/>
                    </a:p>
                  </a:txBody>
                  <a:tcPr/>
                </a:tc>
                <a:extLst>
                  <a:ext uri="{0D108BD9-81ED-4DB2-BD59-A6C34878D82A}">
                    <a16:rowId xmlns:a16="http://schemas.microsoft.com/office/drawing/2014/main" xmlns="" val="10005"/>
                  </a:ext>
                </a:extLst>
              </a:tr>
              <a:tr h="370840">
                <a:tc>
                  <a:txBody>
                    <a:bodyPr/>
                    <a:lstStyle/>
                    <a:p>
                      <a:r>
                        <a:rPr lang="en-US" altLang="zh-TW" dirty="0" err="1" smtClean="0"/>
                        <a:t>int</a:t>
                      </a:r>
                      <a:r>
                        <a:rPr lang="en-US" altLang="zh-TW" dirty="0" smtClean="0"/>
                        <a:t> </a:t>
                      </a:r>
                      <a:r>
                        <a:rPr lang="en-US" altLang="zh-TW" dirty="0" err="1" smtClean="0"/>
                        <a:t>yyless</a:t>
                      </a:r>
                      <a:r>
                        <a:rPr lang="en-US" altLang="zh-TW" dirty="0" smtClean="0"/>
                        <a:t>(</a:t>
                      </a:r>
                      <a:r>
                        <a:rPr lang="en-US" altLang="zh-TW" dirty="0" err="1" smtClean="0"/>
                        <a:t>int</a:t>
                      </a:r>
                      <a:r>
                        <a:rPr lang="en-US" altLang="zh-TW" dirty="0" smtClean="0"/>
                        <a:t> n)</a:t>
                      </a:r>
                      <a:endParaRPr lang="zh-TW" altLang="en-US" dirty="0"/>
                    </a:p>
                  </a:txBody>
                  <a:tcPr/>
                </a:tc>
                <a:tc>
                  <a:txBody>
                    <a:bodyPr/>
                    <a:lstStyle/>
                    <a:p>
                      <a:r>
                        <a:rPr lang="en-US" altLang="zh-TW" dirty="0" smtClean="0"/>
                        <a:t>Retain token</a:t>
                      </a:r>
                      <a:r>
                        <a:rPr lang="en-US" altLang="zh-TW" baseline="0" dirty="0" smtClean="0"/>
                        <a:t> except the first n characters in </a:t>
                      </a:r>
                      <a:r>
                        <a:rPr lang="en-US" altLang="zh-TW" baseline="0" dirty="0" err="1" smtClean="0"/>
                        <a:t>yytext</a:t>
                      </a:r>
                      <a:r>
                        <a:rPr lang="en-US" altLang="zh-TW" baseline="0" dirty="0" smtClean="0"/>
                        <a:t>.</a:t>
                      </a:r>
                      <a:endParaRPr lang="zh-TW" altLang="en-US" dirty="0"/>
                    </a:p>
                  </a:txBody>
                  <a:tcPr/>
                </a:tc>
                <a:extLst>
                  <a:ext uri="{0D108BD9-81ED-4DB2-BD59-A6C34878D82A}">
                    <a16:rowId xmlns:a16="http://schemas.microsoft.com/office/drawing/2014/main" xmlns="" val="10006"/>
                  </a:ext>
                </a:extLst>
              </a:tr>
              <a:tr h="370840">
                <a:tc>
                  <a:txBody>
                    <a:bodyPr/>
                    <a:lstStyle/>
                    <a:p>
                      <a:r>
                        <a:rPr lang="en-US" altLang="zh-TW" dirty="0" smtClean="0"/>
                        <a:t>FILE *</a:t>
                      </a:r>
                      <a:r>
                        <a:rPr lang="en-US" altLang="zh-TW" dirty="0" err="1" smtClean="0"/>
                        <a:t>yyin</a:t>
                      </a:r>
                      <a:endParaRPr lang="zh-TW" altLang="en-US" dirty="0"/>
                    </a:p>
                  </a:txBody>
                  <a:tcPr/>
                </a:tc>
                <a:tc>
                  <a:txBody>
                    <a:bodyPr/>
                    <a:lstStyle/>
                    <a:p>
                      <a:r>
                        <a:rPr lang="en-US" altLang="zh-TW" dirty="0" smtClean="0"/>
                        <a:t>Input stream pointer.</a:t>
                      </a:r>
                    </a:p>
                  </a:txBody>
                  <a:tcPr/>
                </a:tc>
                <a:extLst>
                  <a:ext uri="{0D108BD9-81ED-4DB2-BD59-A6C34878D82A}">
                    <a16:rowId xmlns:a16="http://schemas.microsoft.com/office/drawing/2014/main" xmlns="" val="10007"/>
                  </a:ext>
                </a:extLst>
              </a:tr>
              <a:tr h="370840">
                <a:tc>
                  <a:txBody>
                    <a:bodyPr/>
                    <a:lstStyle/>
                    <a:p>
                      <a:r>
                        <a:rPr lang="en-US" altLang="zh-TW" dirty="0" smtClean="0"/>
                        <a:t>FILE *</a:t>
                      </a:r>
                      <a:r>
                        <a:rPr lang="en-US" altLang="zh-TW" dirty="0" err="1" smtClean="0"/>
                        <a:t>yyout</a:t>
                      </a:r>
                      <a:endParaRPr lang="zh-TW" altLang="en-US" dirty="0"/>
                    </a:p>
                  </a:txBody>
                  <a:tcPr/>
                </a:tc>
                <a:tc>
                  <a:txBody>
                    <a:bodyPr/>
                    <a:lstStyle/>
                    <a:p>
                      <a:r>
                        <a:rPr lang="en-US" altLang="zh-TW" dirty="0" smtClean="0"/>
                        <a:t>Output</a:t>
                      </a:r>
                      <a:r>
                        <a:rPr lang="en-US" altLang="zh-TW" baseline="0" dirty="0" smtClean="0"/>
                        <a:t> stream pointer.</a:t>
                      </a:r>
                      <a:endParaRPr lang="zh-TW" altLang="en-US" dirty="0"/>
                    </a:p>
                  </a:txBody>
                  <a:tcPr/>
                </a:tc>
                <a:extLst>
                  <a:ext uri="{0D108BD9-81ED-4DB2-BD59-A6C34878D82A}">
                    <a16:rowId xmlns:a16="http://schemas.microsoft.com/office/drawing/2014/main" xmlns="" val="10008"/>
                  </a:ext>
                </a:extLst>
              </a:tr>
              <a:tr h="370840">
                <a:tc>
                  <a:txBody>
                    <a:bodyPr/>
                    <a:lstStyle/>
                    <a:p>
                      <a:r>
                        <a:rPr lang="en-US" altLang="zh-TW" dirty="0" smtClean="0"/>
                        <a:t>ECHO</a:t>
                      </a:r>
                      <a:endParaRPr lang="zh-TW" altLang="en-US" dirty="0"/>
                    </a:p>
                  </a:txBody>
                  <a:tcPr/>
                </a:tc>
                <a:tc>
                  <a:txBody>
                    <a:bodyPr/>
                    <a:lstStyle/>
                    <a:p>
                      <a:r>
                        <a:rPr lang="en-US" altLang="zh-TW" dirty="0" smtClean="0"/>
                        <a:t>Print out the </a:t>
                      </a:r>
                      <a:r>
                        <a:rPr lang="en-US" altLang="zh-TW" dirty="0" err="1" smtClean="0"/>
                        <a:t>yytext</a:t>
                      </a:r>
                      <a:r>
                        <a:rPr lang="en-US" altLang="zh-TW" dirty="0" smtClean="0"/>
                        <a:t>.</a:t>
                      </a:r>
                      <a:endParaRPr lang="zh-TW" altLang="en-US" dirty="0"/>
                    </a:p>
                  </a:txBody>
                  <a:tcPr/>
                </a:tc>
                <a:extLst>
                  <a:ext uri="{0D108BD9-81ED-4DB2-BD59-A6C34878D82A}">
                    <a16:rowId xmlns:a16="http://schemas.microsoft.com/office/drawing/2014/main" xmlns="" val="10009"/>
                  </a:ext>
                </a:extLst>
              </a:tr>
              <a:tr h="370840">
                <a:tc>
                  <a:txBody>
                    <a:bodyPr/>
                    <a:lstStyle/>
                    <a:p>
                      <a:r>
                        <a:rPr lang="en-US" altLang="zh-TW" dirty="0" smtClean="0"/>
                        <a:t>BEGIN</a:t>
                      </a:r>
                      <a:endParaRPr lang="zh-TW" altLang="en-US" dirty="0"/>
                    </a:p>
                  </a:txBody>
                  <a:tcPr/>
                </a:tc>
                <a:tc>
                  <a:txBody>
                    <a:bodyPr/>
                    <a:lstStyle/>
                    <a:p>
                      <a:r>
                        <a:rPr lang="en-US" altLang="zh-TW" dirty="0" smtClean="0"/>
                        <a:t>Condition</a:t>
                      </a:r>
                      <a:r>
                        <a:rPr lang="en-US" altLang="zh-TW" baseline="0" dirty="0" smtClean="0"/>
                        <a:t> switch.</a:t>
                      </a:r>
                      <a:endParaRPr lang="zh-TW" altLang="en-US" dirty="0"/>
                    </a:p>
                  </a:txBody>
                  <a:tcPr/>
                </a:tc>
                <a:extLst>
                  <a:ext uri="{0D108BD9-81ED-4DB2-BD59-A6C34878D82A}">
                    <a16:rowId xmlns:a16="http://schemas.microsoft.com/office/drawing/2014/main" xmlns="" val="10010"/>
                  </a:ext>
                </a:extLst>
              </a:tr>
              <a:tr h="370840">
                <a:tc>
                  <a:txBody>
                    <a:bodyPr/>
                    <a:lstStyle/>
                    <a:p>
                      <a:r>
                        <a:rPr lang="en-US" altLang="zh-TW" dirty="0" smtClean="0"/>
                        <a:t>REJECT</a:t>
                      </a:r>
                      <a:endParaRPr lang="zh-TW" altLang="en-US" dirty="0"/>
                    </a:p>
                  </a:txBody>
                  <a:tcPr/>
                </a:tc>
                <a:tc>
                  <a:txBody>
                    <a:bodyPr/>
                    <a:lstStyle/>
                    <a:p>
                      <a:r>
                        <a:rPr lang="en-US" altLang="zh-TW" dirty="0" smtClean="0"/>
                        <a:t>Go to the next alternative rule.</a:t>
                      </a:r>
                      <a:endParaRPr lang="zh-TW" altLang="en-US" dirty="0"/>
                    </a:p>
                  </a:txBody>
                  <a:tcPr/>
                </a:tc>
                <a:extLst>
                  <a:ext uri="{0D108BD9-81ED-4DB2-BD59-A6C34878D82A}">
                    <a16:rowId xmlns:a16="http://schemas.microsoft.com/office/drawing/2014/main" xmlns="" val="10011"/>
                  </a:ext>
                </a:extLst>
              </a:tr>
            </a:tbl>
          </a:graphicData>
        </a:graphic>
      </p:graphicFrame>
      <p:sp>
        <p:nvSpPr>
          <p:cNvPr id="3" name="文字方塊 2"/>
          <p:cNvSpPr txBox="1"/>
          <p:nvPr/>
        </p:nvSpPr>
        <p:spPr>
          <a:xfrm>
            <a:off x="2279577" y="6237312"/>
            <a:ext cx="3675781" cy="369332"/>
          </a:xfrm>
          <a:prstGeom prst="rect">
            <a:avLst/>
          </a:prstGeom>
          <a:noFill/>
        </p:spPr>
        <p:txBody>
          <a:bodyPr wrap="none" rtlCol="0">
            <a:spAutoFit/>
          </a:bodyPr>
          <a:lstStyle/>
          <a:p>
            <a:r>
              <a:rPr kumimoji="1" lang="en-US" altLang="zh-TW" b="1" dirty="0"/>
              <a:t>man flex </a:t>
            </a:r>
            <a:r>
              <a:rPr kumimoji="1" lang="en-US" altLang="zh-TW" dirty="0"/>
              <a:t>or </a:t>
            </a:r>
            <a:r>
              <a:rPr kumimoji="1" lang="en-US" altLang="zh-TW" b="1" dirty="0">
                <a:solidFill>
                  <a:srgbClr val="000000"/>
                </a:solidFill>
              </a:rPr>
              <a:t>info flex </a:t>
            </a:r>
            <a:r>
              <a:rPr kumimoji="1" lang="en-US" altLang="zh-TW" dirty="0"/>
              <a:t>to get more info</a:t>
            </a:r>
            <a:endParaRPr kumimoji="1" lang="zh-TW" altLang="en-US" dirty="0"/>
          </a:p>
        </p:txBody>
      </p:sp>
      <p:sp>
        <p:nvSpPr>
          <p:cNvPr id="4" name="投影片編號版面配置區 3"/>
          <p:cNvSpPr>
            <a:spLocks noGrp="1"/>
          </p:cNvSpPr>
          <p:nvPr>
            <p:ph type="sldNum" sz="quarter" idx="12"/>
          </p:nvPr>
        </p:nvSpPr>
        <p:spPr/>
        <p:txBody>
          <a:bodyPr/>
          <a:lstStyle/>
          <a:p>
            <a:fld id="{FB64BC04-27FB-4CC0-8043-ACF384117C8F}" type="slidenum">
              <a:rPr lang="zh-TW" altLang="en-US" smtClean="0"/>
              <a:t>23</a:t>
            </a:fld>
            <a:endParaRPr lang="zh-TW" altLang="en-US"/>
          </a:p>
        </p:txBody>
      </p:sp>
    </p:spTree>
    <p:extLst>
      <p:ext uri="{BB962C8B-B14F-4D97-AF65-F5344CB8AC3E}">
        <p14:creationId xmlns:p14="http://schemas.microsoft.com/office/powerpoint/2010/main" val="522614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Regular Expressions</a:t>
            </a:r>
            <a:endParaRPr lang="zh-TW" altLang="en-US" dirty="0"/>
          </a:p>
        </p:txBody>
      </p:sp>
      <p:graphicFrame>
        <p:nvGraphicFramePr>
          <p:cNvPr id="5" name="表格 4"/>
          <p:cNvGraphicFramePr>
            <a:graphicFrameLocks noGrp="1"/>
          </p:cNvGraphicFramePr>
          <p:nvPr>
            <p:extLst/>
          </p:nvPr>
        </p:nvGraphicFramePr>
        <p:xfrm>
          <a:off x="2351583" y="1397000"/>
          <a:ext cx="7488834" cy="5272358"/>
        </p:xfrm>
        <a:graphic>
          <a:graphicData uri="http://schemas.openxmlformats.org/drawingml/2006/table">
            <a:tbl>
              <a:tblPr firstRow="1" bandRow="1">
                <a:tableStyleId>{073A0DAA-6AF3-43AB-8588-CEC1D06C72B9}</a:tableStyleId>
              </a:tblPr>
              <a:tblGrid>
                <a:gridCol w="720081">
                  <a:extLst>
                    <a:ext uri="{9D8B030D-6E8A-4147-A177-3AD203B41FA5}">
                      <a16:colId xmlns:a16="http://schemas.microsoft.com/office/drawing/2014/main" xmlns="" val="20000"/>
                    </a:ext>
                  </a:extLst>
                </a:gridCol>
                <a:gridCol w="3672408">
                  <a:extLst>
                    <a:ext uri="{9D8B030D-6E8A-4147-A177-3AD203B41FA5}">
                      <a16:colId xmlns:a16="http://schemas.microsoft.com/office/drawing/2014/main" xmlns="" val="20001"/>
                    </a:ext>
                  </a:extLst>
                </a:gridCol>
                <a:gridCol w="3096345">
                  <a:extLst>
                    <a:ext uri="{9D8B030D-6E8A-4147-A177-3AD203B41FA5}">
                      <a16:colId xmlns:a16="http://schemas.microsoft.com/office/drawing/2014/main" xmlns="" val="20002"/>
                    </a:ext>
                  </a:extLst>
                </a:gridCol>
              </a:tblGrid>
              <a:tr h="376597">
                <a:tc>
                  <a:txBody>
                    <a:bodyPr/>
                    <a:lstStyle/>
                    <a:p>
                      <a:pPr algn="ctr"/>
                      <a:endParaRPr lang="zh-TW" altLang="en-US" dirty="0"/>
                    </a:p>
                  </a:txBody>
                  <a:tcPr/>
                </a:tc>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xmlns="" val="10000"/>
                  </a:ext>
                </a:extLst>
              </a:tr>
              <a:tr h="376597">
                <a:tc>
                  <a:txBody>
                    <a:bodyPr/>
                    <a:lstStyle/>
                    <a:p>
                      <a:pPr algn="ctr"/>
                      <a:r>
                        <a:rPr lang="en-US" altLang="zh-TW" dirty="0" smtClean="0"/>
                        <a:t>.</a:t>
                      </a:r>
                      <a:endParaRPr lang="zh-TW" altLang="en-US" dirty="0"/>
                    </a:p>
                  </a:txBody>
                  <a:tcPr/>
                </a:tc>
                <a:tc>
                  <a:txBody>
                    <a:bodyPr/>
                    <a:lstStyle/>
                    <a:p>
                      <a:r>
                        <a:rPr lang="en-US" altLang="zh-TW" dirty="0" smtClean="0"/>
                        <a:t>Any character excepts</a:t>
                      </a:r>
                      <a:r>
                        <a:rPr lang="en-US" altLang="zh-TW" baseline="0" dirty="0" smtClean="0"/>
                        <a:t> ‘\n’.</a:t>
                      </a:r>
                      <a:endParaRPr lang="zh-TW" altLang="en-US" dirty="0"/>
                    </a:p>
                  </a:txBody>
                  <a:tcPr/>
                </a:tc>
                <a:tc>
                  <a:txBody>
                    <a:bodyPr/>
                    <a:lstStyle/>
                    <a:p>
                      <a:r>
                        <a:rPr lang="en-US" altLang="zh-TW" dirty="0" smtClean="0"/>
                        <a:t>. = {a, b, c, d, ……}</a:t>
                      </a:r>
                      <a:endParaRPr lang="zh-TW" altLang="en-US" dirty="0"/>
                    </a:p>
                  </a:txBody>
                  <a:tcPr/>
                </a:tc>
                <a:extLst>
                  <a:ext uri="{0D108BD9-81ED-4DB2-BD59-A6C34878D82A}">
                    <a16:rowId xmlns:a16="http://schemas.microsoft.com/office/drawing/2014/main" xmlns="" val="10001"/>
                  </a:ext>
                </a:extLst>
              </a:tr>
              <a:tr h="376597">
                <a:tc>
                  <a:txBody>
                    <a:bodyPr/>
                    <a:lstStyle/>
                    <a:p>
                      <a:pPr algn="ctr"/>
                      <a:r>
                        <a:rPr lang="en-US" altLang="zh-TW" dirty="0" smtClean="0"/>
                        <a:t>*</a:t>
                      </a:r>
                      <a:endParaRPr lang="zh-TW" altLang="en-US" dirty="0"/>
                    </a:p>
                  </a:txBody>
                  <a:tcPr/>
                </a:tc>
                <a:tc>
                  <a:txBody>
                    <a:bodyPr/>
                    <a:lstStyle/>
                    <a:p>
                      <a:r>
                        <a:rPr lang="en-US" altLang="zh-TW" dirty="0" smtClean="0"/>
                        <a:t>Zero or more.</a:t>
                      </a:r>
                      <a:endParaRPr lang="zh-TW" altLang="en-US" dirty="0"/>
                    </a:p>
                  </a:txBody>
                  <a:tcPr/>
                </a:tc>
                <a:tc>
                  <a:txBody>
                    <a:bodyPr/>
                    <a:lstStyle/>
                    <a:p>
                      <a:r>
                        <a:rPr lang="en-US" altLang="zh-TW" dirty="0" err="1" smtClean="0"/>
                        <a:t>ab</a:t>
                      </a:r>
                      <a:r>
                        <a:rPr lang="en-US" altLang="zh-TW" dirty="0" smtClean="0"/>
                        <a:t>* = {a,</a:t>
                      </a:r>
                      <a:r>
                        <a:rPr lang="en-US" altLang="zh-TW" baseline="0" dirty="0" smtClean="0"/>
                        <a:t> </a:t>
                      </a:r>
                      <a:r>
                        <a:rPr lang="en-US" altLang="zh-TW" dirty="0" err="1" smtClean="0"/>
                        <a:t>ab</a:t>
                      </a:r>
                      <a:r>
                        <a:rPr lang="en-US" altLang="zh-TW" dirty="0" smtClean="0"/>
                        <a:t>, </a:t>
                      </a:r>
                      <a:r>
                        <a:rPr lang="en-US" altLang="zh-TW" dirty="0" err="1" smtClean="0"/>
                        <a:t>abb</a:t>
                      </a:r>
                      <a:r>
                        <a:rPr lang="en-US" altLang="zh-TW" dirty="0" smtClean="0"/>
                        <a:t>, </a:t>
                      </a:r>
                      <a:r>
                        <a:rPr lang="en-US" altLang="zh-TW" dirty="0" err="1" smtClean="0"/>
                        <a:t>abbb</a:t>
                      </a:r>
                      <a:r>
                        <a:rPr lang="en-US" altLang="zh-TW" dirty="0" smtClean="0"/>
                        <a:t>,  ……}</a:t>
                      </a:r>
                      <a:endParaRPr lang="zh-TW" altLang="en-US" dirty="0"/>
                    </a:p>
                  </a:txBody>
                  <a:tcPr/>
                </a:tc>
                <a:extLst>
                  <a:ext uri="{0D108BD9-81ED-4DB2-BD59-A6C34878D82A}">
                    <a16:rowId xmlns:a16="http://schemas.microsoft.com/office/drawing/2014/main" xmlns="" val="10002"/>
                  </a:ext>
                </a:extLst>
              </a:tr>
              <a:tr h="376597">
                <a:tc>
                  <a:txBody>
                    <a:bodyPr/>
                    <a:lstStyle/>
                    <a:p>
                      <a:pPr algn="ctr"/>
                      <a:r>
                        <a:rPr lang="en-US" altLang="zh-TW" dirty="0" smtClean="0"/>
                        <a:t>+</a:t>
                      </a:r>
                      <a:endParaRPr lang="zh-TW" altLang="en-US" dirty="0"/>
                    </a:p>
                  </a:txBody>
                  <a:tcPr/>
                </a:tc>
                <a:tc>
                  <a:txBody>
                    <a:bodyPr/>
                    <a:lstStyle/>
                    <a:p>
                      <a:r>
                        <a:rPr lang="en-US" altLang="zh-TW" dirty="0" smtClean="0"/>
                        <a:t>One</a:t>
                      </a:r>
                      <a:r>
                        <a:rPr lang="en-US" altLang="zh-TW" baseline="0" dirty="0" smtClean="0"/>
                        <a:t> or more.</a:t>
                      </a:r>
                      <a:endParaRPr lang="zh-TW" altLang="en-US" dirty="0"/>
                    </a:p>
                  </a:txBody>
                  <a:tcPr/>
                </a:tc>
                <a:tc>
                  <a:txBody>
                    <a:bodyPr/>
                    <a:lstStyle/>
                    <a:p>
                      <a:r>
                        <a:rPr lang="en-US" altLang="zh-TW" dirty="0" err="1" smtClean="0"/>
                        <a:t>ab</a:t>
                      </a:r>
                      <a:r>
                        <a:rPr lang="en-US" altLang="zh-TW" dirty="0" smtClean="0"/>
                        <a:t>+ = {</a:t>
                      </a:r>
                      <a:r>
                        <a:rPr lang="en-US" altLang="zh-TW" dirty="0" err="1" smtClean="0"/>
                        <a:t>ab</a:t>
                      </a:r>
                      <a:r>
                        <a:rPr lang="en-US" altLang="zh-TW" dirty="0" smtClean="0"/>
                        <a:t>, </a:t>
                      </a:r>
                      <a:r>
                        <a:rPr lang="en-US" altLang="zh-TW" dirty="0" err="1" smtClean="0"/>
                        <a:t>abb</a:t>
                      </a:r>
                      <a:r>
                        <a:rPr lang="en-US" altLang="zh-TW" dirty="0" smtClean="0"/>
                        <a:t>, </a:t>
                      </a:r>
                      <a:r>
                        <a:rPr lang="en-US" altLang="zh-TW" dirty="0" err="1" smtClean="0"/>
                        <a:t>abbb</a:t>
                      </a:r>
                      <a:r>
                        <a:rPr lang="en-US" altLang="zh-TW" dirty="0" smtClean="0"/>
                        <a:t>, ……}</a:t>
                      </a:r>
                      <a:endParaRPr lang="zh-TW" altLang="en-US" dirty="0"/>
                    </a:p>
                  </a:txBody>
                  <a:tcPr/>
                </a:tc>
                <a:extLst>
                  <a:ext uri="{0D108BD9-81ED-4DB2-BD59-A6C34878D82A}">
                    <a16:rowId xmlns:a16="http://schemas.microsoft.com/office/drawing/2014/main" xmlns="" val="10003"/>
                  </a:ext>
                </a:extLst>
              </a:tr>
              <a:tr h="376597">
                <a:tc>
                  <a:txBody>
                    <a:bodyPr/>
                    <a:lstStyle/>
                    <a:p>
                      <a:pPr algn="ctr"/>
                      <a:r>
                        <a:rPr lang="en-US" altLang="zh-TW" dirty="0" smtClean="0"/>
                        <a:t>?</a:t>
                      </a:r>
                      <a:endParaRPr lang="zh-TW" altLang="en-US" dirty="0"/>
                    </a:p>
                  </a:txBody>
                  <a:tcPr/>
                </a:tc>
                <a:tc>
                  <a:txBody>
                    <a:bodyPr/>
                    <a:lstStyle/>
                    <a:p>
                      <a:r>
                        <a:rPr lang="en-US" altLang="zh-TW" dirty="0" smtClean="0"/>
                        <a:t>Zero or one.</a:t>
                      </a:r>
                      <a:endParaRPr lang="zh-TW" altLang="en-US" dirty="0"/>
                    </a:p>
                  </a:txBody>
                  <a:tcPr/>
                </a:tc>
                <a:tc>
                  <a:txBody>
                    <a:bodyPr/>
                    <a:lstStyle/>
                    <a:p>
                      <a:r>
                        <a:rPr lang="en-US" altLang="zh-TW" dirty="0" smtClean="0"/>
                        <a:t>a?</a:t>
                      </a:r>
                      <a:r>
                        <a:rPr lang="zh-TW" altLang="en-US" dirty="0" smtClean="0"/>
                        <a:t> </a:t>
                      </a:r>
                      <a:r>
                        <a:rPr lang="en-US" altLang="zh-TW" dirty="0" smtClean="0"/>
                        <a:t>=</a:t>
                      </a:r>
                      <a:r>
                        <a:rPr lang="zh-TW" altLang="en-US" dirty="0" smtClean="0"/>
                        <a:t> </a:t>
                      </a:r>
                      <a:r>
                        <a:rPr lang="en-US" altLang="zh-TW" dirty="0" smtClean="0"/>
                        <a:t>{ԑ,</a:t>
                      </a:r>
                      <a:r>
                        <a:rPr lang="en-US" altLang="zh-TW" baseline="0" dirty="0" smtClean="0"/>
                        <a:t> </a:t>
                      </a:r>
                      <a:r>
                        <a:rPr lang="en-US" altLang="zh-TW" dirty="0" smtClean="0"/>
                        <a:t>a}</a:t>
                      </a:r>
                      <a:endParaRPr lang="zh-TW" altLang="en-US" dirty="0"/>
                    </a:p>
                  </a:txBody>
                  <a:tcPr/>
                </a:tc>
                <a:extLst>
                  <a:ext uri="{0D108BD9-81ED-4DB2-BD59-A6C34878D82A}">
                    <a16:rowId xmlns:a16="http://schemas.microsoft.com/office/drawing/2014/main" xmlns="" val="10004"/>
                  </a:ext>
                </a:extLst>
              </a:tr>
              <a:tr h="376597">
                <a:tc>
                  <a:txBody>
                    <a:bodyPr/>
                    <a:lstStyle/>
                    <a:p>
                      <a:pPr algn="ctr"/>
                      <a:r>
                        <a:rPr lang="en-US" altLang="zh-TW" dirty="0" smtClean="0"/>
                        <a:t>|</a:t>
                      </a:r>
                      <a:endParaRPr lang="zh-TW" altLang="en-US" dirty="0"/>
                    </a:p>
                  </a:txBody>
                  <a:tcPr/>
                </a:tc>
                <a:tc>
                  <a:txBody>
                    <a:bodyPr/>
                    <a:lstStyle/>
                    <a:p>
                      <a:r>
                        <a:rPr lang="en-US" altLang="zh-TW" dirty="0" smtClean="0"/>
                        <a:t>Or.</a:t>
                      </a:r>
                      <a:endParaRPr lang="zh-TW" altLang="en-US" dirty="0"/>
                    </a:p>
                  </a:txBody>
                  <a:tcPr/>
                </a:tc>
                <a:tc>
                  <a:txBody>
                    <a:bodyPr/>
                    <a:lstStyle/>
                    <a:p>
                      <a:r>
                        <a:rPr lang="en-US" altLang="zh-TW" dirty="0" err="1" smtClean="0"/>
                        <a:t>a|b</a:t>
                      </a:r>
                      <a:r>
                        <a:rPr lang="en-US" altLang="zh-TW" dirty="0" smtClean="0"/>
                        <a:t> = {a, b}</a:t>
                      </a:r>
                      <a:endParaRPr lang="zh-TW" altLang="en-US" dirty="0"/>
                    </a:p>
                  </a:txBody>
                  <a:tcPr/>
                </a:tc>
                <a:extLst>
                  <a:ext uri="{0D108BD9-81ED-4DB2-BD59-A6C34878D82A}">
                    <a16:rowId xmlns:a16="http://schemas.microsoft.com/office/drawing/2014/main" xmlns="" val="10005"/>
                  </a:ext>
                </a:extLst>
              </a:tr>
              <a:tr h="376597">
                <a:tc>
                  <a:txBody>
                    <a:bodyPr/>
                    <a:lstStyle/>
                    <a:p>
                      <a:pPr algn="ctr"/>
                      <a:r>
                        <a:rPr lang="en-US" altLang="zh-TW" dirty="0" smtClean="0"/>
                        <a:t>[]</a:t>
                      </a:r>
                      <a:endParaRPr lang="zh-TW" altLang="en-US" dirty="0"/>
                    </a:p>
                  </a:txBody>
                  <a:tcPr/>
                </a:tc>
                <a:tc>
                  <a:txBody>
                    <a:bodyPr/>
                    <a:lstStyle/>
                    <a:p>
                      <a:r>
                        <a:rPr lang="en-US" altLang="zh-TW" dirty="0" smtClean="0"/>
                        <a:t>Any character of the character</a:t>
                      </a:r>
                      <a:r>
                        <a:rPr lang="en-US" altLang="zh-TW" baseline="0" dirty="0" smtClean="0"/>
                        <a:t> set.</a:t>
                      </a:r>
                      <a:endParaRPr lang="zh-TW" altLang="en-US" dirty="0"/>
                    </a:p>
                  </a:txBody>
                  <a:tcPr/>
                </a:tc>
                <a:tc>
                  <a:txBody>
                    <a:bodyPr/>
                    <a:lstStyle/>
                    <a:p>
                      <a:r>
                        <a:rPr lang="en-US" altLang="zh-TW" dirty="0" smtClean="0"/>
                        <a:t>[</a:t>
                      </a:r>
                      <a:r>
                        <a:rPr lang="en-US" altLang="zh-TW" dirty="0" err="1" smtClean="0"/>
                        <a:t>abc</a:t>
                      </a:r>
                      <a:r>
                        <a:rPr lang="en-US" altLang="zh-TW" dirty="0" smtClean="0"/>
                        <a:t>] = {a, b, c}</a:t>
                      </a:r>
                      <a:endParaRPr lang="zh-TW" altLang="en-US" dirty="0"/>
                    </a:p>
                  </a:txBody>
                  <a:tcPr/>
                </a:tc>
                <a:extLst>
                  <a:ext uri="{0D108BD9-81ED-4DB2-BD59-A6C34878D82A}">
                    <a16:rowId xmlns:a16="http://schemas.microsoft.com/office/drawing/2014/main" xmlns="" val="10006"/>
                  </a:ext>
                </a:extLst>
              </a:tr>
              <a:tr h="376597">
                <a:tc>
                  <a:txBody>
                    <a:bodyPr/>
                    <a:lstStyle/>
                    <a:p>
                      <a:pPr algn="ctr"/>
                      <a:r>
                        <a:rPr lang="en-US" altLang="zh-TW" dirty="0" smtClean="0"/>
                        <a:t>()</a:t>
                      </a:r>
                      <a:endParaRPr lang="zh-TW" altLang="en-US" dirty="0"/>
                    </a:p>
                  </a:txBody>
                  <a:tcPr/>
                </a:tc>
                <a:tc>
                  <a:txBody>
                    <a:bodyPr/>
                    <a:lstStyle/>
                    <a:p>
                      <a:r>
                        <a:rPr lang="en-US" altLang="zh-TW" dirty="0" smtClean="0"/>
                        <a:t>To group</a:t>
                      </a:r>
                      <a:r>
                        <a:rPr lang="en-US" altLang="zh-TW" baseline="0" dirty="0" smtClean="0"/>
                        <a:t> characters.</a:t>
                      </a:r>
                      <a:endParaRPr lang="zh-TW" altLang="en-US" dirty="0"/>
                    </a:p>
                  </a:txBody>
                  <a:tcPr/>
                </a:tc>
                <a:tc>
                  <a:txBody>
                    <a:bodyPr/>
                    <a:lstStyle/>
                    <a:p>
                      <a:r>
                        <a:rPr lang="en-US" altLang="zh-TW" dirty="0" smtClean="0"/>
                        <a:t>(ab)* = {ԑ,</a:t>
                      </a:r>
                      <a:r>
                        <a:rPr lang="en-US" altLang="zh-TW" baseline="0" dirty="0" smtClean="0"/>
                        <a:t> </a:t>
                      </a:r>
                      <a:r>
                        <a:rPr lang="en-US" altLang="zh-TW" dirty="0" smtClean="0"/>
                        <a:t>ab, </a:t>
                      </a:r>
                      <a:r>
                        <a:rPr lang="en-US" altLang="zh-TW" dirty="0" err="1" smtClean="0"/>
                        <a:t>abab</a:t>
                      </a:r>
                      <a:r>
                        <a:rPr lang="en-US" altLang="zh-TW" dirty="0" smtClean="0"/>
                        <a:t>, ……}</a:t>
                      </a:r>
                      <a:endParaRPr lang="zh-TW" altLang="en-US" dirty="0"/>
                    </a:p>
                  </a:txBody>
                  <a:tcPr/>
                </a:tc>
                <a:extLst>
                  <a:ext uri="{0D108BD9-81ED-4DB2-BD59-A6C34878D82A}">
                    <a16:rowId xmlns:a16="http://schemas.microsoft.com/office/drawing/2014/main" xmlns="" val="10007"/>
                  </a:ext>
                </a:extLst>
              </a:tr>
              <a:tr h="376597">
                <a:tc>
                  <a:txBody>
                    <a:bodyPr/>
                    <a:lstStyle/>
                    <a:p>
                      <a:pPr algn="ctr"/>
                      <a:r>
                        <a:rPr lang="en-US" altLang="zh-TW" dirty="0" smtClean="0"/>
                        <a:t>\</a:t>
                      </a:r>
                      <a:endParaRPr lang="zh-TW" altLang="en-US" dirty="0"/>
                    </a:p>
                  </a:txBody>
                  <a:tcPr/>
                </a:tc>
                <a:tc>
                  <a:txBody>
                    <a:bodyPr/>
                    <a:lstStyle/>
                    <a:p>
                      <a:r>
                        <a:rPr lang="en-US" altLang="zh-TW" dirty="0" smtClean="0"/>
                        <a:t>For</a:t>
                      </a:r>
                      <a:r>
                        <a:rPr lang="en-US" altLang="zh-TW" baseline="0" dirty="0" smtClean="0"/>
                        <a:t> escape character.</a:t>
                      </a:r>
                      <a:endParaRPr lang="zh-TW" altLang="en-US" dirty="0"/>
                    </a:p>
                  </a:txBody>
                  <a:tcPr/>
                </a:tc>
                <a:tc>
                  <a:txBody>
                    <a:bodyPr/>
                    <a:lstStyle/>
                    <a:p>
                      <a:r>
                        <a:rPr lang="en-US" altLang="zh-TW" dirty="0" smtClean="0"/>
                        <a:t>\* = {*}, \\ = {\}</a:t>
                      </a:r>
                      <a:endParaRPr lang="zh-TW" altLang="en-US" dirty="0"/>
                    </a:p>
                  </a:txBody>
                  <a:tcPr/>
                </a:tc>
                <a:extLst>
                  <a:ext uri="{0D108BD9-81ED-4DB2-BD59-A6C34878D82A}">
                    <a16:rowId xmlns:a16="http://schemas.microsoft.com/office/drawing/2014/main" xmlns="" val="10008"/>
                  </a:ext>
                </a:extLst>
              </a:tr>
              <a:tr h="376597">
                <a:tc>
                  <a:txBody>
                    <a:bodyPr/>
                    <a:lstStyle/>
                    <a:p>
                      <a:pPr algn="ctr"/>
                      <a:r>
                        <a:rPr lang="en-US" altLang="zh-TW" dirty="0" smtClean="0"/>
                        <a:t>“…”</a:t>
                      </a:r>
                      <a:endParaRPr lang="zh-TW" altLang="en-US" dirty="0"/>
                    </a:p>
                  </a:txBody>
                  <a:tcPr/>
                </a:tc>
                <a:tc>
                  <a:txBody>
                    <a:bodyPr/>
                    <a:lstStyle/>
                    <a:p>
                      <a:r>
                        <a:rPr lang="en-US" altLang="zh-TW" dirty="0" smtClean="0"/>
                        <a:t>Literally.</a:t>
                      </a:r>
                      <a:endParaRPr lang="zh-TW" altLang="en-US" dirty="0"/>
                    </a:p>
                  </a:txBody>
                  <a:tcPr/>
                </a:tc>
                <a:tc>
                  <a:txBody>
                    <a:bodyPr/>
                    <a:lstStyle/>
                    <a:p>
                      <a:r>
                        <a:rPr lang="en-US" altLang="zh-TW" dirty="0" smtClean="0"/>
                        <a:t>“a*” = {a*}</a:t>
                      </a:r>
                      <a:endParaRPr lang="zh-TW" altLang="en-US" dirty="0"/>
                    </a:p>
                  </a:txBody>
                  <a:tcPr/>
                </a:tc>
                <a:extLst>
                  <a:ext uri="{0D108BD9-81ED-4DB2-BD59-A6C34878D82A}">
                    <a16:rowId xmlns:a16="http://schemas.microsoft.com/office/drawing/2014/main" xmlns="" val="10009"/>
                  </a:ext>
                </a:extLst>
              </a:tr>
              <a:tr h="376597">
                <a:tc>
                  <a:txBody>
                    <a:bodyPr/>
                    <a:lstStyle/>
                    <a:p>
                      <a:pPr algn="ctr"/>
                      <a:r>
                        <a:rPr lang="en-US" altLang="zh-TW" dirty="0" smtClean="0"/>
                        <a:t>{}</a:t>
                      </a:r>
                      <a:endParaRPr lang="zh-TW" altLang="en-US" dirty="0"/>
                    </a:p>
                  </a:txBody>
                  <a:tcPr/>
                </a:tc>
                <a:tc>
                  <a:txBody>
                    <a:bodyPr/>
                    <a:lstStyle/>
                    <a:p>
                      <a:r>
                        <a:rPr lang="en-US" altLang="zh-TW" dirty="0" smtClean="0"/>
                        <a:t>Repeat.</a:t>
                      </a:r>
                      <a:r>
                        <a:rPr lang="en-US" altLang="zh-TW" baseline="0" dirty="0" smtClean="0"/>
                        <a:t>    Substitution.</a:t>
                      </a:r>
                      <a:endParaRPr lang="zh-TW" altLang="en-US" dirty="0"/>
                    </a:p>
                  </a:txBody>
                  <a:tcPr/>
                </a:tc>
                <a:tc>
                  <a:txBody>
                    <a:bodyPr/>
                    <a:lstStyle/>
                    <a:p>
                      <a:r>
                        <a:rPr lang="en-US" altLang="zh-TW" dirty="0" smtClean="0"/>
                        <a:t>a{1,3} = {a, aa, </a:t>
                      </a:r>
                      <a:r>
                        <a:rPr lang="en-US" altLang="zh-TW" dirty="0" err="1" smtClean="0"/>
                        <a:t>aaa</a:t>
                      </a:r>
                      <a:r>
                        <a:rPr lang="en-US" altLang="zh-TW" dirty="0" smtClean="0"/>
                        <a:t>}</a:t>
                      </a:r>
                      <a:endParaRPr lang="zh-TW" altLang="en-US" dirty="0"/>
                    </a:p>
                  </a:txBody>
                  <a:tcPr/>
                </a:tc>
                <a:extLst>
                  <a:ext uri="{0D108BD9-81ED-4DB2-BD59-A6C34878D82A}">
                    <a16:rowId xmlns:a16="http://schemas.microsoft.com/office/drawing/2014/main" xmlns="" val="10010"/>
                  </a:ext>
                </a:extLst>
              </a:tr>
              <a:tr h="376597">
                <a:tc>
                  <a:txBody>
                    <a:bodyPr/>
                    <a:lstStyle/>
                    <a:p>
                      <a:pPr algn="ctr"/>
                      <a:r>
                        <a:rPr lang="en-US" altLang="zh-TW" dirty="0" smtClean="0"/>
                        <a:t>^</a:t>
                      </a:r>
                      <a:endParaRPr lang="zh-TW" altLang="en-US" dirty="0"/>
                    </a:p>
                  </a:txBody>
                  <a:tcPr/>
                </a:tc>
                <a:tc>
                  <a:txBody>
                    <a:bodyPr/>
                    <a:lstStyle/>
                    <a:p>
                      <a:r>
                        <a:rPr lang="en-US" altLang="zh-TW" baseline="0" dirty="0" smtClean="0"/>
                        <a:t>Head of line</a:t>
                      </a:r>
                      <a:r>
                        <a:rPr lang="en-US" altLang="zh-TW" dirty="0" smtClean="0"/>
                        <a:t>.    Exclude.</a:t>
                      </a:r>
                      <a:endParaRPr lang="zh-TW" altLang="en-US" dirty="0"/>
                    </a:p>
                  </a:txBody>
                  <a:tcPr/>
                </a:tc>
                <a:tc>
                  <a:txBody>
                    <a:bodyPr/>
                    <a:lstStyle/>
                    <a:p>
                      <a:r>
                        <a:rPr lang="en-US" altLang="zh-TW" dirty="0" smtClean="0"/>
                        <a:t>[^a] = {b, c, d, e, ……}</a:t>
                      </a:r>
                      <a:endParaRPr lang="zh-TW" altLang="en-US" dirty="0"/>
                    </a:p>
                  </a:txBody>
                  <a:tcPr/>
                </a:tc>
                <a:extLst>
                  <a:ext uri="{0D108BD9-81ED-4DB2-BD59-A6C34878D82A}">
                    <a16:rowId xmlns:a16="http://schemas.microsoft.com/office/drawing/2014/main" xmlns="" val="10011"/>
                  </a:ext>
                </a:extLst>
              </a:tr>
              <a:tr h="376597">
                <a:tc>
                  <a:txBody>
                    <a:bodyPr/>
                    <a:lstStyle/>
                    <a:p>
                      <a:pPr algn="ctr"/>
                      <a:r>
                        <a:rPr lang="en-US" altLang="zh-TW" dirty="0" smtClean="0"/>
                        <a:t>$</a:t>
                      </a:r>
                      <a:endParaRPr lang="zh-TW" altLang="en-US" dirty="0"/>
                    </a:p>
                  </a:txBody>
                  <a:tcPr/>
                </a:tc>
                <a:tc>
                  <a:txBody>
                    <a:bodyPr/>
                    <a:lstStyle/>
                    <a:p>
                      <a:r>
                        <a:rPr lang="en-US" altLang="zh-TW" dirty="0" smtClean="0"/>
                        <a:t>End of line.</a:t>
                      </a:r>
                      <a:endParaRPr lang="zh-TW" altLang="en-US" dirty="0"/>
                    </a:p>
                  </a:txBody>
                  <a:tcPr/>
                </a:tc>
                <a:tc>
                  <a:txBody>
                    <a:bodyPr/>
                    <a:lstStyle/>
                    <a:p>
                      <a:endParaRPr lang="zh-TW" altLang="en-US" dirty="0"/>
                    </a:p>
                  </a:txBody>
                  <a:tcPr/>
                </a:tc>
                <a:extLst>
                  <a:ext uri="{0D108BD9-81ED-4DB2-BD59-A6C34878D82A}">
                    <a16:rowId xmlns:a16="http://schemas.microsoft.com/office/drawing/2014/main" xmlns="" val="10012"/>
                  </a:ext>
                </a:extLst>
              </a:tr>
              <a:tr h="376597">
                <a:tc>
                  <a:txBody>
                    <a:bodyPr/>
                    <a:lstStyle/>
                    <a:p>
                      <a:pPr algn="ctr"/>
                      <a:r>
                        <a:rPr lang="en-US" altLang="zh-TW" dirty="0" smtClean="0"/>
                        <a:t>/</a:t>
                      </a:r>
                      <a:endParaRPr lang="zh-TW" altLang="en-US" dirty="0"/>
                    </a:p>
                  </a:txBody>
                  <a:tcPr/>
                </a:tc>
                <a:tc>
                  <a:txBody>
                    <a:bodyPr/>
                    <a:lstStyle/>
                    <a:p>
                      <a:r>
                        <a:rPr lang="en-US" altLang="zh-TW" dirty="0" smtClean="0"/>
                        <a:t>Followed with specific character.</a:t>
                      </a:r>
                      <a:endParaRPr lang="zh-TW" altLang="en-US" dirty="0"/>
                    </a:p>
                  </a:txBody>
                  <a:tcPr/>
                </a:tc>
                <a:tc>
                  <a:txBody>
                    <a:bodyPr/>
                    <a:lstStyle/>
                    <a:p>
                      <a:r>
                        <a:rPr lang="en-US" altLang="zh-TW" dirty="0" smtClean="0"/>
                        <a:t>a/b = {a</a:t>
                      </a:r>
                      <a:r>
                        <a:rPr lang="en-US" altLang="zh-TW" dirty="0" smtClean="0">
                          <a:solidFill>
                            <a:schemeClr val="bg2">
                              <a:lumMod val="50000"/>
                            </a:schemeClr>
                          </a:solidFill>
                        </a:rPr>
                        <a:t>b</a:t>
                      </a:r>
                      <a:r>
                        <a:rPr lang="en-US" altLang="zh-TW" dirty="0" smtClean="0"/>
                        <a:t>}</a:t>
                      </a:r>
                      <a:endParaRPr lang="zh-TW" altLang="en-US" dirty="0"/>
                    </a:p>
                  </a:txBody>
                  <a:tcPr/>
                </a:tc>
                <a:extLst>
                  <a:ext uri="{0D108BD9-81ED-4DB2-BD59-A6C34878D82A}">
                    <a16:rowId xmlns:a16="http://schemas.microsoft.com/office/drawing/2014/main" xmlns="" val="10013"/>
                  </a:ext>
                </a:extLst>
              </a:tr>
            </a:tbl>
          </a:graphicData>
        </a:graphic>
      </p:graphicFrame>
      <p:sp>
        <p:nvSpPr>
          <p:cNvPr id="3" name="投影片編號版面配置區 2"/>
          <p:cNvSpPr>
            <a:spLocks noGrp="1"/>
          </p:cNvSpPr>
          <p:nvPr>
            <p:ph type="sldNum" sz="quarter" idx="12"/>
          </p:nvPr>
        </p:nvSpPr>
        <p:spPr/>
        <p:txBody>
          <a:bodyPr/>
          <a:lstStyle/>
          <a:p>
            <a:fld id="{FB64BC04-27FB-4CC0-8043-ACF384117C8F}" type="slidenum">
              <a:rPr lang="zh-TW" altLang="en-US" smtClean="0"/>
              <a:t>24</a:t>
            </a:fld>
            <a:endParaRPr lang="zh-TW" altLang="en-US"/>
          </a:p>
        </p:txBody>
      </p:sp>
    </p:spTree>
    <p:extLst>
      <p:ext uri="{BB962C8B-B14F-4D97-AF65-F5344CB8AC3E}">
        <p14:creationId xmlns:p14="http://schemas.microsoft.com/office/powerpoint/2010/main" val="657247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Regular Expressions</a:t>
            </a:r>
            <a:endParaRPr lang="zh-TW" altLang="en-US" dirty="0"/>
          </a:p>
        </p:txBody>
      </p:sp>
      <p:sp>
        <p:nvSpPr>
          <p:cNvPr id="3" name="內容版面配置區 2"/>
          <p:cNvSpPr>
            <a:spLocks noGrp="1"/>
          </p:cNvSpPr>
          <p:nvPr>
            <p:ph idx="1"/>
          </p:nvPr>
        </p:nvSpPr>
        <p:spPr>
          <a:xfrm>
            <a:off x="1631504" y="5517232"/>
            <a:ext cx="8507288" cy="1196752"/>
          </a:xfrm>
        </p:spPr>
        <p:txBody>
          <a:bodyPr>
            <a:normAutofit fontScale="77500" lnSpcReduction="20000"/>
          </a:bodyPr>
          <a:lstStyle/>
          <a:p>
            <a:r>
              <a:rPr lang="en-US" altLang="zh-TW" dirty="0" smtClean="0"/>
              <a:t>The output result is </a:t>
            </a:r>
            <a:r>
              <a:rPr lang="en-US" altLang="zh-TW" dirty="0" smtClean="0">
                <a:solidFill>
                  <a:srgbClr val="FF0000"/>
                </a:solidFill>
              </a:rPr>
              <a:t>“she”</a:t>
            </a:r>
            <a:r>
              <a:rPr lang="en-US" altLang="zh-TW" dirty="0" smtClean="0"/>
              <a:t>.</a:t>
            </a:r>
          </a:p>
          <a:p>
            <a:r>
              <a:rPr lang="en-US" altLang="zh-TW" dirty="0" smtClean="0"/>
              <a:t>Always choose the longest matching pattern.</a:t>
            </a:r>
          </a:p>
          <a:p>
            <a:r>
              <a:rPr lang="en-US" altLang="zh-TW" dirty="0" smtClean="0"/>
              <a:t>If the length are the same, choose the first met rule.</a:t>
            </a:r>
          </a:p>
        </p:txBody>
      </p:sp>
      <p:sp>
        <p:nvSpPr>
          <p:cNvPr id="4" name="矩形 3"/>
          <p:cNvSpPr/>
          <p:nvPr/>
        </p:nvSpPr>
        <p:spPr>
          <a:xfrm>
            <a:off x="4475820" y="1411906"/>
            <a:ext cx="3240360"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a:t>she</a:t>
            </a:r>
            <a:endParaRPr lang="zh-TW" altLang="en-US" b="1" dirty="0"/>
          </a:p>
        </p:txBody>
      </p:sp>
      <p:sp>
        <p:nvSpPr>
          <p:cNvPr id="5" name="文字方塊 4"/>
          <p:cNvSpPr txBox="1"/>
          <p:nvPr/>
        </p:nvSpPr>
        <p:spPr>
          <a:xfrm>
            <a:off x="2408559" y="1340769"/>
            <a:ext cx="864096" cy="646331"/>
          </a:xfrm>
          <a:prstGeom prst="rect">
            <a:avLst/>
          </a:prstGeom>
          <a:noFill/>
        </p:spPr>
        <p:txBody>
          <a:bodyPr wrap="square" rtlCol="0">
            <a:spAutoFit/>
          </a:bodyPr>
          <a:lstStyle/>
          <a:p>
            <a:pPr algn="ctr"/>
            <a:r>
              <a:rPr lang="en-US" altLang="zh-TW" dirty="0"/>
              <a:t>Input</a:t>
            </a:r>
          </a:p>
          <a:p>
            <a:pPr algn="ctr"/>
            <a:r>
              <a:rPr lang="en-US" altLang="zh-TW" dirty="0"/>
              <a:t>String</a:t>
            </a:r>
            <a:endParaRPr lang="zh-TW" altLang="en-US" dirty="0"/>
          </a:p>
        </p:txBody>
      </p:sp>
      <p:sp>
        <p:nvSpPr>
          <p:cNvPr id="6" name="矩形 5"/>
          <p:cNvSpPr/>
          <p:nvPr/>
        </p:nvSpPr>
        <p:spPr>
          <a:xfrm>
            <a:off x="4007768" y="2348010"/>
            <a:ext cx="4176464" cy="28803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b="1" dirty="0"/>
              <a:t>%%</a:t>
            </a:r>
          </a:p>
          <a:p>
            <a:endParaRPr lang="en-US" altLang="zh-TW" b="1" dirty="0"/>
          </a:p>
          <a:p>
            <a:r>
              <a:rPr lang="en-US" altLang="zh-TW" b="1" dirty="0"/>
              <a:t>she	{ </a:t>
            </a:r>
            <a:r>
              <a:rPr lang="en-US" altLang="zh-TW" b="1" dirty="0" err="1"/>
              <a:t>printf</a:t>
            </a:r>
            <a:r>
              <a:rPr lang="en-US" altLang="zh-TW" b="1" dirty="0"/>
              <a:t>(“she\t”); }</a:t>
            </a:r>
          </a:p>
          <a:p>
            <a:r>
              <a:rPr lang="en-US" altLang="zh-TW" b="1" dirty="0"/>
              <a:t>[</a:t>
            </a:r>
            <a:r>
              <a:rPr lang="en-US" altLang="zh-TW" b="1" dirty="0" err="1"/>
              <a:t>sS</a:t>
            </a:r>
            <a:r>
              <a:rPr lang="en-US" altLang="zh-TW" b="1" dirty="0"/>
              <a:t>]he	{ </a:t>
            </a:r>
            <a:r>
              <a:rPr lang="en-US" altLang="zh-TW" b="1" dirty="0" err="1"/>
              <a:t>printf</a:t>
            </a:r>
            <a:r>
              <a:rPr lang="en-US" altLang="zh-TW" b="1" dirty="0"/>
              <a:t>(“another she\t”); }</a:t>
            </a:r>
          </a:p>
          <a:p>
            <a:r>
              <a:rPr lang="en-US" altLang="zh-TW" b="1" dirty="0"/>
              <a:t>he	{ </a:t>
            </a:r>
            <a:r>
              <a:rPr lang="en-US" altLang="zh-TW" b="1" dirty="0" err="1"/>
              <a:t>printf</a:t>
            </a:r>
            <a:r>
              <a:rPr lang="en-US" altLang="zh-TW" b="1" dirty="0"/>
              <a:t>(“he\t”); }</a:t>
            </a:r>
          </a:p>
          <a:p>
            <a:r>
              <a:rPr lang="en-US" altLang="zh-TW" b="1" dirty="0"/>
              <a:t>s	{ </a:t>
            </a:r>
            <a:r>
              <a:rPr lang="en-US" altLang="zh-TW" b="1" dirty="0" err="1"/>
              <a:t>printf</a:t>
            </a:r>
            <a:r>
              <a:rPr lang="en-US" altLang="zh-TW" b="1" dirty="0"/>
              <a:t>(“s\t”); }</a:t>
            </a:r>
          </a:p>
          <a:p>
            <a:endParaRPr lang="en-US" altLang="zh-TW" b="1" dirty="0"/>
          </a:p>
          <a:p>
            <a:r>
              <a:rPr lang="en-US" altLang="zh-TW" b="1" dirty="0"/>
              <a:t>%%</a:t>
            </a:r>
          </a:p>
        </p:txBody>
      </p:sp>
      <p:sp>
        <p:nvSpPr>
          <p:cNvPr id="7" name="文字方塊 6"/>
          <p:cNvSpPr txBox="1"/>
          <p:nvPr/>
        </p:nvSpPr>
        <p:spPr>
          <a:xfrm>
            <a:off x="2321521" y="3465005"/>
            <a:ext cx="1038175" cy="646331"/>
          </a:xfrm>
          <a:prstGeom prst="rect">
            <a:avLst/>
          </a:prstGeom>
          <a:noFill/>
        </p:spPr>
        <p:txBody>
          <a:bodyPr wrap="square" rtlCol="0">
            <a:spAutoFit/>
          </a:bodyPr>
          <a:lstStyle/>
          <a:p>
            <a:pPr algn="ctr"/>
            <a:r>
              <a:rPr lang="en-US" altLang="zh-TW" dirty="0"/>
              <a:t>Rule</a:t>
            </a:r>
          </a:p>
          <a:p>
            <a:pPr algn="ctr"/>
            <a:r>
              <a:rPr lang="en-US" altLang="zh-TW" dirty="0"/>
              <a:t>Section</a:t>
            </a:r>
            <a:endParaRPr lang="zh-TW" altLang="en-US" dirty="0"/>
          </a:p>
        </p:txBody>
      </p:sp>
      <p:sp>
        <p:nvSpPr>
          <p:cNvPr id="8" name="投影片編號版面配置區 7"/>
          <p:cNvSpPr>
            <a:spLocks noGrp="1"/>
          </p:cNvSpPr>
          <p:nvPr>
            <p:ph type="sldNum" sz="quarter" idx="12"/>
          </p:nvPr>
        </p:nvSpPr>
        <p:spPr/>
        <p:txBody>
          <a:bodyPr/>
          <a:lstStyle/>
          <a:p>
            <a:fld id="{FB64BC04-27FB-4CC0-8043-ACF384117C8F}" type="slidenum">
              <a:rPr lang="zh-TW" altLang="en-US" smtClean="0"/>
              <a:t>25</a:t>
            </a:fld>
            <a:endParaRPr lang="zh-TW" altLang="en-US"/>
          </a:p>
        </p:txBody>
      </p:sp>
    </p:spTree>
    <p:extLst>
      <p:ext uri="{BB962C8B-B14F-4D97-AF65-F5344CB8AC3E}">
        <p14:creationId xmlns:p14="http://schemas.microsoft.com/office/powerpoint/2010/main" val="292223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000" dirty="0"/>
              <a:t>More Elegant Way to Write Regular Expressions </a:t>
            </a:r>
            <a:endParaRPr lang="zh-TW" altLang="en-US" sz="3000" dirty="0"/>
          </a:p>
        </p:txBody>
      </p:sp>
      <p:sp>
        <p:nvSpPr>
          <p:cNvPr id="5" name="矩形 4"/>
          <p:cNvSpPr/>
          <p:nvPr/>
        </p:nvSpPr>
        <p:spPr>
          <a:xfrm>
            <a:off x="3935760" y="1412776"/>
            <a:ext cx="4464496" cy="44644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sz="2000" b="1" dirty="0"/>
              <a:t>%{</a:t>
            </a:r>
          </a:p>
          <a:p>
            <a:r>
              <a:rPr lang="en-US" altLang="zh-TW" sz="2000" b="1" dirty="0"/>
              <a:t>#include &lt;</a:t>
            </a:r>
            <a:r>
              <a:rPr lang="en-US" altLang="zh-TW" sz="2000" b="1" dirty="0" err="1"/>
              <a:t>stdio.h</a:t>
            </a:r>
            <a:r>
              <a:rPr lang="en-US" altLang="zh-TW" sz="2000" b="1" dirty="0"/>
              <a:t>&gt;</a:t>
            </a:r>
          </a:p>
          <a:p>
            <a:endParaRPr lang="en-US" altLang="zh-TW" sz="2000" b="1" dirty="0"/>
          </a:p>
          <a:p>
            <a:r>
              <a:rPr lang="en-US" altLang="zh-TW" sz="2000" b="1" dirty="0" err="1"/>
              <a:t>int</a:t>
            </a:r>
            <a:r>
              <a:rPr lang="en-US" altLang="zh-TW" sz="2000" b="1" dirty="0"/>
              <a:t>	</a:t>
            </a:r>
            <a:r>
              <a:rPr lang="en-US" altLang="zh-TW" sz="2000" b="1" dirty="0" err="1"/>
              <a:t>lineCount</a:t>
            </a:r>
            <a:r>
              <a:rPr lang="en-US" altLang="zh-TW" sz="2000" b="1" dirty="0"/>
              <a:t>=0;</a:t>
            </a:r>
          </a:p>
          <a:p>
            <a:r>
              <a:rPr lang="en-US" altLang="zh-TW" sz="2000" b="1" dirty="0"/>
              <a:t>%}</a:t>
            </a:r>
          </a:p>
          <a:p>
            <a:endParaRPr lang="en-US" altLang="zh-TW" sz="2000" b="1" dirty="0"/>
          </a:p>
          <a:p>
            <a:r>
              <a:rPr lang="en-US" altLang="zh-TW" sz="2000" b="1" dirty="0" err="1">
                <a:solidFill>
                  <a:srgbClr val="FF0000"/>
                </a:solidFill>
              </a:rPr>
              <a:t>ch</a:t>
            </a:r>
            <a:r>
              <a:rPr lang="en-US" altLang="zh-TW" sz="2000" b="1" dirty="0">
                <a:solidFill>
                  <a:srgbClr val="FF0000"/>
                </a:solidFill>
              </a:rPr>
              <a:t>	[a-z]</a:t>
            </a:r>
          </a:p>
          <a:p>
            <a:endParaRPr lang="zh-TW" altLang="en-US" sz="2000" b="1" dirty="0"/>
          </a:p>
          <a:p>
            <a:r>
              <a:rPr lang="en-US" altLang="zh-TW" sz="2000" b="1" dirty="0"/>
              <a:t>%%</a:t>
            </a:r>
          </a:p>
          <a:p>
            <a:r>
              <a:rPr lang="en-US" altLang="zh-TW" sz="2000" b="1" dirty="0"/>
              <a:t>\n	{ </a:t>
            </a:r>
            <a:r>
              <a:rPr lang="en-US" altLang="zh-TW" sz="2000" b="1" dirty="0" err="1"/>
              <a:t>lineCount</a:t>
            </a:r>
            <a:r>
              <a:rPr lang="en-US" altLang="zh-TW" sz="2000" b="1" dirty="0"/>
              <a:t>++;</a:t>
            </a:r>
          </a:p>
          <a:p>
            <a:r>
              <a:rPr lang="en-US" altLang="zh-TW" sz="2000" b="1" dirty="0"/>
              <a:t>       	</a:t>
            </a:r>
            <a:r>
              <a:rPr lang="en-US" altLang="zh-TW" sz="2000" b="1" dirty="0" err="1"/>
              <a:t>printf</a:t>
            </a:r>
            <a:r>
              <a:rPr lang="en-US" altLang="zh-TW" sz="2000" b="1" dirty="0"/>
              <a:t>(“line:%d\n”, </a:t>
            </a:r>
            <a:r>
              <a:rPr lang="en-US" altLang="zh-TW" sz="2000" b="1" dirty="0" err="1"/>
              <a:t>lineCount</a:t>
            </a:r>
            <a:r>
              <a:rPr lang="en-US" altLang="zh-TW" sz="2000" b="1" dirty="0"/>
              <a:t>) ;}</a:t>
            </a:r>
          </a:p>
          <a:p>
            <a:endParaRPr lang="en-US" altLang="zh-TW" sz="2000" b="1" dirty="0"/>
          </a:p>
          <a:p>
            <a:r>
              <a:rPr lang="en-US" altLang="zh-TW" sz="2000" b="1" dirty="0">
                <a:solidFill>
                  <a:srgbClr val="FF0000"/>
                </a:solidFill>
              </a:rPr>
              <a:t>{</a:t>
            </a:r>
            <a:r>
              <a:rPr lang="en-US" altLang="zh-TW" sz="2000" b="1" dirty="0" err="1">
                <a:solidFill>
                  <a:srgbClr val="FF0000"/>
                </a:solidFill>
              </a:rPr>
              <a:t>ch</a:t>
            </a:r>
            <a:r>
              <a:rPr lang="en-US" altLang="zh-TW" sz="2000" b="1" dirty="0">
                <a:solidFill>
                  <a:srgbClr val="FF0000"/>
                </a:solidFill>
              </a:rPr>
              <a:t>}+	{ ECHO; }</a:t>
            </a:r>
          </a:p>
        </p:txBody>
      </p:sp>
      <p:sp>
        <p:nvSpPr>
          <p:cNvPr id="3" name="投影片編號版面配置區 2"/>
          <p:cNvSpPr>
            <a:spLocks noGrp="1"/>
          </p:cNvSpPr>
          <p:nvPr>
            <p:ph type="sldNum" sz="quarter" idx="12"/>
          </p:nvPr>
        </p:nvSpPr>
        <p:spPr/>
        <p:txBody>
          <a:bodyPr/>
          <a:lstStyle/>
          <a:p>
            <a:fld id="{FB64BC04-27FB-4CC0-8043-ACF384117C8F}" type="slidenum">
              <a:rPr lang="zh-TW" altLang="en-US" smtClean="0"/>
              <a:t>26</a:t>
            </a:fld>
            <a:endParaRPr lang="zh-TW" altLang="en-US"/>
          </a:p>
        </p:txBody>
      </p:sp>
    </p:spTree>
    <p:extLst>
      <p:ext uri="{BB962C8B-B14F-4D97-AF65-F5344CB8AC3E}">
        <p14:creationId xmlns:p14="http://schemas.microsoft.com/office/powerpoint/2010/main" val="3599632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000" dirty="0"/>
              <a:t>More Elegant Way to Write Regular Expressions </a:t>
            </a:r>
            <a:endParaRPr lang="zh-TW" altLang="en-US" sz="3000" dirty="0"/>
          </a:p>
        </p:txBody>
      </p:sp>
      <p:sp>
        <p:nvSpPr>
          <p:cNvPr id="5" name="矩形 4"/>
          <p:cNvSpPr/>
          <p:nvPr/>
        </p:nvSpPr>
        <p:spPr>
          <a:xfrm>
            <a:off x="3935760" y="1412776"/>
            <a:ext cx="4464496" cy="44644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sz="2000" b="1" dirty="0"/>
              <a:t>%{</a:t>
            </a:r>
          </a:p>
          <a:p>
            <a:r>
              <a:rPr lang="en-US" altLang="zh-TW" sz="2000" b="1" dirty="0"/>
              <a:t>#include &lt;</a:t>
            </a:r>
            <a:r>
              <a:rPr lang="en-US" altLang="zh-TW" sz="2000" b="1" dirty="0" err="1"/>
              <a:t>stdio.h</a:t>
            </a:r>
            <a:r>
              <a:rPr lang="en-US" altLang="zh-TW" sz="2000" b="1" dirty="0"/>
              <a:t>&gt;</a:t>
            </a:r>
          </a:p>
          <a:p>
            <a:endParaRPr lang="en-US" altLang="zh-TW" sz="2000" b="1" dirty="0"/>
          </a:p>
          <a:p>
            <a:r>
              <a:rPr lang="en-US" altLang="zh-TW" sz="2000" b="1" dirty="0" err="1"/>
              <a:t>int</a:t>
            </a:r>
            <a:r>
              <a:rPr lang="en-US" altLang="zh-TW" sz="2000" b="1" dirty="0"/>
              <a:t>	</a:t>
            </a:r>
            <a:r>
              <a:rPr lang="en-US" altLang="zh-TW" sz="2000" b="1" dirty="0" err="1"/>
              <a:t>lineCount</a:t>
            </a:r>
            <a:r>
              <a:rPr lang="en-US" altLang="zh-TW" sz="2000" b="1" dirty="0"/>
              <a:t>=0;</a:t>
            </a:r>
          </a:p>
          <a:p>
            <a:r>
              <a:rPr lang="en-US" altLang="zh-TW" sz="2000" b="1" dirty="0"/>
              <a:t>%}</a:t>
            </a:r>
          </a:p>
          <a:p>
            <a:endParaRPr lang="zh-TW" altLang="en-US" sz="2000" b="1" dirty="0"/>
          </a:p>
          <a:p>
            <a:r>
              <a:rPr lang="en-US" altLang="zh-TW" sz="2000" b="1" dirty="0"/>
              <a:t>%%</a:t>
            </a:r>
          </a:p>
          <a:p>
            <a:r>
              <a:rPr lang="en-US" altLang="zh-TW" sz="2000" b="1" dirty="0"/>
              <a:t>\n	{ </a:t>
            </a:r>
            <a:r>
              <a:rPr lang="en-US" altLang="zh-TW" sz="2000" b="1" dirty="0" err="1"/>
              <a:t>lineCount</a:t>
            </a:r>
            <a:r>
              <a:rPr lang="en-US" altLang="zh-TW" sz="2000" b="1" dirty="0"/>
              <a:t>++;</a:t>
            </a:r>
          </a:p>
          <a:p>
            <a:r>
              <a:rPr lang="en-US" altLang="zh-TW" sz="2000" b="1" dirty="0"/>
              <a:t>       	</a:t>
            </a:r>
            <a:r>
              <a:rPr lang="en-US" altLang="zh-TW" sz="2000" b="1" dirty="0" err="1"/>
              <a:t>printf</a:t>
            </a:r>
            <a:r>
              <a:rPr lang="en-US" altLang="zh-TW" sz="2000" b="1" dirty="0"/>
              <a:t>(“line:%d\n”, </a:t>
            </a:r>
            <a:r>
              <a:rPr lang="en-US" altLang="zh-TW" sz="2000" b="1" dirty="0" err="1"/>
              <a:t>lineCount</a:t>
            </a:r>
            <a:r>
              <a:rPr lang="en-US" altLang="zh-TW" sz="2000" b="1" dirty="0"/>
              <a:t>); }</a:t>
            </a:r>
          </a:p>
          <a:p>
            <a:endParaRPr lang="en-US" altLang="zh-TW" sz="2000" b="1" dirty="0"/>
          </a:p>
          <a:p>
            <a:r>
              <a:rPr lang="en-US" altLang="zh-TW" sz="2000" b="1" dirty="0">
                <a:solidFill>
                  <a:srgbClr val="FF0000"/>
                </a:solidFill>
              </a:rPr>
              <a:t>[[:alpha:]]+</a:t>
            </a:r>
            <a:r>
              <a:rPr lang="en-US" altLang="zh-TW" sz="2000" b="1" dirty="0"/>
              <a:t>	{ ECHO; }</a:t>
            </a:r>
          </a:p>
        </p:txBody>
      </p:sp>
      <p:sp>
        <p:nvSpPr>
          <p:cNvPr id="3" name="投影片編號版面配置區 2"/>
          <p:cNvSpPr>
            <a:spLocks noGrp="1"/>
          </p:cNvSpPr>
          <p:nvPr>
            <p:ph type="sldNum" sz="quarter" idx="12"/>
          </p:nvPr>
        </p:nvSpPr>
        <p:spPr/>
        <p:txBody>
          <a:bodyPr/>
          <a:lstStyle/>
          <a:p>
            <a:fld id="{FB64BC04-27FB-4CC0-8043-ACF384117C8F}" type="slidenum">
              <a:rPr lang="zh-TW" altLang="en-US" smtClean="0"/>
              <a:t>27</a:t>
            </a:fld>
            <a:endParaRPr lang="zh-TW" altLang="en-US"/>
          </a:p>
        </p:txBody>
      </p:sp>
    </p:spTree>
    <p:extLst>
      <p:ext uri="{BB962C8B-B14F-4D97-AF65-F5344CB8AC3E}">
        <p14:creationId xmlns:p14="http://schemas.microsoft.com/office/powerpoint/2010/main" val="1684036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Regular Expressions</a:t>
            </a:r>
            <a:endParaRPr lang="zh-TW" altLang="en-US" dirty="0"/>
          </a:p>
        </p:txBody>
      </p:sp>
      <p:graphicFrame>
        <p:nvGraphicFramePr>
          <p:cNvPr id="3" name="表格 2"/>
          <p:cNvGraphicFramePr>
            <a:graphicFrameLocks noGrp="1"/>
          </p:cNvGraphicFramePr>
          <p:nvPr>
            <p:extLst/>
          </p:nvPr>
        </p:nvGraphicFramePr>
        <p:xfrm>
          <a:off x="3035660" y="1757040"/>
          <a:ext cx="6120680" cy="3184128"/>
        </p:xfrm>
        <a:graphic>
          <a:graphicData uri="http://schemas.openxmlformats.org/drawingml/2006/table">
            <a:tbl>
              <a:tblPr firstRow="1" bandRow="1">
                <a:tableStyleId>{073A0DAA-6AF3-43AB-8588-CEC1D06C72B9}</a:tableStyleId>
              </a:tblPr>
              <a:tblGrid>
                <a:gridCol w="2000992">
                  <a:extLst>
                    <a:ext uri="{9D8B030D-6E8A-4147-A177-3AD203B41FA5}">
                      <a16:colId xmlns:a16="http://schemas.microsoft.com/office/drawing/2014/main" xmlns="" val="20000"/>
                    </a:ext>
                  </a:extLst>
                </a:gridCol>
                <a:gridCol w="4119688">
                  <a:extLst>
                    <a:ext uri="{9D8B030D-6E8A-4147-A177-3AD203B41FA5}">
                      <a16:colId xmlns:a16="http://schemas.microsoft.com/office/drawing/2014/main" xmlns="" val="20001"/>
                    </a:ext>
                  </a:extLst>
                </a:gridCol>
              </a:tblGrid>
              <a:tr h="398016">
                <a:tc>
                  <a:txBody>
                    <a:bodyPr/>
                    <a:lstStyle/>
                    <a:p>
                      <a:pPr algn="ctr"/>
                      <a:r>
                        <a:rPr lang="en-US" altLang="zh-TW" dirty="0" smtClean="0"/>
                        <a:t>Regular Expression</a:t>
                      </a:r>
                      <a:endParaRPr lang="zh-TW" altLang="en-US" dirty="0"/>
                    </a:p>
                  </a:txBody>
                  <a:tcPr/>
                </a:tc>
                <a:tc>
                  <a:txBody>
                    <a:bodyPr/>
                    <a:lstStyle/>
                    <a:p>
                      <a:r>
                        <a:rPr lang="en-US" altLang="zh-TW" dirty="0" smtClean="0"/>
                        <a:t>Meaning</a:t>
                      </a:r>
                      <a:endParaRPr lang="zh-TW" altLang="en-US" dirty="0"/>
                    </a:p>
                  </a:txBody>
                  <a:tcPr/>
                </a:tc>
                <a:extLst>
                  <a:ext uri="{0D108BD9-81ED-4DB2-BD59-A6C34878D82A}">
                    <a16:rowId xmlns:a16="http://schemas.microsoft.com/office/drawing/2014/main" xmlns="" val="10000"/>
                  </a:ext>
                </a:extLst>
              </a:tr>
              <a:tr h="398016">
                <a:tc>
                  <a:txBody>
                    <a:bodyPr/>
                    <a:lstStyle/>
                    <a:p>
                      <a:pPr algn="ctr"/>
                      <a:r>
                        <a:rPr lang="en-US" altLang="zh-TW" dirty="0" smtClean="0"/>
                        <a:t>[a-</a:t>
                      </a:r>
                      <a:r>
                        <a:rPr lang="en-US" altLang="zh-TW" dirty="0" err="1" smtClean="0"/>
                        <a:t>zA</a:t>
                      </a:r>
                      <a:r>
                        <a:rPr lang="en-US" altLang="zh-TW" dirty="0" smtClean="0"/>
                        <a:t>-Z]</a:t>
                      </a:r>
                      <a:endParaRPr lang="zh-TW" altLang="en-US" dirty="0"/>
                    </a:p>
                  </a:txBody>
                  <a:tcPr/>
                </a:tc>
                <a:tc>
                  <a:txBody>
                    <a:bodyPr/>
                    <a:lstStyle/>
                    <a:p>
                      <a:r>
                        <a:rPr lang="en-US" altLang="zh-TW" dirty="0" smtClean="0"/>
                        <a:t>Any character of a</a:t>
                      </a:r>
                      <a:r>
                        <a:rPr lang="en-US" altLang="zh-TW" baseline="0" dirty="0" smtClean="0"/>
                        <a:t> ~ z and A ~ Z.</a:t>
                      </a:r>
                      <a:endParaRPr lang="zh-TW" altLang="en-US" dirty="0"/>
                    </a:p>
                  </a:txBody>
                  <a:tcPr/>
                </a:tc>
                <a:extLst>
                  <a:ext uri="{0D108BD9-81ED-4DB2-BD59-A6C34878D82A}">
                    <a16:rowId xmlns:a16="http://schemas.microsoft.com/office/drawing/2014/main" xmlns="" val="10001"/>
                  </a:ext>
                </a:extLst>
              </a:tr>
              <a:tr h="398016">
                <a:tc>
                  <a:txBody>
                    <a:bodyPr/>
                    <a:lstStyle/>
                    <a:p>
                      <a:pPr algn="ctr"/>
                      <a:r>
                        <a:rPr lang="en-US" altLang="zh-TW" dirty="0" smtClean="0"/>
                        <a:t>[0-9]</a:t>
                      </a:r>
                      <a:endParaRPr lang="zh-TW" altLang="en-US" dirty="0"/>
                    </a:p>
                  </a:txBody>
                  <a:tcPr/>
                </a:tc>
                <a:tc>
                  <a:txBody>
                    <a:bodyPr/>
                    <a:lstStyle/>
                    <a:p>
                      <a:r>
                        <a:rPr lang="en-US" altLang="zh-TW" dirty="0" smtClean="0"/>
                        <a:t>Any character</a:t>
                      </a:r>
                      <a:r>
                        <a:rPr lang="en-US" altLang="zh-TW" baseline="0" dirty="0" smtClean="0"/>
                        <a:t> of 0 ~ 9.</a:t>
                      </a:r>
                      <a:endParaRPr lang="zh-TW" altLang="en-US" dirty="0"/>
                    </a:p>
                  </a:txBody>
                  <a:tcPr/>
                </a:tc>
                <a:extLst>
                  <a:ext uri="{0D108BD9-81ED-4DB2-BD59-A6C34878D82A}">
                    <a16:rowId xmlns:a16="http://schemas.microsoft.com/office/drawing/2014/main" xmlns="" val="10002"/>
                  </a:ext>
                </a:extLst>
              </a:tr>
              <a:tr h="398016">
                <a:tc>
                  <a:txBody>
                    <a:bodyPr/>
                    <a:lstStyle/>
                    <a:p>
                      <a:pPr algn="ctr"/>
                      <a:r>
                        <a:rPr lang="en-US" altLang="zh-TW" dirty="0" smtClean="0"/>
                        <a:t>[:lower:]</a:t>
                      </a:r>
                      <a:endParaRPr lang="zh-TW" altLang="en-US" dirty="0"/>
                    </a:p>
                  </a:txBody>
                  <a:tcPr/>
                </a:tc>
                <a:tc>
                  <a:txBody>
                    <a:bodyPr/>
                    <a:lstStyle/>
                    <a:p>
                      <a:r>
                        <a:rPr lang="en-US" altLang="zh-TW" dirty="0" smtClean="0"/>
                        <a:t>[[:lower:]] = [a-z]</a:t>
                      </a:r>
                      <a:endParaRPr lang="zh-TW" altLang="en-US" dirty="0"/>
                    </a:p>
                  </a:txBody>
                  <a:tcPr/>
                </a:tc>
                <a:extLst>
                  <a:ext uri="{0D108BD9-81ED-4DB2-BD59-A6C34878D82A}">
                    <a16:rowId xmlns:a16="http://schemas.microsoft.com/office/drawing/2014/main" xmlns="" val="10003"/>
                  </a:ext>
                </a:extLst>
              </a:tr>
              <a:tr h="398016">
                <a:tc>
                  <a:txBody>
                    <a:bodyPr/>
                    <a:lstStyle/>
                    <a:p>
                      <a:pPr algn="ctr"/>
                      <a:r>
                        <a:rPr lang="en-US" altLang="zh-TW" dirty="0" smtClean="0"/>
                        <a:t>[:upper:]</a:t>
                      </a:r>
                      <a:endParaRPr lang="zh-TW" altLang="en-US" dirty="0"/>
                    </a:p>
                  </a:txBody>
                  <a:tcPr/>
                </a:tc>
                <a:tc>
                  <a:txBody>
                    <a:bodyPr/>
                    <a:lstStyle/>
                    <a:p>
                      <a:r>
                        <a:rPr lang="en-US" altLang="zh-TW" dirty="0" smtClean="0"/>
                        <a:t>[[:upper:]] = [A-Z]</a:t>
                      </a:r>
                      <a:endParaRPr lang="zh-TW" altLang="en-US" dirty="0"/>
                    </a:p>
                  </a:txBody>
                  <a:tcPr/>
                </a:tc>
                <a:extLst>
                  <a:ext uri="{0D108BD9-81ED-4DB2-BD59-A6C34878D82A}">
                    <a16:rowId xmlns:a16="http://schemas.microsoft.com/office/drawing/2014/main" xmlns="" val="10004"/>
                  </a:ext>
                </a:extLst>
              </a:tr>
              <a:tr h="398016">
                <a:tc>
                  <a:txBody>
                    <a:bodyPr/>
                    <a:lstStyle/>
                    <a:p>
                      <a:pPr algn="ctr"/>
                      <a:r>
                        <a:rPr lang="en-US" altLang="zh-TW" dirty="0" smtClean="0"/>
                        <a:t>[:alpha:]</a:t>
                      </a:r>
                      <a:endParaRPr lang="zh-TW" altLang="en-US" dirty="0"/>
                    </a:p>
                  </a:txBody>
                  <a:tcPr/>
                </a:tc>
                <a:tc>
                  <a:txBody>
                    <a:bodyPr/>
                    <a:lstStyle/>
                    <a:p>
                      <a:r>
                        <a:rPr lang="en-US" altLang="zh-TW" dirty="0" smtClean="0"/>
                        <a:t>[[:alpha:]] = [a-</a:t>
                      </a:r>
                      <a:r>
                        <a:rPr lang="en-US" altLang="zh-TW" dirty="0" err="1" smtClean="0"/>
                        <a:t>zA</a:t>
                      </a:r>
                      <a:r>
                        <a:rPr lang="en-US" altLang="zh-TW" dirty="0" smtClean="0"/>
                        <a:t>-Z]</a:t>
                      </a:r>
                      <a:endParaRPr lang="zh-TW" altLang="en-US" dirty="0"/>
                    </a:p>
                  </a:txBody>
                  <a:tcPr/>
                </a:tc>
                <a:extLst>
                  <a:ext uri="{0D108BD9-81ED-4DB2-BD59-A6C34878D82A}">
                    <a16:rowId xmlns:a16="http://schemas.microsoft.com/office/drawing/2014/main" xmlns="" val="10005"/>
                  </a:ext>
                </a:extLst>
              </a:tr>
              <a:tr h="398016">
                <a:tc>
                  <a:txBody>
                    <a:bodyPr/>
                    <a:lstStyle/>
                    <a:p>
                      <a:pPr algn="ctr"/>
                      <a:r>
                        <a:rPr lang="en-US" altLang="zh-TW" dirty="0" smtClean="0"/>
                        <a:t>[:digit:]</a:t>
                      </a:r>
                      <a:endParaRPr lang="zh-TW" altLang="en-US" dirty="0"/>
                    </a:p>
                  </a:txBody>
                  <a:tcPr/>
                </a:tc>
                <a:tc>
                  <a:txBody>
                    <a:bodyPr/>
                    <a:lstStyle/>
                    <a:p>
                      <a:r>
                        <a:rPr lang="en-US" altLang="zh-TW" dirty="0" smtClean="0"/>
                        <a:t>[[:digit:]] = [0-9]</a:t>
                      </a:r>
                      <a:endParaRPr lang="zh-TW" altLang="en-US" dirty="0"/>
                    </a:p>
                  </a:txBody>
                  <a:tcPr/>
                </a:tc>
                <a:extLst>
                  <a:ext uri="{0D108BD9-81ED-4DB2-BD59-A6C34878D82A}">
                    <a16:rowId xmlns:a16="http://schemas.microsoft.com/office/drawing/2014/main" xmlns="" val="10006"/>
                  </a:ext>
                </a:extLst>
              </a:tr>
              <a:tr h="398016">
                <a:tc>
                  <a:txBody>
                    <a:bodyPr/>
                    <a:lstStyle/>
                    <a:p>
                      <a:pPr algn="ctr"/>
                      <a:r>
                        <a:rPr lang="en-US" altLang="zh-TW" dirty="0" smtClean="0"/>
                        <a:t>[:</a:t>
                      </a:r>
                      <a:r>
                        <a:rPr lang="en-US" altLang="zh-TW" dirty="0" err="1" smtClean="0"/>
                        <a:t>alnum</a:t>
                      </a:r>
                      <a:r>
                        <a:rPr lang="en-US" altLang="zh-TW" dirty="0" smtClean="0"/>
                        <a:t>:]</a:t>
                      </a:r>
                      <a:endParaRPr lang="zh-TW" altLang="en-US" dirty="0"/>
                    </a:p>
                  </a:txBody>
                  <a:tcPr/>
                </a:tc>
                <a:tc>
                  <a:txBody>
                    <a:bodyPr/>
                    <a:lstStyle/>
                    <a:p>
                      <a:r>
                        <a:rPr lang="en-US" altLang="zh-TW" dirty="0" smtClean="0"/>
                        <a:t>[[:</a:t>
                      </a:r>
                      <a:r>
                        <a:rPr lang="en-US" altLang="zh-TW" dirty="0" err="1" smtClean="0"/>
                        <a:t>alnum</a:t>
                      </a:r>
                      <a:r>
                        <a:rPr lang="en-US" altLang="zh-TW" dirty="0" smtClean="0"/>
                        <a:t>:]] = [a-zA-Z0-9]</a:t>
                      </a:r>
                      <a:endParaRPr lang="zh-TW" altLang="en-US" dirty="0"/>
                    </a:p>
                  </a:txBody>
                  <a:tcPr/>
                </a:tc>
                <a:extLst>
                  <a:ext uri="{0D108BD9-81ED-4DB2-BD59-A6C34878D82A}">
                    <a16:rowId xmlns:a16="http://schemas.microsoft.com/office/drawing/2014/main" xmlns="" val="10007"/>
                  </a:ext>
                </a:extLst>
              </a:tr>
            </a:tbl>
          </a:graphicData>
        </a:graphic>
      </p:graphicFrame>
      <p:sp>
        <p:nvSpPr>
          <p:cNvPr id="4" name="投影片編號版面配置區 3"/>
          <p:cNvSpPr>
            <a:spLocks noGrp="1"/>
          </p:cNvSpPr>
          <p:nvPr>
            <p:ph type="sldNum" sz="quarter" idx="12"/>
          </p:nvPr>
        </p:nvSpPr>
        <p:spPr/>
        <p:txBody>
          <a:bodyPr/>
          <a:lstStyle/>
          <a:p>
            <a:fld id="{FB64BC04-27FB-4CC0-8043-ACF384117C8F}" type="slidenum">
              <a:rPr lang="zh-TW" altLang="en-US" smtClean="0"/>
              <a:t>28</a:t>
            </a:fld>
            <a:endParaRPr lang="zh-TW" altLang="en-US"/>
          </a:p>
        </p:txBody>
      </p:sp>
    </p:spTree>
    <p:extLst>
      <p:ext uri="{BB962C8B-B14F-4D97-AF65-F5344CB8AC3E}">
        <p14:creationId xmlns:p14="http://schemas.microsoft.com/office/powerpoint/2010/main" val="3402645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Start Condition</a:t>
            </a:r>
            <a:endParaRPr lang="zh-TW" altLang="en-US" dirty="0"/>
          </a:p>
        </p:txBody>
      </p:sp>
      <p:sp>
        <p:nvSpPr>
          <p:cNvPr id="3" name="內容版面配置區 2"/>
          <p:cNvSpPr>
            <a:spLocks noGrp="1"/>
          </p:cNvSpPr>
          <p:nvPr>
            <p:ph idx="1"/>
          </p:nvPr>
        </p:nvSpPr>
        <p:spPr/>
        <p:txBody>
          <a:bodyPr/>
          <a:lstStyle/>
          <a:p>
            <a:r>
              <a:rPr lang="en-US" altLang="zh-TW" dirty="0" smtClean="0"/>
              <a:t>What if you encounter the string like this?</a:t>
            </a:r>
            <a:endParaRPr lang="zh-TW" altLang="en-US" dirty="0"/>
          </a:p>
        </p:txBody>
      </p:sp>
      <p:sp>
        <p:nvSpPr>
          <p:cNvPr id="5" name="矩形 4"/>
          <p:cNvSpPr/>
          <p:nvPr/>
        </p:nvSpPr>
        <p:spPr>
          <a:xfrm>
            <a:off x="4511824" y="2566210"/>
            <a:ext cx="3384376" cy="935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b="1" dirty="0"/>
              <a:t>/* </a:t>
            </a:r>
            <a:r>
              <a:rPr lang="en-US" altLang="zh-TW" b="1" dirty="0" err="1"/>
              <a:t>int</a:t>
            </a:r>
            <a:r>
              <a:rPr lang="en-US" altLang="zh-TW" b="1" dirty="0"/>
              <a:t> count</a:t>
            </a:r>
          </a:p>
          <a:p>
            <a:r>
              <a:rPr lang="en-US" altLang="zh-TW" b="1" dirty="0"/>
              <a:t>     is for counting line number */</a:t>
            </a:r>
            <a:endParaRPr lang="zh-TW" altLang="en-US" b="1" dirty="0"/>
          </a:p>
        </p:txBody>
      </p:sp>
      <p:sp>
        <p:nvSpPr>
          <p:cNvPr id="6" name="文字方塊 5"/>
          <p:cNvSpPr txBox="1"/>
          <p:nvPr/>
        </p:nvSpPr>
        <p:spPr>
          <a:xfrm>
            <a:off x="2444563" y="2710662"/>
            <a:ext cx="864096" cy="646331"/>
          </a:xfrm>
          <a:prstGeom prst="rect">
            <a:avLst/>
          </a:prstGeom>
          <a:noFill/>
        </p:spPr>
        <p:txBody>
          <a:bodyPr wrap="square" rtlCol="0">
            <a:spAutoFit/>
          </a:bodyPr>
          <a:lstStyle/>
          <a:p>
            <a:pPr algn="ctr"/>
            <a:r>
              <a:rPr lang="en-US" altLang="zh-TW" dirty="0"/>
              <a:t>Input</a:t>
            </a:r>
          </a:p>
          <a:p>
            <a:pPr algn="ctr"/>
            <a:r>
              <a:rPr lang="en-US" altLang="zh-TW" dirty="0"/>
              <a:t>String</a:t>
            </a:r>
            <a:endParaRPr lang="zh-TW" altLang="en-US" dirty="0"/>
          </a:p>
        </p:txBody>
      </p:sp>
      <p:sp>
        <p:nvSpPr>
          <p:cNvPr id="7" name="矩形 6"/>
          <p:cNvSpPr/>
          <p:nvPr/>
        </p:nvSpPr>
        <p:spPr>
          <a:xfrm>
            <a:off x="4511824" y="3861920"/>
            <a:ext cx="3384376" cy="935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b="1" dirty="0" err="1"/>
              <a:t>printf</a:t>
            </a:r>
            <a:r>
              <a:rPr lang="en-US" altLang="zh-TW" b="1" dirty="0"/>
              <a:t>( “</a:t>
            </a:r>
            <a:r>
              <a:rPr lang="en-US" altLang="zh-TW" b="1" dirty="0" err="1"/>
              <a:t>int</a:t>
            </a:r>
            <a:r>
              <a:rPr lang="en-US" altLang="zh-TW" b="1" dirty="0"/>
              <a:t> is 32-bit” );</a:t>
            </a:r>
            <a:endParaRPr lang="zh-TW" altLang="en-US" b="1" dirty="0"/>
          </a:p>
        </p:txBody>
      </p:sp>
      <p:sp>
        <p:nvSpPr>
          <p:cNvPr id="8" name="文字方塊 7"/>
          <p:cNvSpPr txBox="1"/>
          <p:nvPr/>
        </p:nvSpPr>
        <p:spPr>
          <a:xfrm>
            <a:off x="2444563" y="4006372"/>
            <a:ext cx="864096" cy="646331"/>
          </a:xfrm>
          <a:prstGeom prst="rect">
            <a:avLst/>
          </a:prstGeom>
          <a:noFill/>
        </p:spPr>
        <p:txBody>
          <a:bodyPr wrap="square" rtlCol="0">
            <a:spAutoFit/>
          </a:bodyPr>
          <a:lstStyle/>
          <a:p>
            <a:pPr algn="ctr"/>
            <a:r>
              <a:rPr lang="en-US" altLang="zh-TW" dirty="0"/>
              <a:t>Input</a:t>
            </a:r>
          </a:p>
          <a:p>
            <a:pPr algn="ctr"/>
            <a:r>
              <a:rPr lang="en-US" altLang="zh-TW" dirty="0"/>
              <a:t>String</a:t>
            </a:r>
            <a:endParaRPr lang="zh-TW" altLang="en-US" dirty="0"/>
          </a:p>
        </p:txBody>
      </p:sp>
      <p:sp>
        <p:nvSpPr>
          <p:cNvPr id="4" name="投影片編號版面配置區 3"/>
          <p:cNvSpPr>
            <a:spLocks noGrp="1"/>
          </p:cNvSpPr>
          <p:nvPr>
            <p:ph type="sldNum" sz="quarter" idx="12"/>
          </p:nvPr>
        </p:nvSpPr>
        <p:spPr/>
        <p:txBody>
          <a:bodyPr/>
          <a:lstStyle/>
          <a:p>
            <a:fld id="{FB64BC04-27FB-4CC0-8043-ACF384117C8F}" type="slidenum">
              <a:rPr lang="zh-TW" altLang="en-US" smtClean="0"/>
              <a:t>29</a:t>
            </a:fld>
            <a:endParaRPr lang="zh-TW" altLang="en-US"/>
          </a:p>
        </p:txBody>
      </p:sp>
    </p:spTree>
    <p:extLst>
      <p:ext uri="{BB962C8B-B14F-4D97-AF65-F5344CB8AC3E}">
        <p14:creationId xmlns:p14="http://schemas.microsoft.com/office/powerpoint/2010/main" val="2525077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The Structure of a Modern Compiler </a:t>
            </a:r>
            <a:endParaRPr kumimoji="1" lang="zh-TW" altLang="en-US" sz="36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a:t>
            </a:fld>
            <a:endParaRPr lang="zh-TW" altLang="en-US"/>
          </a:p>
        </p:txBody>
      </p:sp>
      <p:sp>
        <p:nvSpPr>
          <p:cNvPr id="37" name="文字方塊 36"/>
          <p:cNvSpPr txBox="1"/>
          <p:nvPr/>
        </p:nvSpPr>
        <p:spPr>
          <a:xfrm>
            <a:off x="8283402" y="2761764"/>
            <a:ext cx="1703030" cy="523220"/>
          </a:xfrm>
          <a:prstGeom prst="rect">
            <a:avLst/>
          </a:prstGeom>
          <a:noFill/>
        </p:spPr>
        <p:txBody>
          <a:bodyPr wrap="none" rtlCol="0">
            <a:spAutoFit/>
          </a:bodyPr>
          <a:lstStyle/>
          <a:p>
            <a:r>
              <a:rPr kumimoji="1" lang="en-US" altLang="zh-TW" sz="2800" b="1" dirty="0">
                <a:solidFill>
                  <a:schemeClr val="accent6">
                    <a:lumMod val="75000"/>
                  </a:schemeClr>
                </a:solidFill>
              </a:rPr>
              <a:t>Front End </a:t>
            </a:r>
            <a:endParaRPr kumimoji="1" lang="zh-TW" altLang="en-US" sz="2800" b="1" dirty="0">
              <a:solidFill>
                <a:schemeClr val="accent6">
                  <a:lumMod val="75000"/>
                </a:schemeClr>
              </a:solidFill>
            </a:endParaRPr>
          </a:p>
        </p:txBody>
      </p:sp>
      <p:sp>
        <p:nvSpPr>
          <p:cNvPr id="38" name="文字方塊 37"/>
          <p:cNvSpPr txBox="1"/>
          <p:nvPr/>
        </p:nvSpPr>
        <p:spPr>
          <a:xfrm>
            <a:off x="8312910" y="5282044"/>
            <a:ext cx="1611339" cy="523220"/>
          </a:xfrm>
          <a:prstGeom prst="rect">
            <a:avLst/>
          </a:prstGeom>
          <a:noFill/>
        </p:spPr>
        <p:txBody>
          <a:bodyPr wrap="none" rtlCol="0">
            <a:spAutoFit/>
          </a:bodyPr>
          <a:lstStyle/>
          <a:p>
            <a:r>
              <a:rPr kumimoji="1" lang="en-US" altLang="zh-TW" sz="2800" b="1" dirty="0">
                <a:solidFill>
                  <a:schemeClr val="accent2">
                    <a:lumMod val="60000"/>
                    <a:lumOff val="40000"/>
                  </a:schemeClr>
                </a:solidFill>
              </a:rPr>
              <a:t>Back End </a:t>
            </a:r>
            <a:endParaRPr kumimoji="1" lang="zh-TW" altLang="en-US" sz="2800" b="1" dirty="0">
              <a:solidFill>
                <a:schemeClr val="accent2">
                  <a:lumMod val="60000"/>
                  <a:lumOff val="40000"/>
                </a:schemeClr>
              </a:solidFill>
            </a:endParaRPr>
          </a:p>
        </p:txBody>
      </p:sp>
      <p:grpSp>
        <p:nvGrpSpPr>
          <p:cNvPr id="3" name="群組 2"/>
          <p:cNvGrpSpPr/>
          <p:nvPr/>
        </p:nvGrpSpPr>
        <p:grpSpPr>
          <a:xfrm>
            <a:off x="2135560" y="1340769"/>
            <a:ext cx="5976666" cy="5122169"/>
            <a:chOff x="611560" y="1340768"/>
            <a:chExt cx="5976666" cy="5122169"/>
          </a:xfrm>
        </p:grpSpPr>
        <p:grpSp>
          <p:nvGrpSpPr>
            <p:cNvPr id="40" name="群組 39"/>
            <p:cNvGrpSpPr/>
            <p:nvPr/>
          </p:nvGrpSpPr>
          <p:grpSpPr>
            <a:xfrm>
              <a:off x="611560" y="1340768"/>
              <a:ext cx="5976666" cy="5122169"/>
              <a:chOff x="107503" y="1340768"/>
              <a:chExt cx="5976666" cy="5122169"/>
            </a:xfrm>
          </p:grpSpPr>
          <p:grpSp>
            <p:nvGrpSpPr>
              <p:cNvPr id="39" name="群組 38"/>
              <p:cNvGrpSpPr/>
              <p:nvPr/>
            </p:nvGrpSpPr>
            <p:grpSpPr>
              <a:xfrm>
                <a:off x="107503" y="1340768"/>
                <a:ext cx="4843401" cy="5122169"/>
                <a:chOff x="107503" y="1340768"/>
                <a:chExt cx="4843401" cy="5122169"/>
              </a:xfrm>
            </p:grpSpPr>
            <p:pic>
              <p:nvPicPr>
                <p:cNvPr id="8" name="圖片 7" descr="螢幕快照 2017-03-08 上午3.27.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340768"/>
                  <a:ext cx="2755168" cy="3384375"/>
                </a:xfrm>
                <a:prstGeom prst="rect">
                  <a:avLst/>
                </a:prstGeom>
              </p:spPr>
            </p:pic>
            <p:pic>
              <p:nvPicPr>
                <p:cNvPr id="13" name="圖片 12" descr="螢幕快照 2017-03-08 上午3.32.1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5733256"/>
                  <a:ext cx="2088232" cy="651375"/>
                </a:xfrm>
                <a:prstGeom prst="rect">
                  <a:avLst/>
                </a:prstGeom>
              </p:spPr>
            </p:pic>
            <p:cxnSp>
              <p:nvCxnSpPr>
                <p:cNvPr id="18" name="直線箭頭接點 17"/>
                <p:cNvCxnSpPr/>
                <p:nvPr/>
              </p:nvCxnSpPr>
              <p:spPr>
                <a:xfrm flipV="1">
                  <a:off x="2195736" y="1772816"/>
                  <a:ext cx="288040" cy="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箭頭接點 25"/>
                <p:cNvCxnSpPr/>
                <p:nvPr/>
              </p:nvCxnSpPr>
              <p:spPr>
                <a:xfrm flipH="1" flipV="1">
                  <a:off x="1907704" y="6093296"/>
                  <a:ext cx="35999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1" name="圖片 10" descr="螢幕快照 2017-03-08 上午3.32.0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3" y="1484784"/>
                  <a:ext cx="2101325" cy="648072"/>
                </a:xfrm>
                <a:prstGeom prst="rect">
                  <a:avLst/>
                </a:prstGeom>
              </p:spPr>
            </p:pic>
            <p:pic>
              <p:nvPicPr>
                <p:cNvPr id="9" name="圖片 8" descr="螢幕快照 2017-03-08 上午3.28.1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5736" y="4725144"/>
                  <a:ext cx="2736304" cy="1737793"/>
                </a:xfrm>
                <a:prstGeom prst="rect">
                  <a:avLst/>
                </a:prstGeom>
              </p:spPr>
            </p:pic>
            <p:cxnSp>
              <p:nvCxnSpPr>
                <p:cNvPr id="28" name="直線箭頭接點 27"/>
                <p:cNvCxnSpPr/>
                <p:nvPr/>
              </p:nvCxnSpPr>
              <p:spPr>
                <a:xfrm>
                  <a:off x="3563888" y="2060848"/>
                  <a:ext cx="0" cy="288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線箭頭接點 30"/>
                <p:cNvCxnSpPr/>
                <p:nvPr/>
              </p:nvCxnSpPr>
              <p:spPr>
                <a:xfrm>
                  <a:off x="3563888" y="2924944"/>
                  <a:ext cx="0" cy="288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線箭頭接點 31"/>
                <p:cNvCxnSpPr/>
                <p:nvPr/>
              </p:nvCxnSpPr>
              <p:spPr>
                <a:xfrm>
                  <a:off x="3563888" y="3717018"/>
                  <a:ext cx="0" cy="288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線箭頭接點 33"/>
                <p:cNvCxnSpPr/>
                <p:nvPr/>
              </p:nvCxnSpPr>
              <p:spPr>
                <a:xfrm>
                  <a:off x="3563888" y="5517232"/>
                  <a:ext cx="0" cy="288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5" name="右大括弧 34"/>
              <p:cNvSpPr/>
              <p:nvPr/>
            </p:nvSpPr>
            <p:spPr>
              <a:xfrm>
                <a:off x="4860033" y="1412776"/>
                <a:ext cx="1224136" cy="324036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zh-TW" altLang="en-US"/>
              </a:p>
            </p:txBody>
          </p:sp>
          <p:sp>
            <p:nvSpPr>
              <p:cNvPr id="36" name="右大括弧 35"/>
              <p:cNvSpPr/>
              <p:nvPr/>
            </p:nvSpPr>
            <p:spPr>
              <a:xfrm>
                <a:off x="4860032" y="4797152"/>
                <a:ext cx="1224136" cy="1584176"/>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zh-TW" altLang="en-US"/>
              </a:p>
            </p:txBody>
          </p:sp>
        </p:grpSp>
        <p:cxnSp>
          <p:nvCxnSpPr>
            <p:cNvPr id="22" name="直線箭頭接點 21"/>
            <p:cNvCxnSpPr/>
            <p:nvPr/>
          </p:nvCxnSpPr>
          <p:spPr>
            <a:xfrm>
              <a:off x="4067944" y="4581128"/>
              <a:ext cx="0" cy="288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188142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Start Condition</a:t>
            </a:r>
            <a:endParaRPr lang="zh-TW" altLang="en-US" dirty="0"/>
          </a:p>
        </p:txBody>
      </p:sp>
      <p:sp>
        <p:nvSpPr>
          <p:cNvPr id="3" name="內容版面配置區 2"/>
          <p:cNvSpPr>
            <a:spLocks noGrp="1"/>
          </p:cNvSpPr>
          <p:nvPr>
            <p:ph idx="1"/>
          </p:nvPr>
        </p:nvSpPr>
        <p:spPr>
          <a:xfrm>
            <a:off x="609600" y="2014088"/>
            <a:ext cx="10972800" cy="3818822"/>
          </a:xfrm>
        </p:spPr>
        <p:txBody>
          <a:bodyPr/>
          <a:lstStyle/>
          <a:p>
            <a:r>
              <a:rPr lang="en-US" altLang="zh-TW" dirty="0" smtClean="0"/>
              <a:t>Declare at Definition Section</a:t>
            </a:r>
          </a:p>
          <a:p>
            <a:r>
              <a:rPr lang="en-US" altLang="zh-TW" dirty="0"/>
              <a:t>%s STATE_NAME – inclusive</a:t>
            </a:r>
          </a:p>
          <a:p>
            <a:pPr lvl="1"/>
            <a:r>
              <a:rPr lang="en-US" altLang="zh-TW" dirty="0"/>
              <a:t>If the start condition is </a:t>
            </a:r>
            <a:r>
              <a:rPr lang="en-US" altLang="zh-TW" i="1" dirty="0"/>
              <a:t>inclusive</a:t>
            </a:r>
            <a:r>
              <a:rPr lang="en-US" altLang="zh-TW" dirty="0"/>
              <a:t>, then rules with no start conditions at all will also be active.</a:t>
            </a:r>
            <a:endParaRPr lang="zh-TW" altLang="en-US" dirty="0"/>
          </a:p>
          <a:p>
            <a:r>
              <a:rPr lang="en-US" altLang="zh-TW" dirty="0" smtClean="0"/>
              <a:t>%x STATE_NAME – exclusive</a:t>
            </a:r>
          </a:p>
          <a:p>
            <a:pPr lvl="1"/>
            <a:r>
              <a:rPr lang="en-US" altLang="zh-TW" dirty="0"/>
              <a:t>If it is </a:t>
            </a:r>
            <a:r>
              <a:rPr lang="en-US" altLang="zh-TW" i="1" dirty="0"/>
              <a:t>exclusive</a:t>
            </a:r>
            <a:r>
              <a:rPr lang="en-US" altLang="zh-TW" dirty="0"/>
              <a:t>, then only rules qualified with the start condition will be active</a:t>
            </a:r>
            <a:r>
              <a:rPr lang="en-US" altLang="zh-TW" dirty="0" smtClean="0"/>
              <a:t>.</a:t>
            </a:r>
          </a:p>
        </p:txBody>
      </p:sp>
      <p:sp>
        <p:nvSpPr>
          <p:cNvPr id="4" name="矩形 3"/>
          <p:cNvSpPr/>
          <p:nvPr/>
        </p:nvSpPr>
        <p:spPr>
          <a:xfrm>
            <a:off x="8468620" y="125695"/>
            <a:ext cx="3312368" cy="26642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b="1" dirty="0"/>
              <a:t>%{</a:t>
            </a:r>
          </a:p>
          <a:p>
            <a:r>
              <a:rPr lang="en-US" altLang="zh-TW" b="1" dirty="0"/>
              <a:t>…</a:t>
            </a:r>
          </a:p>
          <a:p>
            <a:r>
              <a:rPr lang="en-US" altLang="zh-TW" b="1" dirty="0"/>
              <a:t>%}</a:t>
            </a:r>
          </a:p>
          <a:p>
            <a:endParaRPr lang="en-US" altLang="zh-TW" b="1" dirty="0"/>
          </a:p>
          <a:p>
            <a:r>
              <a:rPr lang="en-US" altLang="zh-TW" b="1" dirty="0"/>
              <a:t>%x    COMMENT</a:t>
            </a:r>
          </a:p>
          <a:p>
            <a:endParaRPr lang="en-US" altLang="zh-TW" b="1" dirty="0"/>
          </a:p>
          <a:p>
            <a:r>
              <a:rPr lang="en-US" altLang="zh-TW" b="1" dirty="0"/>
              <a:t>%%</a:t>
            </a:r>
          </a:p>
        </p:txBody>
      </p:sp>
      <p:sp>
        <p:nvSpPr>
          <p:cNvPr id="5" name="投影片編號版面配置區 4"/>
          <p:cNvSpPr>
            <a:spLocks noGrp="1"/>
          </p:cNvSpPr>
          <p:nvPr>
            <p:ph type="sldNum" sz="quarter" idx="12"/>
          </p:nvPr>
        </p:nvSpPr>
        <p:spPr/>
        <p:txBody>
          <a:bodyPr/>
          <a:lstStyle/>
          <a:p>
            <a:fld id="{FB64BC04-27FB-4CC0-8043-ACF384117C8F}" type="slidenum">
              <a:rPr lang="zh-TW" altLang="en-US" smtClean="0"/>
              <a:t>30</a:t>
            </a:fld>
            <a:endParaRPr lang="zh-TW" altLang="en-US"/>
          </a:p>
        </p:txBody>
      </p:sp>
    </p:spTree>
    <p:extLst>
      <p:ext uri="{BB962C8B-B14F-4D97-AF65-F5344CB8AC3E}">
        <p14:creationId xmlns:p14="http://schemas.microsoft.com/office/powerpoint/2010/main" val="2588185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Start Condition</a:t>
            </a:r>
            <a:endParaRPr lang="zh-TW" altLang="en-US" dirty="0"/>
          </a:p>
        </p:txBody>
      </p:sp>
      <p:sp>
        <p:nvSpPr>
          <p:cNvPr id="4" name="矩形 3"/>
          <p:cNvSpPr/>
          <p:nvPr/>
        </p:nvSpPr>
        <p:spPr>
          <a:xfrm>
            <a:off x="2505894" y="2276872"/>
            <a:ext cx="5966370" cy="4320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b="1" dirty="0"/>
              <a:t>%{</a:t>
            </a:r>
          </a:p>
          <a:p>
            <a:r>
              <a:rPr lang="en-US" altLang="zh-TW" b="1" dirty="0"/>
              <a:t>…</a:t>
            </a:r>
          </a:p>
          <a:p>
            <a:r>
              <a:rPr lang="en-US" altLang="zh-TW" b="1" dirty="0"/>
              <a:t>%}</a:t>
            </a:r>
          </a:p>
          <a:p>
            <a:endParaRPr lang="en-US" altLang="zh-TW" b="1" dirty="0"/>
          </a:p>
          <a:p>
            <a:r>
              <a:rPr lang="en-US" altLang="zh-TW" b="1" dirty="0">
                <a:solidFill>
                  <a:srgbClr val="FF0000"/>
                </a:solidFill>
              </a:rPr>
              <a:t>%x    </a:t>
            </a:r>
            <a:r>
              <a:rPr lang="en-US" altLang="zh-TW" b="1" dirty="0"/>
              <a:t>COMMENT</a:t>
            </a:r>
            <a:r>
              <a:rPr lang="zh-TW" altLang="en-US" b="1" dirty="0"/>
              <a:t>       </a:t>
            </a:r>
            <a:endParaRPr lang="en-US" altLang="zh-TW" b="1" dirty="0"/>
          </a:p>
          <a:p>
            <a:r>
              <a:rPr lang="en-US" altLang="zh-TW" b="1" dirty="0"/>
              <a:t>/* </a:t>
            </a:r>
            <a:r>
              <a:rPr lang="en-US" altLang="zh-TW" dirty="0"/>
              <a:t>Exclusive </a:t>
            </a:r>
            <a:r>
              <a:rPr lang="en-US" altLang="zh-TW" b="1" dirty="0"/>
              <a:t>*/</a:t>
            </a:r>
          </a:p>
          <a:p>
            <a:endParaRPr lang="en-US" altLang="zh-TW" b="1" dirty="0"/>
          </a:p>
          <a:p>
            <a:r>
              <a:rPr lang="en-US" altLang="zh-TW" b="1" dirty="0"/>
              <a:t>%%</a:t>
            </a:r>
          </a:p>
          <a:p>
            <a:endParaRPr lang="en-US" altLang="zh-TW" b="1" dirty="0"/>
          </a:p>
          <a:p>
            <a:r>
              <a:rPr lang="en-US" altLang="zh-TW" b="1" dirty="0"/>
              <a:t>“/*”		{ </a:t>
            </a:r>
            <a:r>
              <a:rPr lang="en-US" altLang="zh-TW" b="1" dirty="0">
                <a:solidFill>
                  <a:srgbClr val="FF0000"/>
                </a:solidFill>
              </a:rPr>
              <a:t>BEGIN COMMENT; </a:t>
            </a:r>
            <a:r>
              <a:rPr lang="en-US" altLang="zh-TW" b="1" dirty="0"/>
              <a:t>}</a:t>
            </a:r>
          </a:p>
          <a:p>
            <a:r>
              <a:rPr lang="en-US" altLang="zh-TW" b="1" dirty="0" err="1"/>
              <a:t>int</a:t>
            </a:r>
            <a:r>
              <a:rPr lang="en-US" altLang="zh-TW" b="1" dirty="0"/>
              <a:t> 		{ </a:t>
            </a:r>
            <a:r>
              <a:rPr lang="en-US" altLang="zh-TW" b="1" dirty="0" err="1"/>
              <a:t>printf</a:t>
            </a:r>
            <a:r>
              <a:rPr lang="en-US" altLang="zh-TW" b="1" dirty="0"/>
              <a:t>(“normal\n</a:t>
            </a:r>
            <a:r>
              <a:rPr lang="en-US" altLang="zh-TW" b="1" dirty="0" smtClean="0"/>
              <a:t>”);}</a:t>
            </a:r>
          </a:p>
          <a:p>
            <a:r>
              <a:rPr lang="en-US" altLang="zh-TW" b="1" dirty="0" smtClean="0">
                <a:solidFill>
                  <a:srgbClr val="FF0000"/>
                </a:solidFill>
              </a:rPr>
              <a:t>&lt;</a:t>
            </a:r>
            <a:r>
              <a:rPr lang="en-US" altLang="zh-TW" b="1" dirty="0">
                <a:solidFill>
                  <a:srgbClr val="FF0000"/>
                </a:solidFill>
              </a:rPr>
              <a:t>COMMENT&gt;</a:t>
            </a:r>
            <a:r>
              <a:rPr lang="en-US" altLang="zh-TW" b="1" dirty="0" err="1">
                <a:solidFill>
                  <a:srgbClr val="FF0000"/>
                </a:solidFill>
              </a:rPr>
              <a:t>int</a:t>
            </a:r>
            <a:r>
              <a:rPr lang="en-US" altLang="zh-TW" b="1" dirty="0">
                <a:solidFill>
                  <a:srgbClr val="FF0000"/>
                </a:solidFill>
              </a:rPr>
              <a:t> 	</a:t>
            </a:r>
            <a:r>
              <a:rPr lang="en-US" altLang="zh-TW" b="1" dirty="0">
                <a:solidFill>
                  <a:schemeClr val="tx1"/>
                </a:solidFill>
              </a:rPr>
              <a:t>{ </a:t>
            </a:r>
            <a:r>
              <a:rPr lang="en-US" altLang="zh-TW" b="1" dirty="0" err="1">
                <a:solidFill>
                  <a:schemeClr val="tx1"/>
                </a:solidFill>
              </a:rPr>
              <a:t>printf</a:t>
            </a:r>
            <a:r>
              <a:rPr lang="en-US" altLang="zh-TW" b="1" dirty="0">
                <a:solidFill>
                  <a:schemeClr val="tx1"/>
                </a:solidFill>
              </a:rPr>
              <a:t>(“special\n”);</a:t>
            </a:r>
          </a:p>
          <a:p>
            <a:r>
              <a:rPr lang="en-US" altLang="zh-TW" b="1" dirty="0">
                <a:solidFill>
                  <a:schemeClr val="tx1"/>
                </a:solidFill>
              </a:rPr>
              <a:t>		  </a:t>
            </a:r>
            <a:r>
              <a:rPr lang="en-US" altLang="zh-TW" b="1" dirty="0">
                <a:solidFill>
                  <a:srgbClr val="FF0000"/>
                </a:solidFill>
              </a:rPr>
              <a:t>BEGIN 0;</a:t>
            </a:r>
            <a:r>
              <a:rPr lang="en-US" altLang="zh-TW" b="1" dirty="0">
                <a:solidFill>
                  <a:schemeClr val="tx1"/>
                </a:solidFill>
              </a:rPr>
              <a:t> }</a:t>
            </a:r>
            <a:endParaRPr lang="en-US" altLang="zh-TW" b="1" dirty="0"/>
          </a:p>
          <a:p>
            <a:r>
              <a:rPr lang="en-US" altLang="zh-TW" b="1" dirty="0"/>
              <a:t>%%</a:t>
            </a:r>
          </a:p>
        </p:txBody>
      </p:sp>
      <p:sp>
        <p:nvSpPr>
          <p:cNvPr id="5" name="矩形 4"/>
          <p:cNvSpPr/>
          <p:nvPr/>
        </p:nvSpPr>
        <p:spPr>
          <a:xfrm>
            <a:off x="4511824" y="1557663"/>
            <a:ext cx="3240360"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a:t>/*</a:t>
            </a:r>
            <a:r>
              <a:rPr lang="en-US" altLang="zh-TW" b="1" dirty="0" err="1"/>
              <a:t>int</a:t>
            </a:r>
            <a:r>
              <a:rPr lang="en-US" altLang="zh-TW" b="1" dirty="0"/>
              <a:t> </a:t>
            </a:r>
            <a:endParaRPr lang="zh-TW" altLang="en-US" b="1" dirty="0"/>
          </a:p>
        </p:txBody>
      </p:sp>
      <p:sp>
        <p:nvSpPr>
          <p:cNvPr id="6" name="文字方塊 5"/>
          <p:cNvSpPr txBox="1"/>
          <p:nvPr/>
        </p:nvSpPr>
        <p:spPr>
          <a:xfrm>
            <a:off x="2444563" y="1486526"/>
            <a:ext cx="864096" cy="646331"/>
          </a:xfrm>
          <a:prstGeom prst="rect">
            <a:avLst/>
          </a:prstGeom>
          <a:noFill/>
        </p:spPr>
        <p:txBody>
          <a:bodyPr wrap="square" rtlCol="0">
            <a:spAutoFit/>
          </a:bodyPr>
          <a:lstStyle/>
          <a:p>
            <a:pPr algn="ctr"/>
            <a:r>
              <a:rPr lang="en-US" altLang="zh-TW" dirty="0"/>
              <a:t>Input</a:t>
            </a:r>
          </a:p>
          <a:p>
            <a:pPr algn="ctr"/>
            <a:r>
              <a:rPr lang="en-US" altLang="zh-TW" dirty="0"/>
              <a:t>String</a:t>
            </a:r>
            <a:endParaRPr lang="zh-TW" altLang="en-US" dirty="0"/>
          </a:p>
        </p:txBody>
      </p:sp>
      <p:sp>
        <p:nvSpPr>
          <p:cNvPr id="7" name="向右箭號 6"/>
          <p:cNvSpPr/>
          <p:nvPr/>
        </p:nvSpPr>
        <p:spPr>
          <a:xfrm>
            <a:off x="1970574" y="5579256"/>
            <a:ext cx="453019" cy="21602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 name="投影片編號版面配置區 2"/>
          <p:cNvSpPr>
            <a:spLocks noGrp="1"/>
          </p:cNvSpPr>
          <p:nvPr>
            <p:ph type="sldNum" sz="quarter" idx="12"/>
          </p:nvPr>
        </p:nvSpPr>
        <p:spPr/>
        <p:txBody>
          <a:bodyPr/>
          <a:lstStyle/>
          <a:p>
            <a:fld id="{FB64BC04-27FB-4CC0-8043-ACF384117C8F}" type="slidenum">
              <a:rPr lang="zh-TW" altLang="en-US" smtClean="0"/>
              <a:t>31</a:t>
            </a:fld>
            <a:endParaRPr lang="zh-TW" altLang="en-US"/>
          </a:p>
        </p:txBody>
      </p:sp>
    </p:spTree>
    <p:extLst>
      <p:ext uri="{BB962C8B-B14F-4D97-AF65-F5344CB8AC3E}">
        <p14:creationId xmlns:p14="http://schemas.microsoft.com/office/powerpoint/2010/main" val="38689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Start Condition</a:t>
            </a:r>
            <a:endParaRPr lang="zh-TW" altLang="en-US" dirty="0"/>
          </a:p>
        </p:txBody>
      </p:sp>
      <p:sp>
        <p:nvSpPr>
          <p:cNvPr id="4" name="矩形 3"/>
          <p:cNvSpPr/>
          <p:nvPr/>
        </p:nvSpPr>
        <p:spPr>
          <a:xfrm>
            <a:off x="2505894" y="2276872"/>
            <a:ext cx="5966370" cy="4320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b="1" dirty="0">
                <a:solidFill>
                  <a:schemeClr val="tx1"/>
                </a:solidFill>
              </a:rPr>
              <a:t>%{</a:t>
            </a:r>
          </a:p>
          <a:p>
            <a:r>
              <a:rPr lang="en-US" altLang="zh-TW" b="1" dirty="0">
                <a:solidFill>
                  <a:schemeClr val="tx1"/>
                </a:solidFill>
              </a:rPr>
              <a:t>…</a:t>
            </a:r>
          </a:p>
          <a:p>
            <a:r>
              <a:rPr lang="en-US" altLang="zh-TW" b="1" dirty="0">
                <a:solidFill>
                  <a:schemeClr val="tx1"/>
                </a:solidFill>
              </a:rPr>
              <a:t>%}</a:t>
            </a:r>
          </a:p>
          <a:p>
            <a:endParaRPr lang="en-US" altLang="zh-TW" b="1" dirty="0">
              <a:solidFill>
                <a:schemeClr val="tx1"/>
              </a:solidFill>
            </a:endParaRPr>
          </a:p>
          <a:p>
            <a:r>
              <a:rPr lang="en-US" altLang="zh-TW" b="1" dirty="0">
                <a:solidFill>
                  <a:srgbClr val="FF0000"/>
                </a:solidFill>
              </a:rPr>
              <a:t>%s    </a:t>
            </a:r>
            <a:r>
              <a:rPr lang="en-US" altLang="zh-TW" b="1" dirty="0">
                <a:solidFill>
                  <a:schemeClr val="tx1"/>
                </a:solidFill>
              </a:rPr>
              <a:t>COMMENT      </a:t>
            </a:r>
          </a:p>
          <a:p>
            <a:r>
              <a:rPr lang="en-US" altLang="zh-TW" b="1" dirty="0"/>
              <a:t>/* </a:t>
            </a:r>
            <a:r>
              <a:rPr lang="en-US" altLang="zh-TW" dirty="0"/>
              <a:t>Inclusive </a:t>
            </a:r>
            <a:r>
              <a:rPr lang="en-US" altLang="zh-TW" b="1" dirty="0"/>
              <a:t>*/</a:t>
            </a:r>
            <a:endParaRPr lang="en-US" altLang="zh-TW" b="1" dirty="0">
              <a:solidFill>
                <a:schemeClr val="tx1"/>
              </a:solidFill>
            </a:endParaRPr>
          </a:p>
          <a:p>
            <a:endParaRPr lang="en-US" altLang="zh-TW" b="1" dirty="0">
              <a:solidFill>
                <a:schemeClr val="tx1"/>
              </a:solidFill>
            </a:endParaRPr>
          </a:p>
          <a:p>
            <a:r>
              <a:rPr lang="en-US" altLang="zh-TW" b="1" dirty="0">
                <a:solidFill>
                  <a:schemeClr val="tx1"/>
                </a:solidFill>
              </a:rPr>
              <a:t>%%</a:t>
            </a:r>
          </a:p>
          <a:p>
            <a:endParaRPr lang="en-US" altLang="zh-TW" b="1" dirty="0">
              <a:solidFill>
                <a:schemeClr val="tx1"/>
              </a:solidFill>
            </a:endParaRPr>
          </a:p>
          <a:p>
            <a:r>
              <a:rPr lang="en-US" altLang="zh-TW" b="1" dirty="0">
                <a:solidFill>
                  <a:schemeClr val="tx1"/>
                </a:solidFill>
              </a:rPr>
              <a:t>“/*”		{ </a:t>
            </a:r>
            <a:r>
              <a:rPr lang="en-US" altLang="zh-TW" b="1" dirty="0">
                <a:solidFill>
                  <a:srgbClr val="FF0000"/>
                </a:solidFill>
              </a:rPr>
              <a:t>BEGIN COMMENT; </a:t>
            </a:r>
            <a:r>
              <a:rPr lang="en-US" altLang="zh-TW" b="1" dirty="0">
                <a:solidFill>
                  <a:schemeClr val="tx1"/>
                </a:solidFill>
              </a:rPr>
              <a:t>}</a:t>
            </a:r>
          </a:p>
          <a:p>
            <a:r>
              <a:rPr lang="en-US" altLang="zh-TW" b="1" dirty="0" err="1">
                <a:solidFill>
                  <a:srgbClr val="FF0000"/>
                </a:solidFill>
              </a:rPr>
              <a:t>int</a:t>
            </a:r>
            <a:r>
              <a:rPr lang="en-US" altLang="zh-TW" b="1" dirty="0">
                <a:solidFill>
                  <a:srgbClr val="FF0000"/>
                </a:solidFill>
              </a:rPr>
              <a:t> 		</a:t>
            </a:r>
            <a:r>
              <a:rPr lang="en-US" altLang="zh-TW" b="1" dirty="0">
                <a:solidFill>
                  <a:schemeClr val="tx1"/>
                </a:solidFill>
              </a:rPr>
              <a:t>{ </a:t>
            </a:r>
            <a:r>
              <a:rPr lang="en-US" altLang="zh-TW" b="1" dirty="0" err="1">
                <a:solidFill>
                  <a:schemeClr val="tx1"/>
                </a:solidFill>
              </a:rPr>
              <a:t>printf</a:t>
            </a:r>
            <a:r>
              <a:rPr lang="en-US" altLang="zh-TW" b="1" dirty="0">
                <a:solidFill>
                  <a:schemeClr val="tx1"/>
                </a:solidFill>
              </a:rPr>
              <a:t>(“normal\n</a:t>
            </a:r>
            <a:r>
              <a:rPr lang="en-US" altLang="zh-TW" b="1" dirty="0" smtClean="0">
                <a:solidFill>
                  <a:schemeClr val="tx1"/>
                </a:solidFill>
              </a:rPr>
              <a:t>”);}</a:t>
            </a:r>
            <a:endParaRPr lang="en-US" altLang="zh-TW" b="1" dirty="0">
              <a:solidFill>
                <a:schemeClr val="tx1"/>
              </a:solidFill>
            </a:endParaRPr>
          </a:p>
          <a:p>
            <a:r>
              <a:rPr lang="en-US" altLang="zh-TW" b="1" dirty="0" smtClean="0">
                <a:solidFill>
                  <a:srgbClr val="FF0000"/>
                </a:solidFill>
              </a:rPr>
              <a:t>&lt;</a:t>
            </a:r>
            <a:r>
              <a:rPr lang="en-US" altLang="zh-TW" b="1" dirty="0">
                <a:solidFill>
                  <a:srgbClr val="FF0000"/>
                </a:solidFill>
              </a:rPr>
              <a:t>COMMENT&gt;</a:t>
            </a:r>
            <a:r>
              <a:rPr lang="en-US" altLang="zh-TW" b="1" dirty="0" err="1">
                <a:solidFill>
                  <a:srgbClr val="FF0000"/>
                </a:solidFill>
              </a:rPr>
              <a:t>int</a:t>
            </a:r>
            <a:r>
              <a:rPr lang="en-US" altLang="zh-TW" b="1" dirty="0">
                <a:solidFill>
                  <a:srgbClr val="FF0000"/>
                </a:solidFill>
              </a:rPr>
              <a:t> </a:t>
            </a:r>
            <a:r>
              <a:rPr lang="en-US" altLang="zh-TW" b="1" dirty="0">
                <a:solidFill>
                  <a:schemeClr val="tx1"/>
                </a:solidFill>
              </a:rPr>
              <a:t>	{ </a:t>
            </a:r>
            <a:r>
              <a:rPr lang="en-US" altLang="zh-TW" b="1" dirty="0" err="1">
                <a:solidFill>
                  <a:schemeClr val="tx1"/>
                </a:solidFill>
              </a:rPr>
              <a:t>printf</a:t>
            </a:r>
            <a:r>
              <a:rPr lang="en-US" altLang="zh-TW" b="1" dirty="0">
                <a:solidFill>
                  <a:schemeClr val="tx1"/>
                </a:solidFill>
              </a:rPr>
              <a:t>(“special\n”);</a:t>
            </a:r>
          </a:p>
          <a:p>
            <a:r>
              <a:rPr lang="en-US" altLang="zh-TW" b="1" dirty="0">
                <a:solidFill>
                  <a:schemeClr val="tx1"/>
                </a:solidFill>
              </a:rPr>
              <a:t>		  </a:t>
            </a:r>
            <a:r>
              <a:rPr lang="en-US" altLang="zh-TW" b="1" dirty="0">
                <a:solidFill>
                  <a:srgbClr val="FF0000"/>
                </a:solidFill>
              </a:rPr>
              <a:t>BEGIN 0; </a:t>
            </a:r>
            <a:r>
              <a:rPr lang="en-US" altLang="zh-TW" b="1" dirty="0">
                <a:solidFill>
                  <a:schemeClr val="tx1"/>
                </a:solidFill>
              </a:rPr>
              <a:t>}</a:t>
            </a:r>
          </a:p>
          <a:p>
            <a:r>
              <a:rPr lang="en-US" altLang="zh-TW" b="1" dirty="0">
                <a:solidFill>
                  <a:schemeClr val="tx1"/>
                </a:solidFill>
              </a:rPr>
              <a:t>%%</a:t>
            </a:r>
          </a:p>
        </p:txBody>
      </p:sp>
      <p:sp>
        <p:nvSpPr>
          <p:cNvPr id="5" name="矩形 4"/>
          <p:cNvSpPr/>
          <p:nvPr/>
        </p:nvSpPr>
        <p:spPr>
          <a:xfrm>
            <a:off x="4511824" y="1557663"/>
            <a:ext cx="3240360"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a:t>/*</a:t>
            </a:r>
            <a:r>
              <a:rPr lang="en-US" altLang="zh-TW" b="1" dirty="0" err="1"/>
              <a:t>int</a:t>
            </a:r>
            <a:r>
              <a:rPr lang="en-US" altLang="zh-TW" b="1" dirty="0"/>
              <a:t> </a:t>
            </a:r>
            <a:endParaRPr lang="zh-TW" altLang="en-US" b="1" dirty="0"/>
          </a:p>
        </p:txBody>
      </p:sp>
      <p:sp>
        <p:nvSpPr>
          <p:cNvPr id="6" name="文字方塊 5"/>
          <p:cNvSpPr txBox="1"/>
          <p:nvPr/>
        </p:nvSpPr>
        <p:spPr>
          <a:xfrm>
            <a:off x="2444563" y="1486526"/>
            <a:ext cx="864096" cy="646331"/>
          </a:xfrm>
          <a:prstGeom prst="rect">
            <a:avLst/>
          </a:prstGeom>
          <a:noFill/>
        </p:spPr>
        <p:txBody>
          <a:bodyPr wrap="square" rtlCol="0">
            <a:spAutoFit/>
          </a:bodyPr>
          <a:lstStyle/>
          <a:p>
            <a:pPr algn="ctr"/>
            <a:r>
              <a:rPr lang="en-US" altLang="zh-TW" dirty="0"/>
              <a:t>Input</a:t>
            </a:r>
          </a:p>
          <a:p>
            <a:pPr algn="ctr"/>
            <a:r>
              <a:rPr lang="en-US" altLang="zh-TW" dirty="0"/>
              <a:t>String</a:t>
            </a:r>
            <a:endParaRPr lang="zh-TW" altLang="en-US" dirty="0"/>
          </a:p>
        </p:txBody>
      </p:sp>
      <p:sp>
        <p:nvSpPr>
          <p:cNvPr id="3" name="向右箭號 2"/>
          <p:cNvSpPr/>
          <p:nvPr/>
        </p:nvSpPr>
        <p:spPr>
          <a:xfrm>
            <a:off x="1970574" y="5301571"/>
            <a:ext cx="453019" cy="21602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7" name="投影片編號版面配置區 6"/>
          <p:cNvSpPr>
            <a:spLocks noGrp="1"/>
          </p:cNvSpPr>
          <p:nvPr>
            <p:ph type="sldNum" sz="quarter" idx="12"/>
          </p:nvPr>
        </p:nvSpPr>
        <p:spPr/>
        <p:txBody>
          <a:bodyPr/>
          <a:lstStyle/>
          <a:p>
            <a:fld id="{FB64BC04-27FB-4CC0-8043-ACF384117C8F}" type="slidenum">
              <a:rPr lang="zh-TW" altLang="en-US" smtClean="0"/>
              <a:t>32</a:t>
            </a:fld>
            <a:endParaRPr lang="zh-TW" altLang="en-US"/>
          </a:p>
        </p:txBody>
      </p:sp>
      <p:sp>
        <p:nvSpPr>
          <p:cNvPr id="8" name="向右箭號 7"/>
          <p:cNvSpPr/>
          <p:nvPr/>
        </p:nvSpPr>
        <p:spPr>
          <a:xfrm>
            <a:off x="1970574" y="5588725"/>
            <a:ext cx="453019" cy="21602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4894955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Versions of </a:t>
            </a:r>
            <a:r>
              <a:rPr lang="en-US" altLang="zh-TW" dirty="0" err="1"/>
              <a:t>Lex</a:t>
            </a:r>
            <a:endParaRPr kumimoji="1" lang="zh-TW" altLang="en-US" dirty="0"/>
          </a:p>
        </p:txBody>
      </p:sp>
      <p:sp>
        <p:nvSpPr>
          <p:cNvPr id="3" name="內容版面配置區 2"/>
          <p:cNvSpPr>
            <a:spLocks noGrp="1"/>
          </p:cNvSpPr>
          <p:nvPr>
            <p:ph idx="1"/>
          </p:nvPr>
        </p:nvSpPr>
        <p:spPr/>
        <p:txBody>
          <a:bodyPr>
            <a:normAutofit/>
          </a:bodyPr>
          <a:lstStyle/>
          <a:p>
            <a:pPr>
              <a:lnSpc>
                <a:spcPct val="80000"/>
              </a:lnSpc>
            </a:pPr>
            <a:r>
              <a:rPr lang="en-US" altLang="zh-TW" sz="3000" b="1" dirty="0"/>
              <a:t>AT&amp;T: </a:t>
            </a:r>
            <a:r>
              <a:rPr lang="en-US" altLang="zh-TW" sz="3000" b="1" dirty="0" err="1"/>
              <a:t>lex</a:t>
            </a:r>
            <a:endParaRPr lang="en-US" altLang="zh-TW" sz="3000" b="1" dirty="0"/>
          </a:p>
          <a:p>
            <a:pPr marL="457200" lvl="1" indent="0">
              <a:lnSpc>
                <a:spcPct val="80000"/>
              </a:lnSpc>
              <a:buNone/>
            </a:pPr>
            <a:r>
              <a:rPr lang="en-US" altLang="zh-TW" sz="2400" dirty="0">
                <a:hlinkClick r:id="rId2"/>
              </a:rPr>
              <a:t>http://www.combo.org/lex_yacc_page/lex.html</a:t>
            </a:r>
            <a:endParaRPr lang="en-US" altLang="zh-TW" sz="2400" dirty="0"/>
          </a:p>
          <a:p>
            <a:pPr>
              <a:lnSpc>
                <a:spcPct val="80000"/>
              </a:lnSpc>
            </a:pPr>
            <a:r>
              <a:rPr lang="en-US" altLang="zh-TW" sz="3000" b="1" dirty="0"/>
              <a:t>GNU: flex</a:t>
            </a:r>
          </a:p>
          <a:p>
            <a:pPr marL="457200" lvl="1" indent="0">
              <a:lnSpc>
                <a:spcPct val="80000"/>
              </a:lnSpc>
              <a:buNone/>
            </a:pPr>
            <a:r>
              <a:rPr lang="en-US" altLang="zh-TW" sz="2400" dirty="0">
                <a:hlinkClick r:id="rId3"/>
              </a:rPr>
              <a:t>http://www.gnu.org/manual/flex-2.5.4/flex.html</a:t>
            </a:r>
            <a:endParaRPr lang="en-US" altLang="zh-TW" sz="2400" dirty="0"/>
          </a:p>
          <a:p>
            <a:pPr>
              <a:lnSpc>
                <a:spcPct val="80000"/>
              </a:lnSpc>
            </a:pPr>
            <a:r>
              <a:rPr lang="en-US" altLang="zh-TW" sz="3000" b="1" dirty="0"/>
              <a:t>a Win32 version of flex</a:t>
            </a:r>
          </a:p>
          <a:p>
            <a:pPr marL="457200" lvl="1" indent="0">
              <a:lnSpc>
                <a:spcPct val="80000"/>
              </a:lnSpc>
              <a:buNone/>
            </a:pPr>
            <a:r>
              <a:rPr lang="en-US" altLang="zh-TW" sz="2400" dirty="0">
                <a:hlinkClick r:id="rId4"/>
              </a:rPr>
              <a:t>http://www.monmouth.com/~wstreett/lex-yacc/lex-yacc.html</a:t>
            </a:r>
            <a:r>
              <a:rPr lang="en-US" altLang="zh-TW" sz="2400" dirty="0"/>
              <a:t> </a:t>
            </a:r>
          </a:p>
          <a:p>
            <a:pPr marL="0" indent="0">
              <a:lnSpc>
                <a:spcPct val="80000"/>
              </a:lnSpc>
              <a:buNone/>
            </a:pPr>
            <a:r>
              <a:rPr lang="en-US" altLang="zh-TW" sz="3600" b="1" dirty="0"/>
              <a:t>   </a:t>
            </a:r>
            <a:r>
              <a:rPr lang="en-US" altLang="zh-TW" sz="3000" b="1" dirty="0"/>
              <a:t>or Cygwin </a:t>
            </a:r>
          </a:p>
          <a:p>
            <a:pPr marL="457200" lvl="1" indent="0">
              <a:lnSpc>
                <a:spcPct val="80000"/>
              </a:lnSpc>
              <a:buNone/>
            </a:pPr>
            <a:r>
              <a:rPr lang="en-US" altLang="zh-TW" sz="2400" dirty="0">
                <a:hlinkClick r:id="rId5"/>
              </a:rPr>
              <a:t>http://sources.redhat.com/cygwin/</a:t>
            </a:r>
            <a:endParaRPr lang="en-US" altLang="zh-TW" sz="2400" dirty="0"/>
          </a:p>
          <a:p>
            <a:pPr>
              <a:lnSpc>
                <a:spcPct val="80000"/>
              </a:lnSpc>
            </a:pPr>
            <a:r>
              <a:rPr lang="en-US" altLang="zh-TW" sz="3000" dirty="0">
                <a:solidFill>
                  <a:srgbClr val="FF0000"/>
                </a:solidFill>
              </a:rPr>
              <a:t>Lex on different machines is not created equal.</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33</a:t>
            </a:fld>
            <a:endParaRPr lang="zh-TW" altLang="en-US"/>
          </a:p>
        </p:txBody>
      </p:sp>
    </p:spTree>
    <p:extLst>
      <p:ext uri="{BB962C8B-B14F-4D97-AF65-F5344CB8AC3E}">
        <p14:creationId xmlns:p14="http://schemas.microsoft.com/office/powerpoint/2010/main" val="2870320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Homework1 - Requirements</a:t>
            </a:r>
            <a:endParaRPr lang="zh-TW" altLang="en-US" dirty="0"/>
          </a:p>
        </p:txBody>
      </p:sp>
      <p:sp>
        <p:nvSpPr>
          <p:cNvPr id="3" name="副標題 2"/>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B64BC04-27FB-4CC0-8043-ACF384117C8F}" type="slidenum">
              <a:rPr lang="zh-TW" altLang="en-US" smtClean="0"/>
              <a:t>34</a:t>
            </a:fld>
            <a:endParaRPr lang="zh-TW" altLang="en-US"/>
          </a:p>
        </p:txBody>
      </p:sp>
    </p:spTree>
    <p:extLst>
      <p:ext uri="{BB962C8B-B14F-4D97-AF65-F5344CB8AC3E}">
        <p14:creationId xmlns:p14="http://schemas.microsoft.com/office/powerpoint/2010/main" val="3729258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5721494" cy="1143000"/>
          </a:xfrm>
        </p:spPr>
        <p:txBody>
          <a:bodyPr>
            <a:normAutofit fontScale="90000"/>
          </a:bodyPr>
          <a:lstStyle/>
          <a:p>
            <a:pPr algn="l"/>
            <a:r>
              <a:rPr lang="en-US" altLang="zh-TW" dirty="0"/>
              <a:t>Subset of C Language</a:t>
            </a:r>
            <a:endParaRPr lang="zh-TW" altLang="en-US" dirty="0"/>
          </a:p>
        </p:txBody>
      </p:sp>
      <p:sp>
        <p:nvSpPr>
          <p:cNvPr id="3" name="內容版面配置區 2"/>
          <p:cNvSpPr>
            <a:spLocks noGrp="1"/>
          </p:cNvSpPr>
          <p:nvPr>
            <p:ph idx="1"/>
          </p:nvPr>
        </p:nvSpPr>
        <p:spPr/>
        <p:txBody>
          <a:bodyPr/>
          <a:lstStyle/>
          <a:p>
            <a:r>
              <a:rPr lang="en-US" altLang="zh-TW" sz="2400" dirty="0"/>
              <a:t>Character Set</a:t>
            </a:r>
          </a:p>
          <a:p>
            <a:pPr marL="457200" lvl="1" indent="0">
              <a:buNone/>
            </a:pPr>
            <a:r>
              <a:rPr lang="en-US" altLang="zh-TW" sz="2000" dirty="0"/>
              <a:t>ASCII, </a:t>
            </a:r>
            <a:endParaRPr lang="en-US" altLang="zh-TW" sz="2000" dirty="0" smtClean="0"/>
          </a:p>
          <a:p>
            <a:pPr marL="457200" lvl="1" indent="0">
              <a:buNone/>
            </a:pPr>
            <a:r>
              <a:rPr lang="en-US" altLang="zh-TW" sz="2000" dirty="0" smtClean="0"/>
              <a:t>but </a:t>
            </a:r>
            <a:r>
              <a:rPr lang="en-US" altLang="zh-TW" sz="2000" dirty="0"/>
              <a:t>control characters only ‘\n’ and ‘\t’.</a:t>
            </a:r>
          </a:p>
          <a:p>
            <a:endParaRPr lang="zh-TW" altLang="en-US" dirty="0"/>
          </a:p>
        </p:txBody>
      </p:sp>
      <p:pic>
        <p:nvPicPr>
          <p:cNvPr id="4" name="圖片 3"/>
          <p:cNvPicPr>
            <a:picLocks noChangeAspect="1"/>
          </p:cNvPicPr>
          <p:nvPr/>
        </p:nvPicPr>
        <p:blipFill>
          <a:blip r:embed="rId2"/>
          <a:stretch>
            <a:fillRect/>
          </a:stretch>
        </p:blipFill>
        <p:spPr>
          <a:xfrm>
            <a:off x="6331094" y="0"/>
            <a:ext cx="5469595" cy="6864639"/>
          </a:xfrm>
          <a:prstGeom prst="rect">
            <a:avLst/>
          </a:prstGeom>
        </p:spPr>
      </p:pic>
      <p:sp>
        <p:nvSpPr>
          <p:cNvPr id="5" name="投影片編號版面配置區 4"/>
          <p:cNvSpPr>
            <a:spLocks noGrp="1"/>
          </p:cNvSpPr>
          <p:nvPr>
            <p:ph type="sldNum" sz="quarter" idx="12"/>
          </p:nvPr>
        </p:nvSpPr>
        <p:spPr/>
        <p:txBody>
          <a:bodyPr/>
          <a:lstStyle/>
          <a:p>
            <a:fld id="{FB64BC04-27FB-4CC0-8043-ACF384117C8F}" type="slidenum">
              <a:rPr lang="zh-TW" altLang="en-US" smtClean="0"/>
              <a:t>35</a:t>
            </a:fld>
            <a:endParaRPr lang="zh-TW" altLang="en-US"/>
          </a:p>
        </p:txBody>
      </p:sp>
    </p:spTree>
    <p:extLst>
      <p:ext uri="{BB962C8B-B14F-4D97-AF65-F5344CB8AC3E}">
        <p14:creationId xmlns:p14="http://schemas.microsoft.com/office/powerpoint/2010/main" val="2675486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Subset of C Language</a:t>
            </a:r>
            <a:endParaRPr lang="zh-TW" altLang="en-US" dirty="0"/>
          </a:p>
        </p:txBody>
      </p:sp>
      <p:sp>
        <p:nvSpPr>
          <p:cNvPr id="3" name="內容版面配置區 2"/>
          <p:cNvSpPr>
            <a:spLocks noGrp="1"/>
          </p:cNvSpPr>
          <p:nvPr>
            <p:ph idx="1"/>
          </p:nvPr>
        </p:nvSpPr>
        <p:spPr/>
        <p:txBody>
          <a:bodyPr/>
          <a:lstStyle/>
          <a:p>
            <a:r>
              <a:rPr lang="en-US" altLang="zh-TW" dirty="0"/>
              <a:t>Keywords</a:t>
            </a:r>
            <a:r>
              <a:rPr lang="en-US" altLang="zh-TW" sz="2400" b="1" dirty="0"/>
              <a:t> </a:t>
            </a:r>
          </a:p>
          <a:p>
            <a:pPr marL="457200" lvl="1" indent="0">
              <a:buNone/>
            </a:pPr>
            <a:r>
              <a:rPr lang="en-US" altLang="zh-TW" sz="2000" dirty="0"/>
              <a:t>void   </a:t>
            </a:r>
            <a:r>
              <a:rPr lang="en-US" altLang="zh-TW" sz="2000" dirty="0" err="1"/>
              <a:t>int</a:t>
            </a:r>
            <a:r>
              <a:rPr lang="en-US" altLang="zh-TW" sz="2000" dirty="0"/>
              <a:t>   double   bool   char   null   for   while   do   if   else   switch return   break   continue   </a:t>
            </a:r>
            <a:r>
              <a:rPr lang="en-US" altLang="zh-TW" sz="2000" dirty="0" err="1"/>
              <a:t>const</a:t>
            </a:r>
            <a:r>
              <a:rPr lang="en-US" altLang="zh-TW" sz="2000" dirty="0"/>
              <a:t>   true   false   </a:t>
            </a:r>
            <a:r>
              <a:rPr lang="en-US" altLang="zh-TW" sz="2000" dirty="0" err="1" smtClean="0"/>
              <a:t>struct</a:t>
            </a:r>
            <a:r>
              <a:rPr lang="en-US" altLang="zh-TW" sz="2000" dirty="0" smtClean="0"/>
              <a:t>   case   default</a:t>
            </a:r>
          </a:p>
          <a:p>
            <a:pPr marL="457200" lvl="1" indent="0">
              <a:buNone/>
            </a:pPr>
            <a:endParaRPr lang="en-US" altLang="zh-TW" sz="2000" dirty="0" smtClean="0"/>
          </a:p>
          <a:p>
            <a:pPr marL="457200" lvl="1" indent="0">
              <a:buNone/>
            </a:pPr>
            <a:r>
              <a:rPr lang="en-US" altLang="zh-TW" sz="2000" dirty="0" smtClean="0"/>
              <a:t>Library </a:t>
            </a:r>
            <a:r>
              <a:rPr lang="en-US" altLang="zh-TW" sz="2000" dirty="0"/>
              <a:t>functions( from </a:t>
            </a:r>
            <a:r>
              <a:rPr lang="en-US" altLang="zh-TW" sz="2000" dirty="0" err="1"/>
              <a:t>stdio.h</a:t>
            </a:r>
            <a:r>
              <a:rPr lang="en-US" altLang="zh-TW" sz="2000" dirty="0"/>
              <a:t> </a:t>
            </a:r>
            <a:r>
              <a:rPr lang="en-US" altLang="zh-TW" sz="2000" dirty="0" smtClean="0"/>
              <a:t>) - </a:t>
            </a:r>
            <a:r>
              <a:rPr lang="en-US" altLang="zh-TW" sz="2000" b="1" dirty="0" smtClean="0">
                <a:solidFill>
                  <a:srgbClr val="FF0000"/>
                </a:solidFill>
                <a:hlinkClick r:id="rId2"/>
              </a:rPr>
              <a:t>https</a:t>
            </a:r>
            <a:r>
              <a:rPr lang="en-US" altLang="zh-TW" sz="2000" b="1" dirty="0">
                <a:solidFill>
                  <a:srgbClr val="FF0000"/>
                </a:solidFill>
                <a:hlinkClick r:id="rId2"/>
              </a:rPr>
              <a:t>://www.tutorialspoint.com/c_standard_library/stdio_h.htm</a:t>
            </a:r>
            <a:endParaRPr lang="en-US" altLang="zh-TW" sz="2000" b="1" dirty="0">
              <a:solidFill>
                <a:srgbClr val="FF0000"/>
              </a:solidFill>
            </a:endParaRPr>
          </a:p>
          <a:p>
            <a:endParaRPr lang="zh-TW" altLang="en-US" dirty="0"/>
          </a:p>
        </p:txBody>
      </p:sp>
      <p:sp>
        <p:nvSpPr>
          <p:cNvPr id="4" name="投影片編號版面配置區 3"/>
          <p:cNvSpPr>
            <a:spLocks noGrp="1"/>
          </p:cNvSpPr>
          <p:nvPr>
            <p:ph type="sldNum" sz="quarter" idx="12"/>
          </p:nvPr>
        </p:nvSpPr>
        <p:spPr/>
        <p:txBody>
          <a:bodyPr/>
          <a:lstStyle/>
          <a:p>
            <a:fld id="{FB64BC04-27FB-4CC0-8043-ACF384117C8F}" type="slidenum">
              <a:rPr lang="zh-TW" altLang="en-US" smtClean="0"/>
              <a:t>36</a:t>
            </a:fld>
            <a:endParaRPr lang="zh-TW" altLang="en-US"/>
          </a:p>
        </p:txBody>
      </p:sp>
    </p:spTree>
    <p:extLst>
      <p:ext uri="{BB962C8B-B14F-4D97-AF65-F5344CB8AC3E}">
        <p14:creationId xmlns:p14="http://schemas.microsoft.com/office/powerpoint/2010/main" val="2768190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Subset of C Language</a:t>
            </a:r>
            <a:endParaRPr lang="zh-TW" altLang="en-US" dirty="0"/>
          </a:p>
        </p:txBody>
      </p:sp>
      <p:sp>
        <p:nvSpPr>
          <p:cNvPr id="3" name="內容版面配置區 2"/>
          <p:cNvSpPr>
            <a:spLocks noGrp="1"/>
          </p:cNvSpPr>
          <p:nvPr>
            <p:ph idx="1"/>
          </p:nvPr>
        </p:nvSpPr>
        <p:spPr/>
        <p:txBody>
          <a:bodyPr/>
          <a:lstStyle/>
          <a:p>
            <a:r>
              <a:rPr lang="en-US" altLang="zh-TW" dirty="0"/>
              <a:t>Identifiers (</a:t>
            </a:r>
            <a:r>
              <a:rPr lang="en-US" altLang="zh-TW" dirty="0" err="1"/>
              <a:t>case­sensitive</a:t>
            </a:r>
            <a:r>
              <a:rPr lang="en-US" altLang="zh-TW" dirty="0" smtClean="0"/>
              <a:t>) - </a:t>
            </a:r>
            <a:r>
              <a:rPr lang="en-US" altLang="zh-TW" dirty="0"/>
              <a:t>C variable naming rules</a:t>
            </a:r>
          </a:p>
          <a:p>
            <a:endParaRPr lang="en-US" altLang="zh-TW" dirty="0" smtClean="0"/>
          </a:p>
          <a:p>
            <a:r>
              <a:rPr lang="en-US" altLang="zh-TW" dirty="0"/>
              <a:t>Operators </a:t>
            </a:r>
            <a:r>
              <a:rPr lang="en-US" altLang="zh-TW" sz="2400" dirty="0"/>
              <a:t> </a:t>
            </a:r>
          </a:p>
          <a:p>
            <a:pPr marL="457200" lvl="1" indent="0">
              <a:buNone/>
            </a:pPr>
            <a:r>
              <a:rPr lang="en-US" altLang="zh-TW" sz="2000" dirty="0"/>
              <a:t>+   -   *   /   %   ++   --    &lt;  &lt;=   &gt;   &gt;=   ==   !=   =   &amp;&amp;   ||   !   </a:t>
            </a:r>
          </a:p>
          <a:p>
            <a:pPr marL="457200" lvl="1" indent="0">
              <a:buNone/>
            </a:pPr>
            <a:r>
              <a:rPr lang="en-US" altLang="zh-TW" sz="2000" dirty="0"/>
              <a:t>*(Pointer to a variable)   &amp;(Returns the address of a variable)</a:t>
            </a:r>
          </a:p>
          <a:p>
            <a:endParaRPr lang="en-US" altLang="zh-TW" dirty="0" smtClean="0"/>
          </a:p>
          <a:p>
            <a:pPr marL="400050"/>
            <a:r>
              <a:rPr lang="en-US" altLang="zh-TW" dirty="0"/>
              <a:t>Punctuation characters </a:t>
            </a:r>
          </a:p>
          <a:p>
            <a:pPr marL="514350" lvl="1" indent="0">
              <a:buNone/>
            </a:pPr>
            <a:r>
              <a:rPr lang="en-US" altLang="zh-TW" sz="2000" dirty="0"/>
              <a:t>:   ;   ,   .  []   ()   { } </a:t>
            </a:r>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FB64BC04-27FB-4CC0-8043-ACF384117C8F}" type="slidenum">
              <a:rPr lang="zh-TW" altLang="en-US" smtClean="0"/>
              <a:t>37</a:t>
            </a:fld>
            <a:endParaRPr lang="zh-TW" altLang="en-US"/>
          </a:p>
        </p:txBody>
      </p:sp>
    </p:spTree>
    <p:extLst>
      <p:ext uri="{BB962C8B-B14F-4D97-AF65-F5344CB8AC3E}">
        <p14:creationId xmlns:p14="http://schemas.microsoft.com/office/powerpoint/2010/main" val="38936026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Subset of C Language</a:t>
            </a:r>
            <a:endParaRPr kumimoji="1" lang="zh-TW" altLang="en-US" dirty="0">
              <a:latin typeface="+mj-lt"/>
            </a:endParaRPr>
          </a:p>
        </p:txBody>
      </p:sp>
      <p:sp>
        <p:nvSpPr>
          <p:cNvPr id="3" name="內容版面配置區 2"/>
          <p:cNvSpPr>
            <a:spLocks noGrp="1"/>
          </p:cNvSpPr>
          <p:nvPr>
            <p:ph idx="1"/>
          </p:nvPr>
        </p:nvSpPr>
        <p:spPr/>
        <p:txBody>
          <a:bodyPr numCol="2">
            <a:noAutofit/>
          </a:bodyPr>
          <a:lstStyle/>
          <a:p>
            <a:pPr marL="342900" lvl="1" indent="-342900">
              <a:buFont typeface="Arial" panose="020B0604020202020204" pitchFamily="34" charset="0"/>
              <a:buChar char="•"/>
            </a:pPr>
            <a:r>
              <a:rPr lang="en-US" altLang="zh-TW" sz="2000" b="1" dirty="0">
                <a:solidFill>
                  <a:srgbClr val="FF0000"/>
                </a:solidFill>
              </a:rPr>
              <a:t>Integer constant </a:t>
            </a:r>
          </a:p>
          <a:p>
            <a:pPr marL="342900" lvl="1" indent="-342900">
              <a:buFont typeface="Arial" panose="020B0604020202020204" pitchFamily="34" charset="0"/>
              <a:buChar char="•"/>
            </a:pPr>
            <a:r>
              <a:rPr lang="en-US" altLang="zh-TW" sz="2000" b="1" dirty="0">
                <a:solidFill>
                  <a:srgbClr val="FF0000"/>
                </a:solidFill>
              </a:rPr>
              <a:t>Floating point constant</a:t>
            </a:r>
          </a:p>
          <a:p>
            <a:pPr marL="342900" lvl="1" indent="-342900">
              <a:buFont typeface="Arial" panose="020B0604020202020204" pitchFamily="34" charset="0"/>
              <a:buChar char="•"/>
            </a:pPr>
            <a:r>
              <a:rPr lang="en-US" altLang="zh-TW" sz="2000" b="1" dirty="0">
                <a:solidFill>
                  <a:srgbClr val="FF0000"/>
                </a:solidFill>
              </a:rPr>
              <a:t>Scientific notation (E </a:t>
            </a:r>
            <a:r>
              <a:rPr lang="en-US" altLang="zh-TW" sz="2000" b="1" dirty="0" smtClean="0">
                <a:solidFill>
                  <a:srgbClr val="FF0000"/>
                </a:solidFill>
              </a:rPr>
              <a:t>notation: </a:t>
            </a:r>
            <a:r>
              <a:rPr lang="en-US" altLang="zh-TW" sz="2000" b="1" dirty="0" err="1" smtClean="0">
                <a:solidFill>
                  <a:srgbClr val="FF0000"/>
                </a:solidFill>
              </a:rPr>
              <a:t>aEb</a:t>
            </a:r>
            <a:r>
              <a:rPr lang="en-US" altLang="zh-TW" sz="2000" b="1" dirty="0">
                <a:solidFill>
                  <a:srgbClr val="FF0000"/>
                </a:solidFill>
              </a:rPr>
              <a:t>, </a:t>
            </a:r>
            <a:r>
              <a:rPr lang="en-US" altLang="zh-TW" sz="2000" b="1" dirty="0" err="1" smtClean="0">
                <a:solidFill>
                  <a:srgbClr val="FF0000"/>
                </a:solidFill>
              </a:rPr>
              <a:t>aeb</a:t>
            </a:r>
            <a:r>
              <a:rPr lang="en-US" altLang="zh-TW" sz="2000" b="1" dirty="0" smtClean="0">
                <a:solidFill>
                  <a:srgbClr val="FF0000"/>
                </a:solidFill>
              </a:rPr>
              <a:t>)</a:t>
            </a:r>
          </a:p>
          <a:p>
            <a:pPr marL="342900" lvl="1" indent="-342900">
              <a:buFont typeface="Arial" panose="020B0604020202020204" pitchFamily="34" charset="0"/>
              <a:buChar char="•"/>
            </a:pPr>
            <a:r>
              <a:rPr lang="en-US" altLang="zh-TW" sz="2000" b="1" dirty="0" smtClean="0">
                <a:solidFill>
                  <a:srgbClr val="FF0000"/>
                </a:solidFill>
              </a:rPr>
              <a:t>String constant</a:t>
            </a:r>
          </a:p>
          <a:p>
            <a:r>
              <a:rPr lang="en-US" altLang="zh-TW" sz="2000" b="1" dirty="0" smtClean="0">
                <a:solidFill>
                  <a:srgbClr val="FF0000"/>
                </a:solidFill>
              </a:rPr>
              <a:t>Variable </a:t>
            </a:r>
            <a:r>
              <a:rPr lang="en-US" altLang="zh-TW" sz="2000" b="1" dirty="0">
                <a:solidFill>
                  <a:srgbClr val="FF0000"/>
                </a:solidFill>
              </a:rPr>
              <a:t>declaration(Only consider illegal variable names)</a:t>
            </a:r>
            <a:r>
              <a:rPr lang="en-US" altLang="zh-TW" sz="2000" dirty="0"/>
              <a:t>/initialization</a:t>
            </a:r>
          </a:p>
          <a:p>
            <a:r>
              <a:rPr lang="en-US" altLang="zh-TW" sz="2000" dirty="0"/>
              <a:t>Types</a:t>
            </a:r>
          </a:p>
          <a:p>
            <a:r>
              <a:rPr lang="en-US" altLang="zh-TW" sz="2000" dirty="0"/>
              <a:t>Simple statements</a:t>
            </a:r>
          </a:p>
          <a:p>
            <a:r>
              <a:rPr lang="en-US" altLang="zh-TW" sz="2000" dirty="0"/>
              <a:t>Control structures </a:t>
            </a:r>
            <a:r>
              <a:rPr lang="en-US" altLang="zh-TW" sz="2000" dirty="0" smtClean="0"/>
              <a:t>(</a:t>
            </a:r>
            <a:r>
              <a:rPr lang="en-US" altLang="zh-TW" sz="2000" dirty="0" err="1" smtClean="0"/>
              <a:t>goto</a:t>
            </a:r>
            <a:r>
              <a:rPr lang="en-US" altLang="zh-TW" sz="2000" dirty="0" smtClean="0"/>
              <a:t>)</a:t>
            </a:r>
            <a:endParaRPr lang="en-US" altLang="zh-TW" sz="2000" dirty="0"/>
          </a:p>
          <a:p>
            <a:r>
              <a:rPr lang="en-US" altLang="zh-TW" sz="2000" dirty="0"/>
              <a:t>Functions</a:t>
            </a:r>
          </a:p>
          <a:p>
            <a:r>
              <a:rPr lang="en-US" altLang="zh-TW" sz="2000" dirty="0"/>
              <a:t>Library functions( from </a:t>
            </a:r>
            <a:r>
              <a:rPr lang="en-US" altLang="zh-TW" sz="2000" dirty="0" err="1"/>
              <a:t>stdio.h</a:t>
            </a:r>
            <a:r>
              <a:rPr lang="en-US" altLang="zh-TW" sz="2000" dirty="0"/>
              <a:t> )</a:t>
            </a:r>
          </a:p>
          <a:p>
            <a:r>
              <a:rPr lang="en-US" altLang="zh-TW" sz="2000" dirty="0"/>
              <a:t>Arrays </a:t>
            </a:r>
          </a:p>
          <a:p>
            <a:r>
              <a:rPr lang="en-US" altLang="zh-TW" sz="2000" dirty="0"/>
              <a:t>Pointers</a:t>
            </a:r>
          </a:p>
          <a:p>
            <a:r>
              <a:rPr lang="en-US" altLang="zh-TW" sz="2000" dirty="0"/>
              <a:t>Comments</a:t>
            </a:r>
          </a:p>
          <a:p>
            <a:r>
              <a:rPr lang="en-US" altLang="zh-TW" sz="2000" b="1" dirty="0">
                <a:solidFill>
                  <a:srgbClr val="FF0000"/>
                </a:solidFill>
              </a:rPr>
              <a:t>Pragma directives</a:t>
            </a:r>
          </a:p>
          <a:p>
            <a:pPr lvl="1"/>
            <a:r>
              <a:rPr kumimoji="1" lang="en-US" altLang="zh-TW" sz="1600" b="1" dirty="0" err="1">
                <a:solidFill>
                  <a:srgbClr val="FF0000"/>
                </a:solidFill>
              </a:rPr>
              <a:t>pragama</a:t>
            </a:r>
            <a:r>
              <a:rPr kumimoji="1" lang="en-US" altLang="zh-TW" sz="1600" b="1" dirty="0">
                <a:solidFill>
                  <a:srgbClr val="FF0000"/>
                </a:solidFill>
              </a:rPr>
              <a:t> source on</a:t>
            </a:r>
          </a:p>
          <a:p>
            <a:pPr lvl="1"/>
            <a:r>
              <a:rPr kumimoji="1" lang="en-US" altLang="zh-TW" sz="1600" b="1" dirty="0" err="1">
                <a:solidFill>
                  <a:srgbClr val="FF0000"/>
                </a:solidFill>
              </a:rPr>
              <a:t>pragama</a:t>
            </a:r>
            <a:r>
              <a:rPr kumimoji="1" lang="en-US" altLang="zh-TW" sz="1600" b="1" dirty="0">
                <a:solidFill>
                  <a:srgbClr val="FF0000"/>
                </a:solidFill>
              </a:rPr>
              <a:t> source off</a:t>
            </a:r>
          </a:p>
          <a:p>
            <a:pPr lvl="1"/>
            <a:r>
              <a:rPr kumimoji="1" lang="en-US" altLang="zh-TW" sz="1600" b="1" dirty="0" err="1">
                <a:solidFill>
                  <a:srgbClr val="FF0000"/>
                </a:solidFill>
              </a:rPr>
              <a:t>Pragama</a:t>
            </a:r>
            <a:r>
              <a:rPr kumimoji="1" lang="en-US" altLang="zh-TW" sz="1600" b="1" dirty="0">
                <a:solidFill>
                  <a:srgbClr val="FF0000"/>
                </a:solidFill>
              </a:rPr>
              <a:t> token on</a:t>
            </a:r>
          </a:p>
          <a:p>
            <a:pPr lvl="1"/>
            <a:r>
              <a:rPr kumimoji="1" lang="en-US" altLang="zh-TW" sz="1600" b="1" dirty="0" err="1">
                <a:solidFill>
                  <a:srgbClr val="FF0000"/>
                </a:solidFill>
              </a:rPr>
              <a:t>Pragama</a:t>
            </a:r>
            <a:r>
              <a:rPr kumimoji="1" lang="en-US" altLang="zh-TW" sz="1600" b="1" dirty="0">
                <a:solidFill>
                  <a:srgbClr val="FF0000"/>
                </a:solidFill>
              </a:rPr>
              <a:t> token off</a:t>
            </a:r>
          </a:p>
          <a:p>
            <a:pPr marL="457200" lvl="1" indent="0">
              <a:buNone/>
            </a:pPr>
            <a:r>
              <a:rPr kumimoji="1" lang="en-US" altLang="zh-TW" sz="1600" dirty="0">
                <a:solidFill>
                  <a:srgbClr val="FF0000"/>
                </a:solidFill>
              </a:rPr>
              <a:t>*The </a:t>
            </a:r>
            <a:r>
              <a:rPr kumimoji="1" lang="en-US" altLang="zh-TW" sz="1600" dirty="0" err="1">
                <a:solidFill>
                  <a:srgbClr val="FF0000"/>
                </a:solidFill>
              </a:rPr>
              <a:t>pragama</a:t>
            </a:r>
            <a:r>
              <a:rPr kumimoji="1" lang="en-US" altLang="zh-TW" sz="1600" dirty="0">
                <a:solidFill>
                  <a:srgbClr val="FF0000"/>
                </a:solidFill>
              </a:rPr>
              <a:t> isn’t defined in hw1 should  be as an error</a:t>
            </a:r>
          </a:p>
          <a:p>
            <a:pPr marL="457200" lvl="1" indent="0">
              <a:buNone/>
            </a:pPr>
            <a:r>
              <a:rPr lang="en-US" altLang="zh-TW" sz="1600" dirty="0">
                <a:solidFill>
                  <a:srgbClr val="FF0000"/>
                </a:solidFill>
              </a:rPr>
              <a:t>	 </a:t>
            </a:r>
            <a:r>
              <a:rPr lang="en-US" altLang="zh-TW" sz="1600" dirty="0" err="1">
                <a:solidFill>
                  <a:srgbClr val="FF0000"/>
                </a:solidFill>
              </a:rPr>
              <a:t>eg</a:t>
            </a:r>
            <a:r>
              <a:rPr lang="en-US" altLang="zh-TW" sz="1600" dirty="0">
                <a:solidFill>
                  <a:srgbClr val="FF0000"/>
                </a:solidFill>
              </a:rPr>
              <a:t>. #include …. is an error</a:t>
            </a:r>
          </a:p>
          <a:p>
            <a:pPr marL="457200" lvl="1" indent="0">
              <a:buNone/>
            </a:pPr>
            <a:r>
              <a:rPr lang="en-US" altLang="zh-TW" sz="1600" dirty="0">
                <a:solidFill>
                  <a:srgbClr val="FF0000"/>
                </a:solidFill>
              </a:rPr>
              <a:t>	        #</a:t>
            </a:r>
            <a:r>
              <a:rPr kumimoji="1" lang="en-US" altLang="zh-TW" sz="1600" dirty="0" err="1">
                <a:solidFill>
                  <a:srgbClr val="FF0000"/>
                </a:solidFill>
              </a:rPr>
              <a:t>pragama</a:t>
            </a:r>
            <a:r>
              <a:rPr kumimoji="1" lang="en-US" altLang="zh-TW" sz="1600" dirty="0">
                <a:solidFill>
                  <a:srgbClr val="FF0000"/>
                </a:solidFill>
              </a:rPr>
              <a:t> system on </a:t>
            </a:r>
            <a:r>
              <a:rPr lang="en-US" altLang="zh-TW" sz="1600" dirty="0">
                <a:solidFill>
                  <a:srgbClr val="FF0000"/>
                </a:solidFill>
              </a:rPr>
              <a:t>is an error</a:t>
            </a:r>
          </a:p>
          <a:p>
            <a:r>
              <a:rPr lang="en-US" altLang="zh-TW" sz="2000" b="1" dirty="0">
                <a:solidFill>
                  <a:srgbClr val="FF0000"/>
                </a:solidFill>
              </a:rPr>
              <a:t>Error Handling (Red line part)</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38</a:t>
            </a:fld>
            <a:endParaRPr lang="zh-TW" altLang="en-US" dirty="0"/>
          </a:p>
        </p:txBody>
      </p:sp>
      <p:sp>
        <p:nvSpPr>
          <p:cNvPr id="5" name="文字方塊 4"/>
          <p:cNvSpPr txBox="1"/>
          <p:nvPr/>
        </p:nvSpPr>
        <p:spPr>
          <a:xfrm>
            <a:off x="6096001" y="5550377"/>
            <a:ext cx="3845649" cy="400110"/>
          </a:xfrm>
          <a:prstGeom prst="rect">
            <a:avLst/>
          </a:prstGeom>
          <a:noFill/>
        </p:spPr>
        <p:txBody>
          <a:bodyPr wrap="none" rtlCol="0">
            <a:spAutoFit/>
          </a:bodyPr>
          <a:lstStyle/>
          <a:p>
            <a:pPr marL="0" lvl="1"/>
            <a:r>
              <a:rPr lang="en-US" altLang="zh-TW" sz="2000" b="1" dirty="0"/>
              <a:t>Note: Lexeme will not exceed 256.</a:t>
            </a:r>
          </a:p>
        </p:txBody>
      </p:sp>
    </p:spTree>
    <p:extLst>
      <p:ext uri="{BB962C8B-B14F-4D97-AF65-F5344CB8AC3E}">
        <p14:creationId xmlns:p14="http://schemas.microsoft.com/office/powerpoint/2010/main" val="8782248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mj-lt"/>
              </a:rPr>
              <a:t>Output Format</a:t>
            </a:r>
            <a:endParaRPr kumimoji="1" lang="zh-TW" altLang="en-US" dirty="0">
              <a:latin typeface="+mj-lt"/>
            </a:endParaRPr>
          </a:p>
        </p:txBody>
      </p:sp>
      <p:sp>
        <p:nvSpPr>
          <p:cNvPr id="3" name="內容版面配置區 2"/>
          <p:cNvSpPr>
            <a:spLocks noGrp="1"/>
          </p:cNvSpPr>
          <p:nvPr>
            <p:ph idx="1"/>
          </p:nvPr>
        </p:nvSpPr>
        <p:spPr/>
        <p:txBody>
          <a:bodyPr>
            <a:normAutofit/>
          </a:bodyPr>
          <a:lstStyle/>
          <a:p>
            <a:pPr marL="342900" lvl="1" indent="-342900">
              <a:buFont typeface="Arial" pitchFamily="34" charset="0"/>
              <a:buChar char="•"/>
            </a:pPr>
            <a:r>
              <a:rPr lang="en-US" altLang="zh-TW" sz="2600" dirty="0">
                <a:latin typeface="+mn-lt"/>
              </a:rPr>
              <a:t>Token type</a:t>
            </a:r>
          </a:p>
          <a:p>
            <a:pPr marL="742950" lvl="2" indent="-342900">
              <a:buFont typeface="Symbol" charset="2"/>
              <a:buChar char="-"/>
            </a:pPr>
            <a:r>
              <a:rPr lang="en-US" altLang="zh-TW" sz="1900" dirty="0">
                <a:latin typeface="+mn-lt"/>
              </a:rPr>
              <a:t>Keywords </a:t>
            </a:r>
            <a:r>
              <a:rPr lang="en-US" altLang="zh-TW" sz="1900" b="1" dirty="0">
                <a:solidFill>
                  <a:srgbClr val="FF0000"/>
                </a:solidFill>
                <a:latin typeface="+mn-lt"/>
              </a:rPr>
              <a:t>(key) </a:t>
            </a:r>
            <a:r>
              <a:rPr lang="en-US" altLang="zh-TW" sz="1900" dirty="0">
                <a:latin typeface="+mn-lt"/>
              </a:rPr>
              <a:t>: refer to the slide page </a:t>
            </a:r>
            <a:r>
              <a:rPr lang="en-US" altLang="zh-TW" sz="1900" dirty="0" smtClean="0">
                <a:latin typeface="+mn-lt"/>
              </a:rPr>
              <a:t>36 </a:t>
            </a:r>
            <a:endParaRPr lang="en-US" altLang="zh-TW" sz="1900" dirty="0">
              <a:latin typeface="+mn-lt"/>
            </a:endParaRPr>
          </a:p>
          <a:p>
            <a:pPr marL="742950" lvl="2" indent="-342900">
              <a:buFont typeface="Symbol" charset="2"/>
              <a:buChar char="-"/>
            </a:pPr>
            <a:r>
              <a:rPr lang="en-US" altLang="zh-TW" sz="1900" dirty="0">
                <a:latin typeface="+mn-lt"/>
              </a:rPr>
              <a:t>Identifiers </a:t>
            </a:r>
            <a:r>
              <a:rPr lang="en-US" altLang="zh-TW" sz="1900" b="1" dirty="0">
                <a:solidFill>
                  <a:srgbClr val="FF0000"/>
                </a:solidFill>
                <a:latin typeface="+mn-lt"/>
              </a:rPr>
              <a:t>(id) </a:t>
            </a:r>
            <a:r>
              <a:rPr lang="en-US" altLang="zh-TW" sz="1900" dirty="0">
                <a:latin typeface="+mn-lt"/>
              </a:rPr>
              <a:t>: refer to the slide page </a:t>
            </a:r>
            <a:r>
              <a:rPr lang="en-US" altLang="zh-TW" sz="1900" dirty="0" smtClean="0">
                <a:latin typeface="+mn-lt"/>
              </a:rPr>
              <a:t>37 </a:t>
            </a:r>
            <a:endParaRPr lang="en-US" altLang="zh-TW" sz="1900" b="1" dirty="0">
              <a:solidFill>
                <a:srgbClr val="FF0000"/>
              </a:solidFill>
              <a:latin typeface="+mn-lt"/>
            </a:endParaRPr>
          </a:p>
          <a:p>
            <a:pPr marL="742950" lvl="2" indent="-342900">
              <a:buFont typeface="Symbol" charset="2"/>
              <a:buChar char="-"/>
            </a:pPr>
            <a:r>
              <a:rPr lang="en-US" altLang="zh-TW" sz="1900" dirty="0">
                <a:latin typeface="+mn-lt"/>
              </a:rPr>
              <a:t>Operators </a:t>
            </a:r>
            <a:r>
              <a:rPr lang="en-US" altLang="zh-TW" sz="1900" b="1" dirty="0">
                <a:solidFill>
                  <a:srgbClr val="FF0000"/>
                </a:solidFill>
                <a:latin typeface="+mn-lt"/>
              </a:rPr>
              <a:t>(op)  </a:t>
            </a:r>
            <a:r>
              <a:rPr lang="en-US" altLang="zh-TW" sz="1900" dirty="0">
                <a:latin typeface="+mn-lt"/>
              </a:rPr>
              <a:t>: refer to the slide page </a:t>
            </a:r>
            <a:r>
              <a:rPr lang="en-US" altLang="zh-TW" sz="1900" dirty="0" smtClean="0">
                <a:latin typeface="+mn-lt"/>
              </a:rPr>
              <a:t>37 </a:t>
            </a:r>
            <a:endParaRPr lang="en-US" altLang="zh-TW" sz="1900" b="1" dirty="0">
              <a:solidFill>
                <a:srgbClr val="FF0000"/>
              </a:solidFill>
              <a:latin typeface="+mn-lt"/>
            </a:endParaRPr>
          </a:p>
          <a:p>
            <a:pPr marL="742950" lvl="2" indent="-342900">
              <a:buFont typeface="Symbol" charset="2"/>
              <a:buChar char="-"/>
            </a:pPr>
            <a:r>
              <a:rPr lang="en-US" altLang="zh-TW" sz="1900" dirty="0">
                <a:latin typeface="+mn-lt"/>
              </a:rPr>
              <a:t>Punctuation characters </a:t>
            </a:r>
            <a:r>
              <a:rPr lang="en-US" altLang="zh-TW" sz="1900" b="1" dirty="0">
                <a:solidFill>
                  <a:srgbClr val="FF0000"/>
                </a:solidFill>
                <a:latin typeface="+mn-lt"/>
              </a:rPr>
              <a:t>(</a:t>
            </a:r>
            <a:r>
              <a:rPr lang="en-US" altLang="zh-TW" sz="1900" b="1" dirty="0" err="1">
                <a:solidFill>
                  <a:srgbClr val="FF0000"/>
                </a:solidFill>
                <a:latin typeface="+mn-lt"/>
              </a:rPr>
              <a:t>punc</a:t>
            </a:r>
            <a:r>
              <a:rPr lang="en-US" altLang="zh-TW" sz="1900" b="1" dirty="0">
                <a:solidFill>
                  <a:srgbClr val="FF0000"/>
                </a:solidFill>
                <a:latin typeface="+mn-lt"/>
              </a:rPr>
              <a:t>)</a:t>
            </a:r>
            <a:r>
              <a:rPr lang="en-US" altLang="zh-TW" sz="1900" dirty="0">
                <a:latin typeface="+mn-lt"/>
              </a:rPr>
              <a:t> : refer to the slide page </a:t>
            </a:r>
            <a:r>
              <a:rPr lang="en-US" altLang="zh-TW" sz="1900" dirty="0" smtClean="0">
                <a:latin typeface="+mn-lt"/>
              </a:rPr>
              <a:t>37</a:t>
            </a:r>
            <a:endParaRPr lang="en-US" altLang="zh-TW" sz="1900" b="1" dirty="0">
              <a:solidFill>
                <a:srgbClr val="FF0000"/>
              </a:solidFill>
              <a:latin typeface="+mn-lt"/>
            </a:endParaRPr>
          </a:p>
          <a:p>
            <a:pPr marL="742950" lvl="2" indent="-342900">
              <a:buFont typeface="Symbol" charset="2"/>
              <a:buChar char="-"/>
            </a:pPr>
            <a:r>
              <a:rPr lang="en-US" altLang="zh-TW" sz="1900" dirty="0">
                <a:latin typeface="+mn-lt"/>
              </a:rPr>
              <a:t>Integer </a:t>
            </a:r>
            <a:r>
              <a:rPr lang="en-US" altLang="zh-TW" sz="1900" b="1" dirty="0">
                <a:solidFill>
                  <a:srgbClr val="FF0000"/>
                </a:solidFill>
                <a:latin typeface="+mn-lt"/>
              </a:rPr>
              <a:t>(integer)</a:t>
            </a:r>
            <a:r>
              <a:rPr lang="en-US" altLang="zh-TW" sz="1900" dirty="0">
                <a:solidFill>
                  <a:srgbClr val="000000"/>
                </a:solidFill>
                <a:latin typeface="+mn-lt"/>
              </a:rPr>
              <a:t>:</a:t>
            </a:r>
            <a:r>
              <a:rPr lang="en-US" altLang="zh-TW" sz="1900" b="1" dirty="0">
                <a:solidFill>
                  <a:srgbClr val="FF0000"/>
                </a:solidFill>
                <a:latin typeface="+mn-lt"/>
              </a:rPr>
              <a:t> </a:t>
            </a:r>
            <a:r>
              <a:rPr lang="en-US" altLang="zh-TW" sz="1900" dirty="0" err="1">
                <a:solidFill>
                  <a:srgbClr val="000000"/>
                </a:solidFill>
                <a:latin typeface="+mn-lt"/>
              </a:rPr>
              <a:t>Eg</a:t>
            </a:r>
            <a:r>
              <a:rPr lang="en-US" altLang="zh-TW" sz="1900" dirty="0">
                <a:solidFill>
                  <a:srgbClr val="000000"/>
                </a:solidFill>
                <a:latin typeface="+mn-lt"/>
              </a:rPr>
              <a:t>. 10, 234, …</a:t>
            </a:r>
          </a:p>
          <a:p>
            <a:pPr marL="742950" lvl="2" indent="-342900">
              <a:buFont typeface="Symbol" charset="2"/>
              <a:buChar char="-"/>
            </a:pPr>
            <a:r>
              <a:rPr lang="en-US" altLang="zh-TW" sz="1900" dirty="0">
                <a:latin typeface="+mn-lt"/>
              </a:rPr>
              <a:t>Double </a:t>
            </a:r>
            <a:r>
              <a:rPr lang="en-US" altLang="zh-TW" sz="1900" b="1" dirty="0">
                <a:solidFill>
                  <a:srgbClr val="FF0000"/>
                </a:solidFill>
                <a:latin typeface="+mn-lt"/>
              </a:rPr>
              <a:t>(double) </a:t>
            </a:r>
            <a:r>
              <a:rPr lang="en-US" altLang="zh-TW" sz="1900" dirty="0">
                <a:solidFill>
                  <a:srgbClr val="000000"/>
                </a:solidFill>
                <a:latin typeface="+mn-lt"/>
              </a:rPr>
              <a:t>: </a:t>
            </a:r>
            <a:r>
              <a:rPr lang="en-US" altLang="zh-TW" sz="1900" dirty="0" err="1">
                <a:solidFill>
                  <a:srgbClr val="000000"/>
                </a:solidFill>
                <a:latin typeface="+mn-lt"/>
              </a:rPr>
              <a:t>Eg</a:t>
            </a:r>
            <a:r>
              <a:rPr lang="en-US" altLang="zh-TW" sz="1900" dirty="0">
                <a:solidFill>
                  <a:srgbClr val="000000"/>
                </a:solidFill>
                <a:latin typeface="+mn-lt"/>
              </a:rPr>
              <a:t>. 0.9, 34.56, …</a:t>
            </a:r>
          </a:p>
          <a:p>
            <a:pPr marL="742950" lvl="2" indent="-342900">
              <a:buFont typeface="Symbol" charset="2"/>
              <a:buChar char="-"/>
            </a:pPr>
            <a:r>
              <a:rPr lang="en-US" altLang="zh-TW" sz="1900" dirty="0">
                <a:latin typeface="+mn-lt"/>
              </a:rPr>
              <a:t>Char </a:t>
            </a:r>
            <a:r>
              <a:rPr lang="en-US" altLang="zh-TW" sz="1900" b="1" dirty="0">
                <a:solidFill>
                  <a:srgbClr val="FF0000"/>
                </a:solidFill>
                <a:latin typeface="+mn-lt"/>
              </a:rPr>
              <a:t>(char) </a:t>
            </a:r>
            <a:r>
              <a:rPr lang="en-US" altLang="zh-TW" sz="1900" dirty="0">
                <a:solidFill>
                  <a:srgbClr val="000000"/>
                </a:solidFill>
                <a:latin typeface="+mn-lt"/>
              </a:rPr>
              <a:t>: </a:t>
            </a:r>
            <a:r>
              <a:rPr lang="en-US" altLang="zh-TW" sz="1900" dirty="0" err="1">
                <a:solidFill>
                  <a:srgbClr val="000000"/>
                </a:solidFill>
                <a:latin typeface="+mn-lt"/>
              </a:rPr>
              <a:t>Eg</a:t>
            </a:r>
            <a:r>
              <a:rPr lang="en-US" altLang="zh-TW" sz="1900" dirty="0">
                <a:solidFill>
                  <a:srgbClr val="000000"/>
                </a:solidFill>
                <a:latin typeface="+mn-lt"/>
              </a:rPr>
              <a:t>. ‘s’, ‘a’, …</a:t>
            </a:r>
          </a:p>
          <a:p>
            <a:pPr marL="742950" lvl="2" indent="-342900">
              <a:buFont typeface="Symbol" charset="2"/>
              <a:buChar char="-"/>
            </a:pPr>
            <a:r>
              <a:rPr lang="en-US" altLang="zh-TW" sz="1900" dirty="0">
                <a:latin typeface="+mn-lt"/>
              </a:rPr>
              <a:t>Scientific notation </a:t>
            </a:r>
            <a:r>
              <a:rPr lang="en-US" altLang="zh-TW" sz="1900" b="1" dirty="0">
                <a:solidFill>
                  <a:srgbClr val="FF0000"/>
                </a:solidFill>
                <a:latin typeface="+mn-lt"/>
              </a:rPr>
              <a:t>(</a:t>
            </a:r>
            <a:r>
              <a:rPr lang="en-US" altLang="zh-TW" sz="1900" b="1" dirty="0" err="1">
                <a:solidFill>
                  <a:srgbClr val="FF0000"/>
                </a:solidFill>
                <a:latin typeface="+mn-lt"/>
              </a:rPr>
              <a:t>sci</a:t>
            </a:r>
            <a:r>
              <a:rPr lang="en-US" altLang="zh-TW" sz="1900" b="1" dirty="0">
                <a:solidFill>
                  <a:srgbClr val="FF0000"/>
                </a:solidFill>
                <a:latin typeface="+mn-lt"/>
              </a:rPr>
              <a:t>) </a:t>
            </a:r>
            <a:r>
              <a:rPr lang="en-US" altLang="zh-TW" sz="1900" dirty="0" err="1">
                <a:solidFill>
                  <a:srgbClr val="000000"/>
                </a:solidFill>
                <a:latin typeface="+mn-lt"/>
              </a:rPr>
              <a:t>Eg</a:t>
            </a:r>
            <a:r>
              <a:rPr lang="en-US" altLang="zh-TW" sz="1900" dirty="0">
                <a:solidFill>
                  <a:srgbClr val="000000"/>
                </a:solidFill>
                <a:latin typeface="+mn-lt"/>
              </a:rPr>
              <a:t>. 1.23E4, </a:t>
            </a:r>
            <a:r>
              <a:rPr lang="en-US" altLang="zh-TW" sz="1900" dirty="0" smtClean="0">
                <a:solidFill>
                  <a:srgbClr val="000000"/>
                </a:solidFill>
                <a:latin typeface="+mn-lt"/>
              </a:rPr>
              <a:t>1.23E+4</a:t>
            </a:r>
            <a:r>
              <a:rPr lang="en-US" altLang="zh-TW" sz="1900" dirty="0">
                <a:solidFill>
                  <a:srgbClr val="000000"/>
                </a:solidFill>
                <a:latin typeface="+mn-lt"/>
              </a:rPr>
              <a:t>, 147e-1, …</a:t>
            </a:r>
          </a:p>
          <a:p>
            <a:pPr marL="742950" lvl="2" indent="-342900">
              <a:buFont typeface="Symbol" charset="2"/>
              <a:buChar char="-"/>
            </a:pPr>
            <a:r>
              <a:rPr lang="en-US" altLang="zh-TW" sz="1900" dirty="0">
                <a:latin typeface="+mn-lt"/>
              </a:rPr>
              <a:t>String </a:t>
            </a:r>
            <a:r>
              <a:rPr lang="en-US" altLang="zh-TW" sz="1900" b="1" dirty="0">
                <a:solidFill>
                  <a:srgbClr val="FF0000"/>
                </a:solidFill>
                <a:latin typeface="+mn-lt"/>
              </a:rPr>
              <a:t>(string) :</a:t>
            </a:r>
            <a:r>
              <a:rPr lang="en-US" altLang="zh-TW" sz="1900" dirty="0">
                <a:solidFill>
                  <a:srgbClr val="000000"/>
                </a:solidFill>
                <a:latin typeface="+mn-lt"/>
              </a:rPr>
              <a:t> </a:t>
            </a:r>
            <a:r>
              <a:rPr lang="en-US" altLang="zh-TW" sz="1900" dirty="0" err="1">
                <a:solidFill>
                  <a:srgbClr val="000000"/>
                </a:solidFill>
                <a:latin typeface="+mn-lt"/>
              </a:rPr>
              <a:t>Eg</a:t>
            </a:r>
            <a:r>
              <a:rPr lang="en-US" altLang="zh-TW" sz="1900" dirty="0">
                <a:solidFill>
                  <a:srgbClr val="000000"/>
                </a:solidFill>
                <a:latin typeface="+mn-lt"/>
              </a:rPr>
              <a:t>. “apple”, “</a:t>
            </a:r>
            <a:r>
              <a:rPr lang="en-US" altLang="zh-TW" sz="1900" dirty="0" err="1">
                <a:solidFill>
                  <a:srgbClr val="000000"/>
                </a:solidFill>
                <a:latin typeface="+mn-lt"/>
              </a:rPr>
              <a:t>ddef</a:t>
            </a:r>
            <a:r>
              <a:rPr lang="en-US" altLang="zh-TW" sz="1900" dirty="0">
                <a:solidFill>
                  <a:srgbClr val="000000"/>
                </a:solidFill>
                <a:latin typeface="+mn-lt"/>
              </a:rPr>
              <a:t>”, …</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39</a:t>
            </a:fld>
            <a:endParaRPr lang="zh-TW" altLang="en-US"/>
          </a:p>
        </p:txBody>
      </p:sp>
      <p:sp>
        <p:nvSpPr>
          <p:cNvPr id="6" name="文字方塊 5"/>
          <p:cNvSpPr txBox="1"/>
          <p:nvPr/>
        </p:nvSpPr>
        <p:spPr>
          <a:xfrm>
            <a:off x="1703512" y="5445225"/>
            <a:ext cx="8712968" cy="830997"/>
          </a:xfrm>
          <a:prstGeom prst="rect">
            <a:avLst/>
          </a:prstGeom>
          <a:noFill/>
        </p:spPr>
        <p:txBody>
          <a:bodyPr wrap="square" rtlCol="0">
            <a:spAutoFit/>
          </a:bodyPr>
          <a:lstStyle/>
          <a:p>
            <a:r>
              <a:rPr kumimoji="1" lang="en-US" altLang="zh-TW" sz="2400" b="1" dirty="0">
                <a:solidFill>
                  <a:srgbClr val="FF0000"/>
                </a:solidFill>
              </a:rPr>
              <a:t>You must follow the rules to classify the tokens and print the token types with the type names we gave in the </a:t>
            </a:r>
            <a:r>
              <a:rPr lang="en-US" altLang="zh-TW" sz="2400" b="1" dirty="0">
                <a:solidFill>
                  <a:srgbClr val="FF0000"/>
                </a:solidFill>
              </a:rPr>
              <a:t>parentheses</a:t>
            </a:r>
            <a:r>
              <a:rPr kumimoji="1" lang="en-US" altLang="zh-TW" sz="2400" b="1" dirty="0">
                <a:solidFill>
                  <a:srgbClr val="FF0000"/>
                </a:solidFill>
              </a:rPr>
              <a:t>!  </a:t>
            </a:r>
            <a:endParaRPr kumimoji="1" lang="zh-TW" altLang="en-US" sz="2400" b="1" dirty="0">
              <a:solidFill>
                <a:srgbClr val="FF0000"/>
              </a:solidFill>
            </a:endParaRPr>
          </a:p>
        </p:txBody>
      </p:sp>
    </p:spTree>
    <p:extLst>
      <p:ext uri="{BB962C8B-B14F-4D97-AF65-F5344CB8AC3E}">
        <p14:creationId xmlns:p14="http://schemas.microsoft.com/office/powerpoint/2010/main" val="167723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81200" y="188640"/>
            <a:ext cx="8229600" cy="1143000"/>
          </a:xfrm>
        </p:spPr>
        <p:txBody>
          <a:bodyPr/>
          <a:lstStyle/>
          <a:p>
            <a:r>
              <a:rPr lang="en-US" altLang="zh-TW" dirty="0" smtClean="0"/>
              <a:t>What are we Going to do?</a:t>
            </a:r>
            <a:endParaRPr lang="zh-TW" altLang="en-US" dirty="0"/>
          </a:p>
        </p:txBody>
      </p:sp>
      <p:sp>
        <p:nvSpPr>
          <p:cNvPr id="4" name="文字方塊 3"/>
          <p:cNvSpPr txBox="1"/>
          <p:nvPr/>
        </p:nvSpPr>
        <p:spPr>
          <a:xfrm>
            <a:off x="5699956" y="1461502"/>
            <a:ext cx="1944216" cy="369332"/>
          </a:xfrm>
          <a:prstGeom prst="rect">
            <a:avLst/>
          </a:prstGeom>
          <a:noFill/>
        </p:spPr>
        <p:txBody>
          <a:bodyPr wrap="square" rtlCol="0">
            <a:spAutoFit/>
          </a:bodyPr>
          <a:lstStyle/>
          <a:p>
            <a:pPr algn="ctr"/>
            <a:r>
              <a:rPr lang="en-US" altLang="zh-TW" dirty="0"/>
              <a:t>a = b + c * d</a:t>
            </a:r>
            <a:endParaRPr lang="zh-TW" altLang="en-US" dirty="0"/>
          </a:p>
        </p:txBody>
      </p:sp>
      <p:sp>
        <p:nvSpPr>
          <p:cNvPr id="5" name="文字方塊 4"/>
          <p:cNvSpPr txBox="1"/>
          <p:nvPr/>
        </p:nvSpPr>
        <p:spPr>
          <a:xfrm>
            <a:off x="5735960" y="2629530"/>
            <a:ext cx="1872208" cy="369332"/>
          </a:xfrm>
          <a:prstGeom prst="rect">
            <a:avLst/>
          </a:prstGeom>
          <a:noFill/>
        </p:spPr>
        <p:txBody>
          <a:bodyPr wrap="square" rtlCol="0">
            <a:spAutoFit/>
          </a:bodyPr>
          <a:lstStyle/>
          <a:p>
            <a:pPr algn="ctr"/>
            <a:r>
              <a:rPr lang="en-US" altLang="zh-TW" dirty="0"/>
              <a:t>id = id + id * id</a:t>
            </a:r>
            <a:endParaRPr lang="zh-TW" altLang="en-US" dirty="0"/>
          </a:p>
        </p:txBody>
      </p:sp>
      <p:sp>
        <p:nvSpPr>
          <p:cNvPr id="7" name="文字方塊 6"/>
          <p:cNvSpPr txBox="1"/>
          <p:nvPr/>
        </p:nvSpPr>
        <p:spPr>
          <a:xfrm>
            <a:off x="1847528" y="1326779"/>
            <a:ext cx="1080120" cy="584775"/>
          </a:xfrm>
          <a:prstGeom prst="rect">
            <a:avLst/>
          </a:prstGeom>
          <a:noFill/>
        </p:spPr>
        <p:txBody>
          <a:bodyPr wrap="square" rtlCol="0">
            <a:spAutoFit/>
          </a:bodyPr>
          <a:lstStyle/>
          <a:p>
            <a:pPr algn="ctr"/>
            <a:r>
              <a:rPr lang="en-US" altLang="zh-TW" sz="3200" b="1" dirty="0"/>
              <a:t>HW1</a:t>
            </a:r>
          </a:p>
        </p:txBody>
      </p:sp>
      <p:sp>
        <p:nvSpPr>
          <p:cNvPr id="8" name="文字方塊 7"/>
          <p:cNvSpPr txBox="1"/>
          <p:nvPr/>
        </p:nvSpPr>
        <p:spPr>
          <a:xfrm>
            <a:off x="1847528" y="3171700"/>
            <a:ext cx="1080120" cy="584775"/>
          </a:xfrm>
          <a:prstGeom prst="rect">
            <a:avLst/>
          </a:prstGeom>
          <a:noFill/>
        </p:spPr>
        <p:txBody>
          <a:bodyPr wrap="square" rtlCol="0">
            <a:spAutoFit/>
          </a:bodyPr>
          <a:lstStyle/>
          <a:p>
            <a:pPr algn="ctr"/>
            <a:r>
              <a:rPr lang="en-US" altLang="zh-TW" sz="3200" b="1" dirty="0"/>
              <a:t>HW2</a:t>
            </a:r>
          </a:p>
        </p:txBody>
      </p:sp>
      <p:sp>
        <p:nvSpPr>
          <p:cNvPr id="9" name="文字方塊 8"/>
          <p:cNvSpPr txBox="1"/>
          <p:nvPr/>
        </p:nvSpPr>
        <p:spPr>
          <a:xfrm>
            <a:off x="1847528" y="5383904"/>
            <a:ext cx="1080120" cy="584775"/>
          </a:xfrm>
          <a:prstGeom prst="rect">
            <a:avLst/>
          </a:prstGeom>
          <a:noFill/>
        </p:spPr>
        <p:txBody>
          <a:bodyPr wrap="square" rtlCol="0">
            <a:spAutoFit/>
          </a:bodyPr>
          <a:lstStyle/>
          <a:p>
            <a:pPr algn="ctr"/>
            <a:r>
              <a:rPr lang="en-US" altLang="zh-TW" sz="3200" b="1" dirty="0"/>
              <a:t>HW3</a:t>
            </a:r>
            <a:endParaRPr lang="zh-TW" altLang="en-US" sz="3200" b="1" dirty="0"/>
          </a:p>
        </p:txBody>
      </p:sp>
      <p:sp>
        <p:nvSpPr>
          <p:cNvPr id="10" name="矩形 9"/>
          <p:cNvSpPr/>
          <p:nvPr/>
        </p:nvSpPr>
        <p:spPr>
          <a:xfrm>
            <a:off x="3215680" y="1330349"/>
            <a:ext cx="6912768" cy="1773074"/>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3359696" y="1472298"/>
            <a:ext cx="1944216" cy="369332"/>
          </a:xfrm>
          <a:prstGeom prst="rect">
            <a:avLst/>
          </a:prstGeom>
          <a:noFill/>
        </p:spPr>
        <p:txBody>
          <a:bodyPr wrap="square" rtlCol="0">
            <a:spAutoFit/>
          </a:bodyPr>
          <a:lstStyle/>
          <a:p>
            <a:pPr algn="ctr"/>
            <a:r>
              <a:rPr lang="en-US" altLang="zh-TW" dirty="0"/>
              <a:t>source code</a:t>
            </a:r>
          </a:p>
        </p:txBody>
      </p:sp>
      <p:sp>
        <p:nvSpPr>
          <p:cNvPr id="13" name="矩形 12"/>
          <p:cNvSpPr/>
          <p:nvPr/>
        </p:nvSpPr>
        <p:spPr>
          <a:xfrm>
            <a:off x="5411924" y="2034543"/>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Lexical Analyzer</a:t>
            </a:r>
            <a:endParaRPr lang="zh-TW" altLang="en-US" dirty="0">
              <a:solidFill>
                <a:schemeClr val="tx1"/>
              </a:solidFill>
            </a:endParaRPr>
          </a:p>
        </p:txBody>
      </p:sp>
      <p:sp>
        <p:nvSpPr>
          <p:cNvPr id="14" name="文字方塊 13"/>
          <p:cNvSpPr txBox="1"/>
          <p:nvPr/>
        </p:nvSpPr>
        <p:spPr>
          <a:xfrm>
            <a:off x="3359696" y="2613630"/>
            <a:ext cx="1944216" cy="369332"/>
          </a:xfrm>
          <a:prstGeom prst="rect">
            <a:avLst/>
          </a:prstGeom>
          <a:noFill/>
        </p:spPr>
        <p:txBody>
          <a:bodyPr wrap="square" rtlCol="0">
            <a:spAutoFit/>
          </a:bodyPr>
          <a:lstStyle/>
          <a:p>
            <a:pPr algn="ctr"/>
            <a:r>
              <a:rPr lang="en-US" altLang="zh-TW" dirty="0"/>
              <a:t>tokens</a:t>
            </a:r>
          </a:p>
        </p:txBody>
      </p:sp>
      <p:cxnSp>
        <p:nvCxnSpPr>
          <p:cNvPr id="16" name="直線單箭頭接點 15"/>
          <p:cNvCxnSpPr>
            <a:stCxn id="4" idx="2"/>
            <a:endCxn id="13" idx="0"/>
          </p:cNvCxnSpPr>
          <p:nvPr/>
        </p:nvCxnSpPr>
        <p:spPr>
          <a:xfrm>
            <a:off x="6672064" y="1830835"/>
            <a:ext cx="0" cy="2037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單箭頭接點 16"/>
          <p:cNvCxnSpPr>
            <a:stCxn id="13" idx="2"/>
            <a:endCxn id="5" idx="0"/>
          </p:cNvCxnSpPr>
          <p:nvPr/>
        </p:nvCxnSpPr>
        <p:spPr>
          <a:xfrm>
            <a:off x="6672064" y="2399230"/>
            <a:ext cx="0" cy="2303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文字方塊 20"/>
          <p:cNvSpPr txBox="1"/>
          <p:nvPr/>
        </p:nvSpPr>
        <p:spPr>
          <a:xfrm>
            <a:off x="6528048" y="3933343"/>
            <a:ext cx="288032" cy="369332"/>
          </a:xfrm>
          <a:prstGeom prst="rect">
            <a:avLst/>
          </a:prstGeom>
          <a:noFill/>
        </p:spPr>
        <p:txBody>
          <a:bodyPr wrap="square" rtlCol="0">
            <a:spAutoFit/>
          </a:bodyPr>
          <a:lstStyle/>
          <a:p>
            <a:pPr algn="ctr"/>
            <a:r>
              <a:rPr lang="en-US" altLang="zh-TW" dirty="0"/>
              <a:t>=</a:t>
            </a:r>
            <a:endParaRPr lang="zh-TW" altLang="en-US" dirty="0"/>
          </a:p>
        </p:txBody>
      </p:sp>
      <p:sp>
        <p:nvSpPr>
          <p:cNvPr id="22" name="矩形 21"/>
          <p:cNvSpPr/>
          <p:nvPr/>
        </p:nvSpPr>
        <p:spPr>
          <a:xfrm>
            <a:off x="3215680" y="3154134"/>
            <a:ext cx="6912768" cy="2205092"/>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5411924" y="3386795"/>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Syntax Analyzer</a:t>
            </a:r>
            <a:endParaRPr lang="zh-TW" altLang="en-US" dirty="0">
              <a:solidFill>
                <a:schemeClr val="tx1"/>
              </a:solidFill>
            </a:endParaRPr>
          </a:p>
        </p:txBody>
      </p:sp>
      <p:sp>
        <p:nvSpPr>
          <p:cNvPr id="25" name="文字方塊 24"/>
          <p:cNvSpPr txBox="1"/>
          <p:nvPr/>
        </p:nvSpPr>
        <p:spPr>
          <a:xfrm>
            <a:off x="3351712" y="3933343"/>
            <a:ext cx="1944216" cy="369332"/>
          </a:xfrm>
          <a:prstGeom prst="rect">
            <a:avLst/>
          </a:prstGeom>
          <a:noFill/>
        </p:spPr>
        <p:txBody>
          <a:bodyPr wrap="square" rtlCol="0">
            <a:spAutoFit/>
          </a:bodyPr>
          <a:lstStyle/>
          <a:p>
            <a:pPr algn="ctr"/>
            <a:r>
              <a:rPr lang="en-US" altLang="zh-TW" dirty="0"/>
              <a:t>syntax tree</a:t>
            </a:r>
          </a:p>
        </p:txBody>
      </p:sp>
      <p:cxnSp>
        <p:nvCxnSpPr>
          <p:cNvPr id="26" name="直線單箭頭接點 25"/>
          <p:cNvCxnSpPr>
            <a:stCxn id="5" idx="2"/>
            <a:endCxn id="24" idx="0"/>
          </p:cNvCxnSpPr>
          <p:nvPr/>
        </p:nvCxnSpPr>
        <p:spPr>
          <a:xfrm>
            <a:off x="6672064" y="2998863"/>
            <a:ext cx="0" cy="3879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單箭頭接點 26"/>
          <p:cNvCxnSpPr>
            <a:stCxn id="24" idx="2"/>
            <a:endCxn id="21" idx="0"/>
          </p:cNvCxnSpPr>
          <p:nvPr/>
        </p:nvCxnSpPr>
        <p:spPr>
          <a:xfrm>
            <a:off x="6672064" y="3751481"/>
            <a:ext cx="0" cy="1818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文字方塊 40"/>
          <p:cNvSpPr txBox="1"/>
          <p:nvPr/>
        </p:nvSpPr>
        <p:spPr>
          <a:xfrm>
            <a:off x="6032376" y="4269814"/>
            <a:ext cx="495672" cy="369332"/>
          </a:xfrm>
          <a:prstGeom prst="rect">
            <a:avLst/>
          </a:prstGeom>
          <a:noFill/>
        </p:spPr>
        <p:txBody>
          <a:bodyPr wrap="square" rtlCol="0">
            <a:spAutoFit/>
          </a:bodyPr>
          <a:lstStyle/>
          <a:p>
            <a:pPr algn="ctr"/>
            <a:r>
              <a:rPr lang="en-US" altLang="zh-TW" dirty="0"/>
              <a:t>id</a:t>
            </a:r>
            <a:endParaRPr lang="zh-TW" altLang="en-US" dirty="0"/>
          </a:p>
        </p:txBody>
      </p:sp>
      <p:sp>
        <p:nvSpPr>
          <p:cNvPr id="42" name="文字方塊 41"/>
          <p:cNvSpPr txBox="1"/>
          <p:nvPr/>
        </p:nvSpPr>
        <p:spPr>
          <a:xfrm>
            <a:off x="6456040" y="4629854"/>
            <a:ext cx="495672" cy="369332"/>
          </a:xfrm>
          <a:prstGeom prst="rect">
            <a:avLst/>
          </a:prstGeom>
          <a:noFill/>
        </p:spPr>
        <p:txBody>
          <a:bodyPr wrap="square" rtlCol="0">
            <a:spAutoFit/>
          </a:bodyPr>
          <a:lstStyle/>
          <a:p>
            <a:pPr algn="ctr"/>
            <a:r>
              <a:rPr lang="en-US" altLang="zh-TW" dirty="0"/>
              <a:t>id</a:t>
            </a:r>
            <a:endParaRPr lang="zh-TW" altLang="en-US" dirty="0"/>
          </a:p>
        </p:txBody>
      </p:sp>
      <p:sp>
        <p:nvSpPr>
          <p:cNvPr id="44" name="文字方塊 43"/>
          <p:cNvSpPr txBox="1"/>
          <p:nvPr/>
        </p:nvSpPr>
        <p:spPr>
          <a:xfrm>
            <a:off x="6960096" y="4269814"/>
            <a:ext cx="288032" cy="369332"/>
          </a:xfrm>
          <a:prstGeom prst="rect">
            <a:avLst/>
          </a:prstGeom>
          <a:noFill/>
        </p:spPr>
        <p:txBody>
          <a:bodyPr wrap="square" rtlCol="0">
            <a:spAutoFit/>
          </a:bodyPr>
          <a:lstStyle/>
          <a:p>
            <a:pPr algn="ctr"/>
            <a:r>
              <a:rPr lang="en-US" altLang="zh-TW" dirty="0"/>
              <a:t>+</a:t>
            </a:r>
            <a:endParaRPr lang="zh-TW" altLang="en-US" dirty="0"/>
          </a:p>
        </p:txBody>
      </p:sp>
      <p:sp>
        <p:nvSpPr>
          <p:cNvPr id="45" name="文字方塊 44"/>
          <p:cNvSpPr txBox="1"/>
          <p:nvPr/>
        </p:nvSpPr>
        <p:spPr>
          <a:xfrm>
            <a:off x="7392144" y="4629854"/>
            <a:ext cx="288032" cy="369332"/>
          </a:xfrm>
          <a:prstGeom prst="rect">
            <a:avLst/>
          </a:prstGeom>
          <a:noFill/>
        </p:spPr>
        <p:txBody>
          <a:bodyPr wrap="square" rtlCol="0">
            <a:spAutoFit/>
          </a:bodyPr>
          <a:lstStyle/>
          <a:p>
            <a:pPr algn="ctr"/>
            <a:r>
              <a:rPr lang="en-US" altLang="zh-TW" dirty="0"/>
              <a:t>*</a:t>
            </a:r>
            <a:endParaRPr lang="zh-TW" altLang="en-US" dirty="0"/>
          </a:p>
        </p:txBody>
      </p:sp>
      <p:sp>
        <p:nvSpPr>
          <p:cNvPr id="46" name="文字方塊 45"/>
          <p:cNvSpPr txBox="1"/>
          <p:nvPr/>
        </p:nvSpPr>
        <p:spPr>
          <a:xfrm>
            <a:off x="6896472" y="4999186"/>
            <a:ext cx="495672" cy="369332"/>
          </a:xfrm>
          <a:prstGeom prst="rect">
            <a:avLst/>
          </a:prstGeom>
          <a:noFill/>
        </p:spPr>
        <p:txBody>
          <a:bodyPr wrap="square" rtlCol="0">
            <a:spAutoFit/>
          </a:bodyPr>
          <a:lstStyle/>
          <a:p>
            <a:pPr algn="ctr"/>
            <a:r>
              <a:rPr lang="en-US" altLang="zh-TW" dirty="0"/>
              <a:t>id</a:t>
            </a:r>
            <a:endParaRPr lang="zh-TW" altLang="en-US" dirty="0"/>
          </a:p>
        </p:txBody>
      </p:sp>
      <p:sp>
        <p:nvSpPr>
          <p:cNvPr id="47" name="文字方塊 46"/>
          <p:cNvSpPr txBox="1"/>
          <p:nvPr/>
        </p:nvSpPr>
        <p:spPr>
          <a:xfrm>
            <a:off x="7760568" y="4999186"/>
            <a:ext cx="495672" cy="369332"/>
          </a:xfrm>
          <a:prstGeom prst="rect">
            <a:avLst/>
          </a:prstGeom>
          <a:noFill/>
        </p:spPr>
        <p:txBody>
          <a:bodyPr wrap="square" rtlCol="0">
            <a:spAutoFit/>
          </a:bodyPr>
          <a:lstStyle/>
          <a:p>
            <a:pPr algn="ctr"/>
            <a:r>
              <a:rPr lang="en-US" altLang="zh-TW" dirty="0"/>
              <a:t>id</a:t>
            </a:r>
            <a:endParaRPr lang="zh-TW" altLang="en-US" dirty="0"/>
          </a:p>
        </p:txBody>
      </p:sp>
      <p:cxnSp>
        <p:nvCxnSpPr>
          <p:cNvPr id="49" name="直線接點 48"/>
          <p:cNvCxnSpPr>
            <a:stCxn id="21" idx="1"/>
            <a:endCxn id="41" idx="0"/>
          </p:cNvCxnSpPr>
          <p:nvPr/>
        </p:nvCxnSpPr>
        <p:spPr>
          <a:xfrm flipH="1">
            <a:off x="6280212" y="4118010"/>
            <a:ext cx="247836" cy="151805"/>
          </a:xfrm>
          <a:prstGeom prst="line">
            <a:avLst/>
          </a:prstGeom>
        </p:spPr>
        <p:style>
          <a:lnRef idx="2">
            <a:schemeClr val="dk1"/>
          </a:lnRef>
          <a:fillRef idx="0">
            <a:schemeClr val="dk1"/>
          </a:fillRef>
          <a:effectRef idx="1">
            <a:schemeClr val="dk1"/>
          </a:effectRef>
          <a:fontRef idx="minor">
            <a:schemeClr val="tx1"/>
          </a:fontRef>
        </p:style>
      </p:cxnSp>
      <p:cxnSp>
        <p:nvCxnSpPr>
          <p:cNvPr id="50" name="直線接點 49"/>
          <p:cNvCxnSpPr>
            <a:stCxn id="21" idx="3"/>
            <a:endCxn id="44" idx="0"/>
          </p:cNvCxnSpPr>
          <p:nvPr/>
        </p:nvCxnSpPr>
        <p:spPr>
          <a:xfrm>
            <a:off x="6816080" y="4118010"/>
            <a:ext cx="288032" cy="151805"/>
          </a:xfrm>
          <a:prstGeom prst="line">
            <a:avLst/>
          </a:prstGeom>
        </p:spPr>
        <p:style>
          <a:lnRef idx="2">
            <a:schemeClr val="dk1"/>
          </a:lnRef>
          <a:fillRef idx="0">
            <a:schemeClr val="dk1"/>
          </a:fillRef>
          <a:effectRef idx="1">
            <a:schemeClr val="dk1"/>
          </a:effectRef>
          <a:fontRef idx="minor">
            <a:schemeClr val="tx1"/>
          </a:fontRef>
        </p:style>
      </p:cxnSp>
      <p:cxnSp>
        <p:nvCxnSpPr>
          <p:cNvPr id="53" name="直線接點 52"/>
          <p:cNvCxnSpPr>
            <a:stCxn id="44" idx="1"/>
            <a:endCxn id="42" idx="0"/>
          </p:cNvCxnSpPr>
          <p:nvPr/>
        </p:nvCxnSpPr>
        <p:spPr>
          <a:xfrm flipH="1">
            <a:off x="6703876" y="4454480"/>
            <a:ext cx="256220" cy="175374"/>
          </a:xfrm>
          <a:prstGeom prst="line">
            <a:avLst/>
          </a:prstGeom>
        </p:spPr>
        <p:style>
          <a:lnRef idx="2">
            <a:schemeClr val="dk1"/>
          </a:lnRef>
          <a:fillRef idx="0">
            <a:schemeClr val="dk1"/>
          </a:fillRef>
          <a:effectRef idx="1">
            <a:schemeClr val="dk1"/>
          </a:effectRef>
          <a:fontRef idx="minor">
            <a:schemeClr val="tx1"/>
          </a:fontRef>
        </p:style>
      </p:cxnSp>
      <p:cxnSp>
        <p:nvCxnSpPr>
          <p:cNvPr id="56" name="直線接點 55"/>
          <p:cNvCxnSpPr>
            <a:stCxn id="45" idx="0"/>
            <a:endCxn id="44" idx="3"/>
          </p:cNvCxnSpPr>
          <p:nvPr/>
        </p:nvCxnSpPr>
        <p:spPr>
          <a:xfrm flipH="1" flipV="1">
            <a:off x="7248128" y="4454480"/>
            <a:ext cx="288032" cy="175374"/>
          </a:xfrm>
          <a:prstGeom prst="line">
            <a:avLst/>
          </a:prstGeom>
        </p:spPr>
        <p:style>
          <a:lnRef idx="2">
            <a:schemeClr val="dk1"/>
          </a:lnRef>
          <a:fillRef idx="0">
            <a:schemeClr val="dk1"/>
          </a:fillRef>
          <a:effectRef idx="1">
            <a:schemeClr val="dk1"/>
          </a:effectRef>
          <a:fontRef idx="minor">
            <a:schemeClr val="tx1"/>
          </a:fontRef>
        </p:style>
      </p:cxnSp>
      <p:cxnSp>
        <p:nvCxnSpPr>
          <p:cNvPr id="59" name="直線接點 58"/>
          <p:cNvCxnSpPr>
            <a:stCxn id="45" idx="1"/>
            <a:endCxn id="46" idx="0"/>
          </p:cNvCxnSpPr>
          <p:nvPr/>
        </p:nvCxnSpPr>
        <p:spPr>
          <a:xfrm flipH="1">
            <a:off x="7144308" y="4814520"/>
            <a:ext cx="247836" cy="184666"/>
          </a:xfrm>
          <a:prstGeom prst="line">
            <a:avLst/>
          </a:prstGeom>
        </p:spPr>
        <p:style>
          <a:lnRef idx="2">
            <a:schemeClr val="dk1"/>
          </a:lnRef>
          <a:fillRef idx="0">
            <a:schemeClr val="dk1"/>
          </a:fillRef>
          <a:effectRef idx="1">
            <a:schemeClr val="dk1"/>
          </a:effectRef>
          <a:fontRef idx="minor">
            <a:schemeClr val="tx1"/>
          </a:fontRef>
        </p:style>
      </p:cxnSp>
      <p:cxnSp>
        <p:nvCxnSpPr>
          <p:cNvPr id="62" name="直線接點 61"/>
          <p:cNvCxnSpPr>
            <a:stCxn id="47" idx="0"/>
            <a:endCxn id="45" idx="3"/>
          </p:cNvCxnSpPr>
          <p:nvPr/>
        </p:nvCxnSpPr>
        <p:spPr>
          <a:xfrm flipH="1" flipV="1">
            <a:off x="7680176" y="4814520"/>
            <a:ext cx="328228" cy="184666"/>
          </a:xfrm>
          <a:prstGeom prst="line">
            <a:avLst/>
          </a:prstGeom>
        </p:spPr>
        <p:style>
          <a:lnRef idx="2">
            <a:schemeClr val="dk1"/>
          </a:lnRef>
          <a:fillRef idx="0">
            <a:schemeClr val="dk1"/>
          </a:fillRef>
          <a:effectRef idx="1">
            <a:schemeClr val="dk1"/>
          </a:effectRef>
          <a:fontRef idx="minor">
            <a:schemeClr val="tx1"/>
          </a:fontRef>
        </p:style>
      </p:cxnSp>
      <p:sp>
        <p:nvSpPr>
          <p:cNvPr id="66" name="矩形 65"/>
          <p:cNvSpPr/>
          <p:nvPr/>
        </p:nvSpPr>
        <p:spPr>
          <a:xfrm>
            <a:off x="3215680" y="5431234"/>
            <a:ext cx="6912768" cy="1293405"/>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5443736" y="5531135"/>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Code Generator</a:t>
            </a:r>
            <a:endParaRPr lang="zh-TW" altLang="en-US" dirty="0">
              <a:solidFill>
                <a:schemeClr val="tx1"/>
              </a:solidFill>
            </a:endParaRPr>
          </a:p>
        </p:txBody>
      </p:sp>
      <p:cxnSp>
        <p:nvCxnSpPr>
          <p:cNvPr id="69" name="直線單箭頭接點 68"/>
          <p:cNvCxnSpPr>
            <a:stCxn id="42" idx="2"/>
            <a:endCxn id="68" idx="0"/>
          </p:cNvCxnSpPr>
          <p:nvPr/>
        </p:nvCxnSpPr>
        <p:spPr>
          <a:xfrm>
            <a:off x="6703876" y="4999187"/>
            <a:ext cx="0" cy="5319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直線單箭頭接點 69"/>
          <p:cNvCxnSpPr>
            <a:stCxn id="68" idx="2"/>
            <a:endCxn id="83" idx="0"/>
          </p:cNvCxnSpPr>
          <p:nvPr/>
        </p:nvCxnSpPr>
        <p:spPr>
          <a:xfrm>
            <a:off x="6703876" y="5895822"/>
            <a:ext cx="4192" cy="182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文字方塊 81"/>
          <p:cNvSpPr txBox="1"/>
          <p:nvPr/>
        </p:nvSpPr>
        <p:spPr>
          <a:xfrm>
            <a:off x="3351712" y="6078308"/>
            <a:ext cx="1944216" cy="369332"/>
          </a:xfrm>
          <a:prstGeom prst="rect">
            <a:avLst/>
          </a:prstGeom>
          <a:noFill/>
        </p:spPr>
        <p:txBody>
          <a:bodyPr wrap="square" rtlCol="0">
            <a:spAutoFit/>
          </a:bodyPr>
          <a:lstStyle/>
          <a:p>
            <a:pPr algn="ctr"/>
            <a:r>
              <a:rPr lang="en-US" altLang="zh-TW" dirty="0"/>
              <a:t>generated code</a:t>
            </a:r>
          </a:p>
        </p:txBody>
      </p:sp>
      <p:sp>
        <p:nvSpPr>
          <p:cNvPr id="83" name="文字方塊 82"/>
          <p:cNvSpPr txBox="1"/>
          <p:nvPr/>
        </p:nvSpPr>
        <p:spPr>
          <a:xfrm>
            <a:off x="5571846" y="6078309"/>
            <a:ext cx="2272444" cy="646331"/>
          </a:xfrm>
          <a:prstGeom prst="rect">
            <a:avLst/>
          </a:prstGeom>
          <a:noFill/>
        </p:spPr>
        <p:txBody>
          <a:bodyPr wrap="square" rtlCol="0">
            <a:spAutoFit/>
          </a:bodyPr>
          <a:lstStyle/>
          <a:p>
            <a:r>
              <a:rPr lang="en-US" altLang="zh-TW" dirty="0" err="1"/>
              <a:t>mul</a:t>
            </a:r>
            <a:r>
              <a:rPr lang="en-US" altLang="zh-TW" dirty="0"/>
              <a:t> $r1, $r2, $r3</a:t>
            </a:r>
          </a:p>
          <a:p>
            <a:r>
              <a:rPr lang="en-US" altLang="zh-TW" dirty="0"/>
              <a:t>add $r0, $r1, $r4 …</a:t>
            </a:r>
          </a:p>
        </p:txBody>
      </p:sp>
      <p:sp>
        <p:nvSpPr>
          <p:cNvPr id="3" name="投影片編號版面配置區 2"/>
          <p:cNvSpPr>
            <a:spLocks noGrp="1"/>
          </p:cNvSpPr>
          <p:nvPr>
            <p:ph type="sldNum" sz="quarter" idx="12"/>
          </p:nvPr>
        </p:nvSpPr>
        <p:spPr/>
        <p:txBody>
          <a:bodyPr/>
          <a:lstStyle/>
          <a:p>
            <a:fld id="{FB64BC04-27FB-4CC0-8043-ACF384117C8F}" type="slidenum">
              <a:rPr lang="zh-TW" altLang="en-US" smtClean="0"/>
              <a:t>4</a:t>
            </a:fld>
            <a:endParaRPr lang="zh-TW" altLang="en-US"/>
          </a:p>
        </p:txBody>
      </p:sp>
    </p:spTree>
    <p:extLst>
      <p:ext uri="{BB962C8B-B14F-4D97-AF65-F5344CB8AC3E}">
        <p14:creationId xmlns:p14="http://schemas.microsoft.com/office/powerpoint/2010/main" val="3129491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mj-lt"/>
              </a:rPr>
              <a:t>Output Format</a:t>
            </a:r>
            <a:endParaRPr kumimoji="1" lang="zh-TW" altLang="en-US" dirty="0">
              <a:latin typeface="+mj-lt"/>
            </a:endParaRPr>
          </a:p>
        </p:txBody>
      </p:sp>
      <p:sp>
        <p:nvSpPr>
          <p:cNvPr id="3" name="內容版面配置區 2"/>
          <p:cNvSpPr>
            <a:spLocks noGrp="1"/>
          </p:cNvSpPr>
          <p:nvPr>
            <p:ph idx="1"/>
          </p:nvPr>
        </p:nvSpPr>
        <p:spPr>
          <a:xfrm>
            <a:off x="1413310" y="1417638"/>
            <a:ext cx="8229600" cy="4925144"/>
          </a:xfrm>
        </p:spPr>
        <p:txBody>
          <a:bodyPr>
            <a:normAutofit lnSpcReduction="10000"/>
          </a:bodyPr>
          <a:lstStyle/>
          <a:p>
            <a:r>
              <a:rPr lang="en-US" altLang="zh-TW" sz="2400" dirty="0">
                <a:latin typeface="+mn-lt"/>
                <a:cs typeface="Calibri"/>
              </a:rPr>
              <a:t>(Each line) Legal code </a:t>
            </a:r>
          </a:p>
          <a:p>
            <a:pPr lvl="1"/>
            <a:r>
              <a:rPr lang="en-US" altLang="zh-TW" sz="2000" b="1" dirty="0">
                <a:solidFill>
                  <a:srgbClr val="FF0000"/>
                </a:solidFill>
                <a:latin typeface="+mn-lt"/>
                <a:cs typeface="Calibri"/>
              </a:rPr>
              <a:t>You must print the results with the formats described below</a:t>
            </a:r>
          </a:p>
          <a:p>
            <a:pPr lvl="2"/>
            <a:r>
              <a:rPr lang="en-US" altLang="zh-TW" sz="1800" dirty="0">
                <a:latin typeface="+mn-lt"/>
                <a:cs typeface="Calibri"/>
              </a:rPr>
              <a:t>If it is a</a:t>
            </a:r>
            <a:r>
              <a:rPr lang="en-US" altLang="zh-TW" sz="1800" b="1" dirty="0">
                <a:latin typeface="+mn-lt"/>
                <a:cs typeface="Calibri"/>
              </a:rPr>
              <a:t> comment </a:t>
            </a:r>
            <a:r>
              <a:rPr lang="en-US" altLang="zh-TW" sz="1800" dirty="0">
                <a:latin typeface="+mn-lt"/>
                <a:cs typeface="Calibri"/>
              </a:rPr>
              <a:t>or a </a:t>
            </a:r>
            <a:r>
              <a:rPr lang="en-US" altLang="zh-TW" sz="1800" b="1" dirty="0">
                <a:latin typeface="+mn-lt"/>
                <a:cs typeface="Calibri"/>
              </a:rPr>
              <a:t>pragma directive</a:t>
            </a:r>
            <a:r>
              <a:rPr lang="en-US" altLang="zh-TW" sz="1800" dirty="0">
                <a:latin typeface="+mn-lt"/>
                <a:cs typeface="Calibri"/>
              </a:rPr>
              <a:t>, just print the line number and the line.</a:t>
            </a:r>
          </a:p>
          <a:p>
            <a:pPr marL="1371600" lvl="3" indent="0">
              <a:buNone/>
            </a:pPr>
            <a:r>
              <a:rPr lang="en-US" altLang="zh-TW" sz="1800" dirty="0" err="1">
                <a:latin typeface="+mn-lt"/>
                <a:cs typeface="Calibri"/>
              </a:rPr>
              <a:t>linenum:line_content</a:t>
            </a:r>
            <a:endParaRPr lang="en-US" altLang="zh-TW" sz="1800" dirty="0">
              <a:latin typeface="+mn-lt"/>
              <a:cs typeface="Calibri"/>
            </a:endParaRPr>
          </a:p>
          <a:p>
            <a:pPr lvl="2"/>
            <a:r>
              <a:rPr lang="en-US" altLang="zh-TW" sz="1800" dirty="0">
                <a:latin typeface="+mn-lt"/>
                <a:cs typeface="Calibri"/>
              </a:rPr>
              <a:t>Others, print token type first, then, print the line number and the line.</a:t>
            </a:r>
          </a:p>
          <a:p>
            <a:pPr marL="1371600" lvl="3" indent="0">
              <a:buNone/>
            </a:pPr>
            <a:r>
              <a:rPr lang="en-US" altLang="zh-TW" sz="1800" dirty="0">
                <a:latin typeface="+mn-lt"/>
                <a:cs typeface="Calibri"/>
              </a:rPr>
              <a:t>#token </a:t>
            </a:r>
            <a:r>
              <a:rPr lang="en-US" altLang="zh-TW" sz="1800" dirty="0" err="1">
                <a:latin typeface="+mn-lt"/>
                <a:cs typeface="Calibri"/>
              </a:rPr>
              <a:t>type:token</a:t>
            </a:r>
            <a:endParaRPr lang="en-US" altLang="zh-TW" sz="1800" dirty="0">
              <a:latin typeface="+mn-lt"/>
              <a:cs typeface="Calibri"/>
            </a:endParaRPr>
          </a:p>
          <a:p>
            <a:pPr marL="1371600" lvl="3" indent="0">
              <a:buNone/>
            </a:pPr>
            <a:r>
              <a:rPr lang="en-US" altLang="zh-TW" sz="1800" dirty="0">
                <a:latin typeface="+mn-lt"/>
                <a:cs typeface="Calibri"/>
              </a:rPr>
              <a:t>	…</a:t>
            </a:r>
          </a:p>
          <a:p>
            <a:pPr marL="1371600" lvl="3" indent="0">
              <a:buNone/>
            </a:pPr>
            <a:r>
              <a:rPr lang="en-US" altLang="zh-TW" sz="1800" dirty="0" err="1">
                <a:latin typeface="+mn-lt"/>
                <a:cs typeface="Calibri"/>
              </a:rPr>
              <a:t>linenum:line_content</a:t>
            </a:r>
            <a:endParaRPr kumimoji="1" lang="en-US" altLang="zh-TW" sz="1800" dirty="0">
              <a:latin typeface="+mn-lt"/>
              <a:cs typeface="Calibri"/>
            </a:endParaRPr>
          </a:p>
          <a:p>
            <a:r>
              <a:rPr lang="en-US" altLang="zh-TW" sz="2400" dirty="0">
                <a:latin typeface="+mn-lt"/>
                <a:cs typeface="Calibri"/>
              </a:rPr>
              <a:t>(Each line) </a:t>
            </a:r>
            <a:r>
              <a:rPr kumimoji="1" lang="en-US" altLang="zh-TW" sz="2400" dirty="0">
                <a:latin typeface="+mn-lt"/>
                <a:cs typeface="Calibri"/>
              </a:rPr>
              <a:t>Error code </a:t>
            </a:r>
          </a:p>
          <a:p>
            <a:pPr lvl="2"/>
            <a:r>
              <a:rPr lang="en-US" altLang="zh-TW" sz="2000" dirty="0">
                <a:latin typeface="+mn-lt"/>
                <a:cs typeface="Calibri"/>
              </a:rPr>
              <a:t>Error handling: All error messages </a:t>
            </a:r>
            <a:r>
              <a:rPr lang="en-US" altLang="zh-TW" sz="2000" b="1" dirty="0">
                <a:solidFill>
                  <a:srgbClr val="FF0000"/>
                </a:solidFill>
                <a:latin typeface="+mn-lt"/>
                <a:cs typeface="Calibri"/>
              </a:rPr>
              <a:t>must be printed to </a:t>
            </a:r>
            <a:r>
              <a:rPr lang="en-US" altLang="zh-TW" sz="2000" b="1" dirty="0" err="1">
                <a:solidFill>
                  <a:srgbClr val="FF0000"/>
                </a:solidFill>
                <a:latin typeface="+mn-lt"/>
                <a:cs typeface="Calibri"/>
              </a:rPr>
              <a:t>stderr</a:t>
            </a:r>
            <a:r>
              <a:rPr lang="en-US" altLang="zh-TW" sz="2000" b="1" dirty="0">
                <a:solidFill>
                  <a:srgbClr val="FF0000"/>
                </a:solidFill>
                <a:latin typeface="+mn-lt"/>
                <a:cs typeface="Calibri"/>
              </a:rPr>
              <a:t> and follow the format described below. Your scanner should be </a:t>
            </a:r>
            <a:r>
              <a:rPr lang="en-US" altLang="zh-TW" sz="2000" b="1" dirty="0">
                <a:solidFill>
                  <a:srgbClr val="FF0000"/>
                </a:solidFill>
                <a:latin typeface="+mn-lt"/>
              </a:rPr>
              <a:t>exit with code 1. </a:t>
            </a:r>
            <a:endParaRPr lang="en-US" altLang="zh-TW" sz="2000" b="1" dirty="0">
              <a:solidFill>
                <a:srgbClr val="FF0000"/>
              </a:solidFill>
              <a:latin typeface="+mn-lt"/>
              <a:cs typeface="Calibri"/>
            </a:endParaRPr>
          </a:p>
          <a:p>
            <a:pPr marL="1371600" lvl="3" indent="0">
              <a:buNone/>
            </a:pPr>
            <a:r>
              <a:rPr lang="en-US" altLang="zh-TW" sz="1800" dirty="0">
                <a:latin typeface="+mn-lt"/>
                <a:cs typeface="Calibri"/>
              </a:rPr>
              <a:t>Error at line 5: .</a:t>
            </a:r>
          </a:p>
          <a:p>
            <a:pPr marL="1371600" lvl="3" indent="0">
              <a:buNone/>
            </a:pPr>
            <a:r>
              <a:rPr lang="en-US" altLang="zh-TW" sz="1800" dirty="0" err="1">
                <a:latin typeface="+mn-lt"/>
                <a:cs typeface="Calibri"/>
              </a:rPr>
              <a:t>fprintf</a:t>
            </a:r>
            <a:r>
              <a:rPr lang="en-US" altLang="zh-TW" sz="1800" dirty="0">
                <a:latin typeface="+mn-lt"/>
                <a:cs typeface="Calibri"/>
              </a:rPr>
              <a:t>(</a:t>
            </a:r>
            <a:r>
              <a:rPr lang="en-US" altLang="zh-TW" sz="1800" dirty="0" err="1">
                <a:latin typeface="+mn-lt"/>
                <a:cs typeface="Calibri"/>
              </a:rPr>
              <a:t>stderr</a:t>
            </a:r>
            <a:r>
              <a:rPr lang="en-US" altLang="zh-TW" sz="1800" dirty="0">
                <a:latin typeface="+mn-lt"/>
                <a:cs typeface="Calibri"/>
              </a:rPr>
              <a:t>, "Error at line %d: %s\n", </a:t>
            </a:r>
            <a:r>
              <a:rPr lang="en-US" altLang="zh-TW" sz="1800" dirty="0" err="1">
                <a:latin typeface="+mn-lt"/>
                <a:cs typeface="Calibri"/>
              </a:rPr>
              <a:t>linenum</a:t>
            </a:r>
            <a:r>
              <a:rPr lang="en-US" altLang="zh-TW" sz="1800" dirty="0">
                <a:latin typeface="+mn-lt"/>
                <a:cs typeface="Calibri"/>
              </a:rPr>
              <a:t>, </a:t>
            </a:r>
            <a:r>
              <a:rPr lang="en-US" altLang="zh-TW" sz="1800" dirty="0" err="1" smtClean="0">
                <a:latin typeface="+mn-lt"/>
                <a:cs typeface="Calibri"/>
              </a:rPr>
              <a:t>errorMessage</a:t>
            </a:r>
            <a:r>
              <a:rPr lang="en-US" altLang="zh-TW" sz="1800" dirty="0" smtClean="0">
                <a:latin typeface="+mn-lt"/>
                <a:cs typeface="Calibri"/>
              </a:rPr>
              <a:t>); </a:t>
            </a:r>
            <a:r>
              <a:rPr lang="en-US" altLang="zh-TW" sz="1800" dirty="0">
                <a:latin typeface="+mn-lt"/>
              </a:rPr>
              <a:t>exit(1); </a:t>
            </a:r>
          </a:p>
          <a:p>
            <a:pPr marL="1371600" lvl="3" indent="0">
              <a:buNone/>
            </a:pPr>
            <a:endParaRPr lang="en-US" altLang="zh-TW" sz="1400" dirty="0">
              <a:latin typeface="+mn-lt"/>
              <a:cs typeface="Calibri"/>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40</a:t>
            </a:fld>
            <a:endParaRPr lang="zh-TW" altLang="en-US" dirty="0"/>
          </a:p>
        </p:txBody>
      </p:sp>
    </p:spTree>
    <p:extLst>
      <p:ext uri="{BB962C8B-B14F-4D97-AF65-F5344CB8AC3E}">
        <p14:creationId xmlns:p14="http://schemas.microsoft.com/office/powerpoint/2010/main" val="10018237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3600" dirty="0">
                <a:latin typeface="+mj-lt"/>
              </a:rPr>
              <a:t>Output Format Examples: Test Case </a:t>
            </a:r>
            <a:r>
              <a:rPr kumimoji="1" lang="en-US" altLang="zh-TW" sz="3600" dirty="0" smtClean="0">
                <a:latin typeface="+mj-lt"/>
              </a:rPr>
              <a:t>0_1</a:t>
            </a:r>
            <a:endParaRPr kumimoji="1" lang="zh-TW" altLang="en-US" sz="3600" dirty="0">
              <a:latin typeface="+mj-lt"/>
            </a:endParaRPr>
          </a:p>
        </p:txBody>
      </p:sp>
      <p:sp>
        <p:nvSpPr>
          <p:cNvPr id="3" name="內容版面配置區 2"/>
          <p:cNvSpPr>
            <a:spLocks noGrp="1"/>
          </p:cNvSpPr>
          <p:nvPr>
            <p:ph idx="1"/>
          </p:nvPr>
        </p:nvSpPr>
        <p:spPr>
          <a:xfrm>
            <a:off x="1981200" y="1340768"/>
            <a:ext cx="8229600" cy="388640"/>
          </a:xfrm>
        </p:spPr>
        <p:txBody>
          <a:bodyPr>
            <a:noAutofit/>
          </a:bodyPr>
          <a:lstStyle/>
          <a:p>
            <a:pPr marL="0" indent="0">
              <a:buNone/>
            </a:pPr>
            <a:r>
              <a:rPr kumimoji="1" lang="tr-TR" altLang="zh-TW" sz="2800" dirty="0" err="1">
                <a:latin typeface="+mn-lt"/>
              </a:rPr>
              <a:t>char</a:t>
            </a:r>
            <a:r>
              <a:rPr kumimoji="1" lang="tr-TR" altLang="zh-TW" sz="2800" dirty="0">
                <a:latin typeface="+mn-lt"/>
              </a:rPr>
              <a:t> a = 'i';</a:t>
            </a:r>
            <a:endParaRPr kumimoji="1" lang="zh-TW" altLang="en-US" sz="2800" dirty="0">
              <a:latin typeface="+mn-l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41</a:t>
            </a:fld>
            <a:endParaRPr lang="zh-TW" altLang="en-US"/>
          </a:p>
        </p:txBody>
      </p:sp>
      <p:sp>
        <p:nvSpPr>
          <p:cNvPr id="5" name="標題 1"/>
          <p:cNvSpPr txBox="1">
            <a:spLocks/>
          </p:cNvSpPr>
          <p:nvPr/>
        </p:nvSpPr>
        <p:spPr>
          <a:xfrm>
            <a:off x="2133600" y="2276872"/>
            <a:ext cx="8229600" cy="7109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微軟正黑體" pitchFamily="34" charset="-120"/>
                <a:ea typeface="微軟正黑體" pitchFamily="34" charset="-120"/>
                <a:cs typeface="+mj-cs"/>
              </a:defRPr>
            </a:lvl1pPr>
          </a:lstStyle>
          <a:p>
            <a:r>
              <a:rPr kumimoji="1" lang="en-US" altLang="zh-TW" sz="3600" dirty="0">
                <a:latin typeface="+mj-lt"/>
              </a:rPr>
              <a:t>Output Format Examples: Result</a:t>
            </a:r>
            <a:endParaRPr kumimoji="1" lang="zh-TW" altLang="en-US" sz="3600" dirty="0">
              <a:latin typeface="+mj-lt"/>
            </a:endParaRPr>
          </a:p>
        </p:txBody>
      </p:sp>
      <p:sp>
        <p:nvSpPr>
          <p:cNvPr id="6" name="內容版面配置區 2"/>
          <p:cNvSpPr txBox="1">
            <a:spLocks/>
          </p:cNvSpPr>
          <p:nvPr/>
        </p:nvSpPr>
        <p:spPr>
          <a:xfrm>
            <a:off x="1991544" y="2996952"/>
            <a:ext cx="8229600" cy="28803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1" lang="tr-TR" altLang="zh-TW" sz="2800" dirty="0">
                <a:latin typeface="+mn-lt"/>
              </a:rPr>
              <a:t>#</a:t>
            </a:r>
            <a:r>
              <a:rPr kumimoji="1" lang="tr-TR" altLang="zh-TW" sz="2800" dirty="0" err="1">
                <a:latin typeface="+mn-lt"/>
              </a:rPr>
              <a:t>key:char</a:t>
            </a:r>
            <a:endParaRPr kumimoji="1" lang="tr-TR" altLang="zh-TW" sz="2800" dirty="0">
              <a:latin typeface="+mn-lt"/>
            </a:endParaRPr>
          </a:p>
          <a:p>
            <a:pPr marL="0" indent="0">
              <a:buNone/>
            </a:pPr>
            <a:r>
              <a:rPr kumimoji="1" lang="tr-TR" altLang="zh-TW" sz="2800" dirty="0">
                <a:latin typeface="+mn-lt"/>
              </a:rPr>
              <a:t>#</a:t>
            </a:r>
            <a:r>
              <a:rPr kumimoji="1" lang="tr-TR" altLang="zh-TW" sz="2800" dirty="0" err="1">
                <a:latin typeface="+mn-lt"/>
              </a:rPr>
              <a:t>id:a</a:t>
            </a:r>
            <a:endParaRPr kumimoji="1" lang="tr-TR" altLang="zh-TW" sz="2800" dirty="0">
              <a:latin typeface="+mn-lt"/>
            </a:endParaRPr>
          </a:p>
          <a:p>
            <a:pPr marL="0" indent="0">
              <a:buNone/>
            </a:pPr>
            <a:r>
              <a:rPr kumimoji="1" lang="tr-TR" altLang="zh-TW" sz="2800" dirty="0">
                <a:latin typeface="+mn-lt"/>
              </a:rPr>
              <a:t>#op:=</a:t>
            </a:r>
          </a:p>
          <a:p>
            <a:pPr marL="0" indent="0">
              <a:buNone/>
            </a:pPr>
            <a:r>
              <a:rPr kumimoji="1" lang="tr-TR" altLang="zh-TW" sz="2800" dirty="0">
                <a:latin typeface="+mn-lt"/>
              </a:rPr>
              <a:t>#</a:t>
            </a:r>
            <a:r>
              <a:rPr kumimoji="1" lang="tr-TR" altLang="zh-TW" sz="2800" dirty="0" err="1">
                <a:latin typeface="+mn-lt"/>
              </a:rPr>
              <a:t>char</a:t>
            </a:r>
            <a:r>
              <a:rPr kumimoji="1" lang="tr-TR" altLang="zh-TW" sz="2800" dirty="0">
                <a:latin typeface="+mn-lt"/>
              </a:rPr>
              <a:t>:'i'</a:t>
            </a:r>
          </a:p>
          <a:p>
            <a:pPr marL="0" indent="0">
              <a:buNone/>
            </a:pPr>
            <a:r>
              <a:rPr kumimoji="1" lang="tr-TR" altLang="zh-TW" sz="2800" dirty="0">
                <a:latin typeface="+mn-lt"/>
              </a:rPr>
              <a:t>#</a:t>
            </a:r>
            <a:r>
              <a:rPr kumimoji="1" lang="tr-TR" altLang="zh-TW" sz="2800" dirty="0" err="1">
                <a:latin typeface="+mn-lt"/>
              </a:rPr>
              <a:t>punc</a:t>
            </a:r>
            <a:r>
              <a:rPr kumimoji="1" lang="tr-TR" altLang="zh-TW" sz="2800" dirty="0">
                <a:latin typeface="+mn-lt"/>
              </a:rPr>
              <a:t>:;</a:t>
            </a:r>
          </a:p>
          <a:p>
            <a:pPr marL="0" indent="0">
              <a:buNone/>
            </a:pPr>
            <a:r>
              <a:rPr kumimoji="1" lang="tr-TR" altLang="zh-TW" sz="2800" dirty="0">
                <a:latin typeface="+mn-lt"/>
              </a:rPr>
              <a:t>1:char a = 'i';</a:t>
            </a:r>
            <a:endParaRPr kumimoji="1" lang="zh-TW" altLang="en-US" sz="2800" dirty="0">
              <a:latin typeface="+mn-lt"/>
            </a:endParaRPr>
          </a:p>
        </p:txBody>
      </p:sp>
    </p:spTree>
    <p:extLst>
      <p:ext uri="{BB962C8B-B14F-4D97-AF65-F5344CB8AC3E}">
        <p14:creationId xmlns:p14="http://schemas.microsoft.com/office/powerpoint/2010/main" val="413472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3600" dirty="0">
                <a:latin typeface="+mj-lt"/>
              </a:rPr>
              <a:t>Output Format Examples: Test Case </a:t>
            </a:r>
            <a:r>
              <a:rPr kumimoji="1" lang="en-US" altLang="zh-TW" sz="3600" dirty="0" smtClean="0">
                <a:latin typeface="+mj-lt"/>
              </a:rPr>
              <a:t>0_2</a:t>
            </a:r>
            <a:endParaRPr kumimoji="1" lang="zh-TW" altLang="en-US" sz="3600" dirty="0">
              <a:latin typeface="+mj-lt"/>
            </a:endParaRPr>
          </a:p>
        </p:txBody>
      </p:sp>
      <p:sp>
        <p:nvSpPr>
          <p:cNvPr id="3" name="內容版面配置區 2"/>
          <p:cNvSpPr>
            <a:spLocks noGrp="1"/>
          </p:cNvSpPr>
          <p:nvPr>
            <p:ph idx="1"/>
          </p:nvPr>
        </p:nvSpPr>
        <p:spPr>
          <a:xfrm>
            <a:off x="1981200" y="1600200"/>
            <a:ext cx="8229600" cy="4781128"/>
          </a:xfrm>
        </p:spPr>
        <p:txBody>
          <a:bodyPr>
            <a:normAutofit fontScale="62500" lnSpcReduction="20000"/>
          </a:bodyPr>
          <a:lstStyle/>
          <a:p>
            <a:pPr marL="514350" indent="-514350">
              <a:buFont typeface="+mj-lt"/>
              <a:buAutoNum type="arabicPeriod"/>
            </a:pPr>
            <a:r>
              <a:rPr kumimoji="1" lang="en-US" altLang="zh-TW" dirty="0">
                <a:latin typeface="+mn-lt"/>
              </a:rPr>
              <a:t>//This test case is only for homework explanation</a:t>
            </a:r>
          </a:p>
          <a:p>
            <a:pPr marL="514350" indent="-514350">
              <a:buFont typeface="+mj-lt"/>
              <a:buAutoNum type="arabicPeriod"/>
            </a:pPr>
            <a:r>
              <a:rPr kumimoji="1" lang="en-US" altLang="zh-TW" dirty="0" err="1">
                <a:latin typeface="+mn-lt"/>
              </a:rPr>
              <a:t>int</a:t>
            </a:r>
            <a:r>
              <a:rPr kumimoji="1" lang="en-US" altLang="zh-TW" dirty="0">
                <a:latin typeface="+mn-lt"/>
              </a:rPr>
              <a:t> main () {</a:t>
            </a:r>
          </a:p>
          <a:p>
            <a:pPr marL="514350" indent="-514350">
              <a:buFont typeface="+mj-lt"/>
              <a:buAutoNum type="arabicPeriod"/>
            </a:pPr>
            <a:r>
              <a:rPr kumimoji="1" lang="en-US" altLang="zh-TW" dirty="0">
                <a:latin typeface="+mn-lt"/>
              </a:rPr>
              <a:t>        double a = 6.0;</a:t>
            </a:r>
          </a:p>
          <a:p>
            <a:pPr marL="514350" indent="-514350">
              <a:buFont typeface="+mj-lt"/>
              <a:buAutoNum type="arabicPeriod"/>
            </a:pPr>
            <a:r>
              <a:rPr kumimoji="1" lang="en-US" altLang="zh-TW" dirty="0">
                <a:latin typeface="+mn-lt"/>
              </a:rPr>
              <a:t>        </a:t>
            </a:r>
            <a:r>
              <a:rPr kumimoji="1" lang="en-US" altLang="zh-TW" dirty="0" err="1">
                <a:latin typeface="+mn-lt"/>
              </a:rPr>
              <a:t>int</a:t>
            </a:r>
            <a:r>
              <a:rPr kumimoji="1" lang="en-US" altLang="zh-TW" dirty="0">
                <a:latin typeface="+mn-lt"/>
              </a:rPr>
              <a:t> </a:t>
            </a:r>
            <a:r>
              <a:rPr kumimoji="1" lang="en-US" altLang="zh-TW" dirty="0" err="1">
                <a:latin typeface="+mn-lt"/>
              </a:rPr>
              <a:t>i</a:t>
            </a:r>
            <a:r>
              <a:rPr kumimoji="1" lang="en-US" altLang="zh-TW" dirty="0">
                <a:latin typeface="+mn-lt"/>
              </a:rPr>
              <a:t>;</a:t>
            </a:r>
          </a:p>
          <a:p>
            <a:pPr marL="514350" indent="-514350">
              <a:buFont typeface="+mj-lt"/>
              <a:buAutoNum type="arabicPeriod"/>
            </a:pPr>
            <a:r>
              <a:rPr kumimoji="1" lang="en-US" altLang="zh-TW" dirty="0">
                <a:latin typeface="+mn-lt"/>
              </a:rPr>
              <a:t>        </a:t>
            </a:r>
            <a:r>
              <a:rPr kumimoji="1" lang="en-US" altLang="zh-TW" dirty="0" err="1">
                <a:latin typeface="+mn-lt"/>
              </a:rPr>
              <a:t>int</a:t>
            </a:r>
            <a:r>
              <a:rPr kumimoji="1" lang="en-US" altLang="zh-TW" dirty="0">
                <a:latin typeface="+mn-lt"/>
              </a:rPr>
              <a:t> b[2];</a:t>
            </a:r>
          </a:p>
          <a:p>
            <a:pPr marL="514350" indent="-514350">
              <a:buFont typeface="+mj-lt"/>
              <a:buAutoNum type="arabicPeriod"/>
            </a:pPr>
            <a:r>
              <a:rPr kumimoji="1" lang="en-US" altLang="zh-TW" dirty="0">
                <a:latin typeface="+mn-lt"/>
              </a:rPr>
              <a:t>        for (</a:t>
            </a:r>
            <a:r>
              <a:rPr kumimoji="1" lang="en-US" altLang="zh-TW" dirty="0" err="1">
                <a:latin typeface="+mn-lt"/>
              </a:rPr>
              <a:t>i</a:t>
            </a:r>
            <a:r>
              <a:rPr kumimoji="1" lang="en-US" altLang="zh-TW" dirty="0">
                <a:latin typeface="+mn-lt"/>
              </a:rPr>
              <a:t> = 0; </a:t>
            </a:r>
            <a:r>
              <a:rPr kumimoji="1" lang="en-US" altLang="zh-TW" dirty="0" err="1">
                <a:latin typeface="+mn-lt"/>
              </a:rPr>
              <a:t>i</a:t>
            </a:r>
            <a:r>
              <a:rPr kumimoji="1" lang="en-US" altLang="zh-TW" dirty="0">
                <a:latin typeface="+mn-lt"/>
              </a:rPr>
              <a:t> &lt; 2; </a:t>
            </a:r>
            <a:r>
              <a:rPr kumimoji="1" lang="en-US" altLang="zh-TW" dirty="0" err="1">
                <a:latin typeface="+mn-lt"/>
              </a:rPr>
              <a:t>i</a:t>
            </a:r>
            <a:r>
              <a:rPr kumimoji="1" lang="en-US" altLang="zh-TW" dirty="0">
                <a:latin typeface="+mn-lt"/>
              </a:rPr>
              <a:t>++) {</a:t>
            </a:r>
          </a:p>
          <a:p>
            <a:pPr marL="514350" indent="-514350">
              <a:buFont typeface="+mj-lt"/>
              <a:buAutoNum type="arabicPeriod"/>
            </a:pPr>
            <a:r>
              <a:rPr kumimoji="1" lang="en-US" altLang="zh-TW" dirty="0">
                <a:latin typeface="+mn-lt"/>
              </a:rPr>
              <a:t>                b[</a:t>
            </a:r>
            <a:r>
              <a:rPr kumimoji="1" lang="en-US" altLang="zh-TW" dirty="0" err="1">
                <a:latin typeface="+mn-lt"/>
              </a:rPr>
              <a:t>i</a:t>
            </a:r>
            <a:r>
              <a:rPr kumimoji="1" lang="en-US" altLang="zh-TW" dirty="0">
                <a:latin typeface="+mn-lt"/>
              </a:rPr>
              <a:t>] = </a:t>
            </a:r>
            <a:r>
              <a:rPr kumimoji="1" lang="en-US" altLang="zh-TW" dirty="0" err="1">
                <a:latin typeface="+mn-lt"/>
              </a:rPr>
              <a:t>i</a:t>
            </a:r>
            <a:r>
              <a:rPr kumimoji="1" lang="en-US" altLang="zh-TW" dirty="0">
                <a:latin typeface="+mn-lt"/>
              </a:rPr>
              <a:t>;</a:t>
            </a:r>
          </a:p>
          <a:p>
            <a:pPr marL="514350" indent="-514350">
              <a:buFont typeface="+mj-lt"/>
              <a:buAutoNum type="arabicPeriod"/>
            </a:pPr>
            <a:r>
              <a:rPr kumimoji="1" lang="en-US" altLang="zh-TW" dirty="0">
                <a:latin typeface="+mn-lt"/>
              </a:rPr>
              <a:t>        }</a:t>
            </a:r>
          </a:p>
          <a:p>
            <a:pPr marL="514350" indent="-514350">
              <a:buFont typeface="+mj-lt"/>
              <a:buAutoNum type="arabicPeriod"/>
            </a:pPr>
            <a:r>
              <a:rPr kumimoji="1" lang="en-US" altLang="zh-TW" dirty="0">
                <a:latin typeface="+mn-lt"/>
              </a:rPr>
              <a:t>        </a:t>
            </a:r>
            <a:r>
              <a:rPr kumimoji="1" lang="en-US" altLang="zh-TW" dirty="0" err="1">
                <a:latin typeface="+mn-lt"/>
              </a:rPr>
              <a:t>printf</a:t>
            </a:r>
            <a:r>
              <a:rPr kumimoji="1" lang="en-US" altLang="zh-TW" dirty="0">
                <a:latin typeface="+mn-lt"/>
              </a:rPr>
              <a:t>("b[1]=%d\n", b[1]);</a:t>
            </a:r>
          </a:p>
          <a:p>
            <a:pPr marL="514350" indent="-514350">
              <a:buFont typeface="+mj-lt"/>
              <a:buAutoNum type="arabicPeriod"/>
            </a:pPr>
            <a:r>
              <a:rPr kumimoji="1" lang="en-US" altLang="zh-TW" dirty="0">
                <a:latin typeface="+mn-lt"/>
              </a:rPr>
              <a:t>        if (b[0] &gt; 1){</a:t>
            </a:r>
          </a:p>
          <a:p>
            <a:pPr marL="514350" indent="-514350">
              <a:buFont typeface="+mj-lt"/>
              <a:buAutoNum type="arabicPeriod"/>
            </a:pPr>
            <a:r>
              <a:rPr kumimoji="1" lang="en-US" altLang="zh-TW" dirty="0">
                <a:latin typeface="+mn-lt"/>
              </a:rPr>
              <a:t>                a = a * 1.23e-1;</a:t>
            </a:r>
          </a:p>
          <a:p>
            <a:pPr marL="514350" indent="-514350">
              <a:buFont typeface="+mj-lt"/>
              <a:buAutoNum type="arabicPeriod"/>
            </a:pPr>
            <a:r>
              <a:rPr kumimoji="1" lang="en-US" altLang="zh-TW" dirty="0">
                <a:latin typeface="+mn-lt"/>
              </a:rPr>
              <a:t>        }</a:t>
            </a:r>
          </a:p>
          <a:p>
            <a:pPr marL="514350" indent="-514350">
              <a:buFont typeface="+mj-lt"/>
              <a:buAutoNum type="arabicPeriod"/>
            </a:pPr>
            <a:r>
              <a:rPr kumimoji="1" lang="en-US" altLang="zh-TW" dirty="0">
                <a:latin typeface="+mn-lt"/>
              </a:rPr>
              <a:t>        return 0</a:t>
            </a:r>
            <a:r>
              <a:rPr kumimoji="1" lang="en-US" altLang="zh-TW" dirty="0" smtClean="0">
                <a:latin typeface="+mn-lt"/>
              </a:rPr>
              <a:t>;</a:t>
            </a:r>
          </a:p>
          <a:p>
            <a:pPr marL="514350" indent="-514350">
              <a:buFont typeface="+mj-lt"/>
              <a:buAutoNum type="arabicPeriod"/>
            </a:pPr>
            <a:r>
              <a:rPr kumimoji="1" lang="en-US" altLang="zh-TW" dirty="0">
                <a:latin typeface="+mn-lt"/>
              </a:rPr>
              <a:t> </a:t>
            </a:r>
          </a:p>
          <a:p>
            <a:pPr marL="514350" indent="-514350">
              <a:buFont typeface="+mj-lt"/>
              <a:buAutoNum type="arabicPeriod"/>
            </a:pPr>
            <a:r>
              <a:rPr kumimoji="1" lang="en-US" altLang="zh-TW" dirty="0">
                <a:latin typeface="+mn-lt"/>
              </a:rPr>
              <a:t>}</a:t>
            </a:r>
            <a:endParaRPr kumimoji="1" lang="zh-TW" altLang="en-US" dirty="0">
              <a:latin typeface="+mn-l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42</a:t>
            </a:fld>
            <a:endParaRPr lang="zh-TW" altLang="en-US"/>
          </a:p>
        </p:txBody>
      </p:sp>
      <p:sp>
        <p:nvSpPr>
          <p:cNvPr id="5" name="橢圓 4"/>
          <p:cNvSpPr/>
          <p:nvPr/>
        </p:nvSpPr>
        <p:spPr>
          <a:xfrm>
            <a:off x="2495600" y="5589240"/>
            <a:ext cx="3672408" cy="36004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86259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a:latin typeface="+mj-lt"/>
              </a:rPr>
              <a:t>Output </a:t>
            </a:r>
            <a:r>
              <a:rPr kumimoji="1" lang="en-US" altLang="zh-TW" dirty="0" smtClean="0">
                <a:latin typeface="+mj-lt"/>
              </a:rPr>
              <a:t>Format Examples: Result</a:t>
            </a:r>
            <a:endParaRPr kumimoji="1" lang="zh-TW" altLang="en-US" dirty="0">
              <a:latin typeface="+mj-lt"/>
            </a:endParaRPr>
          </a:p>
        </p:txBody>
      </p:sp>
      <p:sp>
        <p:nvSpPr>
          <p:cNvPr id="3" name="內容版面配置區 2"/>
          <p:cNvSpPr>
            <a:spLocks noGrp="1"/>
          </p:cNvSpPr>
          <p:nvPr>
            <p:ph idx="1"/>
          </p:nvPr>
        </p:nvSpPr>
        <p:spPr>
          <a:xfrm>
            <a:off x="1981200" y="1340769"/>
            <a:ext cx="8229600" cy="4785395"/>
          </a:xfrm>
        </p:spPr>
        <p:txBody>
          <a:bodyPr>
            <a:noAutofit/>
          </a:bodyPr>
          <a:lstStyle/>
          <a:p>
            <a:pPr marL="0" indent="0">
              <a:buNone/>
            </a:pPr>
            <a:r>
              <a:rPr kumimoji="1" lang="en-US" altLang="zh-TW" sz="1600" dirty="0">
                <a:latin typeface="+mn-lt"/>
              </a:rPr>
              <a:t>1://This test case is only for homework explanation</a:t>
            </a:r>
          </a:p>
          <a:p>
            <a:pPr marL="0" indent="0">
              <a:buNone/>
            </a:pPr>
            <a:r>
              <a:rPr kumimoji="1" lang="en-US" altLang="zh-TW" sz="1600" dirty="0">
                <a:latin typeface="+mn-lt"/>
              </a:rPr>
              <a:t>#</a:t>
            </a:r>
            <a:r>
              <a:rPr kumimoji="1" lang="en-US" altLang="zh-TW" sz="1600" dirty="0" err="1">
                <a:latin typeface="+mn-lt"/>
              </a:rPr>
              <a:t>key:int</a:t>
            </a:r>
            <a:endParaRPr kumimoji="1" lang="en-US" altLang="zh-TW" sz="1600" dirty="0">
              <a:latin typeface="+mn-lt"/>
            </a:endParaRPr>
          </a:p>
          <a:p>
            <a:pPr marL="0" indent="0">
              <a:buNone/>
            </a:pPr>
            <a:r>
              <a:rPr kumimoji="1" lang="en-US" altLang="zh-TW" sz="1600" dirty="0">
                <a:latin typeface="+mn-lt"/>
              </a:rPr>
              <a:t>#</a:t>
            </a:r>
            <a:r>
              <a:rPr kumimoji="1" lang="en-US" altLang="zh-TW" sz="1600" dirty="0" err="1">
                <a:latin typeface="+mn-lt"/>
              </a:rPr>
              <a:t>id:main</a:t>
            </a:r>
            <a:endParaRPr kumimoji="1" lang="en-US" altLang="zh-TW" sz="1600" dirty="0">
              <a:latin typeface="+mn-lt"/>
            </a:endParaRP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2:int main () {</a:t>
            </a:r>
          </a:p>
          <a:p>
            <a:pPr marL="0" indent="0">
              <a:buNone/>
            </a:pPr>
            <a:r>
              <a:rPr kumimoji="1" lang="en-US" altLang="zh-TW" sz="1600" dirty="0">
                <a:latin typeface="+mn-lt"/>
              </a:rPr>
              <a:t>#</a:t>
            </a:r>
            <a:r>
              <a:rPr kumimoji="1" lang="en-US" altLang="zh-TW" sz="1600" dirty="0" err="1">
                <a:latin typeface="+mn-lt"/>
              </a:rPr>
              <a:t>key:double</a:t>
            </a:r>
            <a:endParaRPr kumimoji="1" lang="en-US" altLang="zh-TW" sz="1600" dirty="0">
              <a:latin typeface="+mn-lt"/>
            </a:endParaRPr>
          </a:p>
          <a:p>
            <a:pPr marL="0" indent="0">
              <a:buNone/>
            </a:pPr>
            <a:r>
              <a:rPr kumimoji="1" lang="en-US" altLang="zh-TW" sz="1600" dirty="0">
                <a:latin typeface="+mn-lt"/>
              </a:rPr>
              <a:t>#</a:t>
            </a:r>
            <a:r>
              <a:rPr kumimoji="1" lang="en-US" altLang="zh-TW" sz="1600" dirty="0" err="1">
                <a:latin typeface="+mn-lt"/>
              </a:rPr>
              <a:t>id:a</a:t>
            </a:r>
            <a:endParaRPr kumimoji="1" lang="en-US" altLang="zh-TW" sz="1600" dirty="0">
              <a:latin typeface="+mn-lt"/>
            </a:endParaRPr>
          </a:p>
          <a:p>
            <a:pPr marL="0" indent="0">
              <a:buNone/>
            </a:pPr>
            <a:r>
              <a:rPr kumimoji="1" lang="en-US" altLang="zh-TW" sz="1600" dirty="0">
                <a:latin typeface="+mn-lt"/>
              </a:rPr>
              <a:t>#op:=</a:t>
            </a:r>
          </a:p>
          <a:p>
            <a:pPr marL="0" indent="0">
              <a:buNone/>
            </a:pPr>
            <a:r>
              <a:rPr kumimoji="1" lang="en-US" altLang="zh-TW" sz="1600" dirty="0">
                <a:latin typeface="+mn-lt"/>
              </a:rPr>
              <a:t>#double:6.0</a:t>
            </a: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3:        double a = 6.0;</a:t>
            </a:r>
          </a:p>
          <a:p>
            <a:pPr marL="0" indent="0">
              <a:buNone/>
            </a:pPr>
            <a:r>
              <a:rPr kumimoji="1" lang="en-US" altLang="zh-TW" sz="1600" dirty="0">
                <a:latin typeface="+mn-lt"/>
              </a:rPr>
              <a:t>#</a:t>
            </a:r>
            <a:r>
              <a:rPr kumimoji="1" lang="en-US" altLang="zh-TW" sz="1600" dirty="0" err="1">
                <a:latin typeface="+mn-lt"/>
              </a:rPr>
              <a:t>key:int</a:t>
            </a:r>
            <a:endParaRPr kumimoji="1" lang="en-US" altLang="zh-TW" sz="1600" dirty="0">
              <a:latin typeface="+mn-lt"/>
            </a:endParaRPr>
          </a:p>
          <a:p>
            <a:pPr marL="0" indent="0">
              <a:buNone/>
            </a:pPr>
            <a:r>
              <a:rPr kumimoji="1" lang="en-US" altLang="zh-TW" sz="1600" dirty="0">
                <a:latin typeface="+mn-lt"/>
              </a:rPr>
              <a:t>#</a:t>
            </a:r>
            <a:r>
              <a:rPr kumimoji="1" lang="en-US" altLang="zh-TW" sz="1600" dirty="0" err="1">
                <a:latin typeface="+mn-lt"/>
              </a:rPr>
              <a:t>id:i</a:t>
            </a:r>
            <a:endParaRPr kumimoji="1" lang="en-US" altLang="zh-TW" sz="1600" dirty="0">
              <a:latin typeface="+mn-lt"/>
            </a:endParaRP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4:        </a:t>
            </a:r>
            <a:r>
              <a:rPr kumimoji="1" lang="en-US" altLang="zh-TW" sz="1600" dirty="0" err="1">
                <a:latin typeface="+mn-lt"/>
              </a:rPr>
              <a:t>int</a:t>
            </a:r>
            <a:r>
              <a:rPr kumimoji="1" lang="en-US" altLang="zh-TW" sz="1600" dirty="0">
                <a:latin typeface="+mn-lt"/>
              </a:rPr>
              <a:t> </a:t>
            </a:r>
            <a:r>
              <a:rPr kumimoji="1" lang="en-US" altLang="zh-TW" sz="1600" dirty="0" err="1">
                <a:latin typeface="+mn-lt"/>
              </a:rPr>
              <a:t>i</a:t>
            </a:r>
            <a:r>
              <a:rPr kumimoji="1" lang="en-US" altLang="zh-TW" sz="1600" dirty="0">
                <a:latin typeface="+mn-lt"/>
              </a:rPr>
              <a:t>;</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43</a:t>
            </a:fld>
            <a:endParaRPr lang="zh-TW" altLang="en-US"/>
          </a:p>
        </p:txBody>
      </p:sp>
    </p:spTree>
    <p:extLst>
      <p:ext uri="{BB962C8B-B14F-4D97-AF65-F5344CB8AC3E}">
        <p14:creationId xmlns:p14="http://schemas.microsoft.com/office/powerpoint/2010/main" val="29556085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981200" y="260648"/>
            <a:ext cx="8229600" cy="6336704"/>
          </a:xfrm>
        </p:spPr>
        <p:txBody>
          <a:bodyPr>
            <a:noAutofit/>
          </a:bodyPr>
          <a:lstStyle/>
          <a:p>
            <a:pPr marL="0" indent="0">
              <a:buNone/>
            </a:pPr>
            <a:r>
              <a:rPr kumimoji="1" lang="ro-RO" altLang="zh-TW" sz="1500" dirty="0">
                <a:latin typeface="+mn-lt"/>
              </a:rPr>
              <a:t>#key:int</a:t>
            </a:r>
          </a:p>
          <a:p>
            <a:pPr marL="0" indent="0">
              <a:buNone/>
            </a:pPr>
            <a:r>
              <a:rPr kumimoji="1" lang="ro-RO" altLang="zh-TW" sz="1500" dirty="0">
                <a:latin typeface="+mn-lt"/>
              </a:rPr>
              <a:t>#id:b</a:t>
            </a:r>
          </a:p>
          <a:p>
            <a:pPr marL="0" indent="0">
              <a:buNone/>
            </a:pPr>
            <a:r>
              <a:rPr kumimoji="1" lang="ro-RO" altLang="zh-TW" sz="1500" dirty="0">
                <a:latin typeface="+mn-lt"/>
              </a:rPr>
              <a:t>#punc:[</a:t>
            </a:r>
          </a:p>
          <a:p>
            <a:pPr marL="0" indent="0">
              <a:buNone/>
            </a:pPr>
            <a:r>
              <a:rPr kumimoji="1" lang="ro-RO" altLang="zh-TW" sz="1500" dirty="0">
                <a:latin typeface="+mn-lt"/>
              </a:rPr>
              <a:t>#integer:2</a:t>
            </a:r>
          </a:p>
          <a:p>
            <a:pPr marL="0" indent="0">
              <a:buNone/>
            </a:pPr>
            <a:r>
              <a:rPr kumimoji="1" lang="ro-RO" altLang="zh-TW" sz="1500" dirty="0">
                <a:latin typeface="+mn-lt"/>
              </a:rPr>
              <a:t>#punc:]</a:t>
            </a:r>
          </a:p>
          <a:p>
            <a:pPr marL="0" indent="0">
              <a:buNone/>
            </a:pPr>
            <a:r>
              <a:rPr kumimoji="1" lang="ro-RO" altLang="zh-TW" sz="1500" dirty="0">
                <a:latin typeface="+mn-lt"/>
              </a:rPr>
              <a:t>#punc:;</a:t>
            </a:r>
          </a:p>
          <a:p>
            <a:pPr marL="0" indent="0">
              <a:buNone/>
            </a:pPr>
            <a:r>
              <a:rPr kumimoji="1" lang="ro-RO" altLang="zh-TW" sz="1500" dirty="0">
                <a:latin typeface="+mn-lt"/>
              </a:rPr>
              <a:t>5:        int b[2];</a:t>
            </a:r>
          </a:p>
          <a:p>
            <a:pPr marL="0" indent="0">
              <a:buNone/>
            </a:pPr>
            <a:r>
              <a:rPr kumimoji="1" lang="ro-RO" altLang="zh-TW" sz="1500" dirty="0">
                <a:latin typeface="+mn-lt"/>
              </a:rPr>
              <a:t>#key:for</a:t>
            </a:r>
          </a:p>
          <a:p>
            <a:pPr marL="0" indent="0">
              <a:buNone/>
            </a:pPr>
            <a:r>
              <a:rPr kumimoji="1" lang="ro-RO" altLang="zh-TW" sz="1500" dirty="0">
                <a:latin typeface="+mn-lt"/>
              </a:rPr>
              <a:t>#punc:(</a:t>
            </a:r>
          </a:p>
          <a:p>
            <a:pPr marL="0" indent="0">
              <a:buNone/>
            </a:pPr>
            <a:r>
              <a:rPr kumimoji="1" lang="ro-RO" altLang="zh-TW" sz="1500" dirty="0">
                <a:latin typeface="+mn-lt"/>
              </a:rPr>
              <a:t>#id:i</a:t>
            </a:r>
          </a:p>
          <a:p>
            <a:pPr marL="0" indent="0">
              <a:buNone/>
            </a:pPr>
            <a:r>
              <a:rPr kumimoji="1" lang="ro-RO" altLang="zh-TW" sz="1500" dirty="0">
                <a:latin typeface="+mn-lt"/>
              </a:rPr>
              <a:t>#op:=</a:t>
            </a:r>
          </a:p>
          <a:p>
            <a:pPr marL="0" indent="0">
              <a:buNone/>
            </a:pPr>
            <a:r>
              <a:rPr kumimoji="1" lang="ro-RO" altLang="zh-TW" sz="1500" dirty="0">
                <a:latin typeface="+mn-lt"/>
              </a:rPr>
              <a:t>#integer:0</a:t>
            </a:r>
          </a:p>
          <a:p>
            <a:pPr marL="0" indent="0">
              <a:buNone/>
            </a:pPr>
            <a:r>
              <a:rPr kumimoji="1" lang="ro-RO" altLang="zh-TW" sz="1500" dirty="0">
                <a:latin typeface="+mn-lt"/>
              </a:rPr>
              <a:t>#punc:;</a:t>
            </a:r>
          </a:p>
          <a:p>
            <a:pPr marL="0" indent="0">
              <a:buNone/>
            </a:pPr>
            <a:r>
              <a:rPr kumimoji="1" lang="ro-RO" altLang="zh-TW" sz="1500" dirty="0">
                <a:latin typeface="+mn-lt"/>
              </a:rPr>
              <a:t>#id:i</a:t>
            </a:r>
          </a:p>
          <a:p>
            <a:pPr marL="0" indent="0">
              <a:buNone/>
            </a:pPr>
            <a:r>
              <a:rPr kumimoji="1" lang="ro-RO" altLang="zh-TW" sz="1500" dirty="0">
                <a:latin typeface="+mn-lt"/>
              </a:rPr>
              <a:t>#op:&lt;</a:t>
            </a:r>
          </a:p>
          <a:p>
            <a:pPr marL="0" indent="0">
              <a:buNone/>
            </a:pPr>
            <a:r>
              <a:rPr kumimoji="1" lang="ro-RO" altLang="zh-TW" sz="1500" dirty="0">
                <a:latin typeface="+mn-lt"/>
              </a:rPr>
              <a:t>#integer:2</a:t>
            </a:r>
          </a:p>
          <a:p>
            <a:pPr marL="0" indent="0">
              <a:buNone/>
            </a:pPr>
            <a:r>
              <a:rPr kumimoji="1" lang="ro-RO" altLang="zh-TW" sz="1500" dirty="0">
                <a:latin typeface="+mn-lt"/>
              </a:rPr>
              <a:t>#punc:;</a:t>
            </a:r>
          </a:p>
          <a:p>
            <a:pPr marL="0" indent="0">
              <a:buNone/>
            </a:pPr>
            <a:r>
              <a:rPr kumimoji="1" lang="ro-RO" altLang="zh-TW" sz="1500" dirty="0">
                <a:latin typeface="+mn-lt"/>
              </a:rPr>
              <a:t>#id:i</a:t>
            </a:r>
          </a:p>
          <a:p>
            <a:pPr marL="0" indent="0">
              <a:buNone/>
            </a:pPr>
            <a:r>
              <a:rPr kumimoji="1" lang="ro-RO" altLang="zh-TW" sz="1500" dirty="0">
                <a:latin typeface="+mn-lt"/>
              </a:rPr>
              <a:t>#op:++</a:t>
            </a:r>
          </a:p>
          <a:p>
            <a:pPr marL="0" indent="0">
              <a:buNone/>
            </a:pPr>
            <a:r>
              <a:rPr kumimoji="1" lang="ro-RO" altLang="zh-TW" sz="1500" dirty="0">
                <a:latin typeface="+mn-lt"/>
              </a:rPr>
              <a:t>#punc:)</a:t>
            </a:r>
          </a:p>
          <a:p>
            <a:pPr marL="0" indent="0">
              <a:buNone/>
            </a:pPr>
            <a:r>
              <a:rPr kumimoji="1" lang="ro-RO" altLang="zh-TW" sz="1500" dirty="0">
                <a:latin typeface="+mn-lt"/>
              </a:rPr>
              <a:t>#punc:{</a:t>
            </a:r>
          </a:p>
          <a:p>
            <a:pPr marL="0" indent="0">
              <a:buNone/>
            </a:pPr>
            <a:r>
              <a:rPr kumimoji="1" lang="ro-RO" altLang="zh-TW" sz="1500" dirty="0">
                <a:latin typeface="+mn-lt"/>
              </a:rPr>
              <a:t>6:        for (i = 0; i &lt; 2; i++) {</a:t>
            </a:r>
            <a:endParaRPr kumimoji="1" lang="en-US" altLang="zh-TW" sz="1500" dirty="0">
              <a:latin typeface="+mn-l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44</a:t>
            </a:fld>
            <a:endParaRPr lang="zh-TW" altLang="en-US"/>
          </a:p>
        </p:txBody>
      </p:sp>
    </p:spTree>
    <p:extLst>
      <p:ext uri="{BB962C8B-B14F-4D97-AF65-F5344CB8AC3E}">
        <p14:creationId xmlns:p14="http://schemas.microsoft.com/office/powerpoint/2010/main" val="37039992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981200" y="260648"/>
            <a:ext cx="8229600" cy="6336704"/>
          </a:xfrm>
        </p:spPr>
        <p:txBody>
          <a:bodyPr>
            <a:noAutofit/>
          </a:bodyPr>
          <a:lstStyle/>
          <a:p>
            <a:pPr marL="0" indent="0">
              <a:buNone/>
            </a:pPr>
            <a:r>
              <a:rPr kumimoji="1" lang="ro-RO" altLang="zh-TW" sz="1600" dirty="0">
                <a:latin typeface="+mn-lt"/>
              </a:rPr>
              <a:t>#id:b</a:t>
            </a:r>
          </a:p>
          <a:p>
            <a:pPr marL="0" indent="0">
              <a:buNone/>
            </a:pPr>
            <a:r>
              <a:rPr kumimoji="1" lang="ro-RO" altLang="zh-TW" sz="1600" dirty="0">
                <a:latin typeface="+mn-lt"/>
              </a:rPr>
              <a:t>#punc:[</a:t>
            </a:r>
          </a:p>
          <a:p>
            <a:pPr marL="0" indent="0">
              <a:buNone/>
            </a:pPr>
            <a:r>
              <a:rPr kumimoji="1" lang="ro-RO" altLang="zh-TW" sz="1600" dirty="0">
                <a:latin typeface="+mn-lt"/>
              </a:rPr>
              <a:t>#id:i</a:t>
            </a:r>
          </a:p>
          <a:p>
            <a:pPr marL="0" indent="0">
              <a:buNone/>
            </a:pPr>
            <a:r>
              <a:rPr kumimoji="1" lang="ro-RO" altLang="zh-TW" sz="1600" dirty="0">
                <a:latin typeface="+mn-lt"/>
              </a:rPr>
              <a:t>#punc:]</a:t>
            </a:r>
          </a:p>
          <a:p>
            <a:pPr marL="0" indent="0">
              <a:buNone/>
            </a:pPr>
            <a:r>
              <a:rPr kumimoji="1" lang="ro-RO" altLang="zh-TW" sz="1600" dirty="0">
                <a:latin typeface="+mn-lt"/>
              </a:rPr>
              <a:t>#op:=</a:t>
            </a:r>
          </a:p>
          <a:p>
            <a:pPr marL="0" indent="0">
              <a:buNone/>
            </a:pPr>
            <a:r>
              <a:rPr kumimoji="1" lang="ro-RO" altLang="zh-TW" sz="1600" dirty="0">
                <a:latin typeface="+mn-lt"/>
              </a:rPr>
              <a:t>#id:i</a:t>
            </a:r>
          </a:p>
          <a:p>
            <a:pPr marL="0" indent="0">
              <a:buNone/>
            </a:pPr>
            <a:r>
              <a:rPr kumimoji="1" lang="ro-RO" altLang="zh-TW" sz="1600" dirty="0">
                <a:latin typeface="+mn-lt"/>
              </a:rPr>
              <a:t>#punc:;</a:t>
            </a:r>
          </a:p>
          <a:p>
            <a:pPr marL="0" indent="0">
              <a:buNone/>
            </a:pPr>
            <a:r>
              <a:rPr kumimoji="1" lang="ro-RO" altLang="zh-TW" sz="1600" dirty="0">
                <a:latin typeface="+mn-lt"/>
              </a:rPr>
              <a:t>7:                b[i] = i;</a:t>
            </a:r>
          </a:p>
          <a:p>
            <a:pPr marL="0" indent="0">
              <a:buNone/>
            </a:pPr>
            <a:r>
              <a:rPr kumimoji="1" lang="ro-RO" altLang="zh-TW" sz="1600" dirty="0">
                <a:latin typeface="+mn-lt"/>
              </a:rPr>
              <a:t>#punc:}</a:t>
            </a:r>
          </a:p>
          <a:p>
            <a:pPr marL="0" indent="0">
              <a:buNone/>
            </a:pPr>
            <a:r>
              <a:rPr kumimoji="1" lang="ro-RO" altLang="zh-TW" sz="1600" dirty="0">
                <a:latin typeface="+mn-lt"/>
              </a:rPr>
              <a:t>8:        }</a:t>
            </a:r>
          </a:p>
          <a:p>
            <a:pPr marL="0" indent="0">
              <a:buNone/>
            </a:pPr>
            <a:r>
              <a:rPr kumimoji="1" lang="ro-RO" altLang="zh-TW" sz="1600" dirty="0">
                <a:latin typeface="+mn-lt"/>
              </a:rPr>
              <a:t>#key:printf</a:t>
            </a:r>
          </a:p>
          <a:p>
            <a:pPr marL="0" indent="0">
              <a:buNone/>
            </a:pPr>
            <a:r>
              <a:rPr kumimoji="1" lang="ro-RO" altLang="zh-TW" sz="1600" dirty="0">
                <a:latin typeface="+mn-lt"/>
              </a:rPr>
              <a:t>#punc:(</a:t>
            </a:r>
          </a:p>
          <a:p>
            <a:pPr marL="0" indent="0">
              <a:buNone/>
            </a:pPr>
            <a:r>
              <a:rPr kumimoji="1" lang="ro-RO" altLang="zh-TW" sz="1600" dirty="0">
                <a:latin typeface="+mn-lt"/>
              </a:rPr>
              <a:t>#string:b[1]=%d\n</a:t>
            </a:r>
          </a:p>
          <a:p>
            <a:pPr marL="0" indent="0">
              <a:buNone/>
            </a:pPr>
            <a:r>
              <a:rPr kumimoji="1" lang="ro-RO" altLang="zh-TW" sz="1600" dirty="0">
                <a:latin typeface="+mn-lt"/>
              </a:rPr>
              <a:t>#punc:,</a:t>
            </a:r>
          </a:p>
          <a:p>
            <a:pPr marL="0" indent="0">
              <a:buNone/>
            </a:pPr>
            <a:r>
              <a:rPr kumimoji="1" lang="ro-RO" altLang="zh-TW" sz="1600" dirty="0">
                <a:latin typeface="+mn-lt"/>
              </a:rPr>
              <a:t>#id:b</a:t>
            </a:r>
          </a:p>
          <a:p>
            <a:pPr marL="0" indent="0">
              <a:buNone/>
            </a:pPr>
            <a:r>
              <a:rPr kumimoji="1" lang="ro-RO" altLang="zh-TW" sz="1600" dirty="0">
                <a:latin typeface="+mn-lt"/>
              </a:rPr>
              <a:t>#punc:[</a:t>
            </a:r>
          </a:p>
          <a:p>
            <a:pPr marL="0" indent="0">
              <a:buNone/>
            </a:pPr>
            <a:r>
              <a:rPr kumimoji="1" lang="ro-RO" altLang="zh-TW" sz="1600" dirty="0">
                <a:latin typeface="+mn-lt"/>
              </a:rPr>
              <a:t>#integer:1</a:t>
            </a:r>
          </a:p>
          <a:p>
            <a:pPr marL="0" indent="0">
              <a:buNone/>
            </a:pPr>
            <a:r>
              <a:rPr kumimoji="1" lang="ro-RO" altLang="zh-TW" sz="1600" dirty="0">
                <a:latin typeface="+mn-lt"/>
              </a:rPr>
              <a:t>#punc:]</a:t>
            </a:r>
          </a:p>
          <a:p>
            <a:pPr marL="0" indent="0">
              <a:buNone/>
            </a:pPr>
            <a:r>
              <a:rPr kumimoji="1" lang="ro-RO" altLang="zh-TW" sz="1600" dirty="0">
                <a:latin typeface="+mn-lt"/>
              </a:rPr>
              <a:t>#punc:)</a:t>
            </a:r>
          </a:p>
          <a:p>
            <a:pPr marL="0" indent="0">
              <a:buNone/>
            </a:pPr>
            <a:r>
              <a:rPr kumimoji="1" lang="ro-RO" altLang="zh-TW" sz="1600" dirty="0">
                <a:latin typeface="+mn-lt"/>
              </a:rPr>
              <a:t>#punc:;</a:t>
            </a:r>
          </a:p>
          <a:p>
            <a:pPr marL="0" indent="0">
              <a:buNone/>
            </a:pPr>
            <a:r>
              <a:rPr kumimoji="1" lang="ro-RO" altLang="zh-TW" sz="1600" dirty="0">
                <a:latin typeface="+mn-lt"/>
              </a:rPr>
              <a:t>9:        printf("b[1]=%d\n", b[1]);</a:t>
            </a:r>
            <a:endParaRPr kumimoji="1" lang="en-US" altLang="zh-TW" sz="1600" dirty="0">
              <a:latin typeface="+mn-l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45</a:t>
            </a:fld>
            <a:endParaRPr lang="zh-TW" altLang="en-US"/>
          </a:p>
        </p:txBody>
      </p:sp>
    </p:spTree>
    <p:extLst>
      <p:ext uri="{BB962C8B-B14F-4D97-AF65-F5344CB8AC3E}">
        <p14:creationId xmlns:p14="http://schemas.microsoft.com/office/powerpoint/2010/main" val="9809696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981200" y="260649"/>
            <a:ext cx="8229600" cy="5865515"/>
          </a:xfrm>
        </p:spPr>
        <p:txBody>
          <a:bodyPr>
            <a:noAutofit/>
          </a:bodyPr>
          <a:lstStyle/>
          <a:p>
            <a:pPr marL="0" indent="0">
              <a:buNone/>
            </a:pPr>
            <a:r>
              <a:rPr kumimoji="1" lang="en-US" altLang="zh-TW" sz="1600" dirty="0">
                <a:latin typeface="+mn-lt"/>
              </a:rPr>
              <a:t>#</a:t>
            </a:r>
            <a:r>
              <a:rPr kumimoji="1" lang="en-US" altLang="zh-TW" sz="1600" dirty="0" err="1">
                <a:latin typeface="+mn-lt"/>
              </a:rPr>
              <a:t>key:if</a:t>
            </a:r>
            <a:endParaRPr kumimoji="1" lang="en-US" altLang="zh-TW" sz="1600" dirty="0">
              <a:latin typeface="+mn-lt"/>
            </a:endParaRP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a:t>
            </a:r>
            <a:r>
              <a:rPr kumimoji="1" lang="en-US" altLang="zh-TW" sz="1600" dirty="0" err="1">
                <a:latin typeface="+mn-lt"/>
              </a:rPr>
              <a:t>id:b</a:t>
            </a:r>
            <a:endParaRPr kumimoji="1" lang="en-US" altLang="zh-TW" sz="1600" dirty="0">
              <a:latin typeface="+mn-lt"/>
            </a:endParaRP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#integer:0</a:t>
            </a: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#op:&gt;</a:t>
            </a:r>
          </a:p>
          <a:p>
            <a:pPr marL="0" indent="0">
              <a:buNone/>
            </a:pPr>
            <a:r>
              <a:rPr kumimoji="1" lang="en-US" altLang="zh-TW" sz="1600" dirty="0">
                <a:latin typeface="+mn-lt"/>
              </a:rPr>
              <a:t>#integer:1</a:t>
            </a: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10:        if (b[0] &gt; 1){</a:t>
            </a:r>
          </a:p>
          <a:p>
            <a:pPr marL="0" indent="0">
              <a:buNone/>
            </a:pPr>
            <a:r>
              <a:rPr kumimoji="1" lang="en-US" altLang="zh-TW" sz="1600" dirty="0">
                <a:latin typeface="+mn-lt"/>
              </a:rPr>
              <a:t>#</a:t>
            </a:r>
            <a:r>
              <a:rPr kumimoji="1" lang="en-US" altLang="zh-TW" sz="1600" dirty="0" err="1">
                <a:latin typeface="+mn-lt"/>
              </a:rPr>
              <a:t>id:a</a:t>
            </a:r>
            <a:endParaRPr kumimoji="1" lang="en-US" altLang="zh-TW" sz="1600" dirty="0">
              <a:latin typeface="+mn-lt"/>
            </a:endParaRPr>
          </a:p>
          <a:p>
            <a:pPr marL="0" indent="0">
              <a:buNone/>
            </a:pPr>
            <a:r>
              <a:rPr kumimoji="1" lang="en-US" altLang="zh-TW" sz="1600" dirty="0">
                <a:latin typeface="+mn-lt"/>
              </a:rPr>
              <a:t>#op:=</a:t>
            </a:r>
          </a:p>
          <a:p>
            <a:pPr marL="0" indent="0">
              <a:buNone/>
            </a:pPr>
            <a:r>
              <a:rPr kumimoji="1" lang="en-US" altLang="zh-TW" sz="1600" dirty="0">
                <a:latin typeface="+mn-lt"/>
              </a:rPr>
              <a:t>#</a:t>
            </a:r>
            <a:r>
              <a:rPr kumimoji="1" lang="en-US" altLang="zh-TW" sz="1600" dirty="0" err="1">
                <a:latin typeface="+mn-lt"/>
              </a:rPr>
              <a:t>id:a</a:t>
            </a:r>
            <a:endParaRPr kumimoji="1" lang="en-US" altLang="zh-TW" sz="1600" dirty="0">
              <a:latin typeface="+mn-lt"/>
            </a:endParaRPr>
          </a:p>
          <a:p>
            <a:pPr marL="0" indent="0">
              <a:buNone/>
            </a:pPr>
            <a:r>
              <a:rPr kumimoji="1" lang="en-US" altLang="zh-TW" sz="1600" dirty="0">
                <a:latin typeface="+mn-lt"/>
              </a:rPr>
              <a:t>#op:*</a:t>
            </a:r>
          </a:p>
          <a:p>
            <a:pPr marL="0" indent="0">
              <a:buNone/>
            </a:pPr>
            <a:r>
              <a:rPr kumimoji="1" lang="en-US" altLang="zh-TW" sz="1600" dirty="0">
                <a:latin typeface="+mn-lt"/>
              </a:rPr>
              <a:t>#sci:1.23e-1</a:t>
            </a: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11:                a = a * 1.23e-1;</a:t>
            </a:r>
          </a:p>
          <a:p>
            <a:pPr marL="0" indent="0">
              <a:buNone/>
            </a:pPr>
            <a:r>
              <a:rPr kumimoji="1" lang="en-US" altLang="zh-TW" sz="1600" dirty="0">
                <a:latin typeface="+mn-lt"/>
              </a:rPr>
              <a:t>#</a:t>
            </a:r>
            <a:r>
              <a:rPr kumimoji="1" lang="en-US" altLang="zh-TW" sz="1600" dirty="0" err="1">
                <a:latin typeface="+mn-lt"/>
              </a:rPr>
              <a:t>punc</a:t>
            </a:r>
            <a:r>
              <a:rPr kumimoji="1" lang="en-US" altLang="zh-TW" sz="1600" dirty="0">
                <a:latin typeface="+mn-lt"/>
              </a:rPr>
              <a:t>:}</a:t>
            </a:r>
          </a:p>
          <a:p>
            <a:pPr marL="0" indent="0">
              <a:buNone/>
            </a:pPr>
            <a:r>
              <a:rPr kumimoji="1" lang="en-US" altLang="zh-TW" sz="1600" dirty="0">
                <a:latin typeface="+mn-lt"/>
              </a:rPr>
              <a:t>12:        }</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46</a:t>
            </a:fld>
            <a:endParaRPr lang="zh-TW" altLang="en-US"/>
          </a:p>
        </p:txBody>
      </p:sp>
    </p:spTree>
    <p:extLst>
      <p:ext uri="{BB962C8B-B14F-4D97-AF65-F5344CB8AC3E}">
        <p14:creationId xmlns:p14="http://schemas.microsoft.com/office/powerpoint/2010/main" val="33942357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981200" y="260649"/>
            <a:ext cx="8229600" cy="5865515"/>
          </a:xfrm>
        </p:spPr>
        <p:txBody>
          <a:bodyPr>
            <a:noAutofit/>
          </a:bodyPr>
          <a:lstStyle/>
          <a:p>
            <a:pPr marL="0" indent="0">
              <a:buNone/>
            </a:pPr>
            <a:r>
              <a:rPr kumimoji="1" lang="en-US" altLang="zh-TW" sz="2000" dirty="0">
                <a:latin typeface="+mn-lt"/>
              </a:rPr>
              <a:t>#</a:t>
            </a:r>
            <a:r>
              <a:rPr kumimoji="1" lang="en-US" altLang="zh-TW" sz="2000" dirty="0" err="1">
                <a:latin typeface="+mn-lt"/>
              </a:rPr>
              <a:t>key:return</a:t>
            </a:r>
            <a:endParaRPr kumimoji="1" lang="en-US" altLang="zh-TW" sz="2000" dirty="0">
              <a:latin typeface="+mn-lt"/>
            </a:endParaRPr>
          </a:p>
          <a:p>
            <a:pPr marL="0" indent="0">
              <a:buNone/>
            </a:pPr>
            <a:r>
              <a:rPr kumimoji="1" lang="en-US" altLang="zh-TW" sz="2000" dirty="0">
                <a:latin typeface="+mn-lt"/>
              </a:rPr>
              <a:t>#integer:0</a:t>
            </a:r>
          </a:p>
          <a:p>
            <a:pPr marL="0" indent="0">
              <a:buNone/>
            </a:pPr>
            <a:r>
              <a:rPr kumimoji="1" lang="en-US" altLang="zh-TW" sz="2000" dirty="0">
                <a:latin typeface="+mn-lt"/>
              </a:rPr>
              <a:t>#</a:t>
            </a:r>
            <a:r>
              <a:rPr kumimoji="1" lang="en-US" altLang="zh-TW" sz="2000" dirty="0" err="1">
                <a:latin typeface="+mn-lt"/>
              </a:rPr>
              <a:t>punc</a:t>
            </a:r>
            <a:r>
              <a:rPr kumimoji="1" lang="en-US" altLang="zh-TW" sz="2000" dirty="0">
                <a:latin typeface="+mn-lt"/>
              </a:rPr>
              <a:t>:;</a:t>
            </a:r>
          </a:p>
          <a:p>
            <a:pPr marL="0" indent="0">
              <a:buNone/>
            </a:pPr>
            <a:r>
              <a:rPr kumimoji="1" lang="en-US" altLang="zh-TW" sz="2000" dirty="0">
                <a:latin typeface="+mn-lt"/>
              </a:rPr>
              <a:t>13:        return 0;</a:t>
            </a:r>
          </a:p>
          <a:p>
            <a:pPr marL="0" indent="0">
              <a:buNone/>
            </a:pPr>
            <a:r>
              <a:rPr kumimoji="1" lang="en-US" altLang="zh-TW" sz="2000" dirty="0">
                <a:latin typeface="+mn-lt"/>
              </a:rPr>
              <a:t>14:</a:t>
            </a:r>
          </a:p>
          <a:p>
            <a:pPr marL="0" indent="0">
              <a:buNone/>
            </a:pPr>
            <a:r>
              <a:rPr kumimoji="1" lang="en-US" altLang="zh-TW" sz="2000" dirty="0">
                <a:latin typeface="+mn-lt"/>
              </a:rPr>
              <a:t>#</a:t>
            </a:r>
            <a:r>
              <a:rPr kumimoji="1" lang="en-US" altLang="zh-TW" sz="2000" dirty="0" err="1">
                <a:latin typeface="+mn-lt"/>
              </a:rPr>
              <a:t>punc</a:t>
            </a:r>
            <a:r>
              <a:rPr kumimoji="1" lang="en-US" altLang="zh-TW" sz="2000" dirty="0">
                <a:latin typeface="+mn-lt"/>
              </a:rPr>
              <a:t>:}</a:t>
            </a:r>
          </a:p>
          <a:p>
            <a:pPr marL="0" indent="0">
              <a:buNone/>
            </a:pPr>
            <a:r>
              <a:rPr kumimoji="1" lang="en-US" altLang="zh-TW" sz="2000" dirty="0">
                <a:latin typeface="+mn-lt"/>
              </a:rPr>
              <a:t>15:}</a:t>
            </a:r>
          </a:p>
          <a:p>
            <a:pPr marL="0" indent="0">
              <a:buNone/>
            </a:pPr>
            <a:endParaRPr kumimoji="1" lang="en-US" altLang="zh-TW" sz="2400" dirty="0">
              <a:latin typeface="+mn-lt"/>
            </a:endParaRPr>
          </a:p>
          <a:p>
            <a:pPr marL="0" indent="0">
              <a:buNone/>
            </a:pPr>
            <a:endParaRPr kumimoji="1" lang="en-US" altLang="zh-TW" sz="2400" dirty="0">
              <a:latin typeface="+mn-lt"/>
            </a:endParaRPr>
          </a:p>
          <a:p>
            <a:pPr marL="0" indent="0">
              <a:buNone/>
            </a:pPr>
            <a:endParaRPr kumimoji="1" lang="en-US" altLang="zh-TW" sz="2400" dirty="0">
              <a:latin typeface="+mn-lt"/>
            </a:endParaRPr>
          </a:p>
          <a:p>
            <a:pPr marL="0" indent="0">
              <a:buNone/>
            </a:pPr>
            <a:r>
              <a:rPr kumimoji="1" lang="en-US" altLang="zh-TW" sz="2800" b="1" dirty="0">
                <a:latin typeface="+mn-lt"/>
              </a:rPr>
              <a:t>Please use command </a:t>
            </a:r>
            <a:r>
              <a:rPr kumimoji="1" lang="en-US" altLang="zh-TW" sz="2800" b="1" dirty="0">
                <a:solidFill>
                  <a:srgbClr val="FF0000"/>
                </a:solidFill>
                <a:latin typeface="+mn-lt"/>
              </a:rPr>
              <a:t>diff </a:t>
            </a:r>
            <a:r>
              <a:rPr kumimoji="1" lang="en-US" altLang="zh-TW" sz="2800" b="1" dirty="0">
                <a:latin typeface="+mn-lt"/>
              </a:rPr>
              <a:t>or </a:t>
            </a:r>
            <a:r>
              <a:rPr kumimoji="1" lang="en-US" altLang="zh-TW" sz="2800" b="1" dirty="0" err="1">
                <a:solidFill>
                  <a:srgbClr val="FF0000"/>
                </a:solidFill>
                <a:latin typeface="+mn-lt"/>
              </a:rPr>
              <a:t>vimdiff</a:t>
            </a:r>
            <a:r>
              <a:rPr kumimoji="1" lang="en-US" altLang="zh-TW" sz="2800" b="1" dirty="0">
                <a:latin typeface="+mn-lt"/>
              </a:rPr>
              <a:t> to check whether your output format is correct or not!</a:t>
            </a:r>
          </a:p>
          <a:p>
            <a:pPr marL="0" indent="0">
              <a:buNone/>
            </a:pPr>
            <a:endParaRPr kumimoji="1" lang="en-US" altLang="zh-TW" sz="1600" dirty="0">
              <a:latin typeface="+mn-l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47</a:t>
            </a:fld>
            <a:endParaRPr lang="zh-TW" altLang="en-US"/>
          </a:p>
        </p:txBody>
      </p:sp>
      <p:sp>
        <p:nvSpPr>
          <p:cNvPr id="5" name="橢圓 4"/>
          <p:cNvSpPr/>
          <p:nvPr/>
        </p:nvSpPr>
        <p:spPr>
          <a:xfrm>
            <a:off x="2423592" y="1700808"/>
            <a:ext cx="1224136" cy="43204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91385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mj-lt"/>
              </a:rPr>
              <a:t>Pragma </a:t>
            </a:r>
            <a:r>
              <a:rPr lang="en-US" altLang="zh-TW" dirty="0" smtClean="0">
                <a:latin typeface="+mj-lt"/>
              </a:rPr>
              <a:t>Directives: </a:t>
            </a:r>
            <a:r>
              <a:rPr kumimoji="1" lang="en-US" altLang="zh-TW" dirty="0">
                <a:latin typeface="+mj-lt"/>
              </a:rPr>
              <a:t>S</a:t>
            </a:r>
            <a:r>
              <a:rPr kumimoji="1" lang="en-US" altLang="zh-TW" dirty="0" smtClean="0">
                <a:latin typeface="+mj-lt"/>
              </a:rPr>
              <a:t>ource </a:t>
            </a:r>
            <a:endParaRPr kumimoji="1" lang="zh-TW" altLang="en-US" dirty="0">
              <a:latin typeface="+mj-lt"/>
            </a:endParaRPr>
          </a:p>
        </p:txBody>
      </p:sp>
      <p:sp>
        <p:nvSpPr>
          <p:cNvPr id="3" name="內容版面配置區 2"/>
          <p:cNvSpPr>
            <a:spLocks noGrp="1"/>
          </p:cNvSpPr>
          <p:nvPr>
            <p:ph idx="1"/>
          </p:nvPr>
        </p:nvSpPr>
        <p:spPr>
          <a:xfrm>
            <a:off x="1991544" y="2503438"/>
            <a:ext cx="4114800" cy="3661867"/>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endParaRPr kumimoji="1" lang="en-US" altLang="zh-TW" sz="2400" b="1" dirty="0"/>
          </a:p>
          <a:p>
            <a:pPr marL="0" indent="0">
              <a:buNone/>
            </a:pPr>
            <a:r>
              <a:rPr kumimoji="1" lang="tr-TR" altLang="zh-TW" sz="2400" dirty="0"/>
              <a:t>1:</a:t>
            </a:r>
            <a:r>
              <a:rPr kumimoji="1" lang="en-US" altLang="zh-TW" sz="2400" b="1" dirty="0"/>
              <a:t>#pragma source on</a:t>
            </a:r>
          </a:p>
          <a:p>
            <a:pPr marL="0" indent="0">
              <a:buNone/>
            </a:pPr>
            <a:r>
              <a:rPr kumimoji="1" lang="tr-TR" altLang="zh-TW" sz="2400" dirty="0"/>
              <a:t>#</a:t>
            </a:r>
            <a:r>
              <a:rPr kumimoji="1" lang="tr-TR" altLang="zh-TW" sz="2400" dirty="0" err="1"/>
              <a:t>key:char</a:t>
            </a:r>
            <a:endParaRPr kumimoji="1" lang="tr-TR" altLang="zh-TW" sz="2400" dirty="0"/>
          </a:p>
          <a:p>
            <a:pPr marL="0" indent="0">
              <a:buNone/>
            </a:pPr>
            <a:r>
              <a:rPr kumimoji="1" lang="tr-TR" altLang="zh-TW" sz="2400" dirty="0"/>
              <a:t>#</a:t>
            </a:r>
            <a:r>
              <a:rPr kumimoji="1" lang="tr-TR" altLang="zh-TW" sz="2400" dirty="0" err="1"/>
              <a:t>id:a</a:t>
            </a:r>
            <a:endParaRPr kumimoji="1" lang="tr-TR" altLang="zh-TW" sz="2400" dirty="0"/>
          </a:p>
          <a:p>
            <a:pPr marL="0" indent="0">
              <a:buNone/>
            </a:pPr>
            <a:r>
              <a:rPr kumimoji="1" lang="tr-TR" altLang="zh-TW" sz="2400" dirty="0"/>
              <a:t>#op:=</a:t>
            </a:r>
          </a:p>
          <a:p>
            <a:pPr marL="0" indent="0">
              <a:buNone/>
            </a:pPr>
            <a:r>
              <a:rPr kumimoji="1" lang="tr-TR" altLang="zh-TW" sz="2400" dirty="0"/>
              <a:t>#</a:t>
            </a:r>
            <a:r>
              <a:rPr kumimoji="1" lang="tr-TR" altLang="zh-TW" sz="2400" dirty="0" err="1"/>
              <a:t>char</a:t>
            </a:r>
            <a:r>
              <a:rPr kumimoji="1" lang="tr-TR" altLang="zh-TW" sz="2400" dirty="0"/>
              <a:t>:'i'</a:t>
            </a:r>
          </a:p>
          <a:p>
            <a:pPr marL="0" indent="0">
              <a:buNone/>
            </a:pPr>
            <a:r>
              <a:rPr kumimoji="1" lang="tr-TR" altLang="zh-TW" sz="2400" dirty="0"/>
              <a:t>#</a:t>
            </a:r>
            <a:r>
              <a:rPr kumimoji="1" lang="tr-TR" altLang="zh-TW" sz="2400" dirty="0" err="1"/>
              <a:t>punc</a:t>
            </a:r>
            <a:r>
              <a:rPr kumimoji="1" lang="tr-TR" altLang="zh-TW" sz="2400" dirty="0"/>
              <a:t>:;</a:t>
            </a:r>
          </a:p>
          <a:p>
            <a:pPr marL="0" indent="0">
              <a:buNone/>
            </a:pPr>
            <a:r>
              <a:rPr kumimoji="1" lang="tr-TR" altLang="zh-TW" sz="2400" dirty="0"/>
              <a:t>2:char a = 'i';</a:t>
            </a:r>
            <a:endParaRPr kumimoji="1" lang="zh-TW" altLang="en-US" sz="2400" dirty="0"/>
          </a:p>
          <a:p>
            <a:pPr marL="0" indent="0">
              <a:buNone/>
            </a:pPr>
            <a:endParaRPr kumimoji="1" lang="zh-TW" altLang="en-US" sz="24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48</a:t>
            </a:fld>
            <a:endParaRPr lang="zh-TW" altLang="en-US" dirty="0"/>
          </a:p>
        </p:txBody>
      </p:sp>
      <p:sp>
        <p:nvSpPr>
          <p:cNvPr id="5" name="內容版面配置區 2"/>
          <p:cNvSpPr txBox="1">
            <a:spLocks/>
          </p:cNvSpPr>
          <p:nvPr/>
        </p:nvSpPr>
        <p:spPr>
          <a:xfrm>
            <a:off x="6168008" y="2492897"/>
            <a:ext cx="4114800" cy="367240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kumimoji="1" lang="en-US" altLang="zh-TW" sz="2400" b="1" dirty="0">
              <a:latin typeface="+mn-lt"/>
            </a:endParaRPr>
          </a:p>
          <a:p>
            <a:pPr marL="0" indent="0">
              <a:buNone/>
            </a:pPr>
            <a:r>
              <a:rPr kumimoji="1" lang="tr-TR" altLang="zh-TW" sz="2400" dirty="0">
                <a:latin typeface="+mn-lt"/>
              </a:rPr>
              <a:t>#</a:t>
            </a:r>
            <a:r>
              <a:rPr kumimoji="1" lang="tr-TR" altLang="zh-TW" sz="2400" dirty="0" err="1">
                <a:latin typeface="+mn-lt"/>
              </a:rPr>
              <a:t>key:char</a:t>
            </a:r>
            <a:endParaRPr kumimoji="1" lang="tr-TR" altLang="zh-TW" sz="2400" dirty="0">
              <a:latin typeface="+mn-lt"/>
            </a:endParaRPr>
          </a:p>
          <a:p>
            <a:pPr marL="0" indent="0">
              <a:buNone/>
            </a:pPr>
            <a:r>
              <a:rPr kumimoji="1" lang="tr-TR" altLang="zh-TW" sz="2400" dirty="0">
                <a:latin typeface="+mn-lt"/>
              </a:rPr>
              <a:t>#</a:t>
            </a:r>
            <a:r>
              <a:rPr kumimoji="1" lang="tr-TR" altLang="zh-TW" sz="2400" dirty="0" err="1">
                <a:latin typeface="+mn-lt"/>
              </a:rPr>
              <a:t>id:a</a:t>
            </a:r>
            <a:endParaRPr kumimoji="1" lang="tr-TR" altLang="zh-TW" sz="2400" dirty="0">
              <a:latin typeface="+mn-lt"/>
            </a:endParaRPr>
          </a:p>
          <a:p>
            <a:pPr marL="0" indent="0">
              <a:buNone/>
            </a:pPr>
            <a:r>
              <a:rPr kumimoji="1" lang="tr-TR" altLang="zh-TW" sz="2400" dirty="0">
                <a:latin typeface="+mn-lt"/>
              </a:rPr>
              <a:t>#op:=</a:t>
            </a:r>
          </a:p>
          <a:p>
            <a:pPr marL="0" indent="0">
              <a:buNone/>
            </a:pPr>
            <a:r>
              <a:rPr kumimoji="1" lang="tr-TR" altLang="zh-TW" sz="2400" dirty="0">
                <a:latin typeface="+mn-lt"/>
              </a:rPr>
              <a:t>#</a:t>
            </a:r>
            <a:r>
              <a:rPr kumimoji="1" lang="tr-TR" altLang="zh-TW" sz="2400" dirty="0" err="1">
                <a:latin typeface="+mn-lt"/>
              </a:rPr>
              <a:t>char</a:t>
            </a:r>
            <a:r>
              <a:rPr kumimoji="1" lang="tr-TR" altLang="zh-TW" sz="2400" dirty="0">
                <a:latin typeface="+mn-lt"/>
              </a:rPr>
              <a:t>:'i'</a:t>
            </a:r>
          </a:p>
          <a:p>
            <a:pPr marL="0" indent="0">
              <a:buNone/>
            </a:pPr>
            <a:r>
              <a:rPr kumimoji="1" lang="tr-TR" altLang="zh-TW" sz="2400" dirty="0">
                <a:latin typeface="+mn-lt"/>
              </a:rPr>
              <a:t>#</a:t>
            </a:r>
            <a:r>
              <a:rPr kumimoji="1" lang="tr-TR" altLang="zh-TW" sz="2400" dirty="0" err="1">
                <a:latin typeface="+mn-lt"/>
              </a:rPr>
              <a:t>punc</a:t>
            </a:r>
            <a:r>
              <a:rPr kumimoji="1" lang="tr-TR" altLang="zh-TW" sz="2400" dirty="0">
                <a:latin typeface="+mn-lt"/>
              </a:rPr>
              <a:t>:;</a:t>
            </a:r>
          </a:p>
        </p:txBody>
      </p:sp>
      <p:sp>
        <p:nvSpPr>
          <p:cNvPr id="6" name="內容版面配置區 2"/>
          <p:cNvSpPr txBox="1">
            <a:spLocks/>
          </p:cNvSpPr>
          <p:nvPr/>
        </p:nvSpPr>
        <p:spPr>
          <a:xfrm>
            <a:off x="1981200" y="1484784"/>
            <a:ext cx="4114800" cy="86409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1" lang="en-US" altLang="zh-TW" sz="2400" dirty="0">
                <a:latin typeface="+mn-lt"/>
              </a:rPr>
              <a:t>#pragma source on</a:t>
            </a:r>
            <a:endParaRPr kumimoji="1" lang="tr-TR" altLang="zh-TW" sz="2400" dirty="0">
              <a:latin typeface="+mn-lt"/>
            </a:endParaRPr>
          </a:p>
          <a:p>
            <a:pPr marL="0" indent="0">
              <a:buNone/>
            </a:pPr>
            <a:r>
              <a:rPr kumimoji="1" lang="tr-TR" altLang="zh-TW" sz="2400" dirty="0" err="1">
                <a:latin typeface="+mn-lt"/>
              </a:rPr>
              <a:t>char</a:t>
            </a:r>
            <a:r>
              <a:rPr kumimoji="1" lang="tr-TR" altLang="zh-TW" sz="2400" dirty="0">
                <a:latin typeface="+mn-lt"/>
              </a:rPr>
              <a:t> a = 'i';</a:t>
            </a:r>
            <a:endParaRPr kumimoji="1" lang="zh-TW" altLang="en-US" sz="2400" dirty="0">
              <a:latin typeface="+mn-lt"/>
            </a:endParaRPr>
          </a:p>
        </p:txBody>
      </p:sp>
      <p:sp>
        <p:nvSpPr>
          <p:cNvPr id="7" name="內容版面配置區 2"/>
          <p:cNvSpPr txBox="1">
            <a:spLocks/>
          </p:cNvSpPr>
          <p:nvPr/>
        </p:nvSpPr>
        <p:spPr>
          <a:xfrm>
            <a:off x="6168008" y="1484784"/>
            <a:ext cx="4114800" cy="86409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1" lang="en-US" altLang="zh-TW" sz="2400" dirty="0">
                <a:latin typeface="+mn-lt"/>
              </a:rPr>
              <a:t>#pragma source off</a:t>
            </a:r>
            <a:endParaRPr kumimoji="1" lang="tr-TR" altLang="zh-TW" sz="2400" dirty="0">
              <a:latin typeface="+mn-lt"/>
            </a:endParaRPr>
          </a:p>
          <a:p>
            <a:pPr marL="0" indent="0">
              <a:buNone/>
            </a:pPr>
            <a:r>
              <a:rPr kumimoji="1" lang="tr-TR" altLang="zh-TW" sz="2400" dirty="0" err="1">
                <a:latin typeface="+mn-lt"/>
              </a:rPr>
              <a:t>char</a:t>
            </a:r>
            <a:r>
              <a:rPr kumimoji="1" lang="tr-TR" altLang="zh-TW" sz="2400" dirty="0">
                <a:latin typeface="+mn-lt"/>
              </a:rPr>
              <a:t> a = 'i';</a:t>
            </a:r>
            <a:endParaRPr kumimoji="1" lang="zh-TW" altLang="en-US" sz="2400" dirty="0">
              <a:latin typeface="+mn-lt"/>
            </a:endParaRPr>
          </a:p>
        </p:txBody>
      </p:sp>
      <p:sp>
        <p:nvSpPr>
          <p:cNvPr id="9" name="向下箭號 8"/>
          <p:cNvSpPr/>
          <p:nvPr/>
        </p:nvSpPr>
        <p:spPr>
          <a:xfrm>
            <a:off x="3503712" y="2204864"/>
            <a:ext cx="648072" cy="64807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10" name="向下箭號 9"/>
          <p:cNvSpPr/>
          <p:nvPr/>
        </p:nvSpPr>
        <p:spPr>
          <a:xfrm>
            <a:off x="7896200" y="2204864"/>
            <a:ext cx="648072" cy="64807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圓角化單一角落矩形 10"/>
          <p:cNvSpPr/>
          <p:nvPr/>
        </p:nvSpPr>
        <p:spPr>
          <a:xfrm>
            <a:off x="3359696" y="1268760"/>
            <a:ext cx="1368152" cy="360040"/>
          </a:xfrm>
          <a:prstGeom prst="round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000" dirty="0"/>
              <a:t>default</a:t>
            </a:r>
          </a:p>
        </p:txBody>
      </p:sp>
    </p:spTree>
    <p:extLst>
      <p:ext uri="{BB962C8B-B14F-4D97-AF65-F5344CB8AC3E}">
        <p14:creationId xmlns:p14="http://schemas.microsoft.com/office/powerpoint/2010/main" val="6016366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mj-lt"/>
              </a:rPr>
              <a:t>Pragma </a:t>
            </a:r>
            <a:r>
              <a:rPr lang="en-US" altLang="zh-TW" dirty="0" smtClean="0">
                <a:latin typeface="+mj-lt"/>
              </a:rPr>
              <a:t>Directives: </a:t>
            </a:r>
            <a:r>
              <a:rPr kumimoji="1" lang="en-US" altLang="zh-TW" dirty="0" smtClean="0">
                <a:latin typeface="+mj-lt"/>
              </a:rPr>
              <a:t>Token </a:t>
            </a:r>
            <a:endParaRPr kumimoji="1" lang="zh-TW" altLang="en-US" dirty="0">
              <a:latin typeface="+mj-lt"/>
            </a:endParaRPr>
          </a:p>
        </p:txBody>
      </p:sp>
      <p:sp>
        <p:nvSpPr>
          <p:cNvPr id="3" name="內容版面配置區 2"/>
          <p:cNvSpPr>
            <a:spLocks noGrp="1"/>
          </p:cNvSpPr>
          <p:nvPr>
            <p:ph idx="1"/>
          </p:nvPr>
        </p:nvSpPr>
        <p:spPr>
          <a:xfrm>
            <a:off x="1991544" y="2492897"/>
            <a:ext cx="4114800" cy="3744416"/>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endParaRPr kumimoji="1" lang="en-US" altLang="zh-TW" sz="2400" b="1" dirty="0"/>
          </a:p>
          <a:p>
            <a:pPr marL="0" indent="0">
              <a:buNone/>
            </a:pPr>
            <a:r>
              <a:rPr kumimoji="1" lang="en-US" altLang="zh-TW" sz="2400" b="1" dirty="0"/>
              <a:t>1:#pragma token on</a:t>
            </a:r>
          </a:p>
          <a:p>
            <a:pPr marL="0" indent="0">
              <a:buNone/>
            </a:pPr>
            <a:r>
              <a:rPr kumimoji="1" lang="tr-TR" altLang="zh-TW" sz="2400" dirty="0"/>
              <a:t>#</a:t>
            </a:r>
            <a:r>
              <a:rPr kumimoji="1" lang="tr-TR" altLang="zh-TW" sz="2400" dirty="0" err="1"/>
              <a:t>key:char</a:t>
            </a:r>
            <a:endParaRPr kumimoji="1" lang="tr-TR" altLang="zh-TW" sz="2400" dirty="0"/>
          </a:p>
          <a:p>
            <a:pPr marL="0" indent="0">
              <a:buNone/>
            </a:pPr>
            <a:r>
              <a:rPr kumimoji="1" lang="tr-TR" altLang="zh-TW" sz="2400" dirty="0"/>
              <a:t>#</a:t>
            </a:r>
            <a:r>
              <a:rPr kumimoji="1" lang="tr-TR" altLang="zh-TW" sz="2400" dirty="0" err="1"/>
              <a:t>id:a</a:t>
            </a:r>
            <a:endParaRPr kumimoji="1" lang="tr-TR" altLang="zh-TW" sz="2400" dirty="0"/>
          </a:p>
          <a:p>
            <a:pPr marL="0" indent="0">
              <a:buNone/>
            </a:pPr>
            <a:r>
              <a:rPr kumimoji="1" lang="tr-TR" altLang="zh-TW" sz="2400" dirty="0"/>
              <a:t>#op:=</a:t>
            </a:r>
          </a:p>
          <a:p>
            <a:pPr marL="0" indent="0">
              <a:buNone/>
            </a:pPr>
            <a:r>
              <a:rPr kumimoji="1" lang="tr-TR" altLang="zh-TW" sz="2400" dirty="0"/>
              <a:t>#</a:t>
            </a:r>
            <a:r>
              <a:rPr kumimoji="1" lang="tr-TR" altLang="zh-TW" sz="2400" dirty="0" err="1"/>
              <a:t>char</a:t>
            </a:r>
            <a:r>
              <a:rPr kumimoji="1" lang="tr-TR" altLang="zh-TW" sz="2400" dirty="0"/>
              <a:t>:'i'</a:t>
            </a:r>
          </a:p>
          <a:p>
            <a:pPr marL="0" indent="0">
              <a:buNone/>
            </a:pPr>
            <a:r>
              <a:rPr kumimoji="1" lang="tr-TR" altLang="zh-TW" sz="2400" dirty="0"/>
              <a:t>#</a:t>
            </a:r>
            <a:r>
              <a:rPr kumimoji="1" lang="tr-TR" altLang="zh-TW" sz="2400" dirty="0" err="1"/>
              <a:t>punc</a:t>
            </a:r>
            <a:r>
              <a:rPr kumimoji="1" lang="tr-TR" altLang="zh-TW" sz="2400" dirty="0"/>
              <a:t>:;</a:t>
            </a:r>
          </a:p>
          <a:p>
            <a:pPr marL="0" indent="0">
              <a:buNone/>
            </a:pPr>
            <a:r>
              <a:rPr kumimoji="1" lang="tr-TR" altLang="zh-TW" sz="2400" dirty="0"/>
              <a:t>2:char a = 'i’;</a:t>
            </a:r>
            <a:endParaRPr kumimoji="1" lang="zh-TW" altLang="en-US" sz="24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49</a:t>
            </a:fld>
            <a:endParaRPr lang="zh-TW" altLang="en-US"/>
          </a:p>
        </p:txBody>
      </p:sp>
      <p:sp>
        <p:nvSpPr>
          <p:cNvPr id="5" name="內容版面配置區 2"/>
          <p:cNvSpPr txBox="1">
            <a:spLocks/>
          </p:cNvSpPr>
          <p:nvPr/>
        </p:nvSpPr>
        <p:spPr>
          <a:xfrm>
            <a:off x="6168008" y="2492897"/>
            <a:ext cx="4114800" cy="374441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kumimoji="1" lang="en-US" altLang="zh-TW" sz="2400" b="1" dirty="0">
              <a:latin typeface="+mn-lt"/>
            </a:endParaRPr>
          </a:p>
          <a:p>
            <a:pPr marL="0" indent="0">
              <a:buNone/>
            </a:pPr>
            <a:r>
              <a:rPr kumimoji="1" lang="en-US" altLang="zh-TW" sz="2400" b="1" dirty="0">
                <a:latin typeface="+mn-lt"/>
              </a:rPr>
              <a:t>1:#pragma token off</a:t>
            </a:r>
          </a:p>
          <a:p>
            <a:pPr marL="0" indent="0">
              <a:buNone/>
            </a:pPr>
            <a:r>
              <a:rPr kumimoji="1" lang="tr-TR" altLang="zh-TW" sz="2400" dirty="0">
                <a:latin typeface="+mn-lt"/>
              </a:rPr>
              <a:t>2:char a = 'i';</a:t>
            </a:r>
            <a:endParaRPr kumimoji="1" lang="zh-TW" altLang="en-US" sz="2400" dirty="0">
              <a:latin typeface="+mn-lt"/>
            </a:endParaRPr>
          </a:p>
        </p:txBody>
      </p:sp>
      <p:sp>
        <p:nvSpPr>
          <p:cNvPr id="7" name="內容版面配置區 2"/>
          <p:cNvSpPr txBox="1">
            <a:spLocks/>
          </p:cNvSpPr>
          <p:nvPr/>
        </p:nvSpPr>
        <p:spPr>
          <a:xfrm>
            <a:off x="1981200" y="1484784"/>
            <a:ext cx="4114800" cy="86409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1" lang="en-US" altLang="zh-TW" sz="2400" dirty="0">
                <a:latin typeface="+mn-lt"/>
              </a:rPr>
              <a:t>#pragma token on</a:t>
            </a:r>
            <a:endParaRPr kumimoji="1" lang="tr-TR" altLang="zh-TW" sz="2400" dirty="0">
              <a:latin typeface="+mn-lt"/>
            </a:endParaRPr>
          </a:p>
          <a:p>
            <a:pPr marL="0" indent="0">
              <a:buNone/>
            </a:pPr>
            <a:r>
              <a:rPr kumimoji="1" lang="tr-TR" altLang="zh-TW" sz="2400" dirty="0" err="1">
                <a:latin typeface="+mn-lt"/>
              </a:rPr>
              <a:t>char</a:t>
            </a:r>
            <a:r>
              <a:rPr kumimoji="1" lang="tr-TR" altLang="zh-TW" sz="2400" dirty="0">
                <a:latin typeface="+mn-lt"/>
              </a:rPr>
              <a:t> a = 'i';</a:t>
            </a:r>
            <a:endParaRPr kumimoji="1" lang="zh-TW" altLang="en-US" sz="2400" dirty="0">
              <a:latin typeface="+mn-lt"/>
            </a:endParaRPr>
          </a:p>
        </p:txBody>
      </p:sp>
      <p:sp>
        <p:nvSpPr>
          <p:cNvPr id="8" name="內容版面配置區 2"/>
          <p:cNvSpPr txBox="1">
            <a:spLocks/>
          </p:cNvSpPr>
          <p:nvPr/>
        </p:nvSpPr>
        <p:spPr>
          <a:xfrm>
            <a:off x="6168008" y="1484784"/>
            <a:ext cx="4114800" cy="86409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1" lang="en-US" altLang="zh-TW" sz="2400" dirty="0">
                <a:latin typeface="+mn-lt"/>
              </a:rPr>
              <a:t>#pragma token off</a:t>
            </a:r>
            <a:endParaRPr kumimoji="1" lang="tr-TR" altLang="zh-TW" sz="2400" dirty="0">
              <a:latin typeface="+mn-lt"/>
            </a:endParaRPr>
          </a:p>
          <a:p>
            <a:pPr marL="0" indent="0">
              <a:buNone/>
            </a:pPr>
            <a:r>
              <a:rPr kumimoji="1" lang="tr-TR" altLang="zh-TW" sz="2400" dirty="0" err="1">
                <a:latin typeface="+mn-lt"/>
              </a:rPr>
              <a:t>char</a:t>
            </a:r>
            <a:r>
              <a:rPr kumimoji="1" lang="tr-TR" altLang="zh-TW" sz="2400" dirty="0">
                <a:latin typeface="+mn-lt"/>
              </a:rPr>
              <a:t> a = 'i';</a:t>
            </a:r>
            <a:endParaRPr kumimoji="1" lang="zh-TW" altLang="en-US" sz="2400" dirty="0">
              <a:latin typeface="+mn-lt"/>
            </a:endParaRPr>
          </a:p>
        </p:txBody>
      </p:sp>
      <p:sp>
        <p:nvSpPr>
          <p:cNvPr id="9" name="向下箭號 8"/>
          <p:cNvSpPr/>
          <p:nvPr/>
        </p:nvSpPr>
        <p:spPr>
          <a:xfrm>
            <a:off x="3503712" y="2204864"/>
            <a:ext cx="648072" cy="64807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10" name="向下箭號 9"/>
          <p:cNvSpPr/>
          <p:nvPr/>
        </p:nvSpPr>
        <p:spPr>
          <a:xfrm>
            <a:off x="7896200" y="2204864"/>
            <a:ext cx="648072" cy="64807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 name="圓角化單一角落矩形 10"/>
          <p:cNvSpPr/>
          <p:nvPr/>
        </p:nvSpPr>
        <p:spPr>
          <a:xfrm>
            <a:off x="3359696" y="1268760"/>
            <a:ext cx="1368152" cy="360040"/>
          </a:xfrm>
          <a:prstGeom prst="round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000" dirty="0"/>
              <a:t>default</a:t>
            </a:r>
          </a:p>
        </p:txBody>
      </p:sp>
    </p:spTree>
    <p:extLst>
      <p:ext uri="{BB962C8B-B14F-4D97-AF65-F5344CB8AC3E}">
        <p14:creationId xmlns:p14="http://schemas.microsoft.com/office/powerpoint/2010/main" val="3632004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81200" y="188640"/>
            <a:ext cx="8229600" cy="1143000"/>
          </a:xfrm>
        </p:spPr>
        <p:txBody>
          <a:bodyPr/>
          <a:lstStyle/>
          <a:p>
            <a:r>
              <a:rPr lang="en-US" altLang="zh-TW" dirty="0" smtClean="0"/>
              <a:t>The Structure of Compiler</a:t>
            </a:r>
            <a:endParaRPr lang="zh-TW" altLang="en-US" dirty="0"/>
          </a:p>
        </p:txBody>
      </p:sp>
      <p:sp>
        <p:nvSpPr>
          <p:cNvPr id="4" name="文字方塊 3"/>
          <p:cNvSpPr txBox="1"/>
          <p:nvPr/>
        </p:nvSpPr>
        <p:spPr>
          <a:xfrm>
            <a:off x="5699956" y="1461502"/>
            <a:ext cx="1944216" cy="369332"/>
          </a:xfrm>
          <a:prstGeom prst="rect">
            <a:avLst/>
          </a:prstGeom>
          <a:noFill/>
        </p:spPr>
        <p:txBody>
          <a:bodyPr wrap="square" rtlCol="0">
            <a:spAutoFit/>
          </a:bodyPr>
          <a:lstStyle/>
          <a:p>
            <a:pPr algn="ctr"/>
            <a:r>
              <a:rPr lang="en-US" altLang="zh-TW" dirty="0"/>
              <a:t>a = b + c * d</a:t>
            </a:r>
            <a:endParaRPr lang="zh-TW" altLang="en-US" dirty="0"/>
          </a:p>
        </p:txBody>
      </p:sp>
      <p:sp>
        <p:nvSpPr>
          <p:cNvPr id="5" name="文字方塊 4"/>
          <p:cNvSpPr txBox="1"/>
          <p:nvPr/>
        </p:nvSpPr>
        <p:spPr>
          <a:xfrm>
            <a:off x="5735960" y="2629530"/>
            <a:ext cx="1872208" cy="369332"/>
          </a:xfrm>
          <a:prstGeom prst="rect">
            <a:avLst/>
          </a:prstGeom>
          <a:noFill/>
        </p:spPr>
        <p:txBody>
          <a:bodyPr wrap="square" rtlCol="0">
            <a:spAutoFit/>
          </a:bodyPr>
          <a:lstStyle/>
          <a:p>
            <a:pPr algn="ctr"/>
            <a:r>
              <a:rPr lang="en-US" altLang="zh-TW" dirty="0"/>
              <a:t>id = id + id * id</a:t>
            </a:r>
            <a:endParaRPr lang="zh-TW" altLang="en-US" dirty="0"/>
          </a:p>
        </p:txBody>
      </p:sp>
      <p:sp>
        <p:nvSpPr>
          <p:cNvPr id="7" name="文字方塊 6"/>
          <p:cNvSpPr txBox="1"/>
          <p:nvPr/>
        </p:nvSpPr>
        <p:spPr>
          <a:xfrm>
            <a:off x="1847528" y="1326779"/>
            <a:ext cx="1080120" cy="584775"/>
          </a:xfrm>
          <a:prstGeom prst="rect">
            <a:avLst/>
          </a:prstGeom>
          <a:noFill/>
        </p:spPr>
        <p:txBody>
          <a:bodyPr wrap="square" rtlCol="0">
            <a:spAutoFit/>
          </a:bodyPr>
          <a:lstStyle/>
          <a:p>
            <a:pPr algn="ctr"/>
            <a:r>
              <a:rPr lang="en-US" altLang="zh-TW" sz="3200" b="1" dirty="0"/>
              <a:t>HW1</a:t>
            </a:r>
          </a:p>
        </p:txBody>
      </p:sp>
      <p:sp>
        <p:nvSpPr>
          <p:cNvPr id="8" name="文字方塊 7"/>
          <p:cNvSpPr txBox="1"/>
          <p:nvPr/>
        </p:nvSpPr>
        <p:spPr>
          <a:xfrm>
            <a:off x="1847528" y="3171700"/>
            <a:ext cx="1080120" cy="584775"/>
          </a:xfrm>
          <a:prstGeom prst="rect">
            <a:avLst/>
          </a:prstGeom>
          <a:noFill/>
        </p:spPr>
        <p:txBody>
          <a:bodyPr wrap="square" rtlCol="0">
            <a:spAutoFit/>
          </a:bodyPr>
          <a:lstStyle/>
          <a:p>
            <a:pPr algn="ctr"/>
            <a:r>
              <a:rPr lang="en-US" altLang="zh-TW" sz="3200" b="1" dirty="0"/>
              <a:t>HW2</a:t>
            </a:r>
          </a:p>
        </p:txBody>
      </p:sp>
      <p:sp>
        <p:nvSpPr>
          <p:cNvPr id="9" name="文字方塊 8"/>
          <p:cNvSpPr txBox="1"/>
          <p:nvPr/>
        </p:nvSpPr>
        <p:spPr>
          <a:xfrm>
            <a:off x="1847528" y="5383904"/>
            <a:ext cx="1080120" cy="584775"/>
          </a:xfrm>
          <a:prstGeom prst="rect">
            <a:avLst/>
          </a:prstGeom>
          <a:noFill/>
        </p:spPr>
        <p:txBody>
          <a:bodyPr wrap="square" rtlCol="0">
            <a:spAutoFit/>
          </a:bodyPr>
          <a:lstStyle/>
          <a:p>
            <a:pPr algn="ctr"/>
            <a:r>
              <a:rPr lang="en-US" altLang="zh-TW" sz="3200" b="1" dirty="0"/>
              <a:t>HW3</a:t>
            </a:r>
            <a:endParaRPr lang="zh-TW" altLang="en-US" sz="3200" b="1" dirty="0"/>
          </a:p>
        </p:txBody>
      </p:sp>
      <p:sp>
        <p:nvSpPr>
          <p:cNvPr id="10" name="矩形 9"/>
          <p:cNvSpPr/>
          <p:nvPr/>
        </p:nvSpPr>
        <p:spPr>
          <a:xfrm>
            <a:off x="3215680" y="1330349"/>
            <a:ext cx="6912768" cy="1773074"/>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3359696" y="1472298"/>
            <a:ext cx="1944216" cy="369332"/>
          </a:xfrm>
          <a:prstGeom prst="rect">
            <a:avLst/>
          </a:prstGeom>
          <a:noFill/>
        </p:spPr>
        <p:txBody>
          <a:bodyPr wrap="square" rtlCol="0">
            <a:spAutoFit/>
          </a:bodyPr>
          <a:lstStyle/>
          <a:p>
            <a:pPr algn="ctr"/>
            <a:r>
              <a:rPr lang="en-US" altLang="zh-TW" dirty="0"/>
              <a:t>source code</a:t>
            </a:r>
          </a:p>
        </p:txBody>
      </p:sp>
      <p:sp>
        <p:nvSpPr>
          <p:cNvPr id="13" name="矩形 12"/>
          <p:cNvSpPr/>
          <p:nvPr/>
        </p:nvSpPr>
        <p:spPr>
          <a:xfrm>
            <a:off x="5411924" y="2034543"/>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Lexical Analyzer</a:t>
            </a:r>
            <a:endParaRPr lang="zh-TW" altLang="en-US" dirty="0">
              <a:solidFill>
                <a:schemeClr val="tx1"/>
              </a:solidFill>
            </a:endParaRPr>
          </a:p>
        </p:txBody>
      </p:sp>
      <p:sp>
        <p:nvSpPr>
          <p:cNvPr id="14" name="文字方塊 13"/>
          <p:cNvSpPr txBox="1"/>
          <p:nvPr/>
        </p:nvSpPr>
        <p:spPr>
          <a:xfrm>
            <a:off x="3359696" y="2613630"/>
            <a:ext cx="1944216" cy="369332"/>
          </a:xfrm>
          <a:prstGeom prst="rect">
            <a:avLst/>
          </a:prstGeom>
          <a:noFill/>
        </p:spPr>
        <p:txBody>
          <a:bodyPr wrap="square" rtlCol="0">
            <a:spAutoFit/>
          </a:bodyPr>
          <a:lstStyle/>
          <a:p>
            <a:pPr algn="ctr"/>
            <a:r>
              <a:rPr lang="en-US" altLang="zh-TW" dirty="0"/>
              <a:t>tokens</a:t>
            </a:r>
          </a:p>
        </p:txBody>
      </p:sp>
      <p:cxnSp>
        <p:nvCxnSpPr>
          <p:cNvPr id="16" name="直線單箭頭接點 15"/>
          <p:cNvCxnSpPr>
            <a:stCxn id="4" idx="2"/>
            <a:endCxn id="13" idx="0"/>
          </p:cNvCxnSpPr>
          <p:nvPr/>
        </p:nvCxnSpPr>
        <p:spPr>
          <a:xfrm>
            <a:off x="6672064" y="1830835"/>
            <a:ext cx="0" cy="2037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單箭頭接點 16"/>
          <p:cNvCxnSpPr>
            <a:stCxn id="13" idx="2"/>
            <a:endCxn id="5" idx="0"/>
          </p:cNvCxnSpPr>
          <p:nvPr/>
        </p:nvCxnSpPr>
        <p:spPr>
          <a:xfrm>
            <a:off x="6672064" y="2399230"/>
            <a:ext cx="0" cy="2303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文字方塊 20"/>
          <p:cNvSpPr txBox="1"/>
          <p:nvPr/>
        </p:nvSpPr>
        <p:spPr>
          <a:xfrm>
            <a:off x="6528048" y="3933343"/>
            <a:ext cx="288032" cy="369332"/>
          </a:xfrm>
          <a:prstGeom prst="rect">
            <a:avLst/>
          </a:prstGeom>
          <a:noFill/>
        </p:spPr>
        <p:txBody>
          <a:bodyPr wrap="square" rtlCol="0">
            <a:spAutoFit/>
          </a:bodyPr>
          <a:lstStyle/>
          <a:p>
            <a:pPr algn="ctr"/>
            <a:r>
              <a:rPr lang="en-US" altLang="zh-TW" dirty="0"/>
              <a:t>=</a:t>
            </a:r>
            <a:endParaRPr lang="zh-TW" altLang="en-US" dirty="0"/>
          </a:p>
        </p:txBody>
      </p:sp>
      <p:sp>
        <p:nvSpPr>
          <p:cNvPr id="22" name="矩形 21"/>
          <p:cNvSpPr/>
          <p:nvPr/>
        </p:nvSpPr>
        <p:spPr>
          <a:xfrm>
            <a:off x="3215680" y="3154134"/>
            <a:ext cx="6912768" cy="2205092"/>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5411924" y="3386795"/>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Syntax Analyzer</a:t>
            </a:r>
            <a:endParaRPr lang="zh-TW" altLang="en-US" dirty="0">
              <a:solidFill>
                <a:schemeClr val="tx1"/>
              </a:solidFill>
            </a:endParaRPr>
          </a:p>
        </p:txBody>
      </p:sp>
      <p:sp>
        <p:nvSpPr>
          <p:cNvPr id="25" name="文字方塊 24"/>
          <p:cNvSpPr txBox="1"/>
          <p:nvPr/>
        </p:nvSpPr>
        <p:spPr>
          <a:xfrm>
            <a:off x="3351712" y="3933343"/>
            <a:ext cx="1944216" cy="369332"/>
          </a:xfrm>
          <a:prstGeom prst="rect">
            <a:avLst/>
          </a:prstGeom>
          <a:noFill/>
        </p:spPr>
        <p:txBody>
          <a:bodyPr wrap="square" rtlCol="0">
            <a:spAutoFit/>
          </a:bodyPr>
          <a:lstStyle/>
          <a:p>
            <a:pPr algn="ctr"/>
            <a:r>
              <a:rPr lang="en-US" altLang="zh-TW" dirty="0"/>
              <a:t>syntax tree</a:t>
            </a:r>
          </a:p>
        </p:txBody>
      </p:sp>
      <p:cxnSp>
        <p:nvCxnSpPr>
          <p:cNvPr id="26" name="直線單箭頭接點 25"/>
          <p:cNvCxnSpPr>
            <a:stCxn id="5" idx="2"/>
            <a:endCxn id="24" idx="0"/>
          </p:cNvCxnSpPr>
          <p:nvPr/>
        </p:nvCxnSpPr>
        <p:spPr>
          <a:xfrm>
            <a:off x="6672064" y="2998863"/>
            <a:ext cx="0" cy="3879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單箭頭接點 26"/>
          <p:cNvCxnSpPr>
            <a:stCxn id="24" idx="2"/>
            <a:endCxn id="21" idx="0"/>
          </p:cNvCxnSpPr>
          <p:nvPr/>
        </p:nvCxnSpPr>
        <p:spPr>
          <a:xfrm>
            <a:off x="6672064" y="3751481"/>
            <a:ext cx="0" cy="1818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文字方塊 40"/>
          <p:cNvSpPr txBox="1"/>
          <p:nvPr/>
        </p:nvSpPr>
        <p:spPr>
          <a:xfrm>
            <a:off x="6032376" y="4269814"/>
            <a:ext cx="495672" cy="369332"/>
          </a:xfrm>
          <a:prstGeom prst="rect">
            <a:avLst/>
          </a:prstGeom>
          <a:noFill/>
        </p:spPr>
        <p:txBody>
          <a:bodyPr wrap="square" rtlCol="0">
            <a:spAutoFit/>
          </a:bodyPr>
          <a:lstStyle/>
          <a:p>
            <a:pPr algn="ctr"/>
            <a:r>
              <a:rPr lang="en-US" altLang="zh-TW" dirty="0"/>
              <a:t>id</a:t>
            </a:r>
            <a:endParaRPr lang="zh-TW" altLang="en-US" dirty="0"/>
          </a:p>
        </p:txBody>
      </p:sp>
      <p:sp>
        <p:nvSpPr>
          <p:cNvPr id="42" name="文字方塊 41"/>
          <p:cNvSpPr txBox="1"/>
          <p:nvPr/>
        </p:nvSpPr>
        <p:spPr>
          <a:xfrm>
            <a:off x="6456040" y="4629854"/>
            <a:ext cx="495672" cy="369332"/>
          </a:xfrm>
          <a:prstGeom prst="rect">
            <a:avLst/>
          </a:prstGeom>
          <a:noFill/>
        </p:spPr>
        <p:txBody>
          <a:bodyPr wrap="square" rtlCol="0">
            <a:spAutoFit/>
          </a:bodyPr>
          <a:lstStyle/>
          <a:p>
            <a:pPr algn="ctr"/>
            <a:r>
              <a:rPr lang="en-US" altLang="zh-TW" dirty="0"/>
              <a:t>id</a:t>
            </a:r>
            <a:endParaRPr lang="zh-TW" altLang="en-US" dirty="0"/>
          </a:p>
        </p:txBody>
      </p:sp>
      <p:sp>
        <p:nvSpPr>
          <p:cNvPr id="44" name="文字方塊 43"/>
          <p:cNvSpPr txBox="1"/>
          <p:nvPr/>
        </p:nvSpPr>
        <p:spPr>
          <a:xfrm>
            <a:off x="6960096" y="4269814"/>
            <a:ext cx="288032" cy="369332"/>
          </a:xfrm>
          <a:prstGeom prst="rect">
            <a:avLst/>
          </a:prstGeom>
          <a:noFill/>
        </p:spPr>
        <p:txBody>
          <a:bodyPr wrap="square" rtlCol="0">
            <a:spAutoFit/>
          </a:bodyPr>
          <a:lstStyle/>
          <a:p>
            <a:pPr algn="ctr"/>
            <a:r>
              <a:rPr lang="en-US" altLang="zh-TW" dirty="0"/>
              <a:t>+</a:t>
            </a:r>
            <a:endParaRPr lang="zh-TW" altLang="en-US" dirty="0"/>
          </a:p>
        </p:txBody>
      </p:sp>
      <p:sp>
        <p:nvSpPr>
          <p:cNvPr id="45" name="文字方塊 44"/>
          <p:cNvSpPr txBox="1"/>
          <p:nvPr/>
        </p:nvSpPr>
        <p:spPr>
          <a:xfrm>
            <a:off x="7392144" y="4629854"/>
            <a:ext cx="288032" cy="369332"/>
          </a:xfrm>
          <a:prstGeom prst="rect">
            <a:avLst/>
          </a:prstGeom>
          <a:noFill/>
        </p:spPr>
        <p:txBody>
          <a:bodyPr wrap="square" rtlCol="0">
            <a:spAutoFit/>
          </a:bodyPr>
          <a:lstStyle/>
          <a:p>
            <a:pPr algn="ctr"/>
            <a:r>
              <a:rPr lang="en-US" altLang="zh-TW" dirty="0"/>
              <a:t>*</a:t>
            </a:r>
            <a:endParaRPr lang="zh-TW" altLang="en-US" dirty="0"/>
          </a:p>
        </p:txBody>
      </p:sp>
      <p:sp>
        <p:nvSpPr>
          <p:cNvPr id="46" name="文字方塊 45"/>
          <p:cNvSpPr txBox="1"/>
          <p:nvPr/>
        </p:nvSpPr>
        <p:spPr>
          <a:xfrm>
            <a:off x="6896472" y="4999186"/>
            <a:ext cx="495672" cy="369332"/>
          </a:xfrm>
          <a:prstGeom prst="rect">
            <a:avLst/>
          </a:prstGeom>
          <a:noFill/>
        </p:spPr>
        <p:txBody>
          <a:bodyPr wrap="square" rtlCol="0">
            <a:spAutoFit/>
          </a:bodyPr>
          <a:lstStyle/>
          <a:p>
            <a:pPr algn="ctr"/>
            <a:r>
              <a:rPr lang="en-US" altLang="zh-TW" dirty="0"/>
              <a:t>id</a:t>
            </a:r>
            <a:endParaRPr lang="zh-TW" altLang="en-US" dirty="0"/>
          </a:p>
        </p:txBody>
      </p:sp>
      <p:sp>
        <p:nvSpPr>
          <p:cNvPr id="47" name="文字方塊 46"/>
          <p:cNvSpPr txBox="1"/>
          <p:nvPr/>
        </p:nvSpPr>
        <p:spPr>
          <a:xfrm>
            <a:off x="7760568" y="4999186"/>
            <a:ext cx="495672" cy="369332"/>
          </a:xfrm>
          <a:prstGeom prst="rect">
            <a:avLst/>
          </a:prstGeom>
          <a:noFill/>
        </p:spPr>
        <p:txBody>
          <a:bodyPr wrap="square" rtlCol="0">
            <a:spAutoFit/>
          </a:bodyPr>
          <a:lstStyle/>
          <a:p>
            <a:pPr algn="ctr"/>
            <a:r>
              <a:rPr lang="en-US" altLang="zh-TW" dirty="0"/>
              <a:t>id</a:t>
            </a:r>
            <a:endParaRPr lang="zh-TW" altLang="en-US" dirty="0"/>
          </a:p>
        </p:txBody>
      </p:sp>
      <p:cxnSp>
        <p:nvCxnSpPr>
          <p:cNvPr id="49" name="直線接點 48"/>
          <p:cNvCxnSpPr>
            <a:stCxn id="21" idx="1"/>
            <a:endCxn id="41" idx="0"/>
          </p:cNvCxnSpPr>
          <p:nvPr/>
        </p:nvCxnSpPr>
        <p:spPr>
          <a:xfrm flipH="1">
            <a:off x="6280212" y="4118010"/>
            <a:ext cx="247836" cy="151805"/>
          </a:xfrm>
          <a:prstGeom prst="line">
            <a:avLst/>
          </a:prstGeom>
        </p:spPr>
        <p:style>
          <a:lnRef idx="2">
            <a:schemeClr val="dk1"/>
          </a:lnRef>
          <a:fillRef idx="0">
            <a:schemeClr val="dk1"/>
          </a:fillRef>
          <a:effectRef idx="1">
            <a:schemeClr val="dk1"/>
          </a:effectRef>
          <a:fontRef idx="minor">
            <a:schemeClr val="tx1"/>
          </a:fontRef>
        </p:style>
      </p:cxnSp>
      <p:cxnSp>
        <p:nvCxnSpPr>
          <p:cNvPr id="50" name="直線接點 49"/>
          <p:cNvCxnSpPr>
            <a:stCxn id="21" idx="3"/>
            <a:endCxn id="44" idx="0"/>
          </p:cNvCxnSpPr>
          <p:nvPr/>
        </p:nvCxnSpPr>
        <p:spPr>
          <a:xfrm>
            <a:off x="6816080" y="4118010"/>
            <a:ext cx="288032" cy="151805"/>
          </a:xfrm>
          <a:prstGeom prst="line">
            <a:avLst/>
          </a:prstGeom>
        </p:spPr>
        <p:style>
          <a:lnRef idx="2">
            <a:schemeClr val="dk1"/>
          </a:lnRef>
          <a:fillRef idx="0">
            <a:schemeClr val="dk1"/>
          </a:fillRef>
          <a:effectRef idx="1">
            <a:schemeClr val="dk1"/>
          </a:effectRef>
          <a:fontRef idx="minor">
            <a:schemeClr val="tx1"/>
          </a:fontRef>
        </p:style>
      </p:cxnSp>
      <p:cxnSp>
        <p:nvCxnSpPr>
          <p:cNvPr id="53" name="直線接點 52"/>
          <p:cNvCxnSpPr>
            <a:stCxn id="44" idx="1"/>
            <a:endCxn id="42" idx="0"/>
          </p:cNvCxnSpPr>
          <p:nvPr/>
        </p:nvCxnSpPr>
        <p:spPr>
          <a:xfrm flipH="1">
            <a:off x="6703876" y="4454480"/>
            <a:ext cx="256220" cy="175374"/>
          </a:xfrm>
          <a:prstGeom prst="line">
            <a:avLst/>
          </a:prstGeom>
        </p:spPr>
        <p:style>
          <a:lnRef idx="2">
            <a:schemeClr val="dk1"/>
          </a:lnRef>
          <a:fillRef idx="0">
            <a:schemeClr val="dk1"/>
          </a:fillRef>
          <a:effectRef idx="1">
            <a:schemeClr val="dk1"/>
          </a:effectRef>
          <a:fontRef idx="minor">
            <a:schemeClr val="tx1"/>
          </a:fontRef>
        </p:style>
      </p:cxnSp>
      <p:cxnSp>
        <p:nvCxnSpPr>
          <p:cNvPr id="56" name="直線接點 55"/>
          <p:cNvCxnSpPr>
            <a:stCxn id="45" idx="0"/>
            <a:endCxn id="44" idx="3"/>
          </p:cNvCxnSpPr>
          <p:nvPr/>
        </p:nvCxnSpPr>
        <p:spPr>
          <a:xfrm flipH="1" flipV="1">
            <a:off x="7248128" y="4454480"/>
            <a:ext cx="288032" cy="175374"/>
          </a:xfrm>
          <a:prstGeom prst="line">
            <a:avLst/>
          </a:prstGeom>
        </p:spPr>
        <p:style>
          <a:lnRef idx="2">
            <a:schemeClr val="dk1"/>
          </a:lnRef>
          <a:fillRef idx="0">
            <a:schemeClr val="dk1"/>
          </a:fillRef>
          <a:effectRef idx="1">
            <a:schemeClr val="dk1"/>
          </a:effectRef>
          <a:fontRef idx="minor">
            <a:schemeClr val="tx1"/>
          </a:fontRef>
        </p:style>
      </p:cxnSp>
      <p:cxnSp>
        <p:nvCxnSpPr>
          <p:cNvPr id="59" name="直線接點 58"/>
          <p:cNvCxnSpPr>
            <a:stCxn id="45" idx="1"/>
            <a:endCxn id="46" idx="0"/>
          </p:cNvCxnSpPr>
          <p:nvPr/>
        </p:nvCxnSpPr>
        <p:spPr>
          <a:xfrm flipH="1">
            <a:off x="7144308" y="4814520"/>
            <a:ext cx="247836" cy="184666"/>
          </a:xfrm>
          <a:prstGeom prst="line">
            <a:avLst/>
          </a:prstGeom>
        </p:spPr>
        <p:style>
          <a:lnRef idx="2">
            <a:schemeClr val="dk1"/>
          </a:lnRef>
          <a:fillRef idx="0">
            <a:schemeClr val="dk1"/>
          </a:fillRef>
          <a:effectRef idx="1">
            <a:schemeClr val="dk1"/>
          </a:effectRef>
          <a:fontRef idx="minor">
            <a:schemeClr val="tx1"/>
          </a:fontRef>
        </p:style>
      </p:cxnSp>
      <p:cxnSp>
        <p:nvCxnSpPr>
          <p:cNvPr id="62" name="直線接點 61"/>
          <p:cNvCxnSpPr>
            <a:stCxn id="47" idx="0"/>
            <a:endCxn id="45" idx="3"/>
          </p:cNvCxnSpPr>
          <p:nvPr/>
        </p:nvCxnSpPr>
        <p:spPr>
          <a:xfrm flipH="1" flipV="1">
            <a:off x="7680176" y="4814520"/>
            <a:ext cx="328228" cy="184666"/>
          </a:xfrm>
          <a:prstGeom prst="line">
            <a:avLst/>
          </a:prstGeom>
        </p:spPr>
        <p:style>
          <a:lnRef idx="2">
            <a:schemeClr val="dk1"/>
          </a:lnRef>
          <a:fillRef idx="0">
            <a:schemeClr val="dk1"/>
          </a:fillRef>
          <a:effectRef idx="1">
            <a:schemeClr val="dk1"/>
          </a:effectRef>
          <a:fontRef idx="minor">
            <a:schemeClr val="tx1"/>
          </a:fontRef>
        </p:style>
      </p:cxnSp>
      <p:sp>
        <p:nvSpPr>
          <p:cNvPr id="66" name="矩形 65"/>
          <p:cNvSpPr/>
          <p:nvPr/>
        </p:nvSpPr>
        <p:spPr>
          <a:xfrm>
            <a:off x="3215680" y="5431234"/>
            <a:ext cx="6912768" cy="1293405"/>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5443736" y="5531135"/>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Code Generator</a:t>
            </a:r>
            <a:endParaRPr lang="zh-TW" altLang="en-US" dirty="0">
              <a:solidFill>
                <a:schemeClr val="tx1"/>
              </a:solidFill>
            </a:endParaRPr>
          </a:p>
        </p:txBody>
      </p:sp>
      <p:cxnSp>
        <p:nvCxnSpPr>
          <p:cNvPr id="69" name="直線單箭頭接點 68"/>
          <p:cNvCxnSpPr>
            <a:stCxn id="42" idx="2"/>
            <a:endCxn id="68" idx="0"/>
          </p:cNvCxnSpPr>
          <p:nvPr/>
        </p:nvCxnSpPr>
        <p:spPr>
          <a:xfrm>
            <a:off x="6703876" y="4999187"/>
            <a:ext cx="0" cy="5319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直線單箭頭接點 69"/>
          <p:cNvCxnSpPr>
            <a:stCxn id="68" idx="2"/>
            <a:endCxn id="83" idx="0"/>
          </p:cNvCxnSpPr>
          <p:nvPr/>
        </p:nvCxnSpPr>
        <p:spPr>
          <a:xfrm>
            <a:off x="6703876" y="5895822"/>
            <a:ext cx="4192" cy="182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文字方塊 81"/>
          <p:cNvSpPr txBox="1"/>
          <p:nvPr/>
        </p:nvSpPr>
        <p:spPr>
          <a:xfrm>
            <a:off x="3351712" y="6078308"/>
            <a:ext cx="1944216" cy="369332"/>
          </a:xfrm>
          <a:prstGeom prst="rect">
            <a:avLst/>
          </a:prstGeom>
          <a:noFill/>
        </p:spPr>
        <p:txBody>
          <a:bodyPr wrap="square" rtlCol="0">
            <a:spAutoFit/>
          </a:bodyPr>
          <a:lstStyle/>
          <a:p>
            <a:pPr algn="ctr"/>
            <a:r>
              <a:rPr lang="en-US" altLang="zh-TW" dirty="0"/>
              <a:t>generated code</a:t>
            </a:r>
          </a:p>
        </p:txBody>
      </p:sp>
      <p:sp>
        <p:nvSpPr>
          <p:cNvPr id="83" name="文字方塊 82"/>
          <p:cNvSpPr txBox="1"/>
          <p:nvPr/>
        </p:nvSpPr>
        <p:spPr>
          <a:xfrm>
            <a:off x="5571846" y="6078309"/>
            <a:ext cx="2272444" cy="646331"/>
          </a:xfrm>
          <a:prstGeom prst="rect">
            <a:avLst/>
          </a:prstGeom>
          <a:noFill/>
        </p:spPr>
        <p:txBody>
          <a:bodyPr wrap="square" rtlCol="0">
            <a:spAutoFit/>
          </a:bodyPr>
          <a:lstStyle/>
          <a:p>
            <a:r>
              <a:rPr lang="en-US" altLang="zh-TW" dirty="0" err="1"/>
              <a:t>mul</a:t>
            </a:r>
            <a:r>
              <a:rPr lang="en-US" altLang="zh-TW" dirty="0"/>
              <a:t> $r1, $r2, $r3</a:t>
            </a:r>
          </a:p>
          <a:p>
            <a:r>
              <a:rPr lang="en-US" altLang="zh-TW" dirty="0"/>
              <a:t>add $r0, $r1, $r4 …</a:t>
            </a:r>
          </a:p>
        </p:txBody>
      </p:sp>
      <p:sp>
        <p:nvSpPr>
          <p:cNvPr id="3" name="矩形 2"/>
          <p:cNvSpPr/>
          <p:nvPr/>
        </p:nvSpPr>
        <p:spPr>
          <a:xfrm>
            <a:off x="1703512" y="3154134"/>
            <a:ext cx="8856984" cy="3659242"/>
          </a:xfrm>
          <a:prstGeom prst="rect">
            <a:avLst/>
          </a:prstGeom>
          <a:solidFill>
            <a:schemeClr val="bg1">
              <a:alpha val="70000"/>
            </a:schemeClr>
          </a:solidFill>
          <a:ln>
            <a:solidFill>
              <a:schemeClr val="accent1">
                <a:shade val="5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投影片編號版面配置區 5"/>
          <p:cNvSpPr>
            <a:spLocks noGrp="1"/>
          </p:cNvSpPr>
          <p:nvPr>
            <p:ph type="sldNum" sz="quarter" idx="12"/>
          </p:nvPr>
        </p:nvSpPr>
        <p:spPr/>
        <p:txBody>
          <a:bodyPr/>
          <a:lstStyle/>
          <a:p>
            <a:fld id="{FB64BC04-27FB-4CC0-8043-ACF384117C8F}" type="slidenum">
              <a:rPr lang="zh-TW" altLang="en-US" smtClean="0"/>
              <a:t>5</a:t>
            </a:fld>
            <a:endParaRPr lang="zh-TW" altLang="en-US"/>
          </a:p>
        </p:txBody>
      </p:sp>
    </p:spTree>
    <p:extLst>
      <p:ext uri="{BB962C8B-B14F-4D97-AF65-F5344CB8AC3E}">
        <p14:creationId xmlns:p14="http://schemas.microsoft.com/office/powerpoint/2010/main" val="19827922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mj-lt"/>
              </a:rPr>
              <a:t>Error Example</a:t>
            </a:r>
            <a:endParaRPr kumimoji="1" lang="zh-TW" altLang="en-US" dirty="0">
              <a:latin typeface="+mj-lt"/>
            </a:endParaRPr>
          </a:p>
        </p:txBody>
      </p:sp>
      <p:sp>
        <p:nvSpPr>
          <p:cNvPr id="3" name="內容版面配置區 2"/>
          <p:cNvSpPr>
            <a:spLocks noGrp="1"/>
          </p:cNvSpPr>
          <p:nvPr>
            <p:ph idx="1"/>
          </p:nvPr>
        </p:nvSpPr>
        <p:spPr>
          <a:xfrm>
            <a:off x="527221" y="1293341"/>
            <a:ext cx="11186983" cy="5428135"/>
          </a:xfrm>
        </p:spPr>
        <p:txBody>
          <a:bodyPr>
            <a:normAutofit/>
          </a:bodyPr>
          <a:lstStyle/>
          <a:p>
            <a:r>
              <a:rPr lang="en-US" altLang="zh-TW" sz="2400" dirty="0" smtClean="0">
                <a:latin typeface="+mn-lt"/>
                <a:cs typeface="Calibri"/>
              </a:rPr>
              <a:t>Integer constant – 45ab2</a:t>
            </a:r>
          </a:p>
          <a:p>
            <a:r>
              <a:rPr lang="en-US" altLang="zh-TW" sz="2400" dirty="0" smtClean="0">
                <a:latin typeface="+mn-lt"/>
                <a:cs typeface="Calibri"/>
              </a:rPr>
              <a:t>Floating point constant – 10.56.23</a:t>
            </a:r>
          </a:p>
          <a:p>
            <a:r>
              <a:rPr lang="en-US" altLang="zh-TW" sz="2400" dirty="0" smtClean="0">
                <a:latin typeface="+mn-lt"/>
                <a:cs typeface="Calibri"/>
              </a:rPr>
              <a:t>Scientific notation – 12.3E+asb2</a:t>
            </a:r>
          </a:p>
          <a:p>
            <a:r>
              <a:rPr lang="en-US" altLang="zh-TW" sz="2400" dirty="0" smtClean="0">
                <a:latin typeface="+mn-lt"/>
                <a:cs typeface="Calibri"/>
              </a:rPr>
              <a:t>String constant – “</a:t>
            </a:r>
            <a:r>
              <a:rPr lang="en-US" altLang="zh-TW" sz="2400" dirty="0" err="1" smtClean="0">
                <a:latin typeface="+mn-lt"/>
                <a:cs typeface="Calibri"/>
              </a:rPr>
              <a:t>abcdefg</a:t>
            </a:r>
            <a:endParaRPr lang="en-US" altLang="zh-TW" sz="2400" dirty="0" smtClean="0">
              <a:latin typeface="+mn-lt"/>
              <a:cs typeface="Calibri"/>
            </a:endParaRPr>
          </a:p>
          <a:p>
            <a:r>
              <a:rPr lang="en-US" altLang="zh-TW" sz="2400" dirty="0" smtClean="0">
                <a:latin typeface="+mn-lt"/>
                <a:cs typeface="Calibri"/>
              </a:rPr>
              <a:t>Variable name </a:t>
            </a:r>
            <a:r>
              <a:rPr lang="en-US" altLang="zh-TW" sz="2400" dirty="0">
                <a:cs typeface="Calibri"/>
              </a:rPr>
              <a:t>–</a:t>
            </a:r>
            <a:r>
              <a:rPr lang="en-US" altLang="zh-TW" sz="2400" dirty="0" smtClean="0">
                <a:latin typeface="+mn-lt"/>
                <a:cs typeface="Calibri"/>
              </a:rPr>
              <a:t> @error</a:t>
            </a:r>
          </a:p>
          <a:p>
            <a:r>
              <a:rPr lang="en-US" altLang="zh-TW" sz="2400" dirty="0">
                <a:latin typeface="+mn-lt"/>
                <a:cs typeface="Calibri"/>
              </a:rPr>
              <a:t>Pragma directives </a:t>
            </a:r>
            <a:r>
              <a:rPr lang="en-US" altLang="zh-TW" sz="2400" dirty="0">
                <a:cs typeface="Calibri"/>
              </a:rPr>
              <a:t>–</a:t>
            </a:r>
            <a:r>
              <a:rPr lang="en-US" altLang="zh-TW" sz="2400" dirty="0" smtClean="0">
                <a:latin typeface="+mn-lt"/>
                <a:cs typeface="Calibri"/>
              </a:rPr>
              <a:t> </a:t>
            </a:r>
            <a:r>
              <a:rPr lang="en-US" altLang="zh-TW" sz="2400" dirty="0">
                <a:latin typeface="+mn-lt"/>
                <a:cs typeface="Calibri"/>
              </a:rPr>
              <a:t>#pragma </a:t>
            </a:r>
            <a:r>
              <a:rPr lang="en-US" altLang="zh-TW" sz="2400" dirty="0" smtClean="0">
                <a:latin typeface="+mn-lt"/>
                <a:cs typeface="Calibri"/>
              </a:rPr>
              <a:t>something off</a:t>
            </a:r>
          </a:p>
          <a:p>
            <a:endParaRPr lang="en-US" altLang="zh-TW" sz="2400" dirty="0">
              <a:latin typeface="+mn-lt"/>
              <a:cs typeface="Calibri"/>
            </a:endParaRPr>
          </a:p>
          <a:p>
            <a:pPr marL="0" indent="0">
              <a:buNone/>
            </a:pPr>
            <a:endParaRPr lang="en-US" altLang="zh-TW" sz="2400" dirty="0" smtClean="0">
              <a:latin typeface="+mn-lt"/>
              <a:cs typeface="Calibri"/>
            </a:endParaRPr>
          </a:p>
          <a:p>
            <a:endParaRPr lang="en-US" altLang="zh-TW" sz="2400" dirty="0">
              <a:latin typeface="+mn-lt"/>
              <a:cs typeface="Calibri"/>
            </a:endParaRPr>
          </a:p>
          <a:p>
            <a:pPr marL="1371600" lvl="3" indent="0">
              <a:buNone/>
            </a:pPr>
            <a:endParaRPr lang="en-US" altLang="zh-TW" sz="1400" dirty="0">
              <a:latin typeface="+mn-lt"/>
              <a:cs typeface="Calibri"/>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50</a:t>
            </a:fld>
            <a:endParaRPr lang="zh-TW" altLang="en-US" dirty="0"/>
          </a:p>
        </p:txBody>
      </p:sp>
    </p:spTree>
    <p:extLst>
      <p:ext uri="{BB962C8B-B14F-4D97-AF65-F5344CB8AC3E}">
        <p14:creationId xmlns:p14="http://schemas.microsoft.com/office/powerpoint/2010/main" val="11598194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cs typeface="Calibri"/>
              </a:rPr>
              <a:t>Error handler example</a:t>
            </a:r>
            <a:endParaRPr kumimoji="1" lang="zh-TW" altLang="en-US" dirty="0">
              <a:latin typeface="+mj-lt"/>
            </a:endParaRPr>
          </a:p>
        </p:txBody>
      </p:sp>
      <p:sp>
        <p:nvSpPr>
          <p:cNvPr id="3" name="內容版面配置區 2"/>
          <p:cNvSpPr>
            <a:spLocks noGrp="1"/>
          </p:cNvSpPr>
          <p:nvPr>
            <p:ph idx="1"/>
          </p:nvPr>
        </p:nvSpPr>
        <p:spPr>
          <a:xfrm>
            <a:off x="527221" y="1293341"/>
            <a:ext cx="11186983" cy="5428135"/>
          </a:xfrm>
        </p:spPr>
        <p:txBody>
          <a:bodyPr>
            <a:normAutofit/>
          </a:bodyPr>
          <a:lstStyle/>
          <a:p>
            <a:r>
              <a:rPr lang="en-US" altLang="zh-TW" sz="2800" dirty="0" smtClean="0">
                <a:latin typeface="+mn-lt"/>
                <a:cs typeface="Calibri"/>
              </a:rPr>
              <a:t>b </a:t>
            </a:r>
            <a:r>
              <a:rPr lang="en-US" altLang="zh-TW" sz="2800" dirty="0">
                <a:latin typeface="+mn-lt"/>
                <a:cs typeface="Calibri"/>
              </a:rPr>
              <a:t>= 12 + 12.3E-ss +24</a:t>
            </a:r>
            <a:r>
              <a:rPr lang="en-US" altLang="zh-TW" sz="2800" dirty="0" smtClean="0">
                <a:latin typeface="+mn-lt"/>
                <a:cs typeface="Calibri"/>
              </a:rPr>
              <a:t>; 	 -&gt;</a:t>
            </a:r>
            <a:r>
              <a:rPr lang="en-US" altLang="zh-TW" sz="2800" dirty="0">
                <a:latin typeface="+mn-lt"/>
                <a:cs typeface="Calibri"/>
              </a:rPr>
              <a:t>	 #</a:t>
            </a:r>
            <a:r>
              <a:rPr lang="en-US" altLang="zh-TW" sz="2800" dirty="0" err="1">
                <a:latin typeface="+mn-lt"/>
                <a:cs typeface="Calibri"/>
              </a:rPr>
              <a:t>id:b</a:t>
            </a:r>
            <a:endParaRPr lang="en-US" altLang="zh-TW" sz="2800" dirty="0">
              <a:latin typeface="+mn-lt"/>
              <a:cs typeface="Calibri"/>
            </a:endParaRPr>
          </a:p>
          <a:p>
            <a:pPr marL="0" indent="0">
              <a:buNone/>
            </a:pPr>
            <a:r>
              <a:rPr lang="en-US" altLang="zh-TW" sz="2800" dirty="0" smtClean="0">
                <a:latin typeface="+mn-lt"/>
                <a:cs typeface="Calibri"/>
              </a:rPr>
              <a:t>				 	 #</a:t>
            </a:r>
            <a:r>
              <a:rPr lang="en-US" altLang="zh-TW" sz="2800" dirty="0">
                <a:latin typeface="+mn-lt"/>
                <a:cs typeface="Calibri"/>
              </a:rPr>
              <a:t>op:=</a:t>
            </a:r>
          </a:p>
          <a:p>
            <a:pPr marL="0" indent="0">
              <a:buNone/>
            </a:pPr>
            <a:r>
              <a:rPr lang="en-US" altLang="zh-TW" sz="2800" dirty="0" smtClean="0">
                <a:latin typeface="+mn-lt"/>
                <a:cs typeface="Calibri"/>
              </a:rPr>
              <a:t>				 	 #</a:t>
            </a:r>
            <a:r>
              <a:rPr lang="en-US" altLang="zh-TW" sz="2800" dirty="0">
                <a:latin typeface="+mn-lt"/>
                <a:cs typeface="Calibri"/>
              </a:rPr>
              <a:t>integer:12</a:t>
            </a:r>
          </a:p>
          <a:p>
            <a:pPr marL="0" indent="0">
              <a:buNone/>
            </a:pPr>
            <a:r>
              <a:rPr lang="en-US" altLang="zh-TW" sz="2800" dirty="0" smtClean="0">
                <a:latin typeface="+mn-lt"/>
                <a:cs typeface="Calibri"/>
              </a:rPr>
              <a:t> 				 	 #</a:t>
            </a:r>
            <a:r>
              <a:rPr lang="en-US" altLang="zh-TW" sz="2800" dirty="0">
                <a:latin typeface="+mn-lt"/>
                <a:cs typeface="Calibri"/>
              </a:rPr>
              <a:t>op:+ </a:t>
            </a:r>
            <a:endParaRPr lang="en-US" altLang="zh-TW" sz="2800" dirty="0" smtClean="0">
              <a:latin typeface="+mn-lt"/>
              <a:cs typeface="Calibri"/>
            </a:endParaRPr>
          </a:p>
          <a:p>
            <a:pPr marL="0" indent="0">
              <a:buNone/>
            </a:pPr>
            <a:r>
              <a:rPr lang="en-US" altLang="zh-TW" sz="2800" dirty="0">
                <a:latin typeface="+mn-lt"/>
                <a:cs typeface="Calibri"/>
              </a:rPr>
              <a:t>	</a:t>
            </a:r>
            <a:r>
              <a:rPr lang="en-US" altLang="zh-TW" sz="2800" dirty="0" smtClean="0">
                <a:latin typeface="+mn-lt"/>
                <a:cs typeface="Calibri"/>
              </a:rPr>
              <a:t>				 Error </a:t>
            </a:r>
            <a:r>
              <a:rPr lang="en-US" altLang="zh-TW" sz="2800" dirty="0">
                <a:latin typeface="+mn-lt"/>
                <a:cs typeface="Calibri"/>
              </a:rPr>
              <a:t>at line </a:t>
            </a:r>
            <a:r>
              <a:rPr lang="en-US" altLang="zh-TW" sz="2800" dirty="0" smtClean="0">
                <a:latin typeface="+mn-lt"/>
                <a:cs typeface="Calibri"/>
              </a:rPr>
              <a:t>1: </a:t>
            </a:r>
            <a:r>
              <a:rPr lang="en-US" altLang="zh-TW" sz="2800" dirty="0">
                <a:latin typeface="+mn-lt"/>
                <a:cs typeface="Calibri"/>
              </a:rPr>
              <a:t>12.3E-ss +24</a:t>
            </a:r>
            <a:r>
              <a:rPr lang="en-US" altLang="zh-TW" sz="2800" dirty="0" smtClean="0">
                <a:latin typeface="+mn-lt"/>
                <a:cs typeface="Calibri"/>
              </a:rPr>
              <a:t>;</a:t>
            </a:r>
          </a:p>
          <a:p>
            <a:pPr marL="0" indent="0">
              <a:buNone/>
            </a:pPr>
            <a:endParaRPr lang="en-US" altLang="zh-TW" sz="2800" dirty="0">
              <a:latin typeface="+mn-lt"/>
              <a:cs typeface="Calibri"/>
            </a:endParaRPr>
          </a:p>
          <a:p>
            <a:r>
              <a:rPr lang="en-US" altLang="zh-TW" sz="2800" b="1" dirty="0" smtClean="0">
                <a:solidFill>
                  <a:srgbClr val="FF0000"/>
                </a:solidFill>
                <a:latin typeface="+mn-lt"/>
                <a:cs typeface="Calibri"/>
              </a:rPr>
              <a:t>The error message must contain every character in the same line that follows the error</a:t>
            </a:r>
          </a:p>
          <a:p>
            <a:endParaRPr lang="en-US" altLang="zh-TW" sz="2400" dirty="0" smtClean="0">
              <a:latin typeface="+mn-lt"/>
              <a:cs typeface="Calibri"/>
            </a:endParaRPr>
          </a:p>
          <a:p>
            <a:endParaRPr lang="en-US" altLang="zh-TW" sz="2400" dirty="0" smtClean="0">
              <a:latin typeface="+mn-lt"/>
              <a:cs typeface="Calibri"/>
            </a:endParaRPr>
          </a:p>
          <a:p>
            <a:endParaRPr lang="en-US" altLang="zh-TW" sz="2400" dirty="0">
              <a:latin typeface="+mn-lt"/>
              <a:cs typeface="Calibri"/>
            </a:endParaRPr>
          </a:p>
          <a:p>
            <a:pPr marL="1371600" lvl="3" indent="0">
              <a:buNone/>
            </a:pPr>
            <a:endParaRPr lang="en-US" altLang="zh-TW" sz="1400" dirty="0">
              <a:latin typeface="+mn-lt"/>
              <a:cs typeface="Calibri"/>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51</a:t>
            </a:fld>
            <a:endParaRPr lang="zh-TW" altLang="en-US" dirty="0"/>
          </a:p>
        </p:txBody>
      </p:sp>
    </p:spTree>
    <p:extLst>
      <p:ext uri="{BB962C8B-B14F-4D97-AF65-F5344CB8AC3E}">
        <p14:creationId xmlns:p14="http://schemas.microsoft.com/office/powerpoint/2010/main" val="194987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mn-lt"/>
              </a:rPr>
              <a:t>Grading Policies </a:t>
            </a:r>
            <a:endParaRPr kumimoji="1" lang="zh-TW" altLang="en-US" dirty="0">
              <a:latin typeface="+mn-lt"/>
            </a:endParaRPr>
          </a:p>
        </p:txBody>
      </p:sp>
      <p:sp>
        <p:nvSpPr>
          <p:cNvPr id="3" name="內容版面配置區 2"/>
          <p:cNvSpPr>
            <a:spLocks noGrp="1"/>
          </p:cNvSpPr>
          <p:nvPr>
            <p:ph idx="1"/>
          </p:nvPr>
        </p:nvSpPr>
        <p:spPr/>
        <p:txBody>
          <a:bodyPr>
            <a:normAutofit/>
          </a:bodyPr>
          <a:lstStyle/>
          <a:p>
            <a:r>
              <a:rPr lang="en-US" altLang="zh-TW" dirty="0" smtClean="0">
                <a:latin typeface="+mn-lt"/>
              </a:rPr>
              <a:t>For all the homework,</a:t>
            </a:r>
          </a:p>
          <a:p>
            <a:pPr lvl="1"/>
            <a:r>
              <a:rPr lang="en-US" altLang="zh-TW" dirty="0" smtClean="0">
                <a:latin typeface="+mn-lt"/>
              </a:rPr>
              <a:t>Warnings: minus 20 points</a:t>
            </a:r>
          </a:p>
          <a:p>
            <a:pPr lvl="1"/>
            <a:r>
              <a:rPr lang="en-US" altLang="zh-TW" smtClean="0">
                <a:latin typeface="+mn-lt"/>
              </a:rPr>
              <a:t>Late </a:t>
            </a:r>
            <a:r>
              <a:rPr lang="en-US" altLang="zh-TW" dirty="0" smtClean="0">
                <a:latin typeface="+mn-lt"/>
              </a:rPr>
              <a:t>homework: minus 10 points </a:t>
            </a:r>
            <a:r>
              <a:rPr lang="en-US" altLang="zh-TW" b="1" dirty="0" smtClean="0">
                <a:latin typeface="+mn-lt"/>
              </a:rPr>
              <a:t>per day</a:t>
            </a:r>
          </a:p>
          <a:p>
            <a:pPr lvl="1"/>
            <a:r>
              <a:rPr lang="en-US" altLang="zh-TW" dirty="0" smtClean="0">
                <a:latin typeface="+mn-lt"/>
              </a:rPr>
              <a:t>Not </a:t>
            </a:r>
            <a:r>
              <a:rPr lang="en-US" altLang="zh-TW" dirty="0">
                <a:latin typeface="+mn-lt"/>
              </a:rPr>
              <a:t>executable </a:t>
            </a:r>
            <a:r>
              <a:rPr lang="en-US" altLang="zh-TW" dirty="0" smtClean="0">
                <a:latin typeface="+mn-lt"/>
              </a:rPr>
              <a:t>(include not </a:t>
            </a:r>
            <a:r>
              <a:rPr lang="en-US" altLang="zh-TW" dirty="0">
                <a:latin typeface="+mn-lt"/>
              </a:rPr>
              <a:t>following the output </a:t>
            </a:r>
            <a:r>
              <a:rPr lang="en-US" altLang="zh-TW" dirty="0" smtClean="0">
                <a:latin typeface="+mn-lt"/>
              </a:rPr>
              <a:t>format and not </a:t>
            </a:r>
            <a:r>
              <a:rPr lang="en-US" altLang="zh-TW" dirty="0">
                <a:latin typeface="+mn-lt"/>
              </a:rPr>
              <a:t>following the submission rules</a:t>
            </a:r>
            <a:r>
              <a:rPr lang="en-US" altLang="zh-TW" dirty="0" smtClean="0">
                <a:latin typeface="+mn-lt"/>
              </a:rPr>
              <a:t>): </a:t>
            </a:r>
            <a:r>
              <a:rPr lang="en-US" altLang="zh-TW" b="1" dirty="0" smtClean="0">
                <a:latin typeface="+mn-lt"/>
              </a:rPr>
              <a:t>You can still get 50 points if you turn in your codes and the report.</a:t>
            </a:r>
          </a:p>
          <a:p>
            <a:pPr lvl="1"/>
            <a:r>
              <a:rPr lang="en-US" altLang="zh-TW" b="1" dirty="0" smtClean="0">
                <a:solidFill>
                  <a:srgbClr val="FF0000"/>
                </a:solidFill>
                <a:latin typeface="+mn-lt"/>
              </a:rPr>
              <a:t>Cheating: You will receive zero credit!</a:t>
            </a:r>
            <a:endParaRPr lang="zh-TW" altLang="en-US" b="1" dirty="0">
              <a:solidFill>
                <a:srgbClr val="FF0000"/>
              </a:solidFill>
              <a:latin typeface="+mn-l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52</a:t>
            </a:fld>
            <a:endParaRPr lang="zh-TW" altLang="en-US" dirty="0"/>
          </a:p>
        </p:txBody>
      </p:sp>
    </p:spTree>
    <p:extLst>
      <p:ext uri="{BB962C8B-B14F-4D97-AF65-F5344CB8AC3E}">
        <p14:creationId xmlns:p14="http://schemas.microsoft.com/office/powerpoint/2010/main" val="2748999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mj-lt"/>
              </a:rPr>
              <a:t>Grading Policies </a:t>
            </a:r>
            <a:endParaRPr kumimoji="1" lang="zh-TW" altLang="en-US" dirty="0">
              <a:latin typeface="+mj-lt"/>
            </a:endParaRPr>
          </a:p>
        </p:txBody>
      </p:sp>
      <p:sp>
        <p:nvSpPr>
          <p:cNvPr id="3" name="內容版面配置區 2"/>
          <p:cNvSpPr>
            <a:spLocks noGrp="1"/>
          </p:cNvSpPr>
          <p:nvPr>
            <p:ph idx="1"/>
          </p:nvPr>
        </p:nvSpPr>
        <p:spPr/>
        <p:txBody>
          <a:bodyPr>
            <a:normAutofit/>
          </a:bodyPr>
          <a:lstStyle/>
          <a:p>
            <a:r>
              <a:rPr lang="en-US" altLang="zh-TW" b="1" dirty="0" smtClean="0">
                <a:latin typeface="+mn-lt"/>
              </a:rPr>
              <a:t>If your scanner can classify and print the token – keywords, identifiers</a:t>
            </a:r>
            <a:r>
              <a:rPr lang="en-US" altLang="zh-TW" b="1" dirty="0">
                <a:latin typeface="+mn-lt"/>
              </a:rPr>
              <a:t>, operators, </a:t>
            </a:r>
            <a:r>
              <a:rPr lang="en-US" altLang="zh-TW" b="1" dirty="0" smtClean="0">
                <a:latin typeface="+mn-lt"/>
              </a:rPr>
              <a:t>punctuation characters, integer, double, character, you will get </a:t>
            </a:r>
            <a:r>
              <a:rPr lang="en-US" altLang="zh-TW" b="1" dirty="0" smtClean="0">
                <a:latin typeface="+mn-lt"/>
              </a:rPr>
              <a:t>60</a:t>
            </a:r>
            <a:r>
              <a:rPr lang="zh-TW" altLang="en-US" b="1" dirty="0" smtClean="0">
                <a:latin typeface="+mn-lt"/>
              </a:rPr>
              <a:t> </a:t>
            </a:r>
            <a:r>
              <a:rPr lang="en-US" altLang="zh-TW" b="1" dirty="0" err="1" smtClean="0">
                <a:latin typeface="+mn-lt"/>
              </a:rPr>
              <a:t>vvvvvvv</a:t>
            </a:r>
            <a:endParaRPr lang="en-US" altLang="zh-TW" b="1" dirty="0" smtClean="0">
              <a:latin typeface="+mn-lt"/>
            </a:endParaRPr>
          </a:p>
          <a:p>
            <a:r>
              <a:rPr lang="en-US" altLang="zh-TW" b="1" dirty="0" smtClean="0">
                <a:latin typeface="+mn-lt"/>
              </a:rPr>
              <a:t>Scientific notation and string +</a:t>
            </a:r>
            <a:r>
              <a:rPr lang="en-US" altLang="zh-TW" b="1" dirty="0" smtClean="0">
                <a:latin typeface="+mn-lt"/>
              </a:rPr>
              <a:t>5 </a:t>
            </a:r>
            <a:r>
              <a:rPr lang="en-US" altLang="zh-TW" b="1" smtClean="0">
                <a:latin typeface="+mn-lt"/>
              </a:rPr>
              <a:t>vvvvv</a:t>
            </a:r>
            <a:endParaRPr lang="en-US" altLang="zh-TW" b="1" dirty="0" smtClean="0">
              <a:latin typeface="+mn-lt"/>
            </a:endParaRPr>
          </a:p>
          <a:p>
            <a:r>
              <a:rPr lang="en-US" altLang="zh-TW" b="1" dirty="0" smtClean="0">
                <a:latin typeface="+mn-lt"/>
              </a:rPr>
              <a:t>Comment +</a:t>
            </a:r>
            <a:r>
              <a:rPr lang="en-US" altLang="zh-TW" b="1" dirty="0" smtClean="0">
                <a:latin typeface="+mn-lt"/>
              </a:rPr>
              <a:t>10 </a:t>
            </a:r>
            <a:r>
              <a:rPr lang="en-US" altLang="zh-TW" b="1" dirty="0" err="1" smtClean="0">
                <a:latin typeface="+mn-lt"/>
              </a:rPr>
              <a:t>vvvvv</a:t>
            </a:r>
            <a:endParaRPr lang="en-US" altLang="zh-TW" b="1" dirty="0" smtClean="0">
              <a:latin typeface="+mn-lt"/>
            </a:endParaRPr>
          </a:p>
          <a:p>
            <a:r>
              <a:rPr lang="en-US" altLang="zh-TW" b="1" dirty="0" smtClean="0">
                <a:latin typeface="+mn-lt"/>
              </a:rPr>
              <a:t>Error handling +10</a:t>
            </a:r>
          </a:p>
          <a:p>
            <a:r>
              <a:rPr lang="en-US" altLang="zh-TW" b="1" dirty="0" smtClean="0">
                <a:latin typeface="+mn-lt"/>
              </a:rPr>
              <a:t>Test cases +15</a:t>
            </a:r>
          </a:p>
          <a:p>
            <a:endParaRPr lang="en-US" altLang="zh-TW" b="1" dirty="0">
              <a:latin typeface="+mn-l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53</a:t>
            </a:fld>
            <a:endParaRPr lang="zh-TW" altLang="en-US"/>
          </a:p>
        </p:txBody>
      </p:sp>
    </p:spTree>
    <p:extLst>
      <p:ext uri="{BB962C8B-B14F-4D97-AF65-F5344CB8AC3E}">
        <p14:creationId xmlns:p14="http://schemas.microsoft.com/office/powerpoint/2010/main" val="18716168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mj-lt"/>
              </a:rPr>
              <a:t>Report</a:t>
            </a:r>
            <a:endParaRPr kumimoji="1" lang="zh-TW" altLang="en-US" dirty="0">
              <a:latin typeface="+mj-lt"/>
            </a:endParaRPr>
          </a:p>
        </p:txBody>
      </p:sp>
      <p:sp>
        <p:nvSpPr>
          <p:cNvPr id="3" name="內容版面配置區 2"/>
          <p:cNvSpPr>
            <a:spLocks noGrp="1"/>
          </p:cNvSpPr>
          <p:nvPr>
            <p:ph idx="1"/>
          </p:nvPr>
        </p:nvSpPr>
        <p:spPr>
          <a:xfrm>
            <a:off x="1981200" y="1600200"/>
            <a:ext cx="8229600" cy="4781128"/>
          </a:xfrm>
        </p:spPr>
        <p:txBody>
          <a:bodyPr>
            <a:normAutofit/>
          </a:bodyPr>
          <a:lstStyle/>
          <a:p>
            <a:r>
              <a:rPr kumimoji="1" lang="en-US" altLang="zh-TW" dirty="0" smtClean="0">
                <a:latin typeface="+mn-lt"/>
              </a:rPr>
              <a:t>For </a:t>
            </a:r>
            <a:r>
              <a:rPr kumimoji="1" lang="en-US" altLang="zh-TW" dirty="0">
                <a:latin typeface="+mn-lt"/>
              </a:rPr>
              <a:t>student who </a:t>
            </a:r>
            <a:r>
              <a:rPr kumimoji="1" lang="en-US" altLang="zh-TW" b="1" dirty="0" smtClean="0">
                <a:latin typeface="+mn-lt"/>
              </a:rPr>
              <a:t>can not finish </a:t>
            </a:r>
            <a:r>
              <a:rPr kumimoji="1" lang="en-US" altLang="zh-TW" dirty="0">
                <a:latin typeface="+mn-lt"/>
              </a:rPr>
              <a:t>the homework</a:t>
            </a:r>
            <a:r>
              <a:rPr kumimoji="1" lang="en-US" altLang="zh-TW" dirty="0" smtClean="0">
                <a:latin typeface="+mn-lt"/>
              </a:rPr>
              <a:t>,</a:t>
            </a:r>
          </a:p>
          <a:p>
            <a:pPr lvl="1"/>
            <a:r>
              <a:rPr lang="en-US" altLang="zh-TW" dirty="0" smtClean="0">
                <a:latin typeface="+mn-lt"/>
              </a:rPr>
              <a:t>Describe the </a:t>
            </a:r>
            <a:r>
              <a:rPr lang="en-US" altLang="zh-TW" dirty="0">
                <a:latin typeface="+mn-lt"/>
              </a:rPr>
              <a:t>abilities of your </a:t>
            </a:r>
            <a:r>
              <a:rPr lang="en-US" altLang="zh-TW" dirty="0" smtClean="0">
                <a:latin typeface="+mn-lt"/>
              </a:rPr>
              <a:t>scanner</a:t>
            </a:r>
            <a:endParaRPr lang="en-US" altLang="zh-TW" b="1" dirty="0" smtClean="0">
              <a:latin typeface="+mn-lt"/>
              <a:cs typeface="Arial Unicode MS" pitchFamily="34" charset="-120"/>
            </a:endParaRPr>
          </a:p>
          <a:p>
            <a:pPr lvl="1"/>
            <a:r>
              <a:rPr lang="en-US" altLang="zh-TW" dirty="0" smtClean="0">
                <a:latin typeface="+mn-lt"/>
              </a:rPr>
              <a:t>Describe </a:t>
            </a:r>
            <a:r>
              <a:rPr lang="en-US" altLang="zh-TW" dirty="0" smtClean="0">
                <a:latin typeface="+mn-lt"/>
                <a:cs typeface="Arial Unicode MS" pitchFamily="34" charset="-120"/>
              </a:rPr>
              <a:t>the difficulties you faced </a:t>
            </a:r>
          </a:p>
          <a:p>
            <a:pPr lvl="1"/>
            <a:r>
              <a:rPr lang="en-US" altLang="zh-TW" dirty="0" smtClean="0">
                <a:latin typeface="+mn-lt"/>
              </a:rPr>
              <a:t>Describe the methods you tried to solve your problems</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54</a:t>
            </a:fld>
            <a:endParaRPr lang="zh-TW" altLang="en-US" dirty="0"/>
          </a:p>
        </p:txBody>
      </p:sp>
    </p:spTree>
    <p:extLst>
      <p:ext uri="{BB962C8B-B14F-4D97-AF65-F5344CB8AC3E}">
        <p14:creationId xmlns:p14="http://schemas.microsoft.com/office/powerpoint/2010/main" val="23297149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mj-lt"/>
              </a:rPr>
              <a:t>Submission </a:t>
            </a:r>
            <a:endParaRPr kumimoji="1" lang="zh-TW" altLang="en-US" dirty="0">
              <a:latin typeface="+mj-lt"/>
            </a:endParaRPr>
          </a:p>
        </p:txBody>
      </p:sp>
      <p:sp>
        <p:nvSpPr>
          <p:cNvPr id="3" name="內容版面配置區 2"/>
          <p:cNvSpPr>
            <a:spLocks noGrp="1"/>
          </p:cNvSpPr>
          <p:nvPr>
            <p:ph idx="1"/>
          </p:nvPr>
        </p:nvSpPr>
        <p:spPr>
          <a:xfrm>
            <a:off x="1981200" y="1600200"/>
            <a:ext cx="8229600" cy="4637112"/>
          </a:xfrm>
        </p:spPr>
        <p:txBody>
          <a:bodyPr>
            <a:noAutofit/>
          </a:bodyPr>
          <a:lstStyle/>
          <a:p>
            <a:r>
              <a:rPr lang="en-US" altLang="zh-TW" sz="2200" b="1" dirty="0">
                <a:solidFill>
                  <a:srgbClr val="FF0000"/>
                </a:solidFill>
                <a:latin typeface="+mn-lt"/>
              </a:rPr>
              <a:t>You must upload 2</a:t>
            </a:r>
            <a:r>
              <a:rPr lang="en-US" altLang="zh-TW" sz="2200" b="1" dirty="0" smtClean="0">
                <a:solidFill>
                  <a:srgbClr val="FF0000"/>
                </a:solidFill>
                <a:latin typeface="+mn-lt"/>
              </a:rPr>
              <a:t> </a:t>
            </a:r>
            <a:r>
              <a:rPr lang="en-US" altLang="zh-TW" sz="2200" b="1" dirty="0">
                <a:solidFill>
                  <a:srgbClr val="FF0000"/>
                </a:solidFill>
                <a:latin typeface="+mn-lt"/>
              </a:rPr>
              <a:t>items: your source code, a </a:t>
            </a:r>
            <a:r>
              <a:rPr lang="en-US" altLang="zh-TW" sz="2200" b="1" dirty="0" err="1">
                <a:solidFill>
                  <a:srgbClr val="FF0000"/>
                </a:solidFill>
                <a:latin typeface="+mn-lt"/>
              </a:rPr>
              <a:t>makefile</a:t>
            </a:r>
            <a:r>
              <a:rPr lang="en-US" altLang="zh-TW" sz="2200" b="1" dirty="0">
                <a:solidFill>
                  <a:srgbClr val="FF0000"/>
                </a:solidFill>
                <a:latin typeface="+mn-lt"/>
              </a:rPr>
              <a:t> in </a:t>
            </a:r>
            <a:r>
              <a:rPr lang="en-US" altLang="zh-TW" sz="2200" b="1" dirty="0" smtClean="0">
                <a:solidFill>
                  <a:srgbClr val="FF0000"/>
                </a:solidFill>
                <a:latin typeface="+mn-lt"/>
              </a:rPr>
              <a:t>server </a:t>
            </a:r>
            <a:r>
              <a:rPr lang="en-US" altLang="zh-TW" sz="2200" b="1" dirty="0">
                <a:solidFill>
                  <a:srgbClr val="FF0000"/>
                </a:solidFill>
                <a:latin typeface="+mn-lt"/>
              </a:rPr>
              <a:t>or you will get zero credit!</a:t>
            </a:r>
            <a:endParaRPr lang="en-US" altLang="zh-TW" sz="2200" b="1" dirty="0">
              <a:latin typeface="+mn-lt"/>
            </a:endParaRPr>
          </a:p>
          <a:p>
            <a:r>
              <a:rPr lang="en-US" altLang="zh-TW" sz="2200" b="1" dirty="0">
                <a:latin typeface="+mn-lt"/>
              </a:rPr>
              <a:t>Server: Source code</a:t>
            </a:r>
          </a:p>
          <a:p>
            <a:pPr lvl="1"/>
            <a:r>
              <a:rPr lang="en-US" altLang="zh-TW" sz="2000" b="1" dirty="0">
                <a:solidFill>
                  <a:srgbClr val="FF0000"/>
                </a:solidFill>
                <a:latin typeface="+mn-lt"/>
              </a:rPr>
              <a:t>Must</a:t>
            </a:r>
            <a:r>
              <a:rPr lang="en-US" altLang="zh-TW" sz="2000" dirty="0">
                <a:latin typeface="+mn-lt"/>
              </a:rPr>
              <a:t> create “hw1” under your home directory</a:t>
            </a:r>
          </a:p>
          <a:p>
            <a:pPr lvl="2"/>
            <a:r>
              <a:rPr lang="en-US" altLang="zh-TW" sz="1600" dirty="0">
                <a:solidFill>
                  <a:srgbClr val="000000"/>
                </a:solidFill>
                <a:latin typeface="+mn-lt"/>
              </a:rPr>
              <a:t>e.g. </a:t>
            </a:r>
            <a:r>
              <a:rPr lang="en-US" altLang="zh-TW" sz="1600" dirty="0">
                <a:latin typeface="+mn-lt"/>
              </a:rPr>
              <a:t>Student ID = 104062634</a:t>
            </a:r>
            <a:br>
              <a:rPr lang="en-US" altLang="zh-TW" sz="1600" dirty="0">
                <a:latin typeface="+mn-lt"/>
              </a:rPr>
            </a:br>
            <a:r>
              <a:rPr lang="en-US" altLang="zh-TW" sz="1600" dirty="0">
                <a:latin typeface="+mn-lt"/>
              </a:rPr>
              <a:t>Your home directory is /home/104062634/hw1</a:t>
            </a:r>
          </a:p>
          <a:p>
            <a:pPr lvl="1"/>
            <a:r>
              <a:rPr lang="en-US" altLang="zh-TW" sz="2000" dirty="0">
                <a:latin typeface="+mn-lt"/>
              </a:rPr>
              <a:t>In your home directory/hw1, you </a:t>
            </a:r>
            <a:r>
              <a:rPr lang="en-US" altLang="zh-TW" sz="2000" b="1" dirty="0">
                <a:solidFill>
                  <a:srgbClr val="FF0000"/>
                </a:solidFill>
                <a:latin typeface="+mn-lt"/>
              </a:rPr>
              <a:t>must</a:t>
            </a:r>
            <a:r>
              <a:rPr lang="en-US" altLang="zh-TW" sz="2000" dirty="0">
                <a:latin typeface="+mn-lt"/>
              </a:rPr>
              <a:t> provide</a:t>
            </a:r>
          </a:p>
          <a:p>
            <a:pPr lvl="2"/>
            <a:r>
              <a:rPr lang="en-US" altLang="zh-TW" sz="1600" dirty="0">
                <a:solidFill>
                  <a:srgbClr val="000000"/>
                </a:solidFill>
                <a:latin typeface="+mn-lt"/>
              </a:rPr>
              <a:t>A source code file named </a:t>
            </a:r>
            <a:r>
              <a:rPr lang="en-US" altLang="zh-TW" sz="1600" dirty="0">
                <a:latin typeface="+mn-lt"/>
              </a:rPr>
              <a:t>‘</a:t>
            </a:r>
            <a:r>
              <a:rPr lang="en-US" altLang="zh-TW" sz="1600" b="1" dirty="0" err="1">
                <a:solidFill>
                  <a:srgbClr val="FF0000"/>
                </a:solidFill>
                <a:latin typeface="+mn-lt"/>
              </a:rPr>
              <a:t>scanner.l</a:t>
            </a:r>
            <a:r>
              <a:rPr lang="en-US" altLang="zh-TW" sz="1600" dirty="0">
                <a:latin typeface="+mn-lt"/>
              </a:rPr>
              <a:t>’. </a:t>
            </a:r>
            <a:endParaRPr lang="en-US" altLang="zh-TW" sz="1600" b="1" dirty="0">
              <a:solidFill>
                <a:srgbClr val="FF0000"/>
              </a:solidFill>
              <a:latin typeface="+mn-lt"/>
            </a:endParaRPr>
          </a:p>
          <a:p>
            <a:pPr lvl="2"/>
            <a:r>
              <a:rPr lang="en-US" altLang="zh-TW" sz="1600" dirty="0">
                <a:latin typeface="+mn-lt"/>
              </a:rPr>
              <a:t>A </a:t>
            </a:r>
            <a:r>
              <a:rPr lang="en-US" altLang="zh-TW" sz="1600" b="1" dirty="0" err="1">
                <a:solidFill>
                  <a:srgbClr val="FF0000"/>
                </a:solidFill>
                <a:latin typeface="+mn-lt"/>
              </a:rPr>
              <a:t>makefile</a:t>
            </a:r>
            <a:r>
              <a:rPr lang="en-US" altLang="zh-TW" sz="1600" dirty="0">
                <a:latin typeface="+mn-lt"/>
              </a:rPr>
              <a:t> for TAs to compile your code. </a:t>
            </a:r>
          </a:p>
          <a:p>
            <a:pPr lvl="1"/>
            <a:r>
              <a:rPr lang="en-US" altLang="zh-TW" sz="2000" dirty="0">
                <a:latin typeface="+mn-lt"/>
              </a:rPr>
              <a:t>The </a:t>
            </a:r>
            <a:r>
              <a:rPr lang="en-US" altLang="zh-TW" sz="2000" dirty="0" err="1">
                <a:latin typeface="+mn-lt"/>
              </a:rPr>
              <a:t>makefile</a:t>
            </a:r>
            <a:r>
              <a:rPr lang="en-US" altLang="zh-TW" sz="2000" dirty="0">
                <a:latin typeface="+mn-lt"/>
              </a:rPr>
              <a:t> in which the name of the output executable file </a:t>
            </a:r>
            <a:r>
              <a:rPr lang="en-US" altLang="zh-TW" sz="2000" b="1" dirty="0">
                <a:solidFill>
                  <a:srgbClr val="FF0000"/>
                </a:solidFill>
                <a:latin typeface="+mn-lt"/>
              </a:rPr>
              <a:t>must</a:t>
            </a:r>
            <a:r>
              <a:rPr lang="en-US" altLang="zh-TW" sz="2000" dirty="0">
                <a:latin typeface="+mn-lt"/>
              </a:rPr>
              <a:t> be named ‘</a:t>
            </a:r>
            <a:r>
              <a:rPr lang="en-US" altLang="zh-TW" sz="2000" b="1" dirty="0">
                <a:solidFill>
                  <a:srgbClr val="FF0000"/>
                </a:solidFill>
                <a:latin typeface="+mn-lt"/>
              </a:rPr>
              <a:t>scanner</a:t>
            </a:r>
            <a:r>
              <a:rPr lang="en-US" altLang="zh-TW" sz="2000" dirty="0">
                <a:latin typeface="+mn-lt"/>
              </a:rPr>
              <a:t>’. </a:t>
            </a:r>
          </a:p>
          <a:p>
            <a:pPr marL="342900" lvl="1" indent="-342900">
              <a:buFont typeface="Arial" pitchFamily="34" charset="0"/>
              <a:buChar char="•"/>
            </a:pPr>
            <a:r>
              <a:rPr lang="en-US" altLang="zh-TW" sz="2200" b="1" dirty="0" err="1">
                <a:solidFill>
                  <a:srgbClr val="000000"/>
                </a:solidFill>
                <a:latin typeface="+mn-lt"/>
              </a:rPr>
              <a:t>iLMS</a:t>
            </a:r>
            <a:r>
              <a:rPr lang="en-US" altLang="zh-TW" sz="2200" b="1" dirty="0">
                <a:solidFill>
                  <a:srgbClr val="000000"/>
                </a:solidFill>
                <a:latin typeface="+mn-lt"/>
              </a:rPr>
              <a:t>: </a:t>
            </a:r>
            <a:r>
              <a:rPr lang="en-US" altLang="zh-TW" sz="2200" b="1" dirty="0" smtClean="0">
                <a:latin typeface="+mn-lt"/>
              </a:rPr>
              <a:t>Report (if you can’t finish your homework)</a:t>
            </a:r>
            <a:endParaRPr lang="en-US" altLang="zh-TW" sz="2200" b="1" dirty="0">
              <a:latin typeface="+mn-lt"/>
            </a:endParaRPr>
          </a:p>
          <a:p>
            <a:pPr lvl="1"/>
            <a:r>
              <a:rPr lang="en-US" altLang="zh-TW" sz="2000" b="1" dirty="0">
                <a:solidFill>
                  <a:srgbClr val="FF0000"/>
                </a:solidFill>
                <a:latin typeface="+mn-lt"/>
              </a:rPr>
              <a:t>Upload the report in PDF format to </a:t>
            </a:r>
            <a:r>
              <a:rPr lang="en-US" altLang="zh-TW" sz="2000" b="1" dirty="0" err="1">
                <a:solidFill>
                  <a:srgbClr val="FF0000"/>
                </a:solidFill>
                <a:latin typeface="+mn-lt"/>
              </a:rPr>
              <a:t>iLMS</a:t>
            </a:r>
            <a:r>
              <a:rPr lang="en-US" altLang="zh-TW" sz="2000" b="1" dirty="0">
                <a:solidFill>
                  <a:srgbClr val="FF0000"/>
                </a:solidFill>
                <a:latin typeface="+mn-lt"/>
              </a:rPr>
              <a:t>.</a:t>
            </a:r>
          </a:p>
          <a:p>
            <a:pPr lvl="2"/>
            <a:r>
              <a:rPr lang="en-US" altLang="zh-TW" sz="1600" dirty="0">
                <a:solidFill>
                  <a:srgbClr val="000000"/>
                </a:solidFill>
                <a:latin typeface="+mn-lt"/>
              </a:rPr>
              <a:t>e.g. file name is “100062801_report.pdf”</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55</a:t>
            </a:fld>
            <a:endParaRPr lang="zh-TW" altLang="en-US"/>
          </a:p>
        </p:txBody>
      </p:sp>
    </p:spTree>
    <p:extLst>
      <p:ext uri="{BB962C8B-B14F-4D97-AF65-F5344CB8AC3E}">
        <p14:creationId xmlns:p14="http://schemas.microsoft.com/office/powerpoint/2010/main" val="13666935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How to </a:t>
            </a:r>
            <a:r>
              <a:rPr lang="en-US" altLang="zh-TW" dirty="0" smtClean="0"/>
              <a:t>Connect </a:t>
            </a:r>
            <a:r>
              <a:rPr lang="en-US" altLang="zh-TW" dirty="0"/>
              <a:t>to </a:t>
            </a:r>
            <a:r>
              <a:rPr lang="en-US" altLang="zh-TW" dirty="0" smtClean="0"/>
              <a:t>our </a:t>
            </a:r>
            <a:r>
              <a:rPr lang="en-US" altLang="zh-TW" dirty="0"/>
              <a:t>S</a:t>
            </a:r>
            <a:r>
              <a:rPr lang="en-US" altLang="zh-TW" dirty="0" smtClean="0"/>
              <a:t>erver?</a:t>
            </a:r>
            <a:endParaRPr kumimoji="1" lang="zh-TW" altLang="en-US" dirty="0"/>
          </a:p>
        </p:txBody>
      </p:sp>
      <p:sp>
        <p:nvSpPr>
          <p:cNvPr id="3" name="內容版面配置區 2"/>
          <p:cNvSpPr>
            <a:spLocks noGrp="1"/>
          </p:cNvSpPr>
          <p:nvPr>
            <p:ph idx="1"/>
          </p:nvPr>
        </p:nvSpPr>
        <p:spPr/>
        <p:txBody>
          <a:bodyPr>
            <a:normAutofit/>
          </a:bodyPr>
          <a:lstStyle/>
          <a:p>
            <a:r>
              <a:rPr lang="en-US" altLang="zh-TW" b="1" dirty="0" err="1" smtClean="0"/>
              <a:t>PieTTY</a:t>
            </a:r>
            <a:endParaRPr lang="en-US" altLang="zh-TW" b="1" dirty="0" smtClean="0"/>
          </a:p>
          <a:p>
            <a:pPr lvl="1"/>
            <a:r>
              <a:rPr lang="en-US" altLang="zh-TW" dirty="0"/>
              <a:t>https://</a:t>
            </a:r>
            <a:r>
              <a:rPr lang="en-US" altLang="zh-TW" dirty="0" err="1"/>
              <a:t>sites.google.com</a:t>
            </a:r>
            <a:r>
              <a:rPr lang="en-US" altLang="zh-TW" dirty="0"/>
              <a:t>/view/</a:t>
            </a:r>
            <a:r>
              <a:rPr lang="en-US" altLang="zh-TW" dirty="0" err="1"/>
              <a:t>pietty</a:t>
            </a:r>
            <a:r>
              <a:rPr lang="en-US" altLang="zh-TW" dirty="0"/>
              <a:t>-project/download</a:t>
            </a:r>
          </a:p>
          <a:p>
            <a:r>
              <a:rPr lang="en-US" altLang="zh-TW" b="1" dirty="0" err="1" smtClean="0"/>
              <a:t>MobaXterm</a:t>
            </a:r>
            <a:endParaRPr lang="en-US" altLang="zh-TW" b="1" dirty="0" smtClean="0"/>
          </a:p>
          <a:p>
            <a:pPr lvl="1"/>
            <a:r>
              <a:rPr lang="en-US" altLang="zh-TW" dirty="0" smtClean="0"/>
              <a:t>http</a:t>
            </a:r>
            <a:r>
              <a:rPr lang="en-US" altLang="zh-TW" dirty="0"/>
              <a:t>://</a:t>
            </a:r>
            <a:r>
              <a:rPr lang="en-US" altLang="zh-TW" dirty="0" err="1"/>
              <a:t>mobaxterm.mobatek.net</a:t>
            </a:r>
            <a:r>
              <a:rPr lang="en-US" altLang="zh-TW" dirty="0"/>
              <a:t>/</a:t>
            </a:r>
            <a:r>
              <a:rPr lang="en-US" altLang="zh-TW" dirty="0" err="1"/>
              <a:t>download.html</a:t>
            </a:r>
            <a:r>
              <a:rPr lang="en-US" altLang="zh-TW" dirty="0"/>
              <a:t> </a:t>
            </a:r>
          </a:p>
          <a:p>
            <a:r>
              <a:rPr lang="en-US" altLang="zh-TW" b="1" dirty="0" smtClean="0"/>
              <a:t>Terminal</a:t>
            </a:r>
            <a:r>
              <a:rPr lang="en-US" altLang="zh-TW" dirty="0" smtClean="0"/>
              <a:t> </a:t>
            </a:r>
            <a:r>
              <a:rPr lang="en-US" altLang="zh-TW" dirty="0"/>
              <a:t>: </a:t>
            </a:r>
            <a:r>
              <a:rPr lang="en-US" altLang="zh-TW" dirty="0" smtClean="0"/>
              <a:t>for MAC OS/ Linux-based </a:t>
            </a:r>
            <a:endParaRPr lang="en-US" altLang="zh-TW" dirty="0"/>
          </a:p>
          <a:p>
            <a:pPr lvl="1"/>
            <a:r>
              <a:rPr lang="en-US" altLang="zh-TW" b="1" dirty="0" err="1"/>
              <a:t>s</a:t>
            </a:r>
            <a:r>
              <a:rPr lang="en-US" altLang="zh-TW" b="1" dirty="0" err="1" smtClean="0"/>
              <a:t>sh</a:t>
            </a:r>
            <a:r>
              <a:rPr lang="en-US" altLang="zh-TW" dirty="0"/>
              <a:t> </a:t>
            </a:r>
            <a:r>
              <a:rPr lang="en-US" altLang="zh-TW" b="1" dirty="0"/>
              <a:t>–p 7878 </a:t>
            </a:r>
            <a:r>
              <a:rPr lang="en-US" altLang="zh-TW" b="1" dirty="0" smtClean="0"/>
              <a:t>your_account</a:t>
            </a:r>
            <a:r>
              <a:rPr lang="en-US" altLang="zh-TW" b="1" dirty="0"/>
              <a:t>@140.114.88.219</a:t>
            </a:r>
            <a:r>
              <a:rPr lang="en-US" altLang="zh-TW" b="1" dirty="0" smtClean="0"/>
              <a:t> </a:t>
            </a:r>
            <a:endParaRPr lang="en-US" altLang="zh-TW" b="1" dirty="0"/>
          </a:p>
          <a:p>
            <a:endParaRPr kumimoji="1"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56</a:t>
            </a:fld>
            <a:endParaRPr lang="zh-TW" altLang="en-US" dirty="0"/>
          </a:p>
        </p:txBody>
      </p:sp>
    </p:spTree>
    <p:extLst>
      <p:ext uri="{BB962C8B-B14F-4D97-AF65-F5344CB8AC3E}">
        <p14:creationId xmlns:p14="http://schemas.microsoft.com/office/powerpoint/2010/main" val="2742360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81200" y="197768"/>
            <a:ext cx="8229600" cy="1143000"/>
          </a:xfrm>
        </p:spPr>
        <p:txBody>
          <a:bodyPr/>
          <a:lstStyle/>
          <a:p>
            <a:r>
              <a:rPr lang="en-US" altLang="zh-TW" dirty="0" err="1"/>
              <a:t>PieTTY</a:t>
            </a:r>
            <a:endParaRPr lang="zh-TW" altLang="en-US" dirty="0"/>
          </a:p>
        </p:txBody>
      </p:sp>
      <p:sp>
        <p:nvSpPr>
          <p:cNvPr id="3" name="內容版面配置區 2"/>
          <p:cNvSpPr>
            <a:spLocks noGrp="1"/>
          </p:cNvSpPr>
          <p:nvPr>
            <p:ph idx="1"/>
          </p:nvPr>
        </p:nvSpPr>
        <p:spPr>
          <a:xfrm>
            <a:off x="1981200" y="1207294"/>
            <a:ext cx="8229600" cy="4525963"/>
          </a:xfrm>
        </p:spPr>
        <p:txBody>
          <a:bodyPr>
            <a:normAutofit/>
          </a:bodyPr>
          <a:lstStyle/>
          <a:p>
            <a:r>
              <a:rPr lang="en-US" altLang="zh-TW" dirty="0" smtClean="0"/>
              <a:t>SSH</a:t>
            </a:r>
          </a:p>
          <a:p>
            <a:r>
              <a:rPr lang="en-US" altLang="zh-TW" b="1" dirty="0" smtClean="0"/>
              <a:t>IP: 140.114.88.219</a:t>
            </a:r>
            <a:r>
              <a:rPr lang="en-US" altLang="zh-TW" b="1" dirty="0"/>
              <a:t> </a:t>
            </a:r>
            <a:r>
              <a:rPr lang="en-US" altLang="zh-TW" b="1" dirty="0" smtClean="0"/>
              <a:t>Port: 7878</a:t>
            </a:r>
            <a:endParaRPr lang="en-US" altLang="zh-TW" b="1" dirty="0"/>
          </a:p>
        </p:txBody>
      </p:sp>
      <p:grpSp>
        <p:nvGrpSpPr>
          <p:cNvPr id="5" name="群組 4"/>
          <p:cNvGrpSpPr/>
          <p:nvPr/>
        </p:nvGrpSpPr>
        <p:grpSpPr>
          <a:xfrm>
            <a:off x="3143672" y="2492896"/>
            <a:ext cx="5400600" cy="3899314"/>
            <a:chOff x="1619672" y="2636912"/>
            <a:chExt cx="5400600" cy="3899314"/>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636912"/>
              <a:ext cx="5400600" cy="3899314"/>
            </a:xfrm>
            <a:prstGeom prst="rect">
              <a:avLst/>
            </a:prstGeom>
          </p:spPr>
        </p:pic>
        <p:sp>
          <p:nvSpPr>
            <p:cNvPr id="4" name="矩形 3"/>
            <p:cNvSpPr/>
            <p:nvPr/>
          </p:nvSpPr>
          <p:spPr>
            <a:xfrm>
              <a:off x="6156176" y="3933056"/>
              <a:ext cx="504056" cy="216024"/>
            </a:xfrm>
            <a:prstGeom prst="rect">
              <a:avLst/>
            </a:prstGeom>
            <a:solidFill>
              <a:srgbClr val="FFFFFF"/>
            </a:solidFill>
            <a:ln>
              <a:solidFill>
                <a:srgbClr val="FFFFFF"/>
              </a:solidFill>
            </a:ln>
          </p:spPr>
          <p:style>
            <a:lnRef idx="1">
              <a:schemeClr val="dk1"/>
            </a:lnRef>
            <a:fillRef idx="2">
              <a:schemeClr val="dk1"/>
            </a:fillRef>
            <a:effectRef idx="1">
              <a:schemeClr val="dk1"/>
            </a:effectRef>
            <a:fontRef idx="minor">
              <a:schemeClr val="dk1"/>
            </a:fontRef>
          </p:style>
          <p:txBody>
            <a:bodyPr rtlCol="0" anchor="ctr"/>
            <a:lstStyle/>
            <a:p>
              <a:r>
                <a:rPr kumimoji="1" lang="en-US" altLang="zh-TW" sz="1200" dirty="0"/>
                <a:t>7878</a:t>
              </a:r>
              <a:endParaRPr kumimoji="1" lang="zh-TW" altLang="en-US" sz="1200" dirty="0"/>
            </a:p>
          </p:txBody>
        </p:sp>
      </p:grpSp>
      <p:sp>
        <p:nvSpPr>
          <p:cNvPr id="7" name="投影片編號版面配置區 6"/>
          <p:cNvSpPr>
            <a:spLocks noGrp="1"/>
          </p:cNvSpPr>
          <p:nvPr>
            <p:ph type="sldNum" sz="quarter" idx="12"/>
          </p:nvPr>
        </p:nvSpPr>
        <p:spPr/>
        <p:txBody>
          <a:bodyPr/>
          <a:lstStyle/>
          <a:p>
            <a:fld id="{FB64BC04-27FB-4CC0-8043-ACF384117C8F}" type="slidenum">
              <a:rPr lang="zh-TW" altLang="en-US" smtClean="0"/>
              <a:t>57</a:t>
            </a:fld>
            <a:endParaRPr lang="zh-TW" altLang="en-US"/>
          </a:p>
        </p:txBody>
      </p:sp>
    </p:spTree>
    <p:extLst>
      <p:ext uri="{BB962C8B-B14F-4D97-AF65-F5344CB8AC3E}">
        <p14:creationId xmlns:p14="http://schemas.microsoft.com/office/powerpoint/2010/main" val="41833244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81200" y="197768"/>
            <a:ext cx="8229600" cy="1143000"/>
          </a:xfrm>
        </p:spPr>
        <p:txBody>
          <a:bodyPr/>
          <a:lstStyle/>
          <a:p>
            <a:r>
              <a:rPr lang="en-US" altLang="zh-TW" dirty="0" err="1"/>
              <a:t>MobaXTerm</a:t>
            </a:r>
            <a:endParaRPr lang="zh-TW" altLang="en-US" dirty="0"/>
          </a:p>
        </p:txBody>
      </p:sp>
      <p:sp>
        <p:nvSpPr>
          <p:cNvPr id="3" name="內容版面配置區 2"/>
          <p:cNvSpPr>
            <a:spLocks noGrp="1"/>
          </p:cNvSpPr>
          <p:nvPr>
            <p:ph idx="1"/>
          </p:nvPr>
        </p:nvSpPr>
        <p:spPr>
          <a:xfrm>
            <a:off x="1981200" y="1207294"/>
            <a:ext cx="8229600" cy="4525963"/>
          </a:xfrm>
        </p:spPr>
        <p:txBody>
          <a:bodyPr/>
          <a:lstStyle/>
          <a:p>
            <a:r>
              <a:rPr lang="en-US" altLang="zh-TW" dirty="0" smtClean="0"/>
              <a:t>Toolbar &gt; Session &gt; SSH</a:t>
            </a:r>
            <a:endParaRPr lang="zh-TW" altLang="en-US" dirty="0"/>
          </a:p>
          <a:p>
            <a:r>
              <a:rPr lang="en-US" altLang="zh-TW" b="1" dirty="0" smtClean="0"/>
              <a:t>Remote host</a:t>
            </a:r>
            <a:r>
              <a:rPr lang="en-US" altLang="zh-TW" b="1" dirty="0"/>
              <a:t>: </a:t>
            </a:r>
            <a:r>
              <a:rPr lang="en-US" altLang="zh-TW" b="1" dirty="0" smtClean="0"/>
              <a:t>140.114.88.219</a:t>
            </a:r>
            <a:r>
              <a:rPr lang="en-US" altLang="zh-TW" b="1" dirty="0"/>
              <a:t> </a:t>
            </a:r>
            <a:r>
              <a:rPr lang="en-US" altLang="zh-TW" b="1" dirty="0" smtClean="0"/>
              <a:t>Port</a:t>
            </a:r>
            <a:r>
              <a:rPr lang="en-US" altLang="zh-TW" b="1" dirty="0"/>
              <a:t>: 7878</a:t>
            </a:r>
          </a:p>
          <a:p>
            <a:endParaRPr lang="en-US" altLang="zh-TW" dirty="0" smtClean="0"/>
          </a:p>
        </p:txBody>
      </p:sp>
      <p:grpSp>
        <p:nvGrpSpPr>
          <p:cNvPr id="6" name="群組 5"/>
          <p:cNvGrpSpPr/>
          <p:nvPr/>
        </p:nvGrpSpPr>
        <p:grpSpPr>
          <a:xfrm>
            <a:off x="3359696" y="2390344"/>
            <a:ext cx="5222450" cy="4135000"/>
            <a:chOff x="1835696" y="2390344"/>
            <a:chExt cx="5222450" cy="413500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390344"/>
              <a:ext cx="5222450" cy="4135000"/>
            </a:xfrm>
            <a:prstGeom prst="rect">
              <a:avLst/>
            </a:prstGeom>
          </p:spPr>
        </p:pic>
        <p:sp>
          <p:nvSpPr>
            <p:cNvPr id="5" name="矩形 4"/>
            <p:cNvSpPr>
              <a:spLocks/>
            </p:cNvSpPr>
            <p:nvPr/>
          </p:nvSpPr>
          <p:spPr>
            <a:xfrm>
              <a:off x="6120176" y="3609017"/>
              <a:ext cx="540056" cy="180023"/>
            </a:xfrm>
            <a:prstGeom prst="rect">
              <a:avLst/>
            </a:prstGeom>
            <a:solidFill>
              <a:srgbClr val="FFFFFF"/>
            </a:solidFill>
            <a:ln>
              <a:solidFill>
                <a:srgbClr val="FFFFFF"/>
              </a:solidFill>
            </a:ln>
          </p:spPr>
          <p:style>
            <a:lnRef idx="1">
              <a:schemeClr val="dk1"/>
            </a:lnRef>
            <a:fillRef idx="2">
              <a:schemeClr val="dk1"/>
            </a:fillRef>
            <a:effectRef idx="1">
              <a:schemeClr val="dk1"/>
            </a:effectRef>
            <a:fontRef idx="minor">
              <a:schemeClr val="dk1"/>
            </a:fontRef>
          </p:style>
          <p:txBody>
            <a:bodyPr rtlCol="0" anchor="ctr"/>
            <a:lstStyle/>
            <a:p>
              <a:r>
                <a:rPr kumimoji="1" lang="en-US" altLang="zh-TW" sz="1200" dirty="0"/>
                <a:t>7878</a:t>
              </a:r>
              <a:endParaRPr kumimoji="1" lang="zh-TW" altLang="en-US" sz="1200" dirty="0"/>
            </a:p>
          </p:txBody>
        </p:sp>
      </p:grpSp>
      <p:sp>
        <p:nvSpPr>
          <p:cNvPr id="7" name="投影片編號版面配置區 6"/>
          <p:cNvSpPr>
            <a:spLocks noGrp="1"/>
          </p:cNvSpPr>
          <p:nvPr>
            <p:ph type="sldNum" sz="quarter" idx="12"/>
          </p:nvPr>
        </p:nvSpPr>
        <p:spPr/>
        <p:txBody>
          <a:bodyPr/>
          <a:lstStyle/>
          <a:p>
            <a:fld id="{FB64BC04-27FB-4CC0-8043-ACF384117C8F}" type="slidenum">
              <a:rPr lang="zh-TW" altLang="en-US" smtClean="0"/>
              <a:t>58</a:t>
            </a:fld>
            <a:endParaRPr lang="zh-TW" altLang="en-US"/>
          </a:p>
        </p:txBody>
      </p:sp>
    </p:spTree>
    <p:extLst>
      <p:ext uri="{BB962C8B-B14F-4D97-AF65-F5344CB8AC3E}">
        <p14:creationId xmlns:p14="http://schemas.microsoft.com/office/powerpoint/2010/main" val="26309772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81200" y="197768"/>
            <a:ext cx="8229600" cy="1143000"/>
          </a:xfrm>
        </p:spPr>
        <p:txBody>
          <a:bodyPr/>
          <a:lstStyle/>
          <a:p>
            <a:r>
              <a:rPr lang="en-US" altLang="zh-TW" dirty="0"/>
              <a:t>A</a:t>
            </a:r>
            <a:r>
              <a:rPr lang="en-US" altLang="zh-TW" dirty="0" smtClean="0"/>
              <a:t>ccount</a:t>
            </a:r>
            <a:endParaRPr lang="zh-TW" altLang="en-US" dirty="0"/>
          </a:p>
        </p:txBody>
      </p:sp>
      <p:sp>
        <p:nvSpPr>
          <p:cNvPr id="3" name="內容版面配置區 2"/>
          <p:cNvSpPr>
            <a:spLocks noGrp="1"/>
          </p:cNvSpPr>
          <p:nvPr>
            <p:ph idx="1"/>
          </p:nvPr>
        </p:nvSpPr>
        <p:spPr>
          <a:xfrm>
            <a:off x="1981200" y="1207294"/>
            <a:ext cx="8229600" cy="5030019"/>
          </a:xfrm>
        </p:spPr>
        <p:txBody>
          <a:bodyPr>
            <a:normAutofit lnSpcReduction="10000"/>
          </a:bodyPr>
          <a:lstStyle/>
          <a:p>
            <a:r>
              <a:rPr lang="en-US" altLang="zh-TW" sz="2800" b="1" dirty="0"/>
              <a:t>Account: student ID (lowercase letter)</a:t>
            </a:r>
          </a:p>
          <a:p>
            <a:r>
              <a:rPr lang="en-US" altLang="zh-TW" sz="2800" b="1" dirty="0"/>
              <a:t>Password: same as account</a:t>
            </a:r>
          </a:p>
          <a:p>
            <a:r>
              <a:rPr lang="en-US" altLang="zh-TW" sz="2800" dirty="0"/>
              <a:t>Please</a:t>
            </a:r>
            <a:r>
              <a:rPr lang="en-US" altLang="zh-TW" sz="2800" b="1" dirty="0"/>
              <a:t> </a:t>
            </a:r>
            <a:r>
              <a:rPr lang="en-US" altLang="zh-TW" sz="2800" dirty="0"/>
              <a:t>change the password when you first login!</a:t>
            </a:r>
          </a:p>
          <a:p>
            <a:pPr lvl="1"/>
            <a:r>
              <a:rPr lang="en-US" altLang="zh-TW" sz="2400" dirty="0"/>
              <a:t>Steps:</a:t>
            </a:r>
          </a:p>
          <a:p>
            <a:pPr lvl="2"/>
            <a:r>
              <a:rPr lang="en-US" altLang="zh-TW" dirty="0" smtClean="0"/>
              <a:t>Enter old password</a:t>
            </a:r>
          </a:p>
          <a:p>
            <a:pPr lvl="2"/>
            <a:r>
              <a:rPr lang="en-US" altLang="zh-TW" dirty="0"/>
              <a:t>Enter </a:t>
            </a:r>
            <a:r>
              <a:rPr lang="en-US" altLang="zh-TW" dirty="0" smtClean="0"/>
              <a:t>new </a:t>
            </a:r>
            <a:r>
              <a:rPr lang="en-US" altLang="zh-TW" dirty="0"/>
              <a:t>password</a:t>
            </a:r>
          </a:p>
          <a:p>
            <a:pPr lvl="2"/>
            <a:r>
              <a:rPr lang="en-US" altLang="zh-TW" dirty="0"/>
              <a:t>Enter </a:t>
            </a:r>
            <a:r>
              <a:rPr lang="en-US" altLang="zh-TW" dirty="0" smtClean="0"/>
              <a:t>new password again</a:t>
            </a:r>
          </a:p>
          <a:p>
            <a:pPr lvl="2"/>
            <a:r>
              <a:rPr lang="en-US" altLang="zh-TW" dirty="0" smtClean="0"/>
              <a:t>Connect to our server again</a:t>
            </a:r>
          </a:p>
          <a:p>
            <a:pPr lvl="1"/>
            <a:r>
              <a:rPr lang="en-US" altLang="zh-TW" sz="2400" dirty="0"/>
              <a:t>If you want to change your password afterwards,</a:t>
            </a:r>
          </a:p>
          <a:p>
            <a:pPr lvl="2"/>
            <a:r>
              <a:rPr lang="en-US" altLang="zh-TW" dirty="0"/>
              <a:t>$</a:t>
            </a:r>
            <a:r>
              <a:rPr lang="en-US" altLang="zh-TW" dirty="0" smtClean="0"/>
              <a:t> </a:t>
            </a:r>
            <a:r>
              <a:rPr lang="en-US" altLang="zh-TW" dirty="0" err="1" smtClean="0"/>
              <a:t>passwd</a:t>
            </a:r>
            <a:endParaRPr lang="en-US" altLang="zh-TW" sz="1600" dirty="0"/>
          </a:p>
        </p:txBody>
      </p:sp>
      <p:sp>
        <p:nvSpPr>
          <p:cNvPr id="4" name="投影片編號版面配置區 3"/>
          <p:cNvSpPr>
            <a:spLocks noGrp="1"/>
          </p:cNvSpPr>
          <p:nvPr>
            <p:ph type="sldNum" sz="quarter" idx="12"/>
          </p:nvPr>
        </p:nvSpPr>
        <p:spPr/>
        <p:txBody>
          <a:bodyPr/>
          <a:lstStyle/>
          <a:p>
            <a:fld id="{FB64BC04-27FB-4CC0-8043-ACF384117C8F}" type="slidenum">
              <a:rPr lang="zh-TW" altLang="en-US" smtClean="0"/>
              <a:t>59</a:t>
            </a:fld>
            <a:endParaRPr lang="zh-TW" altLang="en-US"/>
          </a:p>
        </p:txBody>
      </p:sp>
    </p:spTree>
    <p:extLst>
      <p:ext uri="{BB962C8B-B14F-4D97-AF65-F5344CB8AC3E}">
        <p14:creationId xmlns:p14="http://schemas.microsoft.com/office/powerpoint/2010/main" val="1117351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1812324"/>
            <a:ext cx="10363200" cy="1788127"/>
          </a:xfrm>
        </p:spPr>
        <p:txBody>
          <a:bodyPr>
            <a:normAutofit fontScale="90000"/>
          </a:bodyPr>
          <a:lstStyle/>
          <a:p>
            <a:r>
              <a:rPr lang="en-US" altLang="zh-TW" sz="4900" dirty="0" smtClean="0"/>
              <a:t>Lex </a:t>
            </a:r>
            <a:br>
              <a:rPr lang="en-US" altLang="zh-TW" sz="4900" dirty="0" smtClean="0"/>
            </a:br>
            <a:r>
              <a:rPr lang="en-US" altLang="zh-TW" sz="4900" dirty="0" smtClean="0"/>
              <a:t>- </a:t>
            </a:r>
            <a:r>
              <a:rPr lang="en-US" altLang="zh-TW" sz="4900" dirty="0"/>
              <a:t>lexical </a:t>
            </a:r>
            <a:r>
              <a:rPr lang="en-US" altLang="zh-TW" sz="4900" dirty="0" err="1" smtClean="0"/>
              <a:t>analyser</a:t>
            </a:r>
            <a:r>
              <a:rPr lang="en-US" altLang="zh-TW" sz="4900" dirty="0" smtClean="0"/>
              <a:t> </a:t>
            </a:r>
            <a:r>
              <a:rPr lang="en-US" altLang="zh-TW" sz="4900" dirty="0"/>
              <a:t>generator</a:t>
            </a:r>
            <a:r>
              <a:rPr lang="en-US" altLang="zh-TW" b="0" dirty="0"/>
              <a:t/>
            </a:r>
            <a:br>
              <a:rPr lang="en-US" altLang="zh-TW" b="0" dirty="0"/>
            </a:br>
            <a:endParaRPr lang="zh-TW" altLang="en-US" dirty="0"/>
          </a:p>
        </p:txBody>
      </p:sp>
      <p:sp>
        <p:nvSpPr>
          <p:cNvPr id="3" name="副標題 2"/>
          <p:cNvSpPr>
            <a:spLocks noGrp="1"/>
          </p:cNvSpPr>
          <p:nvPr>
            <p:ph type="subTitle"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B64BC04-27FB-4CC0-8043-ACF384117C8F}" type="slidenum">
              <a:rPr lang="zh-TW" altLang="en-US" smtClean="0"/>
              <a:t>6</a:t>
            </a:fld>
            <a:endParaRPr lang="zh-TW" altLang="en-US"/>
          </a:p>
        </p:txBody>
      </p:sp>
    </p:spTree>
    <p:extLst>
      <p:ext uri="{BB962C8B-B14F-4D97-AF65-F5344CB8AC3E}">
        <p14:creationId xmlns:p14="http://schemas.microsoft.com/office/powerpoint/2010/main" val="26044263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Tutorials</a:t>
            </a:r>
            <a:endParaRPr lang="zh-TW" altLang="en-US" dirty="0"/>
          </a:p>
        </p:txBody>
      </p:sp>
      <p:sp>
        <p:nvSpPr>
          <p:cNvPr id="3" name="內容版面配置區 2"/>
          <p:cNvSpPr>
            <a:spLocks noGrp="1"/>
          </p:cNvSpPr>
          <p:nvPr>
            <p:ph idx="1"/>
          </p:nvPr>
        </p:nvSpPr>
        <p:spPr/>
        <p:txBody>
          <a:bodyPr>
            <a:normAutofit fontScale="92500" lnSpcReduction="20000"/>
          </a:bodyPr>
          <a:lstStyle/>
          <a:p>
            <a:r>
              <a:rPr lang="fr-FR" altLang="zh-TW" b="1" dirty="0" smtClean="0"/>
              <a:t>Linux command</a:t>
            </a:r>
            <a:endParaRPr lang="fr-FR" altLang="zh-TW" b="1" dirty="0"/>
          </a:p>
          <a:p>
            <a:pPr lvl="1"/>
            <a:r>
              <a:rPr lang="fr-FR" altLang="zh-TW" dirty="0" smtClean="0">
                <a:hlinkClick r:id="rId2"/>
              </a:rPr>
              <a:t>http</a:t>
            </a:r>
            <a:r>
              <a:rPr lang="fr-FR" altLang="zh-TW" dirty="0">
                <a:hlinkClick r:id="rId2"/>
              </a:rPr>
              <a:t>://linux.vbird.org/linux_basic/</a:t>
            </a:r>
            <a:r>
              <a:rPr lang="fr-FR" altLang="zh-TW" dirty="0" smtClean="0">
                <a:hlinkClick r:id="rId2"/>
              </a:rPr>
              <a:t>0220filemanager.php</a:t>
            </a:r>
            <a:r>
              <a:rPr lang="fr-FR" altLang="zh-TW" dirty="0" smtClean="0"/>
              <a:t> </a:t>
            </a:r>
            <a:endParaRPr lang="en-US" altLang="zh-TW" dirty="0"/>
          </a:p>
          <a:p>
            <a:r>
              <a:rPr lang="en-US" altLang="zh-TW" b="1" dirty="0" smtClean="0"/>
              <a:t>Vim</a:t>
            </a:r>
          </a:p>
          <a:p>
            <a:pPr lvl="1"/>
            <a:r>
              <a:rPr lang="en-US" altLang="zh-TW" dirty="0">
                <a:hlinkClick r:id="rId3"/>
              </a:rPr>
              <a:t>http://</a:t>
            </a:r>
            <a:r>
              <a:rPr lang="en-US" altLang="zh-TW" dirty="0" smtClean="0">
                <a:hlinkClick r:id="rId3"/>
              </a:rPr>
              <a:t>linux.vbird.org/linux_basic/0310vi.php</a:t>
            </a:r>
            <a:endParaRPr lang="en-US" altLang="zh-TW" dirty="0"/>
          </a:p>
          <a:p>
            <a:r>
              <a:rPr lang="en-US" altLang="zh-TW" b="1" dirty="0" smtClean="0"/>
              <a:t>Shell script</a:t>
            </a:r>
          </a:p>
          <a:p>
            <a:pPr lvl="1"/>
            <a:r>
              <a:rPr lang="en-US" altLang="zh-TW" dirty="0">
                <a:hlinkClick r:id="rId4"/>
              </a:rPr>
              <a:t>http://</a:t>
            </a:r>
            <a:r>
              <a:rPr lang="en-US" altLang="zh-TW" dirty="0" smtClean="0">
                <a:hlinkClick r:id="rId4"/>
              </a:rPr>
              <a:t>linux.vbird.org/linux_basic/0320bash.php</a:t>
            </a:r>
            <a:endParaRPr lang="en-US" altLang="zh-TW" dirty="0"/>
          </a:p>
          <a:p>
            <a:r>
              <a:rPr lang="en-US" altLang="zh-TW" b="1" dirty="0" err="1" smtClean="0"/>
              <a:t>Makefile</a:t>
            </a:r>
            <a:endParaRPr lang="en-US" altLang="zh-TW" b="1" dirty="0" smtClean="0"/>
          </a:p>
          <a:p>
            <a:pPr lvl="1"/>
            <a:r>
              <a:rPr lang="hu-HU" altLang="zh-TW" dirty="0">
                <a:hlinkClick r:id="rId5"/>
              </a:rPr>
              <a:t>http://www.csie.nuk.edu.tw/…/Embedded%20Syst…/8-Makefile.pdf</a:t>
            </a:r>
          </a:p>
          <a:p>
            <a:pPr lvl="1"/>
            <a:r>
              <a:rPr lang="en-US" altLang="zh-TW" dirty="0">
                <a:hlinkClick r:id="rId6"/>
              </a:rPr>
              <a:t>http://www.cprogramming.com/tutorial/makefiles.html</a:t>
            </a:r>
          </a:p>
          <a:p>
            <a:pPr lvl="1"/>
            <a:r>
              <a:rPr lang="en-US" altLang="zh-TW" dirty="0">
                <a:hlinkClick r:id="rId7"/>
              </a:rPr>
              <a:t>http://jimmynuts.blogspot.tw/2010/12/gnu-makefile.html</a:t>
            </a:r>
            <a:endParaRPr lang="en-US" altLang="zh-TW" dirty="0" smtClean="0"/>
          </a:p>
        </p:txBody>
      </p:sp>
      <p:sp>
        <p:nvSpPr>
          <p:cNvPr id="4" name="投影片編號版面配置區 3"/>
          <p:cNvSpPr>
            <a:spLocks noGrp="1"/>
          </p:cNvSpPr>
          <p:nvPr>
            <p:ph type="sldNum" sz="quarter" idx="12"/>
          </p:nvPr>
        </p:nvSpPr>
        <p:spPr/>
        <p:txBody>
          <a:bodyPr/>
          <a:lstStyle/>
          <a:p>
            <a:fld id="{FB64BC04-27FB-4CC0-8043-ACF384117C8F}" type="slidenum">
              <a:rPr lang="zh-TW" altLang="en-US" smtClean="0"/>
              <a:t>60</a:t>
            </a:fld>
            <a:endParaRPr lang="zh-TW" altLang="en-US"/>
          </a:p>
        </p:txBody>
      </p:sp>
    </p:spTree>
    <p:extLst>
      <p:ext uri="{BB962C8B-B14F-4D97-AF65-F5344CB8AC3E}">
        <p14:creationId xmlns:p14="http://schemas.microsoft.com/office/powerpoint/2010/main" val="13617149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kumimoji="1" lang="zh-TW" altLang="en-US" dirty="0"/>
          </a:p>
        </p:txBody>
      </p:sp>
      <p:sp>
        <p:nvSpPr>
          <p:cNvPr id="3" name="內容版面配置區 2"/>
          <p:cNvSpPr>
            <a:spLocks noGrp="1"/>
          </p:cNvSpPr>
          <p:nvPr>
            <p:ph idx="1"/>
          </p:nvPr>
        </p:nvSpPr>
        <p:spPr/>
        <p:txBody>
          <a:bodyPr/>
          <a:lstStyle/>
          <a:p>
            <a:pPr>
              <a:lnSpc>
                <a:spcPct val="80000"/>
              </a:lnSpc>
            </a:pPr>
            <a:r>
              <a:rPr lang="en-US" altLang="zh-TW" sz="3000" b="1" dirty="0" err="1">
                <a:latin typeface="Calibri"/>
                <a:cs typeface="Calibri"/>
              </a:rPr>
              <a:t>lex</a:t>
            </a:r>
            <a:r>
              <a:rPr lang="en-US" altLang="zh-TW" sz="3000" b="1" dirty="0">
                <a:latin typeface="Calibri"/>
                <a:cs typeface="Calibri"/>
              </a:rPr>
              <a:t> &amp; </a:t>
            </a:r>
            <a:r>
              <a:rPr lang="en-US" altLang="zh-TW" sz="3000" b="1" dirty="0" err="1">
                <a:latin typeface="Calibri"/>
                <a:cs typeface="Calibri"/>
              </a:rPr>
              <a:t>yacc</a:t>
            </a:r>
            <a:endParaRPr lang="en-US" altLang="zh-TW" sz="3000" b="1" dirty="0">
              <a:latin typeface="Calibri"/>
              <a:cs typeface="Calibri"/>
            </a:endParaRPr>
          </a:p>
          <a:p>
            <a:pPr lvl="1">
              <a:lnSpc>
                <a:spcPct val="80000"/>
              </a:lnSpc>
            </a:pPr>
            <a:r>
              <a:rPr lang="en-US" altLang="zh-TW" sz="2400" dirty="0">
                <a:latin typeface="Calibri"/>
                <a:cs typeface="Calibri"/>
              </a:rPr>
              <a:t>by John </a:t>
            </a:r>
            <a:r>
              <a:rPr lang="en-US" altLang="zh-TW" sz="2400" dirty="0" err="1">
                <a:latin typeface="Calibri"/>
                <a:cs typeface="Calibri"/>
              </a:rPr>
              <a:t>R.Levine</a:t>
            </a:r>
            <a:r>
              <a:rPr lang="en-US" altLang="zh-TW" sz="2400" dirty="0">
                <a:latin typeface="Calibri"/>
                <a:cs typeface="Calibri"/>
              </a:rPr>
              <a:t>, Tony Mason &amp; Doug Brown</a:t>
            </a:r>
          </a:p>
          <a:p>
            <a:pPr lvl="1">
              <a:lnSpc>
                <a:spcPct val="80000"/>
              </a:lnSpc>
            </a:pPr>
            <a:r>
              <a:rPr lang="en-US" altLang="zh-TW" sz="2400" dirty="0">
                <a:latin typeface="Calibri"/>
                <a:cs typeface="Calibri"/>
              </a:rPr>
              <a:t>O</a:t>
            </a:r>
            <a:r>
              <a:rPr lang="zh-TW" altLang="en-US" sz="2400" dirty="0">
                <a:latin typeface="Calibri"/>
                <a:cs typeface="Calibri"/>
              </a:rPr>
              <a:t>’</a:t>
            </a:r>
            <a:r>
              <a:rPr lang="en-US" altLang="zh-TW" sz="2400" dirty="0">
                <a:latin typeface="Calibri"/>
                <a:cs typeface="Calibri"/>
              </a:rPr>
              <a:t>Reilly</a:t>
            </a:r>
          </a:p>
          <a:p>
            <a:pPr lvl="1">
              <a:lnSpc>
                <a:spcPct val="80000"/>
              </a:lnSpc>
            </a:pPr>
            <a:r>
              <a:rPr lang="en-US" altLang="zh-TW" sz="2400" dirty="0">
                <a:latin typeface="Calibri"/>
                <a:cs typeface="Calibri"/>
              </a:rPr>
              <a:t>ISBN: 1-56592-000-7 </a:t>
            </a:r>
          </a:p>
          <a:p>
            <a:pPr>
              <a:lnSpc>
                <a:spcPct val="80000"/>
              </a:lnSpc>
            </a:pPr>
            <a:endParaRPr lang="en-US" altLang="zh-TW" sz="2800" dirty="0">
              <a:latin typeface="Calibri"/>
              <a:cs typeface="Calibri"/>
            </a:endParaRPr>
          </a:p>
          <a:p>
            <a:pPr>
              <a:lnSpc>
                <a:spcPct val="80000"/>
              </a:lnSpc>
            </a:pPr>
            <a:r>
              <a:rPr lang="en-US" altLang="zh-TW" sz="3000" b="1" dirty="0">
                <a:latin typeface="Calibri"/>
                <a:cs typeface="Calibri"/>
              </a:rPr>
              <a:t>Mastering Regular Expressions</a:t>
            </a:r>
          </a:p>
          <a:p>
            <a:pPr lvl="1">
              <a:lnSpc>
                <a:spcPct val="80000"/>
              </a:lnSpc>
            </a:pPr>
            <a:r>
              <a:rPr lang="en-US" altLang="zh-TW" sz="2400" dirty="0">
                <a:latin typeface="Calibri"/>
                <a:cs typeface="Calibri"/>
              </a:rPr>
              <a:t>by Jeffrey E.F. </a:t>
            </a:r>
            <a:r>
              <a:rPr lang="en-US" altLang="zh-TW" sz="2400" dirty="0" err="1">
                <a:latin typeface="Calibri"/>
                <a:cs typeface="Calibri"/>
              </a:rPr>
              <a:t>Friedl</a:t>
            </a:r>
            <a:endParaRPr lang="en-US" altLang="zh-TW" sz="2400" dirty="0">
              <a:latin typeface="Calibri"/>
              <a:cs typeface="Calibri"/>
            </a:endParaRPr>
          </a:p>
          <a:p>
            <a:pPr lvl="1">
              <a:lnSpc>
                <a:spcPct val="80000"/>
              </a:lnSpc>
            </a:pPr>
            <a:r>
              <a:rPr lang="en-US" altLang="zh-TW" sz="2400" dirty="0">
                <a:latin typeface="Calibri"/>
                <a:cs typeface="Calibri"/>
              </a:rPr>
              <a:t>O</a:t>
            </a:r>
            <a:r>
              <a:rPr lang="zh-TW" altLang="en-US" sz="2400" dirty="0">
                <a:latin typeface="Calibri"/>
                <a:cs typeface="Calibri"/>
              </a:rPr>
              <a:t>’</a:t>
            </a:r>
            <a:r>
              <a:rPr lang="en-US" altLang="zh-TW" sz="2400" dirty="0">
                <a:latin typeface="Calibri"/>
                <a:cs typeface="Calibri"/>
              </a:rPr>
              <a:t>Reilly</a:t>
            </a:r>
          </a:p>
          <a:p>
            <a:pPr lvl="1">
              <a:lnSpc>
                <a:spcPct val="80000"/>
              </a:lnSpc>
            </a:pPr>
            <a:r>
              <a:rPr lang="en-US" altLang="zh-TW" sz="2400" dirty="0">
                <a:latin typeface="Calibri"/>
                <a:cs typeface="Calibri"/>
              </a:rPr>
              <a:t>ISBN: 1-56592-257-3</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61</a:t>
            </a:fld>
            <a:endParaRPr lang="zh-TW" altLang="en-US"/>
          </a:p>
        </p:txBody>
      </p:sp>
      <p:pic>
        <p:nvPicPr>
          <p:cNvPr id="5" name="Picture 4" descr="l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925" y="1412776"/>
            <a:ext cx="1384300" cy="2087562"/>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6" descr="reg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926" y="3779490"/>
            <a:ext cx="1381125" cy="18097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058284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Contact Us</a:t>
            </a:r>
            <a:endParaRPr kumimoji="1" lang="zh-TW" altLang="en-US" dirty="0"/>
          </a:p>
        </p:txBody>
      </p:sp>
      <p:sp>
        <p:nvSpPr>
          <p:cNvPr id="3" name="內容版面配置區 2"/>
          <p:cNvSpPr>
            <a:spLocks noGrp="1"/>
          </p:cNvSpPr>
          <p:nvPr>
            <p:ph idx="1"/>
          </p:nvPr>
        </p:nvSpPr>
        <p:spPr/>
        <p:txBody>
          <a:bodyPr>
            <a:normAutofit/>
          </a:bodyPr>
          <a:lstStyle/>
          <a:p>
            <a:r>
              <a:rPr lang="en-US" altLang="zh-TW" sz="2800" b="1" dirty="0"/>
              <a:t>Facebook Group</a:t>
            </a:r>
            <a:r>
              <a:rPr lang="en-US" altLang="zh-TW" sz="2800" b="1" dirty="0">
                <a:solidFill>
                  <a:schemeClr val="tx1">
                    <a:lumMod val="95000"/>
                    <a:lumOff val="5000"/>
                  </a:schemeClr>
                </a:solidFill>
              </a:rPr>
              <a:t> </a:t>
            </a:r>
          </a:p>
          <a:p>
            <a:pPr lvl="1"/>
            <a:r>
              <a:rPr lang="en-US" altLang="zh-TW" sz="2400" dirty="0"/>
              <a:t>If you have any questions, feel free to discuss with everyone in class.</a:t>
            </a:r>
          </a:p>
          <a:p>
            <a:r>
              <a:rPr lang="en-US" altLang="zh-TW" sz="2800" b="1" dirty="0">
                <a:solidFill>
                  <a:schemeClr val="tx1">
                    <a:lumMod val="95000"/>
                    <a:lumOff val="5000"/>
                  </a:schemeClr>
                </a:solidFill>
              </a:rPr>
              <a:t>TAs</a:t>
            </a:r>
          </a:p>
          <a:p>
            <a:pPr lvl="1"/>
            <a:r>
              <a:rPr lang="zh-TW" altLang="en-US" sz="2400" dirty="0" smtClean="0">
                <a:solidFill>
                  <a:schemeClr val="tx1">
                    <a:lumMod val="95000"/>
                    <a:lumOff val="5000"/>
                  </a:schemeClr>
                </a:solidFill>
              </a:rPr>
              <a:t>呂秉松 </a:t>
            </a:r>
            <a:r>
              <a:rPr lang="en-US" altLang="zh-TW" sz="2400" dirty="0" smtClean="0">
                <a:solidFill>
                  <a:schemeClr val="tx1">
                    <a:lumMod val="95000"/>
                    <a:lumOff val="5000"/>
                  </a:schemeClr>
                </a:solidFill>
                <a:hlinkClick r:id="rId2"/>
              </a:rPr>
              <a:t>bslu@pllab.cs.nthu.edu.tw</a:t>
            </a:r>
            <a:endParaRPr lang="en-US" altLang="zh-TW" sz="2400" dirty="0" smtClean="0">
              <a:solidFill>
                <a:schemeClr val="tx1">
                  <a:lumMod val="95000"/>
                  <a:lumOff val="5000"/>
                </a:schemeClr>
              </a:solidFill>
            </a:endParaRPr>
          </a:p>
          <a:p>
            <a:pPr lvl="1"/>
            <a:r>
              <a:rPr lang="zh-TW" altLang="en-US" sz="2400" dirty="0" smtClean="0">
                <a:solidFill>
                  <a:schemeClr val="tx1">
                    <a:lumMod val="95000"/>
                    <a:lumOff val="5000"/>
                  </a:schemeClr>
                </a:solidFill>
              </a:rPr>
              <a:t>陳泰良 </a:t>
            </a:r>
            <a:r>
              <a:rPr lang="en-US" altLang="zh-TW" sz="2400" dirty="0">
                <a:solidFill>
                  <a:srgbClr val="B2B2B2"/>
                </a:solidFill>
                <a:hlinkClick r:id="rId3"/>
              </a:rPr>
              <a:t>tlchen@pllab.cs.nthu.edu.tw</a:t>
            </a:r>
            <a:endParaRPr lang="en-US" altLang="zh-TW" sz="2400" dirty="0">
              <a:solidFill>
                <a:srgbClr val="B2B2B2"/>
              </a:solidFill>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62</a:t>
            </a:fld>
            <a:endParaRPr lang="zh-TW" altLang="en-US"/>
          </a:p>
        </p:txBody>
      </p:sp>
    </p:spTree>
    <p:extLst>
      <p:ext uri="{BB962C8B-B14F-4D97-AF65-F5344CB8AC3E}">
        <p14:creationId xmlns:p14="http://schemas.microsoft.com/office/powerpoint/2010/main" val="2214714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t>
            </a:r>
            <a:r>
              <a:rPr lang="en-US" altLang="zh-TW" dirty="0" err="1"/>
              <a:t>Lex</a:t>
            </a:r>
            <a:r>
              <a:rPr lang="en-US" altLang="zh-TW" dirty="0"/>
              <a:t>?</a:t>
            </a:r>
            <a:endParaRPr kumimoji="1" lang="zh-TW" altLang="en-US" dirty="0"/>
          </a:p>
        </p:txBody>
      </p:sp>
      <p:sp>
        <p:nvSpPr>
          <p:cNvPr id="3" name="內容版面配置區 2"/>
          <p:cNvSpPr>
            <a:spLocks noGrp="1"/>
          </p:cNvSpPr>
          <p:nvPr>
            <p:ph idx="1"/>
          </p:nvPr>
        </p:nvSpPr>
        <p:spPr/>
        <p:txBody>
          <a:bodyPr>
            <a:normAutofit fontScale="85000" lnSpcReduction="20000"/>
          </a:bodyPr>
          <a:lstStyle/>
          <a:p>
            <a:r>
              <a:rPr lang="en-US" altLang="zh-TW" b="1" dirty="0" err="1"/>
              <a:t>Lex</a:t>
            </a:r>
            <a:r>
              <a:rPr lang="en-US" altLang="zh-TW" dirty="0"/>
              <a:t> is a </a:t>
            </a:r>
            <a:r>
              <a:rPr lang="en-US" altLang="zh-TW" b="1" dirty="0"/>
              <a:t>program generator </a:t>
            </a:r>
            <a:r>
              <a:rPr lang="en-US" altLang="zh-TW" dirty="0"/>
              <a:t>designed for lexical </a:t>
            </a:r>
            <a:r>
              <a:rPr lang="en-US" altLang="zh-TW" dirty="0" smtClean="0"/>
              <a:t>processing </a:t>
            </a:r>
            <a:r>
              <a:rPr lang="en-US" altLang="zh-TW" dirty="0"/>
              <a:t>of character input streams. It accepts a high-level, problem oriented specification for character string matching, and produces a program in a general purpose language which recognizes </a:t>
            </a:r>
            <a:r>
              <a:rPr lang="en-US" altLang="zh-TW" b="1" dirty="0">
                <a:solidFill>
                  <a:srgbClr val="FF0000"/>
                </a:solidFill>
              </a:rPr>
              <a:t>regular </a:t>
            </a:r>
            <a:r>
              <a:rPr lang="en-US" altLang="zh-TW" b="1" dirty="0" smtClean="0">
                <a:solidFill>
                  <a:srgbClr val="FF0000"/>
                </a:solidFill>
              </a:rPr>
              <a:t>expressions</a:t>
            </a:r>
            <a:r>
              <a:rPr lang="en-US" altLang="zh-TW" dirty="0" smtClean="0"/>
              <a:t>.</a:t>
            </a:r>
            <a:endParaRPr lang="en-US" altLang="zh-TW" dirty="0"/>
          </a:p>
          <a:p>
            <a:r>
              <a:rPr lang="en-US" altLang="zh-TW" dirty="0"/>
              <a:t>The regular expressions are specified by the user in the source specifications given to </a:t>
            </a:r>
            <a:r>
              <a:rPr lang="en-US" altLang="zh-TW" b="1" dirty="0" err="1">
                <a:solidFill>
                  <a:srgbClr val="000000"/>
                </a:solidFill>
              </a:rPr>
              <a:t>Lex</a:t>
            </a:r>
            <a:r>
              <a:rPr lang="en-US" altLang="zh-TW" dirty="0"/>
              <a:t>.</a:t>
            </a:r>
          </a:p>
          <a:p>
            <a:r>
              <a:rPr lang="en-US" altLang="zh-TW" b="1" dirty="0" err="1">
                <a:solidFill>
                  <a:srgbClr val="000000"/>
                </a:solidFill>
              </a:rPr>
              <a:t>Lex</a:t>
            </a:r>
            <a:r>
              <a:rPr lang="en-US" altLang="zh-TW" dirty="0"/>
              <a:t> generates a</a:t>
            </a:r>
            <a:r>
              <a:rPr lang="en-US" altLang="zh-TW" b="1" dirty="0">
                <a:solidFill>
                  <a:srgbClr val="FF0000"/>
                </a:solidFill>
              </a:rPr>
              <a:t> deterministic finite automaton (</a:t>
            </a:r>
            <a:r>
              <a:rPr lang="en-US" altLang="zh-TW" b="1" dirty="0" smtClean="0">
                <a:solidFill>
                  <a:srgbClr val="FF0000"/>
                </a:solidFill>
              </a:rPr>
              <a:t>DFA) </a:t>
            </a:r>
            <a:r>
              <a:rPr lang="en-US" altLang="zh-TW" dirty="0"/>
              <a:t>from the regular expressions in the source.</a:t>
            </a:r>
          </a:p>
          <a:p>
            <a:r>
              <a:rPr lang="en-US" altLang="zh-TW" dirty="0"/>
              <a:t>The</a:t>
            </a:r>
            <a:r>
              <a:rPr lang="en-US" altLang="zh-TW" dirty="0">
                <a:solidFill>
                  <a:srgbClr val="0000FF"/>
                </a:solidFill>
              </a:rPr>
              <a:t> </a:t>
            </a:r>
            <a:r>
              <a:rPr lang="en-US" altLang="zh-TW" b="1" dirty="0" err="1">
                <a:solidFill>
                  <a:srgbClr val="000000"/>
                </a:solidFill>
              </a:rPr>
              <a:t>Lex</a:t>
            </a:r>
            <a:r>
              <a:rPr lang="en-US" altLang="zh-TW" dirty="0">
                <a:solidFill>
                  <a:srgbClr val="0000FF"/>
                </a:solidFill>
              </a:rPr>
              <a:t> </a:t>
            </a:r>
            <a:r>
              <a:rPr lang="en-US" altLang="zh-TW" dirty="0"/>
              <a:t>written code recognizes these expressions in an input stream and partitions the input stream into strings matching the expressions.</a:t>
            </a:r>
          </a:p>
          <a:p>
            <a:endParaRPr kumimoji="1"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7</a:t>
            </a:fld>
            <a:endParaRPr lang="zh-TW" altLang="en-US"/>
          </a:p>
        </p:txBody>
      </p:sp>
      <p:sp>
        <p:nvSpPr>
          <p:cNvPr id="5" name="Text Box 4"/>
          <p:cNvSpPr txBox="1">
            <a:spLocks noChangeArrowheads="1"/>
          </p:cNvSpPr>
          <p:nvPr/>
        </p:nvSpPr>
        <p:spPr bwMode="auto">
          <a:xfrm>
            <a:off x="1919537" y="5942608"/>
            <a:ext cx="51847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From </a:t>
            </a:r>
            <a:r>
              <a:rPr lang="en-US" altLang="zh-TW" dirty="0">
                <a:hlinkClick r:id="rId3"/>
              </a:rPr>
              <a:t>http://dinosaur.compilertools.net/lex/</a:t>
            </a:r>
            <a:r>
              <a:rPr lang="en-US" altLang="zh-TW" dirty="0"/>
              <a:t> </a:t>
            </a:r>
          </a:p>
        </p:txBody>
      </p:sp>
    </p:spTree>
    <p:extLst>
      <p:ext uri="{BB962C8B-B14F-4D97-AF65-F5344CB8AC3E}">
        <p14:creationId xmlns:p14="http://schemas.microsoft.com/office/powerpoint/2010/main" val="3976787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FB64BC04-27FB-4CC0-8043-ACF384117C8F}" type="slidenum">
              <a:rPr lang="zh-TW" altLang="en-US" smtClean="0"/>
              <a:t>8</a:t>
            </a:fld>
            <a:endParaRPr lang="zh-TW" altLang="en-US"/>
          </a:p>
        </p:txBody>
      </p:sp>
      <p:pic>
        <p:nvPicPr>
          <p:cNvPr id="5" name="圖片 4"/>
          <p:cNvPicPr>
            <a:picLocks noChangeAspect="1"/>
          </p:cNvPicPr>
          <p:nvPr/>
        </p:nvPicPr>
        <p:blipFill>
          <a:blip r:embed="rId2"/>
          <a:stretch>
            <a:fillRect/>
          </a:stretch>
        </p:blipFill>
        <p:spPr>
          <a:xfrm>
            <a:off x="3053784" y="1853514"/>
            <a:ext cx="3981033" cy="2408129"/>
          </a:xfrm>
          <a:prstGeom prst="rect">
            <a:avLst/>
          </a:prstGeom>
        </p:spPr>
      </p:pic>
      <p:sp>
        <p:nvSpPr>
          <p:cNvPr id="6" name="文字方塊 5"/>
          <p:cNvSpPr txBox="1"/>
          <p:nvPr/>
        </p:nvSpPr>
        <p:spPr>
          <a:xfrm>
            <a:off x="3954161" y="268855"/>
            <a:ext cx="2674552" cy="707886"/>
          </a:xfrm>
          <a:prstGeom prst="rect">
            <a:avLst/>
          </a:prstGeom>
          <a:noFill/>
        </p:spPr>
        <p:txBody>
          <a:bodyPr wrap="square" rtlCol="0">
            <a:spAutoFit/>
          </a:bodyPr>
          <a:lstStyle/>
          <a:p>
            <a:pPr algn="ctr"/>
            <a:r>
              <a:rPr lang="en-US" altLang="zh-TW" sz="4000" dirty="0" smtClean="0"/>
              <a:t>(ab)+</a:t>
            </a:r>
            <a:endParaRPr lang="zh-TW" altLang="en-US" sz="4000" dirty="0"/>
          </a:p>
        </p:txBody>
      </p:sp>
      <p:cxnSp>
        <p:nvCxnSpPr>
          <p:cNvPr id="8" name="直線單箭頭接點 7"/>
          <p:cNvCxnSpPr>
            <a:stCxn id="6" idx="2"/>
          </p:cNvCxnSpPr>
          <p:nvPr/>
        </p:nvCxnSpPr>
        <p:spPr>
          <a:xfrm flipH="1">
            <a:off x="5272216" y="976741"/>
            <a:ext cx="19221" cy="876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線單箭頭接點 8"/>
          <p:cNvCxnSpPr/>
          <p:nvPr/>
        </p:nvCxnSpPr>
        <p:spPr>
          <a:xfrm>
            <a:off x="2353276" y="2313051"/>
            <a:ext cx="7005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文字方塊 9"/>
          <p:cNvSpPr txBox="1"/>
          <p:nvPr/>
        </p:nvSpPr>
        <p:spPr>
          <a:xfrm>
            <a:off x="5380532" y="1184295"/>
            <a:ext cx="659027" cy="461665"/>
          </a:xfrm>
          <a:prstGeom prst="rect">
            <a:avLst/>
          </a:prstGeom>
          <a:noFill/>
        </p:spPr>
        <p:txBody>
          <a:bodyPr wrap="square" rtlCol="0">
            <a:spAutoFit/>
          </a:bodyPr>
          <a:lstStyle/>
          <a:p>
            <a:r>
              <a:rPr lang="en-US" altLang="zh-TW" sz="2400" dirty="0" smtClean="0"/>
              <a:t>LEX</a:t>
            </a:r>
            <a:endParaRPr lang="zh-TW" altLang="en-US" sz="2400" dirty="0"/>
          </a:p>
        </p:txBody>
      </p:sp>
      <p:sp>
        <p:nvSpPr>
          <p:cNvPr id="12" name="文字方塊 11"/>
          <p:cNvSpPr txBox="1"/>
          <p:nvPr/>
        </p:nvSpPr>
        <p:spPr>
          <a:xfrm>
            <a:off x="343244" y="2024554"/>
            <a:ext cx="2010032" cy="461665"/>
          </a:xfrm>
          <a:prstGeom prst="rect">
            <a:avLst/>
          </a:prstGeom>
          <a:noFill/>
        </p:spPr>
        <p:txBody>
          <a:bodyPr wrap="square" rtlCol="0">
            <a:spAutoFit/>
          </a:bodyPr>
          <a:lstStyle/>
          <a:p>
            <a:r>
              <a:rPr lang="en-US" altLang="zh-TW" sz="2400" dirty="0" smtClean="0"/>
              <a:t>Input Stream</a:t>
            </a:r>
            <a:endParaRPr lang="zh-TW" altLang="en-US" sz="2400" dirty="0"/>
          </a:p>
        </p:txBody>
      </p:sp>
      <p:cxnSp>
        <p:nvCxnSpPr>
          <p:cNvPr id="19" name="直線單箭頭接點 18"/>
          <p:cNvCxnSpPr/>
          <p:nvPr/>
        </p:nvCxnSpPr>
        <p:spPr>
          <a:xfrm>
            <a:off x="7168146" y="2984435"/>
            <a:ext cx="7005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字方塊 19"/>
          <p:cNvSpPr txBox="1"/>
          <p:nvPr/>
        </p:nvSpPr>
        <p:spPr>
          <a:xfrm>
            <a:off x="7934557" y="2476027"/>
            <a:ext cx="4085968" cy="830997"/>
          </a:xfrm>
          <a:prstGeom prst="rect">
            <a:avLst/>
          </a:prstGeom>
          <a:noFill/>
        </p:spPr>
        <p:txBody>
          <a:bodyPr wrap="square" rtlCol="0">
            <a:spAutoFit/>
          </a:bodyPr>
          <a:lstStyle/>
          <a:p>
            <a:r>
              <a:rPr lang="en-US" altLang="zh-TW" sz="2400" dirty="0" smtClean="0"/>
              <a:t>If (matches the DFA expression)</a:t>
            </a:r>
          </a:p>
          <a:p>
            <a:r>
              <a:rPr lang="en-US" altLang="zh-TW" sz="2400" dirty="0"/>
              <a:t>	</a:t>
            </a:r>
            <a:r>
              <a:rPr lang="en-US" altLang="zh-TW" sz="2400" dirty="0" smtClean="0"/>
              <a:t>Do Something…….</a:t>
            </a:r>
            <a:endParaRPr lang="zh-TW" altLang="en-US" sz="2400" dirty="0"/>
          </a:p>
        </p:txBody>
      </p:sp>
    </p:spTree>
    <p:extLst>
      <p:ext uri="{BB962C8B-B14F-4D97-AF65-F5344CB8AC3E}">
        <p14:creationId xmlns:p14="http://schemas.microsoft.com/office/powerpoint/2010/main" val="34315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solidFill>
                  <a:srgbClr val="000000"/>
                </a:solidFill>
              </a:rPr>
              <a:t>Lex</a:t>
            </a:r>
            <a:r>
              <a:rPr lang="en-US" altLang="zh-TW" dirty="0">
                <a:solidFill>
                  <a:srgbClr val="000000"/>
                </a:solidFill>
              </a:rPr>
              <a:t> with </a:t>
            </a:r>
            <a:r>
              <a:rPr lang="en-US" altLang="zh-TW" dirty="0" err="1">
                <a:solidFill>
                  <a:srgbClr val="000000"/>
                </a:solidFill>
              </a:rPr>
              <a:t>Yacc</a:t>
            </a:r>
            <a:endParaRPr kumimoji="1" lang="zh-TW" altLang="en-US" dirty="0">
              <a:solidFill>
                <a:srgbClr val="000000"/>
              </a:solidFill>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solidFill>
                  <a:srgbClr val="000000"/>
                </a:solidFill>
              </a:rPr>
              <a:t>9</a:t>
            </a:fld>
            <a:endParaRPr lang="zh-TW" altLang="en-US">
              <a:solidFill>
                <a:srgbClr val="000000"/>
              </a:solidFill>
            </a:endParaRPr>
          </a:p>
        </p:txBody>
      </p:sp>
      <p:sp>
        <p:nvSpPr>
          <p:cNvPr id="45" name="Rectangle 4"/>
          <p:cNvSpPr>
            <a:spLocks noChangeArrowheads="1"/>
          </p:cNvSpPr>
          <p:nvPr/>
        </p:nvSpPr>
        <p:spPr bwMode="auto">
          <a:xfrm>
            <a:off x="3862388" y="2852738"/>
            <a:ext cx="1371600" cy="914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TW" sz="2400" b="1" dirty="0" err="1">
                <a:solidFill>
                  <a:srgbClr val="FFFFFF"/>
                </a:solidFill>
              </a:rPr>
              <a:t>Lex</a:t>
            </a:r>
            <a:endParaRPr lang="en-US" altLang="zh-TW" sz="2400" b="1" dirty="0">
              <a:solidFill>
                <a:srgbClr val="FFFFFF"/>
              </a:solidFill>
            </a:endParaRPr>
          </a:p>
        </p:txBody>
      </p:sp>
      <p:sp>
        <p:nvSpPr>
          <p:cNvPr id="46" name="Rectangle 5"/>
          <p:cNvSpPr>
            <a:spLocks noChangeArrowheads="1"/>
          </p:cNvSpPr>
          <p:nvPr/>
        </p:nvSpPr>
        <p:spPr bwMode="auto">
          <a:xfrm>
            <a:off x="6527800" y="2852738"/>
            <a:ext cx="1371600" cy="914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TW" sz="2400" b="1" dirty="0" err="1">
                <a:solidFill>
                  <a:schemeClr val="bg1"/>
                </a:solidFill>
              </a:rPr>
              <a:t>Yacc</a:t>
            </a:r>
            <a:endParaRPr lang="en-US" altLang="zh-TW" sz="2400" b="1" dirty="0">
              <a:solidFill>
                <a:schemeClr val="bg1"/>
              </a:solidFill>
            </a:endParaRPr>
          </a:p>
        </p:txBody>
      </p:sp>
      <p:sp>
        <p:nvSpPr>
          <p:cNvPr id="47" name="Rectangle 6"/>
          <p:cNvSpPr>
            <a:spLocks noChangeArrowheads="1"/>
          </p:cNvSpPr>
          <p:nvPr/>
        </p:nvSpPr>
        <p:spPr bwMode="auto">
          <a:xfrm>
            <a:off x="3862388" y="4605338"/>
            <a:ext cx="1371600" cy="914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TW" sz="2400" b="1" dirty="0" err="1">
                <a:solidFill>
                  <a:srgbClr val="FFFFFF"/>
                </a:solidFill>
              </a:rPr>
              <a:t>yylex</a:t>
            </a:r>
            <a:r>
              <a:rPr lang="en-US" altLang="zh-TW" sz="2400" b="1" dirty="0">
                <a:solidFill>
                  <a:srgbClr val="FFFFFF"/>
                </a:solidFill>
              </a:rPr>
              <a:t>()</a:t>
            </a:r>
          </a:p>
        </p:txBody>
      </p:sp>
      <p:sp>
        <p:nvSpPr>
          <p:cNvPr id="48" name="Rectangle 7"/>
          <p:cNvSpPr>
            <a:spLocks noChangeArrowheads="1"/>
          </p:cNvSpPr>
          <p:nvPr/>
        </p:nvSpPr>
        <p:spPr bwMode="auto">
          <a:xfrm>
            <a:off x="6527800" y="4605338"/>
            <a:ext cx="1371600" cy="914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TW" sz="2400" b="1" dirty="0" err="1">
                <a:solidFill>
                  <a:srgbClr val="FFFFFF"/>
                </a:solidFill>
              </a:rPr>
              <a:t>yyparse</a:t>
            </a:r>
            <a:r>
              <a:rPr lang="en-US" altLang="zh-TW" sz="2400" b="1" dirty="0">
                <a:solidFill>
                  <a:srgbClr val="FFFFFF"/>
                </a:solidFill>
              </a:rPr>
              <a:t>()</a:t>
            </a:r>
          </a:p>
        </p:txBody>
      </p:sp>
      <p:sp>
        <p:nvSpPr>
          <p:cNvPr id="49" name="Line 8"/>
          <p:cNvSpPr>
            <a:spLocks noChangeShapeType="1"/>
          </p:cNvSpPr>
          <p:nvPr/>
        </p:nvSpPr>
        <p:spPr bwMode="auto">
          <a:xfrm>
            <a:off x="4548188" y="2395538"/>
            <a:ext cx="0" cy="457200"/>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0" name="Line 9"/>
          <p:cNvSpPr>
            <a:spLocks noChangeShapeType="1"/>
          </p:cNvSpPr>
          <p:nvPr/>
        </p:nvSpPr>
        <p:spPr bwMode="auto">
          <a:xfrm>
            <a:off x="4548188" y="3767138"/>
            <a:ext cx="0" cy="457200"/>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1" name="Line 10"/>
          <p:cNvSpPr>
            <a:spLocks noChangeShapeType="1"/>
          </p:cNvSpPr>
          <p:nvPr/>
        </p:nvSpPr>
        <p:spPr bwMode="auto">
          <a:xfrm>
            <a:off x="7213600" y="2395538"/>
            <a:ext cx="0" cy="457200"/>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2" name="Line 11"/>
          <p:cNvSpPr>
            <a:spLocks noChangeShapeType="1"/>
          </p:cNvSpPr>
          <p:nvPr/>
        </p:nvSpPr>
        <p:spPr bwMode="auto">
          <a:xfrm>
            <a:off x="7213600" y="3767138"/>
            <a:ext cx="0" cy="457200"/>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3" name="Text Box 12"/>
          <p:cNvSpPr txBox="1">
            <a:spLocks noChangeArrowheads="1"/>
          </p:cNvSpPr>
          <p:nvPr/>
        </p:nvSpPr>
        <p:spPr bwMode="auto">
          <a:xfrm>
            <a:off x="3287713" y="1628776"/>
            <a:ext cx="243046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altLang="zh-TW" sz="2400" dirty="0" err="1">
                <a:solidFill>
                  <a:srgbClr val="000000"/>
                </a:solidFill>
              </a:rPr>
              <a:t>Lex</a:t>
            </a:r>
            <a:r>
              <a:rPr lang="en-US" altLang="zh-TW" sz="2400" dirty="0">
                <a:solidFill>
                  <a:srgbClr val="000000"/>
                </a:solidFill>
              </a:rPr>
              <a:t> source</a:t>
            </a:r>
          </a:p>
          <a:p>
            <a:pPr algn="ctr"/>
            <a:r>
              <a:rPr lang="en-US" altLang="zh-TW" sz="2400" dirty="0">
                <a:solidFill>
                  <a:srgbClr val="000000"/>
                </a:solidFill>
              </a:rPr>
              <a:t>(Lexical Rules)</a:t>
            </a:r>
          </a:p>
        </p:txBody>
      </p:sp>
      <p:sp>
        <p:nvSpPr>
          <p:cNvPr id="54" name="Text Box 13"/>
          <p:cNvSpPr txBox="1">
            <a:spLocks noChangeArrowheads="1"/>
          </p:cNvSpPr>
          <p:nvPr/>
        </p:nvSpPr>
        <p:spPr bwMode="auto">
          <a:xfrm>
            <a:off x="6066940" y="1628776"/>
            <a:ext cx="230919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TW" sz="2400" dirty="0" err="1">
                <a:solidFill>
                  <a:srgbClr val="000000"/>
                </a:solidFill>
              </a:rPr>
              <a:t>Yacc</a:t>
            </a:r>
            <a:r>
              <a:rPr lang="en-US" altLang="zh-TW" sz="2400" dirty="0">
                <a:solidFill>
                  <a:srgbClr val="000000"/>
                </a:solidFill>
              </a:rPr>
              <a:t> source</a:t>
            </a:r>
          </a:p>
          <a:p>
            <a:pPr algn="ctr"/>
            <a:r>
              <a:rPr lang="en-US" altLang="zh-TW" sz="2400" dirty="0">
                <a:solidFill>
                  <a:srgbClr val="000000"/>
                </a:solidFill>
              </a:rPr>
              <a:t>(Grammar Rules)</a:t>
            </a:r>
          </a:p>
        </p:txBody>
      </p:sp>
      <p:sp>
        <p:nvSpPr>
          <p:cNvPr id="55" name="Line 14"/>
          <p:cNvSpPr>
            <a:spLocks noChangeShapeType="1"/>
          </p:cNvSpPr>
          <p:nvPr/>
        </p:nvSpPr>
        <p:spPr bwMode="auto">
          <a:xfrm>
            <a:off x="3176588" y="5062538"/>
            <a:ext cx="685800" cy="0"/>
          </a:xfrm>
          <a:prstGeom prst="line">
            <a:avLst/>
          </a:prstGeom>
          <a:noFill/>
          <a:ln w="57150">
            <a:solidFill>
              <a:srgbClr val="FFCC00"/>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6" name="Line 15"/>
          <p:cNvSpPr>
            <a:spLocks noChangeShapeType="1"/>
          </p:cNvSpPr>
          <p:nvPr/>
        </p:nvSpPr>
        <p:spPr bwMode="auto">
          <a:xfrm>
            <a:off x="5230814" y="5084763"/>
            <a:ext cx="1296987" cy="0"/>
          </a:xfrm>
          <a:prstGeom prst="line">
            <a:avLst/>
          </a:prstGeom>
          <a:noFill/>
          <a:ln w="57150">
            <a:solidFill>
              <a:srgbClr val="FFCC00"/>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7" name="Line 16"/>
          <p:cNvSpPr>
            <a:spLocks noChangeShapeType="1"/>
          </p:cNvSpPr>
          <p:nvPr/>
        </p:nvSpPr>
        <p:spPr bwMode="auto">
          <a:xfrm>
            <a:off x="7899400" y="5062538"/>
            <a:ext cx="685800" cy="0"/>
          </a:xfrm>
          <a:prstGeom prst="line">
            <a:avLst/>
          </a:prstGeom>
          <a:noFill/>
          <a:ln w="57150">
            <a:solidFill>
              <a:srgbClr val="FFCC00"/>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8" name="Text Box 17"/>
          <p:cNvSpPr txBox="1">
            <a:spLocks noChangeArrowheads="1"/>
          </p:cNvSpPr>
          <p:nvPr/>
        </p:nvSpPr>
        <p:spPr bwMode="auto">
          <a:xfrm>
            <a:off x="2338388" y="4832350"/>
            <a:ext cx="862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2400">
                <a:solidFill>
                  <a:srgbClr val="000000"/>
                </a:solidFill>
              </a:rPr>
              <a:t>Input</a:t>
            </a:r>
          </a:p>
        </p:txBody>
      </p:sp>
      <p:sp>
        <p:nvSpPr>
          <p:cNvPr id="59" name="Text Box 18"/>
          <p:cNvSpPr txBox="1">
            <a:spLocks noChangeArrowheads="1"/>
          </p:cNvSpPr>
          <p:nvPr/>
        </p:nvSpPr>
        <p:spPr bwMode="auto">
          <a:xfrm>
            <a:off x="8688388" y="4652964"/>
            <a:ext cx="103360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2400">
                <a:solidFill>
                  <a:srgbClr val="000000"/>
                </a:solidFill>
              </a:rPr>
              <a:t>Parsed</a:t>
            </a:r>
          </a:p>
          <a:p>
            <a:r>
              <a:rPr lang="en-US" altLang="zh-TW" sz="2400">
                <a:solidFill>
                  <a:srgbClr val="000000"/>
                </a:solidFill>
              </a:rPr>
              <a:t>Input</a:t>
            </a:r>
          </a:p>
        </p:txBody>
      </p:sp>
      <p:sp>
        <p:nvSpPr>
          <p:cNvPr id="60" name="Text Box 19"/>
          <p:cNvSpPr txBox="1">
            <a:spLocks noChangeArrowheads="1"/>
          </p:cNvSpPr>
          <p:nvPr/>
        </p:nvSpPr>
        <p:spPr bwMode="auto">
          <a:xfrm>
            <a:off x="3862388" y="4071938"/>
            <a:ext cx="1295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TW" sz="2400">
                <a:solidFill>
                  <a:srgbClr val="000000"/>
                </a:solidFill>
              </a:rPr>
              <a:t>lex.yy.c</a:t>
            </a:r>
          </a:p>
        </p:txBody>
      </p:sp>
      <p:sp>
        <p:nvSpPr>
          <p:cNvPr id="61" name="Text Box 20"/>
          <p:cNvSpPr txBox="1">
            <a:spLocks noChangeArrowheads="1"/>
          </p:cNvSpPr>
          <p:nvPr/>
        </p:nvSpPr>
        <p:spPr bwMode="auto">
          <a:xfrm>
            <a:off x="6527801" y="4071938"/>
            <a:ext cx="13874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altLang="zh-TW" sz="2400">
                <a:solidFill>
                  <a:srgbClr val="000000"/>
                </a:solidFill>
              </a:rPr>
              <a:t>y.tab.c</a:t>
            </a:r>
          </a:p>
        </p:txBody>
      </p:sp>
      <p:sp>
        <p:nvSpPr>
          <p:cNvPr id="62" name="Text Box 23"/>
          <p:cNvSpPr txBox="1">
            <a:spLocks noChangeArrowheads="1"/>
          </p:cNvSpPr>
          <p:nvPr/>
        </p:nvSpPr>
        <p:spPr bwMode="auto">
          <a:xfrm>
            <a:off x="5014914" y="5661025"/>
            <a:ext cx="181133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TW" sz="2400">
                <a:solidFill>
                  <a:srgbClr val="000000"/>
                </a:solidFill>
              </a:rPr>
              <a:t>return token</a:t>
            </a:r>
          </a:p>
        </p:txBody>
      </p:sp>
      <p:sp>
        <p:nvSpPr>
          <p:cNvPr id="63" name="Line 24"/>
          <p:cNvSpPr>
            <a:spLocks noChangeShapeType="1"/>
          </p:cNvSpPr>
          <p:nvPr/>
        </p:nvSpPr>
        <p:spPr bwMode="auto">
          <a:xfrm flipH="1">
            <a:off x="5303838" y="4795838"/>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solidFill>
                <a:srgbClr val="000000"/>
              </a:solidFill>
            </a:endParaRPr>
          </a:p>
        </p:txBody>
      </p:sp>
      <p:sp>
        <p:nvSpPr>
          <p:cNvPr id="64" name="Text Box 25"/>
          <p:cNvSpPr txBox="1">
            <a:spLocks noChangeArrowheads="1"/>
          </p:cNvSpPr>
          <p:nvPr/>
        </p:nvSpPr>
        <p:spPr bwMode="auto">
          <a:xfrm>
            <a:off x="5662614" y="4292601"/>
            <a:ext cx="6035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2400">
                <a:solidFill>
                  <a:srgbClr val="000000"/>
                </a:solidFill>
              </a:rPr>
              <a:t>call</a:t>
            </a:r>
          </a:p>
        </p:txBody>
      </p:sp>
      <p:sp>
        <p:nvSpPr>
          <p:cNvPr id="65" name="矩形 64"/>
          <p:cNvSpPr/>
          <p:nvPr/>
        </p:nvSpPr>
        <p:spPr>
          <a:xfrm>
            <a:off x="2207568" y="1330349"/>
            <a:ext cx="3744416" cy="4330899"/>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6023992" y="1340769"/>
            <a:ext cx="3744416" cy="4330899"/>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文字方塊 66"/>
          <p:cNvSpPr txBox="1"/>
          <p:nvPr/>
        </p:nvSpPr>
        <p:spPr>
          <a:xfrm>
            <a:off x="2279576" y="1412777"/>
            <a:ext cx="1080120" cy="584775"/>
          </a:xfrm>
          <a:prstGeom prst="rect">
            <a:avLst/>
          </a:prstGeom>
          <a:noFill/>
        </p:spPr>
        <p:txBody>
          <a:bodyPr wrap="square" rtlCol="0">
            <a:spAutoFit/>
          </a:bodyPr>
          <a:lstStyle/>
          <a:p>
            <a:pPr algn="ctr"/>
            <a:r>
              <a:rPr lang="en-US" altLang="zh-TW" sz="3200" b="1" dirty="0"/>
              <a:t>HW1</a:t>
            </a:r>
          </a:p>
        </p:txBody>
      </p:sp>
      <p:sp>
        <p:nvSpPr>
          <p:cNvPr id="68" name="文字方塊 67"/>
          <p:cNvSpPr txBox="1"/>
          <p:nvPr/>
        </p:nvSpPr>
        <p:spPr>
          <a:xfrm>
            <a:off x="8616280" y="1412777"/>
            <a:ext cx="1080120" cy="584775"/>
          </a:xfrm>
          <a:prstGeom prst="rect">
            <a:avLst/>
          </a:prstGeom>
          <a:noFill/>
        </p:spPr>
        <p:txBody>
          <a:bodyPr wrap="square" rtlCol="0">
            <a:spAutoFit/>
          </a:bodyPr>
          <a:lstStyle/>
          <a:p>
            <a:pPr algn="ctr"/>
            <a:r>
              <a:rPr lang="en-US" altLang="zh-TW" sz="3200" b="1" dirty="0"/>
              <a:t>HW2</a:t>
            </a:r>
          </a:p>
        </p:txBody>
      </p:sp>
    </p:spTree>
    <p:extLst>
      <p:ext uri="{BB962C8B-B14F-4D97-AF65-F5344CB8AC3E}">
        <p14:creationId xmlns:p14="http://schemas.microsoft.com/office/powerpoint/2010/main" val="1630360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佈景主題1" id="{1F223B43-C8C6-4C66-B300-0CE6048D5D7C}" vid="{8FF713BB-99E2-4E20-879C-AC27737C6413}"/>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佈景主題1</Template>
  <TotalTime>2175</TotalTime>
  <Words>3064</Words>
  <Application>Microsoft Office PowerPoint</Application>
  <PresentationFormat>寬螢幕</PresentationFormat>
  <Paragraphs>866</Paragraphs>
  <Slides>62</Slides>
  <Notes>15</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62</vt:i4>
      </vt:variant>
    </vt:vector>
  </HeadingPairs>
  <TitlesOfParts>
    <vt:vector size="70" baseType="lpstr">
      <vt:lpstr>Arial Unicode MS</vt:lpstr>
      <vt:lpstr>微軟正黑體</vt:lpstr>
      <vt:lpstr>新細明體</vt:lpstr>
      <vt:lpstr>Arial</vt:lpstr>
      <vt:lpstr>Calibri</vt:lpstr>
      <vt:lpstr>Symbol</vt:lpstr>
      <vt:lpstr>佈景主題1</vt:lpstr>
      <vt:lpstr>點陣圖影像</vt:lpstr>
      <vt:lpstr>CS340400 Compiler Design  Homework 1 </vt:lpstr>
      <vt:lpstr>Overview</vt:lpstr>
      <vt:lpstr>The Structure of a Modern Compiler </vt:lpstr>
      <vt:lpstr>What are we Going to do?</vt:lpstr>
      <vt:lpstr>The Structure of Compiler</vt:lpstr>
      <vt:lpstr>Lex  - lexical analyser generator </vt:lpstr>
      <vt:lpstr>What is Lex?</vt:lpstr>
      <vt:lpstr>PowerPoint 簡報</vt:lpstr>
      <vt:lpstr>Lex with Yacc</vt:lpstr>
      <vt:lpstr>How to Write Lex?</vt:lpstr>
      <vt:lpstr>How to Write Lex?</vt:lpstr>
      <vt:lpstr>How to Write Lex?</vt:lpstr>
      <vt:lpstr>How to Write Lex?</vt:lpstr>
      <vt:lpstr>How to Write Lex?</vt:lpstr>
      <vt:lpstr>Compilation Flow</vt:lpstr>
      <vt:lpstr>Flex: the Fast Lexical Analyser Generator</vt:lpstr>
      <vt:lpstr>PowerPoint 簡報</vt:lpstr>
      <vt:lpstr>PowerPoint 簡報</vt:lpstr>
      <vt:lpstr>PowerPoint 簡報</vt:lpstr>
      <vt:lpstr>PowerPoint 簡報</vt:lpstr>
      <vt:lpstr>PowerPoint 簡報</vt:lpstr>
      <vt:lpstr>PowerPoint 簡報</vt:lpstr>
      <vt:lpstr>Lex Predefined Variables</vt:lpstr>
      <vt:lpstr>Regular Expressions</vt:lpstr>
      <vt:lpstr>Regular Expressions</vt:lpstr>
      <vt:lpstr>More Elegant Way to Write Regular Expressions </vt:lpstr>
      <vt:lpstr>More Elegant Way to Write Regular Expressions </vt:lpstr>
      <vt:lpstr>Regular Expressions</vt:lpstr>
      <vt:lpstr>Start Condition</vt:lpstr>
      <vt:lpstr>Start Condition</vt:lpstr>
      <vt:lpstr>Start Condition</vt:lpstr>
      <vt:lpstr>Start Condition</vt:lpstr>
      <vt:lpstr>Versions of Lex</vt:lpstr>
      <vt:lpstr>Homework1 - Requirements</vt:lpstr>
      <vt:lpstr>Subset of C Language</vt:lpstr>
      <vt:lpstr>Subset of C Language</vt:lpstr>
      <vt:lpstr>Subset of C Language</vt:lpstr>
      <vt:lpstr>Subset of C Language</vt:lpstr>
      <vt:lpstr>Output Format</vt:lpstr>
      <vt:lpstr>Output Format</vt:lpstr>
      <vt:lpstr>Output Format Examples: Test Case 0_1</vt:lpstr>
      <vt:lpstr>Output Format Examples: Test Case 0_2</vt:lpstr>
      <vt:lpstr>Output Format Examples: Result</vt:lpstr>
      <vt:lpstr>PowerPoint 簡報</vt:lpstr>
      <vt:lpstr>PowerPoint 簡報</vt:lpstr>
      <vt:lpstr>PowerPoint 簡報</vt:lpstr>
      <vt:lpstr>PowerPoint 簡報</vt:lpstr>
      <vt:lpstr>Pragma Directives: Source </vt:lpstr>
      <vt:lpstr>Pragma Directives: Token </vt:lpstr>
      <vt:lpstr>Error Example</vt:lpstr>
      <vt:lpstr>Error handler example</vt:lpstr>
      <vt:lpstr>Grading Policies </vt:lpstr>
      <vt:lpstr>Grading Policies </vt:lpstr>
      <vt:lpstr>Report</vt:lpstr>
      <vt:lpstr>Submission </vt:lpstr>
      <vt:lpstr>How to Connect to our Server?</vt:lpstr>
      <vt:lpstr>PieTTY</vt:lpstr>
      <vt:lpstr>MobaXTerm</vt:lpstr>
      <vt:lpstr>Account</vt:lpstr>
      <vt:lpstr>Tutorials</vt:lpstr>
      <vt:lpstr>Reference</vt:lpstr>
      <vt:lpstr>Contact Us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pllab</dc:creator>
  <cp:lastModifiedBy>Shelly chen</cp:lastModifiedBy>
  <cp:revision>49</cp:revision>
  <dcterms:created xsi:type="dcterms:W3CDTF">2018-03-15T08:00:03Z</dcterms:created>
  <dcterms:modified xsi:type="dcterms:W3CDTF">2018-04-08T04:12:07Z</dcterms:modified>
</cp:coreProperties>
</file>