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8AF1-B124-417A-8900-B0AF0094945E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07FF-A344-452D-A51F-9BE486345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1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8AF1-B124-417A-8900-B0AF0094945E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07FF-A344-452D-A51F-9BE486345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63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8AF1-B124-417A-8900-B0AF0094945E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07FF-A344-452D-A51F-9BE486345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7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8AF1-B124-417A-8900-B0AF0094945E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07FF-A344-452D-A51F-9BE486345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89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8AF1-B124-417A-8900-B0AF0094945E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07FF-A344-452D-A51F-9BE486345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90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8AF1-B124-417A-8900-B0AF0094945E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07FF-A344-452D-A51F-9BE486345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03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8AF1-B124-417A-8900-B0AF0094945E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07FF-A344-452D-A51F-9BE486345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4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8AF1-B124-417A-8900-B0AF0094945E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07FF-A344-452D-A51F-9BE486345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4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8AF1-B124-417A-8900-B0AF0094945E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07FF-A344-452D-A51F-9BE486345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15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8AF1-B124-417A-8900-B0AF0094945E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07FF-A344-452D-A51F-9BE486345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08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8AF1-B124-417A-8900-B0AF0094945E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07FF-A344-452D-A51F-9BE486345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90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18AF1-B124-417A-8900-B0AF0094945E}" type="datetimeFigureOut">
              <a:rPr lang="zh-TW" altLang="en-US" smtClean="0"/>
              <a:t>2018/11/4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07FF-A344-452D-A51F-9BE486345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67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282769" y="1921773"/>
            <a:ext cx="5629876" cy="4719325"/>
            <a:chOff x="4282769" y="226323"/>
            <a:chExt cx="5629876" cy="4719325"/>
          </a:xfrm>
        </p:grpSpPr>
        <p:grpSp>
          <p:nvGrpSpPr>
            <p:cNvPr id="13" name="群組 12"/>
            <p:cNvGrpSpPr/>
            <p:nvPr/>
          </p:nvGrpSpPr>
          <p:grpSpPr>
            <a:xfrm>
              <a:off x="5362576" y="1200150"/>
              <a:ext cx="2962274" cy="2943225"/>
              <a:chOff x="5362576" y="1200150"/>
              <a:chExt cx="2962274" cy="2943225"/>
            </a:xfrm>
          </p:grpSpPr>
          <p:sp>
            <p:nvSpPr>
              <p:cNvPr id="4" name="立方體 3"/>
              <p:cNvSpPr/>
              <p:nvPr/>
            </p:nvSpPr>
            <p:spPr>
              <a:xfrm>
                <a:off x="5362576" y="1200150"/>
                <a:ext cx="2952750" cy="2943225"/>
              </a:xfrm>
              <a:prstGeom prst="cube">
                <a:avLst>
                  <a:gd name="adj" fmla="val 29531"/>
                </a:avLst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/>
              <p:cNvCxnSpPr/>
              <p:nvPr/>
            </p:nvCxnSpPr>
            <p:spPr>
              <a:xfrm>
                <a:off x="6248400" y="1200150"/>
                <a:ext cx="0" cy="202882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/>
            </p:nvCxnSpPr>
            <p:spPr>
              <a:xfrm>
                <a:off x="6248400" y="3228975"/>
                <a:ext cx="2076450" cy="381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H="1">
                <a:off x="5362576" y="3228975"/>
                <a:ext cx="885824" cy="914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/>
            <p:cNvSpPr txBox="1"/>
            <p:nvPr/>
          </p:nvSpPr>
          <p:spPr>
            <a:xfrm>
              <a:off x="7417534" y="1975397"/>
              <a:ext cx="1047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7</a:t>
              </a:r>
              <a:r>
                <a:rPr lang="en-US" altLang="zh-TW" sz="2000" dirty="0" smtClean="0"/>
                <a:t> (1,1,1)</a:t>
              </a:r>
              <a:endParaRPr lang="zh-TW" altLang="en-US" sz="20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244199" y="4188023"/>
              <a:ext cx="9893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/>
                <a:t>5</a:t>
              </a:r>
              <a:r>
                <a:rPr lang="en-US" altLang="zh-TW" sz="2000" dirty="0" smtClean="0"/>
                <a:t>(1,0,1)</a:t>
              </a:r>
              <a:endParaRPr lang="zh-TW" altLang="en-US" sz="20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082579" y="830818"/>
              <a:ext cx="1067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6</a:t>
              </a:r>
              <a:r>
                <a:rPr lang="en-US" altLang="zh-TW" dirty="0" smtClean="0"/>
                <a:t> </a:t>
              </a:r>
              <a:r>
                <a:rPr lang="en-US" altLang="zh-TW" sz="2000" dirty="0" smtClean="0"/>
                <a:t>(1,1,0)</a:t>
              </a:r>
              <a:endParaRPr lang="zh-TW" altLang="en-US" dirty="0"/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4676775" y="830818"/>
              <a:ext cx="4686300" cy="4026932"/>
              <a:chOff x="4105275" y="1202293"/>
              <a:chExt cx="4686300" cy="4026932"/>
            </a:xfrm>
          </p:grpSpPr>
          <p:cxnSp>
            <p:nvCxnSpPr>
              <p:cNvPr id="18" name="直線單箭頭接點 17"/>
              <p:cNvCxnSpPr/>
              <p:nvPr/>
            </p:nvCxnSpPr>
            <p:spPr>
              <a:xfrm>
                <a:off x="5666261" y="3575492"/>
                <a:ext cx="3125314" cy="710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H="1">
                <a:off x="4105275" y="3575492"/>
                <a:ext cx="1570519" cy="165373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H="1" flipV="1">
                <a:off x="5661504" y="1202293"/>
                <a:ext cx="4758" cy="2373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字方塊 38"/>
            <p:cNvSpPr txBox="1"/>
            <p:nvPr/>
          </p:nvSpPr>
          <p:spPr>
            <a:xfrm>
              <a:off x="9489131" y="2951858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/>
                <a:t>X</a:t>
              </a:r>
              <a:endParaRPr lang="zh-TW" altLang="en-US" sz="36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986089" y="4299317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/>
                <a:t>Z</a:t>
              </a:r>
              <a:endParaRPr lang="zh-TW" altLang="en-US" sz="36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6640297" y="226323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/>
                <a:t>Y</a:t>
              </a:r>
              <a:endParaRPr lang="zh-TW" altLang="en-US" sz="36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5295386" y="865205"/>
              <a:ext cx="10150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/>
                <a:t>2</a:t>
              </a:r>
              <a:r>
                <a:rPr lang="en-US" altLang="zh-TW" sz="2000" dirty="0" smtClean="0"/>
                <a:t>(0,1,0)</a:t>
              </a:r>
              <a:endParaRPr lang="zh-TW" altLang="en-US" sz="2000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360722" y="1861378"/>
              <a:ext cx="1047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3</a:t>
              </a:r>
              <a:r>
                <a:rPr lang="en-US" altLang="zh-TW" sz="2000" dirty="0" smtClean="0"/>
                <a:t> (0,1,1)</a:t>
              </a:r>
              <a:endParaRPr lang="zh-TW" altLang="en-US" sz="2000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8148731" y="3275024"/>
              <a:ext cx="1047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4</a:t>
              </a:r>
              <a:r>
                <a:rPr lang="en-US" altLang="zh-TW" sz="2000" dirty="0" smtClean="0"/>
                <a:t> (1,0,0)</a:t>
              </a:r>
              <a:endParaRPr lang="zh-TW" altLang="en-US" sz="20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318014" y="2984807"/>
              <a:ext cx="1047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0</a:t>
              </a:r>
              <a:r>
                <a:rPr lang="en-US" altLang="zh-TW" sz="2000" dirty="0" smtClean="0"/>
                <a:t> (0,0,0)</a:t>
              </a:r>
              <a:endParaRPr lang="zh-TW" altLang="en-US" sz="20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282769" y="3845614"/>
              <a:ext cx="1047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/>
                <a:t>1</a:t>
              </a:r>
              <a:r>
                <a:rPr lang="en-US" altLang="zh-TW" sz="2000" dirty="0" smtClean="0"/>
                <a:t> (0,0,1)</a:t>
              </a:r>
              <a:endParaRPr lang="zh-TW" altLang="en-US" sz="2000" dirty="0"/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1434523" y="2724908"/>
            <a:ext cx="18982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F1: 0 1 3 </a:t>
            </a:r>
            <a:r>
              <a:rPr lang="en-US" altLang="zh-TW" sz="3200" dirty="0"/>
              <a:t>2</a:t>
            </a:r>
            <a:endParaRPr lang="en-US" altLang="zh-TW" sz="3200" dirty="0" smtClean="0"/>
          </a:p>
          <a:p>
            <a:r>
              <a:rPr lang="en-US" altLang="zh-TW" sz="3200" dirty="0" smtClean="0"/>
              <a:t>F2: 4 6 7 5</a:t>
            </a:r>
          </a:p>
          <a:p>
            <a:r>
              <a:rPr lang="en-US" altLang="zh-TW" sz="3200" dirty="0" smtClean="0"/>
              <a:t>F3: 0 2 6 4</a:t>
            </a:r>
          </a:p>
          <a:p>
            <a:r>
              <a:rPr lang="en-US" altLang="zh-TW" sz="3200" dirty="0" smtClean="0"/>
              <a:t>F4: 1 5 7 3</a:t>
            </a:r>
          </a:p>
          <a:p>
            <a:r>
              <a:rPr lang="en-US" altLang="zh-TW" sz="3200" dirty="0" smtClean="0"/>
              <a:t>F5: 0 4 5 1</a:t>
            </a:r>
          </a:p>
          <a:p>
            <a:r>
              <a:rPr lang="en-US" altLang="zh-TW" sz="3200" dirty="0" smtClean="0"/>
              <a:t>F6: 2 3 7 6</a:t>
            </a:r>
            <a:endParaRPr lang="zh-TW" altLang="en-US" sz="3200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3D cube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4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 3D cube to 2D plot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need to design a 2x3 matrix A such that A[x, y, z]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=[u, v]</a:t>
            </a:r>
            <a:r>
              <a:rPr lang="en-US" altLang="zh-TW" baseline="30000" dirty="0" smtClean="0"/>
              <a:t>T</a:t>
            </a:r>
          </a:p>
          <a:p>
            <a:r>
              <a:rPr lang="en-US" altLang="zh-TW" dirty="0"/>
              <a:t>What A is depends on the </a:t>
            </a:r>
            <a:r>
              <a:rPr lang="en-US" altLang="zh-TW" dirty="0" smtClean="0"/>
              <a:t>viewpoint</a:t>
            </a:r>
            <a:r>
              <a:rPr lang="en-US" altLang="zh-TW" dirty="0"/>
              <a:t> </a:t>
            </a:r>
            <a:r>
              <a:rPr lang="en-US" altLang="zh-TW" dirty="0" smtClean="0"/>
              <a:t>(the direction your eyes look at).</a:t>
            </a:r>
          </a:p>
          <a:p>
            <a:pPr lvl="1"/>
            <a:r>
              <a:rPr lang="en-US" altLang="zh-TW" dirty="0" smtClean="0"/>
              <a:t>Suppose the viewpoint is at [1/2, 1/2,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(2)/2]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7471830" y="3124200"/>
            <a:ext cx="4430635" cy="3772001"/>
            <a:chOff x="4676775" y="226323"/>
            <a:chExt cx="5320976" cy="4915214"/>
          </a:xfrm>
        </p:grpSpPr>
        <p:grpSp>
          <p:nvGrpSpPr>
            <p:cNvPr id="5" name="群組 4"/>
            <p:cNvGrpSpPr/>
            <p:nvPr/>
          </p:nvGrpSpPr>
          <p:grpSpPr>
            <a:xfrm>
              <a:off x="5362576" y="1200150"/>
              <a:ext cx="2962274" cy="2943225"/>
              <a:chOff x="5362576" y="1200150"/>
              <a:chExt cx="2962274" cy="2943225"/>
            </a:xfrm>
          </p:grpSpPr>
          <p:sp>
            <p:nvSpPr>
              <p:cNvPr id="16" name="立方體 15"/>
              <p:cNvSpPr/>
              <p:nvPr/>
            </p:nvSpPr>
            <p:spPr>
              <a:xfrm>
                <a:off x="5362576" y="1200150"/>
                <a:ext cx="2952750" cy="2943225"/>
              </a:xfrm>
              <a:prstGeom prst="cube">
                <a:avLst>
                  <a:gd name="adj" fmla="val 29531"/>
                </a:avLst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6248400" y="1200150"/>
                <a:ext cx="0" cy="202882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6248400" y="3228975"/>
                <a:ext cx="2076450" cy="381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 flipH="1">
                <a:off x="5362576" y="3228975"/>
                <a:ext cx="885824" cy="914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/>
            <p:cNvGrpSpPr/>
            <p:nvPr/>
          </p:nvGrpSpPr>
          <p:grpSpPr>
            <a:xfrm>
              <a:off x="4676775" y="830818"/>
              <a:ext cx="4686300" cy="4026932"/>
              <a:chOff x="4105275" y="1202293"/>
              <a:chExt cx="4686300" cy="4026932"/>
            </a:xfrm>
          </p:grpSpPr>
          <p:cxnSp>
            <p:nvCxnSpPr>
              <p:cNvPr id="13" name="直線單箭頭接點 12"/>
              <p:cNvCxnSpPr/>
              <p:nvPr/>
            </p:nvCxnSpPr>
            <p:spPr>
              <a:xfrm>
                <a:off x="5666261" y="3575492"/>
                <a:ext cx="3125314" cy="710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/>
              <p:nvPr/>
            </p:nvCxnSpPr>
            <p:spPr>
              <a:xfrm flipH="1">
                <a:off x="4105275" y="3575492"/>
                <a:ext cx="1570519" cy="165373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/>
              <p:cNvCxnSpPr/>
              <p:nvPr/>
            </p:nvCxnSpPr>
            <p:spPr>
              <a:xfrm flipH="1" flipV="1">
                <a:off x="5661504" y="1202293"/>
                <a:ext cx="4758" cy="2373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字方塊 6"/>
            <p:cNvSpPr txBox="1"/>
            <p:nvPr/>
          </p:nvSpPr>
          <p:spPr>
            <a:xfrm>
              <a:off x="9489131" y="2951858"/>
              <a:ext cx="508620" cy="84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/>
                <a:t>X</a:t>
              </a:r>
              <a:endParaRPr lang="zh-TW" altLang="en-US" sz="36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986089" y="4299317"/>
              <a:ext cx="481668" cy="84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/>
                <a:t>Z</a:t>
              </a:r>
              <a:endParaRPr lang="zh-TW" altLang="en-US" sz="36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640297" y="226323"/>
              <a:ext cx="491292" cy="84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/>
                <a:t>Y</a:t>
              </a:r>
              <a:endParaRPr lang="zh-TW" altLang="en-US" sz="3600" dirty="0"/>
            </a:p>
          </p:txBody>
        </p:sp>
      </p:grpSp>
      <p:pic>
        <p:nvPicPr>
          <p:cNvPr id="20" name="圖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049" y="4423304"/>
            <a:ext cx="691640" cy="691640"/>
          </a:xfrm>
          <a:prstGeom prst="rect">
            <a:avLst/>
          </a:prstGeom>
        </p:spPr>
      </p:pic>
      <p:cxnSp>
        <p:nvCxnSpPr>
          <p:cNvPr id="22" name="直線單箭頭接點 21"/>
          <p:cNvCxnSpPr/>
          <p:nvPr/>
        </p:nvCxnSpPr>
        <p:spPr>
          <a:xfrm flipV="1">
            <a:off x="8779136" y="4954136"/>
            <a:ext cx="493079" cy="474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Find the transition matrix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6 variables to decide A = [[a11, a12, a13], [a21, a22, a23]]</a:t>
            </a:r>
          </a:p>
          <a:p>
            <a:pPr lvl="1"/>
            <a:r>
              <a:rPr lang="en-US" altLang="zh-TW" dirty="0" smtClean="0"/>
              <a:t>We need 6 equations, which can be obtained from mapping 3 points</a:t>
            </a:r>
          </a:p>
          <a:p>
            <a:pPr lvl="1"/>
            <a:r>
              <a:rPr lang="en-US" altLang="zh-TW" dirty="0" smtClean="0"/>
              <a:t>We can choose any 3 points we like so that the equation can be solved easily.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(1, 0, 0)  (</a:t>
            </a:r>
            <a:r>
              <a:rPr lang="en-US" altLang="zh-TW" dirty="0" err="1" smtClean="0">
                <a:sym typeface="Wingdings" panose="05000000000000000000" pitchFamily="2" charset="2"/>
              </a:rPr>
              <a:t>sqrt</a:t>
            </a:r>
            <a:r>
              <a:rPr lang="en-US" altLang="zh-TW" dirty="0" smtClean="0">
                <a:sym typeface="Wingdings" panose="05000000000000000000" pitchFamily="2" charset="2"/>
              </a:rPr>
              <a:t>(3)/2,  0), 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(0, 1, 0)  (0, </a:t>
            </a:r>
            <a:r>
              <a:rPr lang="en-US" altLang="zh-TW" dirty="0" err="1" smtClean="0">
                <a:sym typeface="Wingdings" panose="05000000000000000000" pitchFamily="2" charset="2"/>
              </a:rPr>
              <a:t>sqrt</a:t>
            </a:r>
            <a:r>
              <a:rPr lang="en-US" altLang="zh-TW" dirty="0" smtClean="0">
                <a:sym typeface="Wingdings" panose="05000000000000000000" pitchFamily="2" charset="2"/>
              </a:rPr>
              <a:t>(3)/2),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(0, 0, 1)  (-1/2, -1/2)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Solve that we can have </a:t>
            </a:r>
            <a:br>
              <a:rPr lang="en-US" altLang="zh-TW" dirty="0" smtClean="0"/>
            </a:br>
            <a:r>
              <a:rPr lang="en-US" altLang="zh-TW" dirty="0" smtClean="0"/>
              <a:t>A = [[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(3)/2, </a:t>
            </a:r>
            <a:r>
              <a:rPr lang="en-US" altLang="zh-TW" dirty="0" smtClean="0">
                <a:sym typeface="Wingdings" panose="05000000000000000000" pitchFamily="2" charset="2"/>
              </a:rPr>
              <a:t>0, -1/2],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         </a:t>
            </a:r>
            <a:r>
              <a:rPr lang="en-US" altLang="zh-TW" dirty="0" smtClean="0"/>
              <a:t>[</a:t>
            </a:r>
            <a:r>
              <a:rPr lang="en-US" altLang="zh-TW" dirty="0" smtClean="0">
                <a:sym typeface="Wingdings" panose="05000000000000000000" pitchFamily="2" charset="2"/>
              </a:rPr>
              <a:t>0, </a:t>
            </a:r>
            <a:r>
              <a:rPr lang="en-US" altLang="zh-TW" dirty="0" err="1" smtClean="0">
                <a:sym typeface="Wingdings" panose="05000000000000000000" pitchFamily="2" charset="2"/>
              </a:rPr>
              <a:t>sqrt</a:t>
            </a:r>
            <a:r>
              <a:rPr lang="en-US" altLang="zh-TW" dirty="0" smtClean="0">
                <a:sym typeface="Wingdings" panose="05000000000000000000" pitchFamily="2" charset="2"/>
              </a:rPr>
              <a:t>(3)/2, -1/2]]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143751" y="3124200"/>
            <a:ext cx="4758713" cy="3772001"/>
            <a:chOff x="4282769" y="226323"/>
            <a:chExt cx="5714982" cy="4915214"/>
          </a:xfrm>
        </p:grpSpPr>
        <p:grpSp>
          <p:nvGrpSpPr>
            <p:cNvPr id="5" name="群組 4"/>
            <p:cNvGrpSpPr/>
            <p:nvPr/>
          </p:nvGrpSpPr>
          <p:grpSpPr>
            <a:xfrm>
              <a:off x="5362576" y="1200150"/>
              <a:ext cx="2962274" cy="2943225"/>
              <a:chOff x="5362576" y="1200150"/>
              <a:chExt cx="2962274" cy="2943225"/>
            </a:xfrm>
          </p:grpSpPr>
          <p:sp>
            <p:nvSpPr>
              <p:cNvPr id="16" name="立方體 15"/>
              <p:cNvSpPr/>
              <p:nvPr/>
            </p:nvSpPr>
            <p:spPr>
              <a:xfrm>
                <a:off x="5362576" y="1200150"/>
                <a:ext cx="2952750" cy="2943225"/>
              </a:xfrm>
              <a:prstGeom prst="cube">
                <a:avLst>
                  <a:gd name="adj" fmla="val 29531"/>
                </a:avLst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6248400" y="1200150"/>
                <a:ext cx="0" cy="202882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6248400" y="3228975"/>
                <a:ext cx="2076450" cy="381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 flipH="1">
                <a:off x="5362576" y="3228975"/>
                <a:ext cx="885824" cy="914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/>
            <p:cNvGrpSpPr/>
            <p:nvPr/>
          </p:nvGrpSpPr>
          <p:grpSpPr>
            <a:xfrm>
              <a:off x="4676775" y="830818"/>
              <a:ext cx="4686300" cy="4026932"/>
              <a:chOff x="4105275" y="1202293"/>
              <a:chExt cx="4686300" cy="4026932"/>
            </a:xfrm>
          </p:grpSpPr>
          <p:cxnSp>
            <p:nvCxnSpPr>
              <p:cNvPr id="13" name="直線單箭頭接點 12"/>
              <p:cNvCxnSpPr/>
              <p:nvPr/>
            </p:nvCxnSpPr>
            <p:spPr>
              <a:xfrm>
                <a:off x="5666261" y="3575492"/>
                <a:ext cx="3125314" cy="710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/>
              <p:nvPr/>
            </p:nvCxnSpPr>
            <p:spPr>
              <a:xfrm flipH="1">
                <a:off x="4105275" y="3575492"/>
                <a:ext cx="1570519" cy="165373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/>
              <p:cNvCxnSpPr/>
              <p:nvPr/>
            </p:nvCxnSpPr>
            <p:spPr>
              <a:xfrm flipH="1" flipV="1">
                <a:off x="5661504" y="1202293"/>
                <a:ext cx="4758" cy="2373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字方塊 6"/>
            <p:cNvSpPr txBox="1"/>
            <p:nvPr/>
          </p:nvSpPr>
          <p:spPr>
            <a:xfrm>
              <a:off x="9489131" y="2951858"/>
              <a:ext cx="508620" cy="84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/>
                <a:t>X</a:t>
              </a:r>
              <a:endParaRPr lang="zh-TW" altLang="en-US" sz="36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986089" y="4299317"/>
              <a:ext cx="481668" cy="84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/>
                <a:t>Z</a:t>
              </a:r>
              <a:endParaRPr lang="zh-TW" altLang="en-US" sz="36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640297" y="226323"/>
              <a:ext cx="491292" cy="84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/>
                <a:t>Y</a:t>
              </a:r>
              <a:endParaRPr lang="zh-TW" altLang="en-US" sz="36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295387" y="865206"/>
              <a:ext cx="951400" cy="481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(0,1,0)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148731" y="3275024"/>
              <a:ext cx="1078458" cy="481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 (1,0, 0)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282769" y="3845614"/>
              <a:ext cx="1078458" cy="481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 (0,0, 1)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0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Hidden surface removal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make an object look solid, we want to remove the surfaces that cannot be seen.</a:t>
            </a:r>
          </a:p>
          <a:p>
            <a:r>
              <a:rPr lang="en-US" altLang="zh-TW" dirty="0" smtClean="0"/>
              <a:t>For a convex object, we can use normal vectors of surfaces and the direction of view port to solve this problem. 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6504368" y="3154154"/>
            <a:ext cx="3920564" cy="3703846"/>
            <a:chOff x="7317525" y="2610903"/>
            <a:chExt cx="3920564" cy="3703846"/>
          </a:xfrm>
        </p:grpSpPr>
        <p:grpSp>
          <p:nvGrpSpPr>
            <p:cNvPr id="6" name="群組 5"/>
            <p:cNvGrpSpPr/>
            <p:nvPr/>
          </p:nvGrpSpPr>
          <p:grpSpPr>
            <a:xfrm>
              <a:off x="7718598" y="3257234"/>
              <a:ext cx="2882727" cy="2548970"/>
              <a:chOff x="5236683" y="1313018"/>
              <a:chExt cx="3462014" cy="3321503"/>
            </a:xfrm>
          </p:grpSpPr>
          <p:cxnSp>
            <p:nvCxnSpPr>
              <p:cNvPr id="13" name="直線單箭頭接點 12"/>
              <p:cNvCxnSpPr/>
              <p:nvPr/>
            </p:nvCxnSpPr>
            <p:spPr>
              <a:xfrm>
                <a:off x="8065332" y="3494195"/>
                <a:ext cx="633365" cy="1272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/>
              <p:nvPr/>
            </p:nvCxnSpPr>
            <p:spPr>
              <a:xfrm flipH="1">
                <a:off x="5236683" y="4287766"/>
                <a:ext cx="251658" cy="34675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/>
              <p:cNvCxnSpPr/>
              <p:nvPr/>
            </p:nvCxnSpPr>
            <p:spPr>
              <a:xfrm flipV="1">
                <a:off x="6194539" y="1313018"/>
                <a:ext cx="4601" cy="4610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字方塊 6"/>
            <p:cNvSpPr txBox="1"/>
            <p:nvPr/>
          </p:nvSpPr>
          <p:spPr>
            <a:xfrm>
              <a:off x="10814575" y="429453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/>
                <a:t>X</a:t>
              </a:r>
              <a:endParaRPr lang="zh-TW" altLang="en-US" sz="36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317525" y="5668418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/>
                <a:t>Z</a:t>
              </a:r>
              <a:endParaRPr lang="zh-TW" altLang="en-US" sz="36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520010" y="2610903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/>
                <a:t>Y</a:t>
              </a:r>
              <a:endParaRPr lang="zh-TW" altLang="en-US" sz="3600" dirty="0"/>
            </a:p>
          </p:txBody>
        </p:sp>
        <p:sp>
          <p:nvSpPr>
            <p:cNvPr id="25" name="立方體 24"/>
            <p:cNvSpPr/>
            <p:nvPr/>
          </p:nvSpPr>
          <p:spPr>
            <a:xfrm>
              <a:off x="7931847" y="3611061"/>
              <a:ext cx="2142092" cy="1929038"/>
            </a:xfrm>
            <a:prstGeom prst="cube">
              <a:avLst>
                <a:gd name="adj" fmla="val 30926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431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Normal vector of a surface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normal vector (</a:t>
            </a:r>
            <a:r>
              <a:rPr lang="zh-TW" altLang="en-US" dirty="0" smtClean="0"/>
              <a:t>法向量</a:t>
            </a:r>
            <a:r>
              <a:rPr lang="en-US" altLang="zh-TW" dirty="0" smtClean="0"/>
              <a:t>) of a surface is the vector perpendicular to the surface.</a:t>
            </a:r>
          </a:p>
          <a:p>
            <a:r>
              <a:rPr lang="en-US" altLang="zh-TW" dirty="0" smtClean="0"/>
              <a:t>For a right-hand-side coordinate system, the normal vectors of the cube look like that.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86600" y="3122468"/>
            <a:ext cx="4430635" cy="3834098"/>
            <a:chOff x="4676775" y="145406"/>
            <a:chExt cx="5320976" cy="4996131"/>
          </a:xfrm>
        </p:grpSpPr>
        <p:grpSp>
          <p:nvGrpSpPr>
            <p:cNvPr id="5" name="群組 4"/>
            <p:cNvGrpSpPr/>
            <p:nvPr/>
          </p:nvGrpSpPr>
          <p:grpSpPr>
            <a:xfrm>
              <a:off x="5362576" y="1200150"/>
              <a:ext cx="2962274" cy="2943225"/>
              <a:chOff x="5362576" y="1200150"/>
              <a:chExt cx="2962274" cy="2943225"/>
            </a:xfrm>
          </p:grpSpPr>
          <p:sp>
            <p:nvSpPr>
              <p:cNvPr id="16" name="立方體 15"/>
              <p:cNvSpPr/>
              <p:nvPr/>
            </p:nvSpPr>
            <p:spPr>
              <a:xfrm>
                <a:off x="5362576" y="1200150"/>
                <a:ext cx="2952750" cy="2943225"/>
              </a:xfrm>
              <a:prstGeom prst="cube">
                <a:avLst>
                  <a:gd name="adj" fmla="val 29531"/>
                </a:avLst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6248400" y="1200150"/>
                <a:ext cx="0" cy="202882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6248400" y="3228975"/>
                <a:ext cx="2076450" cy="381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 flipH="1">
                <a:off x="5362576" y="3228975"/>
                <a:ext cx="885824" cy="914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/>
            <p:cNvGrpSpPr/>
            <p:nvPr/>
          </p:nvGrpSpPr>
          <p:grpSpPr>
            <a:xfrm>
              <a:off x="4676775" y="830818"/>
              <a:ext cx="4686300" cy="4026932"/>
              <a:chOff x="4105275" y="1202293"/>
              <a:chExt cx="4686300" cy="4026932"/>
            </a:xfrm>
          </p:grpSpPr>
          <p:cxnSp>
            <p:nvCxnSpPr>
              <p:cNvPr id="13" name="直線單箭頭接點 12"/>
              <p:cNvCxnSpPr/>
              <p:nvPr/>
            </p:nvCxnSpPr>
            <p:spPr>
              <a:xfrm>
                <a:off x="5666261" y="3575492"/>
                <a:ext cx="3125314" cy="7100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/>
              <p:nvPr/>
            </p:nvCxnSpPr>
            <p:spPr>
              <a:xfrm flipH="1">
                <a:off x="4105275" y="3575492"/>
                <a:ext cx="1570519" cy="165373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/>
              <p:cNvCxnSpPr/>
              <p:nvPr/>
            </p:nvCxnSpPr>
            <p:spPr>
              <a:xfrm flipH="1" flipV="1">
                <a:off x="5661504" y="1202293"/>
                <a:ext cx="4758" cy="2373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字方塊 6"/>
            <p:cNvSpPr txBox="1"/>
            <p:nvPr/>
          </p:nvSpPr>
          <p:spPr>
            <a:xfrm>
              <a:off x="9489131" y="2951858"/>
              <a:ext cx="508620" cy="84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/>
                <a:t>X</a:t>
              </a:r>
              <a:endParaRPr lang="zh-TW" altLang="en-US" sz="36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986089" y="4299317"/>
              <a:ext cx="481668" cy="84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/>
                <a:t>Z</a:t>
              </a:r>
              <a:endParaRPr lang="zh-TW" altLang="en-US" sz="36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987357" y="145406"/>
              <a:ext cx="491292" cy="84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/>
                <a:t>Y</a:t>
              </a:r>
              <a:endParaRPr lang="zh-TW" altLang="en-US" sz="3600" dirty="0"/>
            </a:p>
          </p:txBody>
        </p:sp>
      </p:grpSp>
      <p:cxnSp>
        <p:nvCxnSpPr>
          <p:cNvPr id="21" name="直線單箭頭接點 20"/>
          <p:cNvCxnSpPr/>
          <p:nvPr/>
        </p:nvCxnSpPr>
        <p:spPr>
          <a:xfrm flipV="1">
            <a:off x="9810750" y="4991100"/>
            <a:ext cx="904875" cy="19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7191375" y="5029200"/>
            <a:ext cx="842069" cy="42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8886986" y="3399014"/>
            <a:ext cx="0" cy="813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9096469" y="4315619"/>
            <a:ext cx="412819" cy="3947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7961723" y="5216747"/>
            <a:ext cx="569424" cy="525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8833354" y="5839702"/>
            <a:ext cx="0" cy="6515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8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compute the normal vector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 3 points, we can first compute vector 1 (v) and vector 2 (u).</a:t>
            </a:r>
          </a:p>
          <a:p>
            <a:r>
              <a:rPr lang="en-US" altLang="zh-TW" dirty="0" smtClean="0"/>
              <a:t>The normal vector n is perpendicular to v and u.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smtClean="0"/>
              <a:t>Their inner products are 0.</a:t>
            </a:r>
          </a:p>
          <a:p>
            <a:pPr lvl="1"/>
            <a:r>
              <a:rPr lang="en-US" altLang="zh-TW" dirty="0" smtClean="0"/>
              <a:t>&lt;(v1, v2, v3), (n1, n2, n3)&gt; = 0</a:t>
            </a:r>
          </a:p>
          <a:p>
            <a:pPr lvl="1"/>
            <a:r>
              <a:rPr lang="en-US" altLang="zh-TW" dirty="0" smtClean="0"/>
              <a:t>&lt;(u1</a:t>
            </a:r>
            <a:r>
              <a:rPr lang="en-US" altLang="zh-TW" dirty="0"/>
              <a:t>, </a:t>
            </a:r>
            <a:r>
              <a:rPr lang="en-US" altLang="zh-TW" dirty="0" smtClean="0"/>
              <a:t>u2</a:t>
            </a:r>
            <a:r>
              <a:rPr lang="en-US" altLang="zh-TW" dirty="0"/>
              <a:t>, </a:t>
            </a:r>
            <a:r>
              <a:rPr lang="en-US" altLang="zh-TW" dirty="0" smtClean="0"/>
              <a:t>u3</a:t>
            </a:r>
            <a:r>
              <a:rPr lang="en-US" altLang="zh-TW" dirty="0"/>
              <a:t>), (n1, n2, n3)&gt; = 0</a:t>
            </a:r>
          </a:p>
          <a:p>
            <a:r>
              <a:rPr lang="en-US" altLang="zh-TW" dirty="0" smtClean="0"/>
              <a:t>Two equations but there are 3 variables</a:t>
            </a:r>
          </a:p>
          <a:p>
            <a:pPr lvl="1"/>
            <a:r>
              <a:rPr lang="en-US" altLang="zh-TW" dirty="0" smtClean="0"/>
              <a:t>You can decide another equation, such as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n1*n1+n2*n2+n3*n3 </a:t>
            </a:r>
            <a:r>
              <a:rPr lang="en-US" altLang="zh-TW" dirty="0" smtClean="0"/>
              <a:t>=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(or some constants)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2795587"/>
            <a:ext cx="4381500" cy="38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Inner product and cross product in 2D &amp; 3D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 blackboard</a:t>
            </a:r>
          </a:p>
          <a:p>
            <a:pPr lvl="1"/>
            <a:r>
              <a:rPr lang="en-US" altLang="zh-TW" dirty="0" smtClean="0"/>
              <a:t>Definition of inner product</a:t>
            </a:r>
          </a:p>
          <a:p>
            <a:pPr lvl="1"/>
            <a:r>
              <a:rPr lang="en-US" altLang="zh-TW" dirty="0" smtClean="0"/>
              <a:t>Cosine theta and inner product </a:t>
            </a:r>
          </a:p>
          <a:p>
            <a:pPr lvl="1"/>
            <a:r>
              <a:rPr lang="en-US" altLang="zh-TW" dirty="0" smtClean="0"/>
              <a:t>Sine theta and the cross product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92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454</Words>
  <Application>Microsoft Office PowerPoint</Application>
  <PresentationFormat>寬螢幕</PresentationFormat>
  <Paragraphs>63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Wingdings</vt:lpstr>
      <vt:lpstr>Office 佈景主題</vt:lpstr>
      <vt:lpstr>A 3D cube</vt:lpstr>
      <vt:lpstr>Map 3D cube to 2D plot</vt:lpstr>
      <vt:lpstr>Find the transition matrix A</vt:lpstr>
      <vt:lpstr>Hidden surface removal</vt:lpstr>
      <vt:lpstr>Normal vector of a surface</vt:lpstr>
      <vt:lpstr>How to compute the normal vector</vt:lpstr>
      <vt:lpstr>Inner product and cross product in 2D &amp; 3D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CRL</dc:creator>
  <cp:lastModifiedBy>CRL</cp:lastModifiedBy>
  <cp:revision>34</cp:revision>
  <dcterms:created xsi:type="dcterms:W3CDTF">2018-09-09T07:04:03Z</dcterms:created>
  <dcterms:modified xsi:type="dcterms:W3CDTF">2018-11-04T02:04:22Z</dcterms:modified>
</cp:coreProperties>
</file>