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76"/>
  </p:notesMasterIdLst>
  <p:sldIdLst>
    <p:sldId id="256" r:id="rId3"/>
    <p:sldId id="292" r:id="rId4"/>
    <p:sldId id="307" r:id="rId5"/>
    <p:sldId id="298" r:id="rId6"/>
    <p:sldId id="257" r:id="rId7"/>
    <p:sldId id="299" r:id="rId8"/>
    <p:sldId id="258" r:id="rId9"/>
    <p:sldId id="276" r:id="rId10"/>
    <p:sldId id="277" r:id="rId11"/>
    <p:sldId id="259" r:id="rId12"/>
    <p:sldId id="262" r:id="rId13"/>
    <p:sldId id="293" r:id="rId14"/>
    <p:sldId id="323" r:id="rId15"/>
    <p:sldId id="324" r:id="rId16"/>
    <p:sldId id="325" r:id="rId17"/>
    <p:sldId id="327" r:id="rId18"/>
    <p:sldId id="328" r:id="rId19"/>
    <p:sldId id="329" r:id="rId20"/>
    <p:sldId id="330" r:id="rId21"/>
    <p:sldId id="331" r:id="rId22"/>
    <p:sldId id="332" r:id="rId23"/>
    <p:sldId id="347" r:id="rId24"/>
    <p:sldId id="333" r:id="rId25"/>
    <p:sldId id="322" r:id="rId26"/>
    <p:sldId id="337" r:id="rId27"/>
    <p:sldId id="260" r:id="rId28"/>
    <p:sldId id="278" r:id="rId29"/>
    <p:sldId id="261" r:id="rId30"/>
    <p:sldId id="279" r:id="rId31"/>
    <p:sldId id="280" r:id="rId32"/>
    <p:sldId id="263" r:id="rId33"/>
    <p:sldId id="281" r:id="rId34"/>
    <p:sldId id="282" r:id="rId35"/>
    <p:sldId id="264" r:id="rId36"/>
    <p:sldId id="283" r:id="rId37"/>
    <p:sldId id="284" r:id="rId38"/>
    <p:sldId id="285" r:id="rId39"/>
    <p:sldId id="265" r:id="rId40"/>
    <p:sldId id="286" r:id="rId41"/>
    <p:sldId id="266" r:id="rId42"/>
    <p:sldId id="267" r:id="rId43"/>
    <p:sldId id="287" r:id="rId44"/>
    <p:sldId id="294" r:id="rId45"/>
    <p:sldId id="296" r:id="rId46"/>
    <p:sldId id="297" r:id="rId47"/>
    <p:sldId id="288" r:id="rId48"/>
    <p:sldId id="338" r:id="rId49"/>
    <p:sldId id="289" r:id="rId50"/>
    <p:sldId id="268" r:id="rId51"/>
    <p:sldId id="269" r:id="rId52"/>
    <p:sldId id="339" r:id="rId53"/>
    <p:sldId id="300" r:id="rId54"/>
    <p:sldId id="271" r:id="rId55"/>
    <p:sldId id="308" r:id="rId56"/>
    <p:sldId id="270" r:id="rId57"/>
    <p:sldId id="272" r:id="rId58"/>
    <p:sldId id="273" r:id="rId59"/>
    <p:sldId id="301" r:id="rId60"/>
    <p:sldId id="274" r:id="rId61"/>
    <p:sldId id="275" r:id="rId62"/>
    <p:sldId id="319" r:id="rId63"/>
    <p:sldId id="320" r:id="rId64"/>
    <p:sldId id="290" r:id="rId65"/>
    <p:sldId id="326" r:id="rId66"/>
    <p:sldId id="334" r:id="rId67"/>
    <p:sldId id="341" r:id="rId68"/>
    <p:sldId id="342" r:id="rId69"/>
    <p:sldId id="343" r:id="rId70"/>
    <p:sldId id="344" r:id="rId71"/>
    <p:sldId id="345" r:id="rId72"/>
    <p:sldId id="346" r:id="rId73"/>
    <p:sldId id="335" r:id="rId74"/>
    <p:sldId id="318" r:id="rId75"/>
  </p:sldIdLst>
  <p:sldSz cx="9144000" cy="6858000" type="screen4x3"/>
  <p:notesSz cx="6858000" cy="9144000"/>
  <p:defaultTextStyle>
    <a:defPPr>
      <a:defRPr lang="en-US"/>
    </a:defPPr>
    <a:lvl1pPr algn="l" rtl="0" fontAlgn="base">
      <a:spcBef>
        <a:spcPct val="0"/>
      </a:spcBef>
      <a:spcAft>
        <a:spcPct val="0"/>
      </a:spcAft>
      <a:defRPr sz="1000" kern="1200">
        <a:solidFill>
          <a:schemeClr val="bg1"/>
        </a:solidFill>
        <a:latin typeface="Arial" pitchFamily="34" charset="0"/>
        <a:ea typeface="+mn-ea"/>
        <a:cs typeface="Arial" pitchFamily="34" charset="0"/>
      </a:defRPr>
    </a:lvl1pPr>
    <a:lvl2pPr marL="457200" algn="l" rtl="0" fontAlgn="base">
      <a:spcBef>
        <a:spcPct val="0"/>
      </a:spcBef>
      <a:spcAft>
        <a:spcPct val="0"/>
      </a:spcAft>
      <a:defRPr sz="1000" kern="1200">
        <a:solidFill>
          <a:schemeClr val="bg1"/>
        </a:solidFill>
        <a:latin typeface="Arial" pitchFamily="34" charset="0"/>
        <a:ea typeface="+mn-ea"/>
        <a:cs typeface="Arial" pitchFamily="34" charset="0"/>
      </a:defRPr>
    </a:lvl2pPr>
    <a:lvl3pPr marL="914400" algn="l" rtl="0" fontAlgn="base">
      <a:spcBef>
        <a:spcPct val="0"/>
      </a:spcBef>
      <a:spcAft>
        <a:spcPct val="0"/>
      </a:spcAft>
      <a:defRPr sz="1000" kern="1200">
        <a:solidFill>
          <a:schemeClr val="bg1"/>
        </a:solidFill>
        <a:latin typeface="Arial" pitchFamily="34" charset="0"/>
        <a:ea typeface="+mn-ea"/>
        <a:cs typeface="Arial" pitchFamily="34" charset="0"/>
      </a:defRPr>
    </a:lvl3pPr>
    <a:lvl4pPr marL="1371600" algn="l" rtl="0" fontAlgn="base">
      <a:spcBef>
        <a:spcPct val="0"/>
      </a:spcBef>
      <a:spcAft>
        <a:spcPct val="0"/>
      </a:spcAft>
      <a:defRPr sz="1000" kern="1200">
        <a:solidFill>
          <a:schemeClr val="bg1"/>
        </a:solidFill>
        <a:latin typeface="Arial" pitchFamily="34" charset="0"/>
        <a:ea typeface="+mn-ea"/>
        <a:cs typeface="Arial" pitchFamily="34" charset="0"/>
      </a:defRPr>
    </a:lvl4pPr>
    <a:lvl5pPr marL="1828800" algn="l" rtl="0" fontAlgn="base">
      <a:spcBef>
        <a:spcPct val="0"/>
      </a:spcBef>
      <a:spcAft>
        <a:spcPct val="0"/>
      </a:spcAft>
      <a:defRPr sz="1000" kern="1200">
        <a:solidFill>
          <a:schemeClr val="bg1"/>
        </a:solidFill>
        <a:latin typeface="Arial" pitchFamily="34" charset="0"/>
        <a:ea typeface="+mn-ea"/>
        <a:cs typeface="Arial" pitchFamily="34" charset="0"/>
      </a:defRPr>
    </a:lvl5pPr>
    <a:lvl6pPr marL="2286000" algn="l" defTabSz="914400" rtl="0" eaLnBrk="1" latinLnBrk="0" hangingPunct="1">
      <a:defRPr sz="1000" kern="1200">
        <a:solidFill>
          <a:schemeClr val="bg1"/>
        </a:solidFill>
        <a:latin typeface="Arial" pitchFamily="34" charset="0"/>
        <a:ea typeface="+mn-ea"/>
        <a:cs typeface="Arial" pitchFamily="34" charset="0"/>
      </a:defRPr>
    </a:lvl6pPr>
    <a:lvl7pPr marL="2743200" algn="l" defTabSz="914400" rtl="0" eaLnBrk="1" latinLnBrk="0" hangingPunct="1">
      <a:defRPr sz="1000" kern="1200">
        <a:solidFill>
          <a:schemeClr val="bg1"/>
        </a:solidFill>
        <a:latin typeface="Arial" pitchFamily="34" charset="0"/>
        <a:ea typeface="+mn-ea"/>
        <a:cs typeface="Arial" pitchFamily="34" charset="0"/>
      </a:defRPr>
    </a:lvl7pPr>
    <a:lvl8pPr marL="3200400" algn="l" defTabSz="914400" rtl="0" eaLnBrk="1" latinLnBrk="0" hangingPunct="1">
      <a:defRPr sz="1000" kern="1200">
        <a:solidFill>
          <a:schemeClr val="bg1"/>
        </a:solidFill>
        <a:latin typeface="Arial" pitchFamily="34" charset="0"/>
        <a:ea typeface="+mn-ea"/>
        <a:cs typeface="Arial" pitchFamily="34" charset="0"/>
      </a:defRPr>
    </a:lvl8pPr>
    <a:lvl9pPr marL="3657600" algn="l" defTabSz="914400" rtl="0" eaLnBrk="1" latinLnBrk="0" hangingPunct="1">
      <a:defRPr sz="1000" kern="1200">
        <a:solidFill>
          <a:schemeClr val="bg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3" autoAdjust="0"/>
    <p:restoredTop sz="94660"/>
  </p:normalViewPr>
  <p:slideViewPr>
    <p:cSldViewPr snapToGrid="0">
      <p:cViewPr varScale="1">
        <p:scale>
          <a:sx n="150" d="100"/>
          <a:sy n="150" d="100"/>
        </p:scale>
        <p:origin x="2616"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E0D7E-CE7F-4853-8F15-E7B4B8B99DC3}" type="datetimeFigureOut">
              <a:rPr lang="en-AU" smtClean="0"/>
              <a:t>22/7/2024</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70891-9020-4DE3-9932-4870B182E7EA}" type="slidenum">
              <a:rPr lang="en-AU" smtClean="0"/>
              <a:t>‹#›</a:t>
            </a:fld>
            <a:endParaRPr lang="en-AU"/>
          </a:p>
        </p:txBody>
      </p:sp>
    </p:spTree>
    <p:extLst>
      <p:ext uri="{BB962C8B-B14F-4D97-AF65-F5344CB8AC3E}">
        <p14:creationId xmlns:p14="http://schemas.microsoft.com/office/powerpoint/2010/main" val="336310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RMIT University Logo"/>
          <p:cNvPicPr>
            <a:picLocks noChangeAspect="1"/>
          </p:cNvPicPr>
          <p:nvPr/>
        </p:nvPicPr>
        <p:blipFill>
          <a:blip r:embed="rId3"/>
          <a:srcRect/>
          <a:stretch>
            <a:fillRect/>
          </a:stretch>
        </p:blipFill>
        <p:spPr bwMode="auto">
          <a:xfrm>
            <a:off x="7340600" y="5168900"/>
            <a:ext cx="1711325" cy="1624013"/>
          </a:xfrm>
          <a:prstGeom prst="rect">
            <a:avLst/>
          </a:prstGeom>
          <a:noFill/>
          <a:ln w="9525">
            <a:noFill/>
            <a:miter lim="800000"/>
            <a:headEnd/>
            <a:tailEnd/>
          </a:ln>
        </p:spPr>
      </p:pic>
      <p:pic>
        <p:nvPicPr>
          <p:cNvPr id="5" name="Picture 8" descr="www.rmit.ed.au"/>
          <p:cNvPicPr>
            <a:picLocks noChangeAspect="1"/>
          </p:cNvPicPr>
          <p:nvPr/>
        </p:nvPicPr>
        <p:blipFill>
          <a:blip r:embed="rId4"/>
          <a:srcRect/>
          <a:stretch>
            <a:fillRect/>
          </a:stretch>
        </p:blipFill>
        <p:spPr bwMode="auto">
          <a:xfrm>
            <a:off x="762000" y="6375400"/>
            <a:ext cx="1177925" cy="274638"/>
          </a:xfrm>
          <a:prstGeom prst="rect">
            <a:avLst/>
          </a:prstGeom>
          <a:noFill/>
          <a:ln w="9525">
            <a:noFill/>
            <a:miter lim="800000"/>
            <a:headEnd/>
            <a:tailEnd/>
          </a:ln>
        </p:spPr>
      </p:pic>
      <p:sp>
        <p:nvSpPr>
          <p:cNvPr id="39939" name="Rectangle 3"/>
          <p:cNvSpPr>
            <a:spLocks noGrp="1" noChangeArrowheads="1"/>
          </p:cNvSpPr>
          <p:nvPr>
            <p:ph type="ctrTitle"/>
          </p:nvPr>
        </p:nvSpPr>
        <p:spPr>
          <a:xfrm>
            <a:off x="682625" y="1557338"/>
            <a:ext cx="6553200" cy="1295400"/>
          </a:xfrm>
        </p:spPr>
        <p:txBody>
          <a:bodyPr/>
          <a:lstStyle>
            <a:lvl1pPr>
              <a:defRPr sz="3200">
                <a:solidFill>
                  <a:schemeClr val="bg1"/>
                </a:solidFill>
              </a:defRPr>
            </a:lvl1pPr>
          </a:lstStyle>
          <a:p>
            <a:pPr lvl="0"/>
            <a:r>
              <a:rPr lang="en-US" noProof="0"/>
              <a:t>Click to edit Master title style</a:t>
            </a:r>
            <a:endParaRPr lang="en-AU" noProof="0"/>
          </a:p>
        </p:txBody>
      </p:sp>
      <p:sp>
        <p:nvSpPr>
          <p:cNvPr id="39940" name="Rectangle 4"/>
          <p:cNvSpPr>
            <a:spLocks noGrp="1" noChangeArrowheads="1"/>
          </p:cNvSpPr>
          <p:nvPr>
            <p:ph type="subTitle" idx="1"/>
          </p:nvPr>
        </p:nvSpPr>
        <p:spPr>
          <a:xfrm>
            <a:off x="682625" y="3357563"/>
            <a:ext cx="5859463" cy="503237"/>
          </a:xfrm>
        </p:spPr>
        <p:txBody>
          <a:bodyPr/>
          <a:lstStyle>
            <a:lvl1pPr marL="0" indent="0">
              <a:buFontTx/>
              <a:buNone/>
              <a:defRPr sz="2200">
                <a:solidFill>
                  <a:schemeClr val="bg1"/>
                </a:solidFill>
              </a:defRPr>
            </a:lvl1pPr>
          </a:lstStyle>
          <a:p>
            <a:pPr lvl="0"/>
            <a:r>
              <a:rPr lang="en-US" noProof="0"/>
              <a:t>Click to edit Master subtitle style</a:t>
            </a:r>
            <a:endParaRPr lang="en-AU" noProof="0"/>
          </a:p>
        </p:txBody>
      </p:sp>
    </p:spTree>
    <p:extLst>
      <p:ext uri="{BB962C8B-B14F-4D97-AF65-F5344CB8AC3E}">
        <p14:creationId xmlns:p14="http://schemas.microsoft.com/office/powerpoint/2010/main" val="370411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372470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3397613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805010" y="1941195"/>
            <a:ext cx="3338990" cy="3314434"/>
          </a:xfrm>
          <a:prstGeom prst="rect">
            <a:avLst/>
          </a:prstGeom>
        </p:spPr>
      </p:pic>
      <p:sp>
        <p:nvSpPr>
          <p:cNvPr id="17"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8"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2" name="Title 1"/>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3" name="Subtitle 2"/>
          <p:cNvSpPr>
            <a:spLocks noGrp="1"/>
          </p:cNvSpPr>
          <p:nvPr>
            <p:ph type="subTitle" idx="1"/>
          </p:nvPr>
        </p:nvSpPr>
        <p:spPr>
          <a:xfrm>
            <a:off x="1733176" y="3593741"/>
            <a:ext cx="5653742" cy="128903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743966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850661" y="1459190"/>
            <a:ext cx="4293340" cy="4029198"/>
          </a:xfrm>
          <a:prstGeom prst="rect">
            <a:avLst/>
          </a:prstGeom>
        </p:spPr>
      </p:pic>
      <p:sp>
        <p:nvSpPr>
          <p:cNvPr id="11"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8" name="Title 1">
            <a:extLst>
              <a:ext uri="{FF2B5EF4-FFF2-40B4-BE49-F238E27FC236}">
                <a16:creationId xmlns:a16="http://schemas.microsoft.com/office/drawing/2014/main" id="{BB0F5601-1B67-4859-87D0-BB35879AAD9F}"/>
              </a:ext>
            </a:extLst>
          </p:cNvPr>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9" name="Subtitle 2">
            <a:extLst>
              <a:ext uri="{FF2B5EF4-FFF2-40B4-BE49-F238E27FC236}">
                <a16:creationId xmlns:a16="http://schemas.microsoft.com/office/drawing/2014/main" id="{D910F11C-836F-4DA5-BD9A-51B5691AC0F2}"/>
              </a:ext>
            </a:extLst>
          </p:cNvPr>
          <p:cNvSpPr>
            <a:spLocks noGrp="1"/>
          </p:cNvSpPr>
          <p:nvPr>
            <p:ph type="subTitle" idx="1"/>
          </p:nvPr>
        </p:nvSpPr>
        <p:spPr>
          <a:xfrm>
            <a:off x="1733176" y="3593741"/>
            <a:ext cx="5653742" cy="128903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90989503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10"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50D2FF"/>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2" name="Title 1"/>
          <p:cNvSpPr>
            <a:spLocks noGrp="1"/>
          </p:cNvSpPr>
          <p:nvPr>
            <p:ph type="ctrTitle" hasCustomPrompt="1"/>
          </p:nvPr>
        </p:nvSpPr>
        <p:spPr>
          <a:xfrm>
            <a:off x="1721224" y="539430"/>
            <a:ext cx="5691515" cy="3054312"/>
          </a:xfrm>
        </p:spPr>
        <p:txBody>
          <a:bodyPr anchor="b">
            <a:noAutofit/>
          </a:bodyPr>
          <a:lstStyle>
            <a:lvl1pPr algn="l">
              <a:defRPr sz="3400">
                <a:solidFill>
                  <a:schemeClr val="bg1"/>
                </a:solidFill>
              </a:defRPr>
            </a:lvl1pPr>
          </a:lstStyle>
          <a:p>
            <a:r>
              <a:rPr lang="en-US" dirty="0">
                <a:solidFill>
                  <a:srgbClr val="50D2FF"/>
                </a:solidFill>
              </a:rPr>
              <a:t>—</a:t>
            </a:r>
            <a:br>
              <a:rPr lang="en-US" dirty="0"/>
            </a:br>
            <a:r>
              <a:rPr lang="en-US" dirty="0"/>
              <a:t>Click to edit Master title style</a:t>
            </a:r>
          </a:p>
        </p:txBody>
      </p:sp>
      <p:sp>
        <p:nvSpPr>
          <p:cNvPr id="3" name="Subtitle 2"/>
          <p:cNvSpPr>
            <a:spLocks noGrp="1"/>
          </p:cNvSpPr>
          <p:nvPr>
            <p:ph type="subTitle" idx="1"/>
          </p:nvPr>
        </p:nvSpPr>
        <p:spPr>
          <a:xfrm>
            <a:off x="1721224" y="3593742"/>
            <a:ext cx="5691515" cy="130098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74697770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10"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464876" y="6093927"/>
            <a:ext cx="1357693" cy="608155"/>
          </a:xfrm>
          <a:prstGeom prst="rect">
            <a:avLst/>
          </a:prstGeom>
        </p:spPr>
      </p:pic>
      <p:sp>
        <p:nvSpPr>
          <p:cNvPr id="2" name="Title 1"/>
          <p:cNvSpPr>
            <a:spLocks noGrp="1"/>
          </p:cNvSpPr>
          <p:nvPr>
            <p:ph type="ctrTitle" hasCustomPrompt="1"/>
          </p:nvPr>
        </p:nvSpPr>
        <p:spPr>
          <a:xfrm>
            <a:off x="1684850" y="434176"/>
            <a:ext cx="5697982" cy="3159567"/>
          </a:xfrm>
        </p:spPr>
        <p:txBody>
          <a:bodyPr anchor="b">
            <a:noAutofit/>
          </a:bodyPr>
          <a:lstStyle>
            <a:lvl1pPr algn="l">
              <a:defRPr sz="3400">
                <a:solidFill>
                  <a:srgbClr val="000054"/>
                </a:solidFill>
              </a:defRPr>
            </a:lvl1pPr>
          </a:lstStyle>
          <a:p>
            <a:r>
              <a:rPr lang="en-US" dirty="0">
                <a:solidFill>
                  <a:srgbClr val="AAD75F"/>
                </a:solidFill>
              </a:rPr>
              <a:t>—</a:t>
            </a:r>
            <a:br>
              <a:rPr lang="en-US" dirty="0"/>
            </a:br>
            <a:r>
              <a:rPr lang="en-US" dirty="0"/>
              <a:t>Click to edit Master title style</a:t>
            </a:r>
          </a:p>
        </p:txBody>
      </p:sp>
      <p:sp>
        <p:nvSpPr>
          <p:cNvPr id="3" name="Subtitle 2"/>
          <p:cNvSpPr>
            <a:spLocks noGrp="1"/>
          </p:cNvSpPr>
          <p:nvPr>
            <p:ph type="subTitle" idx="1"/>
          </p:nvPr>
        </p:nvSpPr>
        <p:spPr>
          <a:xfrm>
            <a:off x="1684850" y="3593741"/>
            <a:ext cx="5697981" cy="1280866"/>
          </a:xfrm>
        </p:spPr>
        <p:txBody>
          <a:bodyPr/>
          <a:lstStyle>
            <a:lvl1pPr marL="0" indent="0" algn="l">
              <a:buNone/>
              <a:defRPr>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848942186"/>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pic>
        <p:nvPicPr>
          <p:cNvPr id="12" name="Picture 11">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45833"/>
          <a:stretch/>
        </p:blipFill>
        <p:spPr>
          <a:xfrm>
            <a:off x="0" y="1016000"/>
            <a:ext cx="5400000" cy="4566886"/>
          </a:xfrm>
          <a:prstGeom prst="rect">
            <a:avLst/>
          </a:prstGeom>
        </p:spPr>
      </p:pic>
      <p:sp>
        <p:nvSpPr>
          <p:cNvPr id="15" name="Oval 12">
            <a:extLst>
              <a:ext uri="{C183D7F6-B498-43B3-948B-1728B52AA6E4}">
                <adec:decorative xmlns:adec="http://schemas.microsoft.com/office/drawing/2017/decorative" val="1"/>
              </a:ext>
            </a:extLst>
          </p:cNvPr>
          <p:cNvSpPr/>
          <p:nvPr/>
        </p:nvSpPr>
        <p:spPr>
          <a:xfrm>
            <a:off x="0" y="-13547"/>
            <a:ext cx="9153769" cy="6892192"/>
          </a:xfrm>
          <a:custGeom>
            <a:avLst/>
            <a:gdLst/>
            <a:ahLst/>
            <a:cxnLst/>
            <a:rect l="l" t="t" r="r" b="b"/>
            <a:pathLst>
              <a:path w="9153769" h="6892192">
                <a:moveTo>
                  <a:pt x="9153769" y="0"/>
                </a:move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5269176"/>
                </a:lnTo>
                <a:lnTo>
                  <a:pt x="156821" y="5261257"/>
                </a:lnTo>
                <a:cubicBezTo>
                  <a:pt x="992807" y="5176359"/>
                  <a:pt x="1645173" y="4470343"/>
                  <a:pt x="1645173" y="3611959"/>
                </a:cubicBezTo>
                <a:cubicBezTo>
                  <a:pt x="1645173" y="2753575"/>
                  <a:pt x="992807" y="2047560"/>
                  <a:pt x="156821" y="1962661"/>
                </a:cubicBezTo>
                <a:lnTo>
                  <a:pt x="0" y="1954742"/>
                </a:lnTo>
                <a:lnTo>
                  <a:pt x="0" y="9769"/>
                </a:lnTo>
                <a:close/>
              </a:path>
            </a:pathLst>
          </a:custGeom>
          <a:solidFill>
            <a:srgbClr val="0078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50D2FF"/>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8" name="Title 1">
            <a:extLst>
              <a:ext uri="{FF2B5EF4-FFF2-40B4-BE49-F238E27FC236}">
                <a16:creationId xmlns:a16="http://schemas.microsoft.com/office/drawing/2014/main" id="{A2294272-30EE-469D-9E6B-DF9F6229666F}"/>
              </a:ext>
            </a:extLst>
          </p:cNvPr>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3" name="Subtitle 2"/>
          <p:cNvSpPr>
            <a:spLocks noGrp="1"/>
          </p:cNvSpPr>
          <p:nvPr>
            <p:ph type="subTitle" idx="1"/>
          </p:nvPr>
        </p:nvSpPr>
        <p:spPr>
          <a:xfrm>
            <a:off x="1733176" y="3593741"/>
            <a:ext cx="5679563"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92111956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pic>
        <p:nvPicPr>
          <p:cNvPr id="12" name="Picture 11">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501456"/>
            <a:ext cx="4686855" cy="3987422"/>
          </a:xfrm>
          <a:prstGeom prst="rect">
            <a:avLst/>
          </a:prstGeom>
        </p:spPr>
      </p:pic>
      <p:sp>
        <p:nvSpPr>
          <p:cNvPr id="13" name="Oval 12">
            <a:extLst>
              <a:ext uri="{C183D7F6-B498-43B3-948B-1728B52AA6E4}">
                <adec:decorative xmlns:adec="http://schemas.microsoft.com/office/drawing/2017/decorative" val="1"/>
              </a:ext>
            </a:extLst>
          </p:cNvPr>
          <p:cNvSpPr/>
          <p:nvPr/>
        </p:nvSpPr>
        <p:spPr>
          <a:xfrm>
            <a:off x="0" y="-13547"/>
            <a:ext cx="9153769" cy="6892192"/>
          </a:xfrm>
          <a:custGeom>
            <a:avLst/>
            <a:gdLst/>
            <a:ahLst/>
            <a:cxnLst/>
            <a:rect l="l" t="t" r="r" b="b"/>
            <a:pathLst>
              <a:path w="9153769" h="6892192">
                <a:moveTo>
                  <a:pt x="9153769" y="0"/>
                </a:move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5269176"/>
                </a:lnTo>
                <a:lnTo>
                  <a:pt x="156821" y="5261257"/>
                </a:lnTo>
                <a:cubicBezTo>
                  <a:pt x="992807" y="5176359"/>
                  <a:pt x="1645173" y="4470343"/>
                  <a:pt x="1645173" y="3611959"/>
                </a:cubicBezTo>
                <a:cubicBezTo>
                  <a:pt x="1645173" y="2753575"/>
                  <a:pt x="992807" y="2047560"/>
                  <a:pt x="156821" y="1962661"/>
                </a:cubicBezTo>
                <a:lnTo>
                  <a:pt x="0" y="1954742"/>
                </a:lnTo>
                <a:lnTo>
                  <a:pt x="0" y="9769"/>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7AE1AA"/>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8" name="Title 1">
            <a:extLst>
              <a:ext uri="{FF2B5EF4-FFF2-40B4-BE49-F238E27FC236}">
                <a16:creationId xmlns:a16="http://schemas.microsoft.com/office/drawing/2014/main" id="{8224778A-A054-43C3-BD9E-D0309D256B7C}"/>
              </a:ext>
            </a:extLst>
          </p:cNvPr>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9" name="Subtitle 2">
            <a:extLst>
              <a:ext uri="{FF2B5EF4-FFF2-40B4-BE49-F238E27FC236}">
                <a16:creationId xmlns:a16="http://schemas.microsoft.com/office/drawing/2014/main" id="{35BB72A0-ED5F-413C-B3B4-76C9C971F823}"/>
              </a:ext>
            </a:extLst>
          </p:cNvPr>
          <p:cNvSpPr>
            <a:spLocks noGrp="1"/>
          </p:cNvSpPr>
          <p:nvPr>
            <p:ph type="subTitle" idx="1"/>
          </p:nvPr>
        </p:nvSpPr>
        <p:spPr>
          <a:xfrm>
            <a:off x="1733176" y="3593741"/>
            <a:ext cx="5679563"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609486466"/>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11" name="Picture 10">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1925539"/>
            <a:ext cx="1654099" cy="3330090"/>
          </a:xfrm>
          <a:prstGeom prst="rect">
            <a:avLst/>
          </a:prstGeom>
        </p:spPr>
      </p:pic>
      <p:sp>
        <p:nvSpPr>
          <p:cNvPr id="13" name="Oval 12">
            <a:extLst>
              <a:ext uri="{C183D7F6-B498-43B3-948B-1728B52AA6E4}">
                <adec:decorative xmlns:adec="http://schemas.microsoft.com/office/drawing/2017/decorative" val="1"/>
              </a:ext>
            </a:extLst>
          </p:cNvPr>
          <p:cNvSpPr/>
          <p:nvPr/>
        </p:nvSpPr>
        <p:spPr>
          <a:xfrm>
            <a:off x="0" y="-13547"/>
            <a:ext cx="9153769" cy="6892192"/>
          </a:xfrm>
          <a:custGeom>
            <a:avLst/>
            <a:gdLst/>
            <a:ahLst/>
            <a:cxnLst/>
            <a:rect l="l" t="t" r="r" b="b"/>
            <a:pathLst>
              <a:path w="9153769" h="6892192">
                <a:moveTo>
                  <a:pt x="9153769" y="0"/>
                </a:move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5269176"/>
                </a:lnTo>
                <a:lnTo>
                  <a:pt x="156821" y="5261257"/>
                </a:lnTo>
                <a:cubicBezTo>
                  <a:pt x="992807" y="5176359"/>
                  <a:pt x="1645173" y="4470343"/>
                  <a:pt x="1645173" y="3611959"/>
                </a:cubicBezTo>
                <a:cubicBezTo>
                  <a:pt x="1645173" y="2753575"/>
                  <a:pt x="992807" y="2047560"/>
                  <a:pt x="156821" y="1962661"/>
                </a:cubicBezTo>
                <a:lnTo>
                  <a:pt x="0" y="1954742"/>
                </a:lnTo>
                <a:lnTo>
                  <a:pt x="0" y="9769"/>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EDC00"/>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pic>
        <p:nvPicPr>
          <p:cNvPr id="17" name="Picture 16">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2" name="Title 1"/>
          <p:cNvSpPr>
            <a:spLocks noGrp="1"/>
          </p:cNvSpPr>
          <p:nvPr>
            <p:ph type="ctrTitle" hasCustomPrompt="1"/>
          </p:nvPr>
        </p:nvSpPr>
        <p:spPr>
          <a:xfrm>
            <a:off x="1654098" y="546009"/>
            <a:ext cx="5758641" cy="3047733"/>
          </a:xfrm>
        </p:spPr>
        <p:txBody>
          <a:bodyPr anchor="b">
            <a:noAutofit/>
          </a:bodyPr>
          <a:lstStyle>
            <a:lvl1pPr algn="l">
              <a:defRPr sz="3400">
                <a:solidFill>
                  <a:schemeClr val="bg1"/>
                </a:solidFill>
              </a:defRPr>
            </a:lvl1pPr>
          </a:lstStyle>
          <a:p>
            <a:r>
              <a:rPr lang="en-US" dirty="0">
                <a:solidFill>
                  <a:srgbClr val="EEDC00"/>
                </a:solidFill>
              </a:rPr>
              <a:t>—</a:t>
            </a:r>
            <a:br>
              <a:rPr lang="en-US" dirty="0"/>
            </a:br>
            <a:r>
              <a:rPr lang="en-US" dirty="0"/>
              <a:t>Click to edit Master title style</a:t>
            </a:r>
          </a:p>
        </p:txBody>
      </p:sp>
      <p:sp>
        <p:nvSpPr>
          <p:cNvPr id="3" name="Subtitle 2"/>
          <p:cNvSpPr>
            <a:spLocks noGrp="1"/>
          </p:cNvSpPr>
          <p:nvPr>
            <p:ph type="subTitle" idx="1"/>
          </p:nvPr>
        </p:nvSpPr>
        <p:spPr>
          <a:xfrm>
            <a:off x="1654098" y="3593741"/>
            <a:ext cx="5758641" cy="127428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4229821988"/>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pic>
        <p:nvPicPr>
          <p:cNvPr id="12" name="Picture 11">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107945"/>
            <a:ext cx="1326397" cy="594137"/>
          </a:xfrm>
          <a:prstGeom prst="rect">
            <a:avLst/>
          </a:prstGeom>
        </p:spPr>
      </p:pic>
      <p:sp>
        <p:nvSpPr>
          <p:cNvPr id="18"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7AE1A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9"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ectangle 14">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
        <p:nvSpPr>
          <p:cNvPr id="2" name="Title 1"/>
          <p:cNvSpPr>
            <a:spLocks noGrp="1"/>
          </p:cNvSpPr>
          <p:nvPr>
            <p:ph type="ctrTitle" hasCustomPrompt="1"/>
          </p:nvPr>
        </p:nvSpPr>
        <p:spPr>
          <a:xfrm>
            <a:off x="685800" y="1544652"/>
            <a:ext cx="7497956" cy="2475104"/>
          </a:xfrm>
        </p:spPr>
        <p:txBody>
          <a:bodyPr anchor="b">
            <a:noAutofit/>
          </a:bodyPr>
          <a:lstStyle>
            <a:lvl1pPr algn="l">
              <a:defRPr sz="3400">
                <a:solidFill>
                  <a:schemeClr val="bg1"/>
                </a:solidFill>
              </a:defRPr>
            </a:lvl1pPr>
          </a:lstStyle>
          <a:p>
            <a:r>
              <a:rPr lang="en-US" dirty="0">
                <a:solidFill>
                  <a:srgbClr val="7AE1AA"/>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96332" y="4019755"/>
            <a:ext cx="7497956" cy="1540431"/>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6093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p:txBody>
          <a:bodyPr/>
          <a:lstStyle>
            <a:lvl1pPr marL="317500" indent="-304800">
              <a:defRPr/>
            </a:lvl1pPr>
            <a:lvl2pPr marL="635000" indent="-254000">
              <a:defRPr/>
            </a:lvl2pPr>
            <a:lvl3pPr marL="952500" indent="-254000">
              <a:defRPr/>
            </a:lvl3pPr>
            <a:lvl4pPr marL="1282700" indent="-266700">
              <a:defRPr/>
            </a:lvl4pPr>
            <a:lvl5pPr marL="1536700" indent="-254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623914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50D2F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sp>
        <p:nvSpPr>
          <p:cNvPr id="13"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78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21" name="Picture 2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093927"/>
            <a:ext cx="1357693" cy="608155"/>
          </a:xfrm>
          <a:prstGeom prst="rect">
            <a:avLst/>
          </a:prstGeom>
        </p:spPr>
      </p:pic>
      <p:sp>
        <p:nvSpPr>
          <p:cNvPr id="15" name="Rectangle 14">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2" name="Title 1"/>
          <p:cNvSpPr>
            <a:spLocks noGrp="1"/>
          </p:cNvSpPr>
          <p:nvPr>
            <p:ph type="ctrTitle" hasCustomPrompt="1"/>
          </p:nvPr>
        </p:nvSpPr>
        <p:spPr>
          <a:xfrm>
            <a:off x="685800" y="1544652"/>
            <a:ext cx="7497956" cy="2475104"/>
          </a:xfrm>
        </p:spPr>
        <p:txBody>
          <a:bodyPr anchor="b">
            <a:noAutofit/>
          </a:bodyPr>
          <a:lstStyle>
            <a:lvl1pPr marL="0" marR="0" indent="0" algn="l" defTabSz="457200" rtl="0" eaLnBrk="1" fontAlgn="auto" latinLnBrk="0" hangingPunct="1">
              <a:lnSpc>
                <a:spcPct val="100000"/>
              </a:lnSpc>
              <a:spcBef>
                <a:spcPct val="0"/>
              </a:spcBef>
              <a:spcAft>
                <a:spcPts val="0"/>
              </a:spcAft>
              <a:buClrTx/>
              <a:buSzTx/>
              <a:buFontTx/>
              <a:buNone/>
              <a:tabLst/>
              <a:defRPr sz="3400">
                <a:solidFill>
                  <a:srgbClr val="000054"/>
                </a:solidFill>
              </a:defRPr>
            </a:lvl1pPr>
          </a:lstStyle>
          <a:p>
            <a:r>
              <a:rPr lang="en-US" dirty="0">
                <a:solidFill>
                  <a:srgbClr val="0078FF"/>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0" y="4019755"/>
            <a:ext cx="7497956" cy="1430452"/>
          </a:xfrm>
        </p:spPr>
        <p:txBody>
          <a:bodyPr/>
          <a:lstStyle>
            <a:lvl1pPr marL="0" indent="0" algn="l">
              <a:buNone/>
              <a:defRPr>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563174037"/>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EEDC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sp>
        <p:nvSpPr>
          <p:cNvPr id="12"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7" name="Picture 16">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093927"/>
            <a:ext cx="1357693" cy="608155"/>
          </a:xfrm>
          <a:prstGeom prst="rect">
            <a:avLst/>
          </a:prstGeom>
        </p:spPr>
      </p:pic>
      <p:sp>
        <p:nvSpPr>
          <p:cNvPr id="18" name="Rectangle 17">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2" name="Title 1">
            <a:extLst>
              <a:ext uri="{C183D7F6-B498-43B3-948B-1728B52AA6E4}">
                <adec:decorative xmlns:adec="http://schemas.microsoft.com/office/drawing/2017/decorative" val="1"/>
              </a:ext>
            </a:extLst>
          </p:cNvPr>
          <p:cNvSpPr>
            <a:spLocks noGrp="1"/>
          </p:cNvSpPr>
          <p:nvPr>
            <p:ph type="ctrTitle" hasCustomPrompt="1"/>
          </p:nvPr>
        </p:nvSpPr>
        <p:spPr>
          <a:xfrm>
            <a:off x="685800" y="1544652"/>
            <a:ext cx="7497956" cy="2475105"/>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400">
                <a:solidFill>
                  <a:srgbClr val="000054"/>
                </a:solidFill>
              </a:defRPr>
            </a:lvl1pPr>
          </a:lstStyle>
          <a:p>
            <a:r>
              <a:rPr lang="en-US" dirty="0">
                <a:solidFill>
                  <a:srgbClr val="E60028"/>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0" y="4019755"/>
            <a:ext cx="7497956" cy="1430452"/>
          </a:xfrm>
        </p:spPr>
        <p:txBody>
          <a:bodyPr/>
          <a:lstStyle>
            <a:lvl1pPr marL="0" indent="0" algn="l">
              <a:buNone/>
              <a:defRPr>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835210644"/>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3_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E60028"/>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sp>
        <p:nvSpPr>
          <p:cNvPr id="12"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C864C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53112" y="6107945"/>
            <a:ext cx="1326397" cy="594137"/>
          </a:xfrm>
          <a:prstGeom prst="rect">
            <a:avLst/>
          </a:prstGeom>
        </p:spPr>
      </p:pic>
      <p:sp>
        <p:nvSpPr>
          <p:cNvPr id="16" name="Rectangle 15">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
        <p:nvSpPr>
          <p:cNvPr id="2" name="Title 1"/>
          <p:cNvSpPr>
            <a:spLocks noGrp="1"/>
          </p:cNvSpPr>
          <p:nvPr>
            <p:ph type="ctrTitle" hasCustomPrompt="1"/>
          </p:nvPr>
        </p:nvSpPr>
        <p:spPr>
          <a:xfrm>
            <a:off x="685800" y="1544653"/>
            <a:ext cx="7497956" cy="2475103"/>
          </a:xfrm>
        </p:spPr>
        <p:txBody>
          <a:bodyPr>
            <a:noAutofit/>
          </a:bodyPr>
          <a:lstStyle>
            <a:lvl1pPr algn="l">
              <a:defRPr sz="3400">
                <a:solidFill>
                  <a:schemeClr val="bg1"/>
                </a:solidFill>
              </a:defRPr>
            </a:lvl1pPr>
          </a:lstStyle>
          <a:p>
            <a:r>
              <a:rPr lang="en-US" dirty="0">
                <a:solidFill>
                  <a:srgbClr val="C864C8"/>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0" y="4025073"/>
            <a:ext cx="7497956" cy="1430452"/>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239218177"/>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200" y="143377"/>
            <a:ext cx="7261922" cy="1482513"/>
          </a:xfrm>
        </p:spPr>
        <p:txBody>
          <a:bodyPr/>
          <a:lstStyle/>
          <a:p>
            <a:r>
              <a:rPr lang="en-US" dirty="0">
                <a:solidFill>
                  <a:srgbClr val="FAC800"/>
                </a:solidFill>
              </a:rPr>
              <a:t>—</a:t>
            </a:r>
            <a:br>
              <a:rPr lang="en-US" dirty="0"/>
            </a:br>
            <a:r>
              <a:rPr lang="en-US" dirty="0"/>
              <a:t>Click to edit Master title style</a:t>
            </a:r>
          </a:p>
        </p:txBody>
      </p:sp>
      <p:sp>
        <p:nvSpPr>
          <p:cNvPr id="13" name="Text Placeholder 12"/>
          <p:cNvSpPr>
            <a:spLocks noGrp="1"/>
          </p:cNvSpPr>
          <p:nvPr>
            <p:ph type="body" sz="quarter" idx="13"/>
          </p:nvPr>
        </p:nvSpPr>
        <p:spPr>
          <a:xfrm>
            <a:off x="457200" y="1743874"/>
            <a:ext cx="7261922" cy="767215"/>
          </a:xfrm>
        </p:spPr>
        <p:txBody>
          <a:bodyPr>
            <a:normAutofit/>
          </a:bodyPr>
          <a:lstStyle>
            <a:lvl1pPr marL="0" indent="0">
              <a:buNone/>
              <a:defRPr sz="2000"/>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GB"/>
              <a:t>Click to edit Master text styles</a:t>
            </a:r>
          </a:p>
        </p:txBody>
      </p:sp>
      <p:sp>
        <p:nvSpPr>
          <p:cNvPr id="3" name="Content Placeholder 2"/>
          <p:cNvSpPr>
            <a:spLocks noGrp="1"/>
          </p:cNvSpPr>
          <p:nvPr>
            <p:ph idx="1"/>
          </p:nvPr>
        </p:nvSpPr>
        <p:spPr>
          <a:xfrm>
            <a:off x="457201" y="2742375"/>
            <a:ext cx="3866995" cy="2915837"/>
          </a:xfrm>
        </p:spPr>
        <p:txBody>
          <a:bodyPr>
            <a:normAutofit/>
          </a:bodyPr>
          <a:lstStyle>
            <a:lvl1pPr marL="0" indent="0">
              <a:buNone/>
              <a:defRPr sz="1200">
                <a:solidFill>
                  <a:srgbClr val="000000"/>
                </a:solidFill>
              </a:defRPr>
            </a:lvl1pPr>
            <a:lvl2pPr marL="457200" indent="0">
              <a:buNone/>
              <a:defRPr>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GB"/>
              <a:t>Click to edit Master text styles</a:t>
            </a:r>
          </a:p>
        </p:txBody>
      </p:sp>
      <p:sp>
        <p:nvSpPr>
          <p:cNvPr id="14" name="Content Placeholder 2"/>
          <p:cNvSpPr>
            <a:spLocks noGrp="1"/>
          </p:cNvSpPr>
          <p:nvPr>
            <p:ph idx="14"/>
          </p:nvPr>
        </p:nvSpPr>
        <p:spPr>
          <a:xfrm>
            <a:off x="4589347" y="2742375"/>
            <a:ext cx="3866995" cy="2915837"/>
          </a:xfrm>
        </p:spPr>
        <p:txBody>
          <a:bodyPr>
            <a:normAutofit/>
          </a:bodyPr>
          <a:lstStyle>
            <a:lvl1pPr marL="285750" indent="-285750">
              <a:buClr>
                <a:srgbClr val="FAC800"/>
              </a:buClr>
              <a:buFont typeface="Lucida Grande"/>
              <a:buChar char="—"/>
              <a:defRPr sz="1200">
                <a:solidFill>
                  <a:srgbClr val="000000"/>
                </a:solidFill>
              </a:defRPr>
            </a:lvl1pPr>
            <a:lvl2pPr marL="457200" indent="0">
              <a:buNone/>
              <a:defRPr sz="1200">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725595340"/>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
            <a:ext cx="6202556" cy="1482513"/>
          </a:xfrm>
        </p:spPr>
        <p:txBody>
          <a:bodyPr>
            <a:noAutofit/>
          </a:bodyPr>
          <a:lstStyle>
            <a:lvl1pPr>
              <a:defRPr sz="2200"/>
            </a:lvl1pPr>
          </a:lstStyle>
          <a:p>
            <a:r>
              <a:rPr lang="en-US" dirty="0">
                <a:solidFill>
                  <a:srgbClr val="C864C8"/>
                </a:solidFill>
              </a:rPr>
              <a:t>—</a:t>
            </a:r>
            <a:br>
              <a:rPr lang="en-US" dirty="0"/>
            </a:br>
            <a:r>
              <a:rPr lang="en-US" dirty="0"/>
              <a:t>Click to edit Master title style</a:t>
            </a:r>
          </a:p>
        </p:txBody>
      </p:sp>
      <p:sp>
        <p:nvSpPr>
          <p:cNvPr id="11" name="Picture Placeholder 10"/>
          <p:cNvSpPr>
            <a:spLocks noGrp="1"/>
          </p:cNvSpPr>
          <p:nvPr>
            <p:ph type="pic" sz="quarter" idx="13"/>
          </p:nvPr>
        </p:nvSpPr>
        <p:spPr>
          <a:xfrm>
            <a:off x="726766" y="2303915"/>
            <a:ext cx="1559234" cy="1570567"/>
          </a:xfrm>
          <a:prstGeom prst="ellipse">
            <a:avLst/>
          </a:prstGeom>
        </p:spPr>
        <p:txBody>
          <a:bodyPr>
            <a:noAutofit/>
          </a:bodyPr>
          <a:lstStyle>
            <a:lvl1pPr marL="0" indent="0">
              <a:buNone/>
              <a:defRPr sz="800"/>
            </a:lvl1pPr>
          </a:lstStyle>
          <a:p>
            <a:r>
              <a:rPr lang="en-GB"/>
              <a:t>Click icon to add picture</a:t>
            </a:r>
            <a:endParaRPr lang="en-US" dirty="0"/>
          </a:p>
        </p:txBody>
      </p:sp>
      <p:sp>
        <p:nvSpPr>
          <p:cNvPr id="21" name="Text Placeholder 20"/>
          <p:cNvSpPr>
            <a:spLocks noGrp="1"/>
          </p:cNvSpPr>
          <p:nvPr>
            <p:ph type="body" sz="quarter" idx="14"/>
          </p:nvPr>
        </p:nvSpPr>
        <p:spPr>
          <a:xfrm>
            <a:off x="726765" y="3939842"/>
            <a:ext cx="2336180" cy="504593"/>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GB"/>
              <a:t>Click to edit Master text styles</a:t>
            </a:r>
          </a:p>
        </p:txBody>
      </p:sp>
      <p:sp>
        <p:nvSpPr>
          <p:cNvPr id="23" name="Text Placeholder 22"/>
          <p:cNvSpPr>
            <a:spLocks noGrp="1"/>
          </p:cNvSpPr>
          <p:nvPr>
            <p:ph type="body" sz="quarter" idx="15"/>
          </p:nvPr>
        </p:nvSpPr>
        <p:spPr>
          <a:xfrm>
            <a:off x="726765" y="4444435"/>
            <a:ext cx="2332038" cy="809029"/>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p:txBody>
      </p:sp>
      <p:sp>
        <p:nvSpPr>
          <p:cNvPr id="33" name="Picture Placeholder 10"/>
          <p:cNvSpPr>
            <a:spLocks noGrp="1"/>
          </p:cNvSpPr>
          <p:nvPr>
            <p:ph type="pic" sz="quarter" idx="16"/>
          </p:nvPr>
        </p:nvSpPr>
        <p:spPr>
          <a:xfrm>
            <a:off x="3347865" y="2303915"/>
            <a:ext cx="1566058" cy="1570567"/>
          </a:xfrm>
          <a:prstGeom prst="ellipse">
            <a:avLst/>
          </a:prstGeom>
        </p:spPr>
        <p:txBody>
          <a:bodyPr>
            <a:noAutofit/>
          </a:bodyPr>
          <a:lstStyle>
            <a:lvl1pPr marL="0" indent="0">
              <a:buNone/>
              <a:defRPr sz="800"/>
            </a:lvl1pPr>
          </a:lstStyle>
          <a:p>
            <a:r>
              <a:rPr lang="en-GB"/>
              <a:t>Click icon to add picture</a:t>
            </a:r>
            <a:endParaRPr lang="en-US" dirty="0"/>
          </a:p>
        </p:txBody>
      </p:sp>
      <p:sp>
        <p:nvSpPr>
          <p:cNvPr id="34" name="Text Placeholder 20"/>
          <p:cNvSpPr>
            <a:spLocks noGrp="1"/>
          </p:cNvSpPr>
          <p:nvPr>
            <p:ph type="body" sz="quarter" idx="17"/>
          </p:nvPr>
        </p:nvSpPr>
        <p:spPr>
          <a:xfrm>
            <a:off x="3347864" y="3939842"/>
            <a:ext cx="2336180" cy="504593"/>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GB"/>
              <a:t>Click to edit Master text styles</a:t>
            </a:r>
          </a:p>
        </p:txBody>
      </p:sp>
      <p:sp>
        <p:nvSpPr>
          <p:cNvPr id="35" name="Text Placeholder 22"/>
          <p:cNvSpPr>
            <a:spLocks noGrp="1"/>
          </p:cNvSpPr>
          <p:nvPr>
            <p:ph type="body" sz="quarter" idx="18"/>
          </p:nvPr>
        </p:nvSpPr>
        <p:spPr>
          <a:xfrm>
            <a:off x="3347864" y="4444435"/>
            <a:ext cx="2332038" cy="809029"/>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p:txBody>
      </p:sp>
      <p:sp>
        <p:nvSpPr>
          <p:cNvPr id="36" name="Picture Placeholder 10"/>
          <p:cNvSpPr>
            <a:spLocks noGrp="1"/>
          </p:cNvSpPr>
          <p:nvPr>
            <p:ph type="pic" sz="quarter" idx="19"/>
          </p:nvPr>
        </p:nvSpPr>
        <p:spPr>
          <a:xfrm>
            <a:off x="5940153" y="2303915"/>
            <a:ext cx="1582155" cy="1570567"/>
          </a:xfrm>
          <a:prstGeom prst="ellipse">
            <a:avLst/>
          </a:prstGeom>
        </p:spPr>
        <p:txBody>
          <a:bodyPr>
            <a:noAutofit/>
          </a:bodyPr>
          <a:lstStyle>
            <a:lvl1pPr marL="0" indent="0">
              <a:buNone/>
              <a:defRPr sz="800"/>
            </a:lvl1pPr>
          </a:lstStyle>
          <a:p>
            <a:r>
              <a:rPr lang="en-GB"/>
              <a:t>Click icon to add picture</a:t>
            </a:r>
            <a:endParaRPr lang="en-US" dirty="0"/>
          </a:p>
        </p:txBody>
      </p:sp>
      <p:sp>
        <p:nvSpPr>
          <p:cNvPr id="37" name="Text Placeholder 20"/>
          <p:cNvSpPr>
            <a:spLocks noGrp="1"/>
          </p:cNvSpPr>
          <p:nvPr>
            <p:ph type="body" sz="quarter" idx="20"/>
          </p:nvPr>
        </p:nvSpPr>
        <p:spPr>
          <a:xfrm>
            <a:off x="5940152" y="3939842"/>
            <a:ext cx="2336180" cy="504593"/>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GB"/>
              <a:t>Click to edit Master text styles</a:t>
            </a:r>
          </a:p>
        </p:txBody>
      </p:sp>
      <p:sp>
        <p:nvSpPr>
          <p:cNvPr id="38" name="Text Placeholder 22"/>
          <p:cNvSpPr>
            <a:spLocks noGrp="1"/>
          </p:cNvSpPr>
          <p:nvPr>
            <p:ph type="body" sz="quarter" idx="21"/>
          </p:nvPr>
        </p:nvSpPr>
        <p:spPr>
          <a:xfrm>
            <a:off x="5940152" y="4444435"/>
            <a:ext cx="2332038" cy="809029"/>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p:txBody>
      </p:sp>
      <p:sp>
        <p:nvSpPr>
          <p:cNvPr id="16" name="Rectangle 21">
            <a:extLst>
              <a:ext uri="{C183D7F6-B498-43B3-948B-1728B52AA6E4}">
                <adec:decorative xmlns:adec="http://schemas.microsoft.com/office/drawing/2017/decorative" val="1"/>
              </a:ext>
            </a:extLst>
          </p:cNvPr>
          <p:cNvSpPr/>
          <p:nvPr/>
        </p:nvSpPr>
        <p:spPr>
          <a:xfrm rot="5400000">
            <a:off x="8023763" y="6194964"/>
            <a:ext cx="454178"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C864C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58579794"/>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nternal Page">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105438"/>
            <a:ext cx="1357693" cy="608155"/>
          </a:xfrm>
          <a:prstGeom prst="rect">
            <a:avLst/>
          </a:prstGeom>
        </p:spPr>
      </p:pic>
      <p:sp>
        <p:nvSpPr>
          <p:cNvPr id="13" name="Rectangle 12">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10" name="Text Placeholder 9"/>
          <p:cNvSpPr>
            <a:spLocks noGrp="1"/>
          </p:cNvSpPr>
          <p:nvPr>
            <p:ph type="body" sz="quarter" idx="13" hasCustomPrompt="1"/>
          </p:nvPr>
        </p:nvSpPr>
        <p:spPr>
          <a:xfrm>
            <a:off x="457200" y="327254"/>
            <a:ext cx="7627938" cy="5157495"/>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FF8199"/>
                </a:solidFill>
              </a:rPr>
              <a:t>—</a:t>
            </a:r>
            <a:br>
              <a:rPr lang="en-US" dirty="0"/>
            </a:br>
            <a:r>
              <a:rPr lang="en-US" dirty="0"/>
              <a:t>Click to edit Master text styles</a:t>
            </a:r>
          </a:p>
        </p:txBody>
      </p:sp>
    </p:spTree>
    <p:extLst>
      <p:ext uri="{BB962C8B-B14F-4D97-AF65-F5344CB8AC3E}">
        <p14:creationId xmlns:p14="http://schemas.microsoft.com/office/powerpoint/2010/main" val="1773475593"/>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Internal Page">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7AE1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105438"/>
            <a:ext cx="1357693" cy="608155"/>
          </a:xfrm>
          <a:prstGeom prst="rect">
            <a:avLst/>
          </a:prstGeom>
        </p:spPr>
      </p:pic>
      <p:sp>
        <p:nvSpPr>
          <p:cNvPr id="13" name="Rectangle 12">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10" name="Text Placeholder 9"/>
          <p:cNvSpPr>
            <a:spLocks noGrp="1"/>
          </p:cNvSpPr>
          <p:nvPr>
            <p:ph type="body" sz="quarter" idx="13" hasCustomPrompt="1"/>
          </p:nvPr>
        </p:nvSpPr>
        <p:spPr>
          <a:xfrm>
            <a:off x="457200" y="327254"/>
            <a:ext cx="7627938" cy="5157495"/>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E60028"/>
                </a:solidFill>
              </a:rPr>
              <a:t>—</a:t>
            </a:r>
            <a:br>
              <a:rPr lang="en-US" dirty="0"/>
            </a:br>
            <a:r>
              <a:rPr lang="en-US" dirty="0"/>
              <a:t>Click to edit Master text styles</a:t>
            </a:r>
          </a:p>
        </p:txBody>
      </p:sp>
    </p:spTree>
    <p:extLst>
      <p:ext uri="{BB962C8B-B14F-4D97-AF65-F5344CB8AC3E}">
        <p14:creationId xmlns:p14="http://schemas.microsoft.com/office/powerpoint/2010/main" val="3656859408"/>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ternal Page">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AA00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AA00AA"/>
              </a:solidFill>
            </a:endParaRPr>
          </a:p>
        </p:txBody>
      </p:sp>
      <p:pic>
        <p:nvPicPr>
          <p:cNvPr id="13" name="Picture 12">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53112" y="6107945"/>
            <a:ext cx="1326397" cy="594137"/>
          </a:xfrm>
          <a:prstGeom prst="rect">
            <a:avLst/>
          </a:prstGeom>
        </p:spPr>
      </p:pic>
      <p:sp>
        <p:nvSpPr>
          <p:cNvPr id="12" name="Rectangle 11">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
        <p:nvSpPr>
          <p:cNvPr id="10" name="Text Placeholder 9"/>
          <p:cNvSpPr>
            <a:spLocks noGrp="1"/>
          </p:cNvSpPr>
          <p:nvPr>
            <p:ph type="body" sz="quarter" idx="13" hasCustomPrompt="1"/>
          </p:nvPr>
        </p:nvSpPr>
        <p:spPr>
          <a:xfrm>
            <a:off x="457200" y="327254"/>
            <a:ext cx="7627938" cy="5157495"/>
          </a:xfrm>
        </p:spPr>
        <p:txBody>
          <a:bodyPr>
            <a:normAutofit/>
          </a:bodyPr>
          <a:lstStyle>
            <a:lvl1pPr marL="0" indent="0">
              <a:lnSpc>
                <a:spcPct val="90000"/>
              </a:lnSpc>
              <a:buNone/>
              <a:defRPr sz="4000" b="1">
                <a:solidFill>
                  <a:schemeClr val="bg1"/>
                </a:solidFill>
              </a:defRPr>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7AE1AA"/>
                </a:solidFill>
              </a:rPr>
              <a:t>—</a:t>
            </a:r>
            <a:br>
              <a:rPr lang="en-US" dirty="0"/>
            </a:br>
            <a:r>
              <a:rPr lang="en-US" dirty="0"/>
              <a:t>Click to edit Master text styles</a:t>
            </a:r>
          </a:p>
        </p:txBody>
      </p:sp>
    </p:spTree>
    <p:extLst>
      <p:ext uri="{BB962C8B-B14F-4D97-AF65-F5344CB8AC3E}">
        <p14:creationId xmlns:p14="http://schemas.microsoft.com/office/powerpoint/2010/main" val="836768484"/>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p:txBody>
          <a:bodyPr/>
          <a:lstStyle>
            <a:lvl1pPr marL="317500" indent="-304800">
              <a:defRPr/>
            </a:lvl1pPr>
            <a:lvl2pPr marL="635000" indent="-254000">
              <a:defRPr/>
            </a:lvl2pPr>
            <a:lvl3pPr marL="952500" indent="-254000">
              <a:defRPr/>
            </a:lvl3pPr>
            <a:lvl4pPr marL="1282700" indent="-266700">
              <a:defRPr/>
            </a:lvl4pPr>
            <a:lvl5pPr marL="1536700" indent="-254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3595849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dirty="0" err="1" smtClean="0"/>
            </a:lvl1pPr>
          </a:lstStyle>
          <a:p>
            <a:endParaRPr lang="en-AU"/>
          </a:p>
        </p:txBody>
      </p:sp>
      <p:sp>
        <p:nvSpPr>
          <p:cNvPr id="4" name="Footer Placeholder 3"/>
          <p:cNvSpPr>
            <a:spLocks noGrp="1"/>
          </p:cNvSpPr>
          <p:nvPr>
            <p:ph type="ftr" sz="quarter" idx="11"/>
          </p:nvPr>
        </p:nvSpPr>
        <p:spPr/>
        <p:txBody>
          <a:bodyPr/>
          <a:lstStyle>
            <a:lvl1pPr>
              <a:defRPr/>
            </a:lvl1pPr>
          </a:lstStyle>
          <a:p>
            <a:r>
              <a:rPr lang="en-AU"/>
              <a:t>AD006 Associate Degree in IT</a:t>
            </a:r>
          </a:p>
        </p:txBody>
      </p:sp>
      <p:sp>
        <p:nvSpPr>
          <p:cNvPr id="5" name="Slide Number Placeholder 4"/>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389528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30648240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46BCA-89B3-4F02-A47E-C98B3AE78799}" type="datetimeFigureOut">
              <a:rPr lang="en-AU" smtClean="0"/>
              <a:t>22/7/2024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4BF680B-88BF-4799-9CBE-CA5892BB9547}" type="slidenum">
              <a:rPr lang="en-AU" smtClean="0"/>
              <a:t>‹#›</a:t>
            </a:fld>
            <a:endParaRPr lang="en-AU"/>
          </a:p>
        </p:txBody>
      </p:sp>
    </p:spTree>
    <p:extLst>
      <p:ext uri="{BB962C8B-B14F-4D97-AF65-F5344CB8AC3E}">
        <p14:creationId xmlns:p14="http://schemas.microsoft.com/office/powerpoint/2010/main" val="112668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Content Placeholder 2"/>
          <p:cNvSpPr>
            <a:spLocks noGrp="1"/>
          </p:cNvSpPr>
          <p:nvPr>
            <p:ph sz="half" idx="1"/>
          </p:nvPr>
        </p:nvSpPr>
        <p:spPr>
          <a:xfrm>
            <a:off x="381000" y="1300163"/>
            <a:ext cx="4038600" cy="4865687"/>
          </a:xfrm>
        </p:spPr>
        <p:txBody>
          <a:bodyPr/>
          <a:lstStyle>
            <a:lvl1pPr marL="317500" indent="-304800">
              <a:defRPr sz="2800"/>
            </a:lvl1pPr>
            <a:lvl2pPr marL="635000" indent="-317500">
              <a:defRPr sz="2400"/>
            </a:lvl2pPr>
            <a:lvl3pPr marL="889000" indent="-254000">
              <a:defRPr sz="2400"/>
            </a:lvl3pPr>
            <a:lvl4pPr marL="1206500" indent="-254000">
              <a:defRPr sz="2400"/>
            </a:lvl4pPr>
            <a:lvl5pPr marL="1524000" indent="-254000">
              <a:defRPr sz="2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572000" y="1300163"/>
            <a:ext cx="4038600" cy="4865687"/>
          </a:xfrm>
        </p:spPr>
        <p:txBody>
          <a:bodyPr/>
          <a:lstStyle>
            <a:lvl1pPr marL="317500" indent="-304800">
              <a:defRPr sz="2800"/>
            </a:lvl1pPr>
            <a:lvl2pPr marL="635000" indent="-317500">
              <a:defRPr sz="2400"/>
            </a:lvl2pPr>
            <a:lvl3pPr marL="889000" indent="-254000">
              <a:defRPr sz="2400"/>
            </a:lvl3pPr>
            <a:lvl4pPr marL="1206500" indent="-254000">
              <a:defRPr sz="2400"/>
            </a:lvl4pPr>
            <a:lvl5pPr marL="1524000" indent="-254000">
              <a:defRPr sz="2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139664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200"/>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766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301875"/>
            <a:ext cx="4040188" cy="3824288"/>
          </a:xfrm>
        </p:spPr>
        <p:txBody>
          <a:bodyPr/>
          <a:lstStyle>
            <a:lvl1pPr marL="317500" indent="-304800">
              <a:defRPr sz="2400"/>
            </a:lvl1pPr>
            <a:lvl2pPr marL="571500" indent="-254000">
              <a:defRPr sz="2400"/>
            </a:lvl2pPr>
            <a:lvl3pPr marL="889000" indent="-254000">
              <a:defRPr sz="2400"/>
            </a:lvl3pPr>
            <a:lvl4pPr marL="1206500" indent="-254000">
              <a:defRPr sz="2400"/>
            </a:lvl4pPr>
            <a:lvl5pPr marL="1524000" indent="-254000">
              <a:defRPr sz="2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766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301875"/>
            <a:ext cx="4041775" cy="3824288"/>
          </a:xfrm>
        </p:spPr>
        <p:txBody>
          <a:bodyPr/>
          <a:lstStyle>
            <a:lvl1pPr marL="317500" indent="-304800">
              <a:defRPr sz="2400"/>
            </a:lvl1pPr>
            <a:lvl2pPr marL="571500" indent="-254000">
              <a:defRPr sz="2400"/>
            </a:lvl2pPr>
            <a:lvl3pPr marL="889000" indent="-254000">
              <a:defRPr sz="2400"/>
            </a:lvl3pPr>
            <a:lvl4pPr marL="1206500" indent="-254000">
              <a:defRPr sz="2400"/>
            </a:lvl4pPr>
            <a:lvl5pPr marL="1524000" indent="-254000">
              <a:defRPr sz="2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dirty="0" err="1" smtClean="0"/>
            </a:lvl1pPr>
          </a:lstStyle>
          <a:p>
            <a:endParaRPr lang="en-AU"/>
          </a:p>
        </p:txBody>
      </p:sp>
      <p:sp>
        <p:nvSpPr>
          <p:cNvPr id="8" name="Footer Placeholder 7"/>
          <p:cNvSpPr>
            <a:spLocks noGrp="1"/>
          </p:cNvSpPr>
          <p:nvPr>
            <p:ph type="ftr" sz="quarter" idx="11"/>
          </p:nvPr>
        </p:nvSpPr>
        <p:spPr/>
        <p:txBody>
          <a:bodyPr/>
          <a:lstStyle>
            <a:lvl1pPr>
              <a:defRPr/>
            </a:lvl1pPr>
          </a:lstStyle>
          <a:p>
            <a:r>
              <a:rPr lang="en-AU"/>
              <a:t>AD006 Associate Degree in IT</a:t>
            </a:r>
          </a:p>
        </p:txBody>
      </p:sp>
      <p:sp>
        <p:nvSpPr>
          <p:cNvPr id="9" name="Slide Number Placeholder 8"/>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78471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dirty="0" err="1" smtClean="0"/>
            </a:lvl1pPr>
          </a:lstStyle>
          <a:p>
            <a:endParaRPr lang="en-AU"/>
          </a:p>
        </p:txBody>
      </p:sp>
      <p:sp>
        <p:nvSpPr>
          <p:cNvPr id="4" name="Footer Placeholder 3"/>
          <p:cNvSpPr>
            <a:spLocks noGrp="1"/>
          </p:cNvSpPr>
          <p:nvPr>
            <p:ph type="ftr" sz="quarter" idx="11"/>
          </p:nvPr>
        </p:nvSpPr>
        <p:spPr/>
        <p:txBody>
          <a:bodyPr/>
          <a:lstStyle>
            <a:lvl1pPr>
              <a:defRPr/>
            </a:lvl1pPr>
          </a:lstStyle>
          <a:p>
            <a:r>
              <a:rPr lang="en-AU"/>
              <a:t>AD006 Associate Degree in IT</a:t>
            </a:r>
          </a:p>
        </p:txBody>
      </p:sp>
      <p:sp>
        <p:nvSpPr>
          <p:cNvPr id="5" name="Slide Number Placeholder 4"/>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01274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dirty="0" err="1" smtClean="0"/>
            </a:lvl1pPr>
          </a:lstStyle>
          <a:p>
            <a:endParaRPr lang="en-AU"/>
          </a:p>
        </p:txBody>
      </p:sp>
      <p:sp>
        <p:nvSpPr>
          <p:cNvPr id="3" name="Footer Placeholder 2"/>
          <p:cNvSpPr>
            <a:spLocks noGrp="1"/>
          </p:cNvSpPr>
          <p:nvPr>
            <p:ph type="ftr" sz="quarter" idx="11"/>
          </p:nvPr>
        </p:nvSpPr>
        <p:spPr/>
        <p:txBody>
          <a:bodyPr/>
          <a:lstStyle>
            <a:lvl1pPr>
              <a:defRPr/>
            </a:lvl1pPr>
          </a:lstStyle>
          <a:p>
            <a:r>
              <a:rPr lang="en-AU"/>
              <a:t>AD006 Associate Degree in IT</a:t>
            </a:r>
          </a:p>
        </p:txBody>
      </p:sp>
      <p:sp>
        <p:nvSpPr>
          <p:cNvPr id="4" name="Slide Number Placeholder 3"/>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113808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4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marL="317500" indent="-304800">
              <a:defRPr sz="3200"/>
            </a:lvl1pPr>
            <a:lvl2pPr marL="698500" indent="-317500">
              <a:defRPr sz="2800"/>
            </a:lvl2pPr>
            <a:lvl3pPr marL="952500" indent="-254000">
              <a:defRPr sz="2400"/>
            </a:lvl3pPr>
            <a:lvl4pPr marL="1282700" indent="-266700">
              <a:defRPr sz="2400"/>
            </a:lvl4pPr>
            <a:lvl5pPr marL="1536700" indent="-254000">
              <a:defRPr sz="2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20024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49024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1" descr="core footer"/>
          <p:cNvPicPr>
            <a:picLocks noChangeAspect="1" noChangeArrowheads="1"/>
          </p:cNvPicPr>
          <p:nvPr/>
        </p:nvPicPr>
        <p:blipFill>
          <a:blip r:embed="rId13"/>
          <a:srcRect/>
          <a:stretch>
            <a:fillRect/>
          </a:stretch>
        </p:blipFill>
        <p:spPr bwMode="auto">
          <a:xfrm>
            <a:off x="0" y="6534150"/>
            <a:ext cx="9144000" cy="3238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81000" y="274638"/>
            <a:ext cx="8229600" cy="922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Header 1</a:t>
            </a:r>
          </a:p>
        </p:txBody>
      </p:sp>
      <p:sp>
        <p:nvSpPr>
          <p:cNvPr id="1028" name="Rectangle 3"/>
          <p:cNvSpPr>
            <a:spLocks noGrp="1" noChangeArrowheads="1"/>
          </p:cNvSpPr>
          <p:nvPr>
            <p:ph type="body" idx="1"/>
          </p:nvPr>
        </p:nvSpPr>
        <p:spPr bwMode="auto">
          <a:xfrm>
            <a:off x="381000" y="1300163"/>
            <a:ext cx="8229600" cy="4865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444500" y="6565900"/>
            <a:ext cx="21336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latin typeface="Arial" charset="0"/>
                <a:cs typeface="Arial" charset="0"/>
              </a:defRPr>
            </a:lvl1pPr>
          </a:lstStyle>
          <a:p>
            <a:endParaRPr lang="en-AU"/>
          </a:p>
        </p:txBody>
      </p:sp>
      <p:sp>
        <p:nvSpPr>
          <p:cNvPr id="3091" name="Rectangle 19"/>
          <p:cNvSpPr>
            <a:spLocks noGrp="1" noChangeArrowheads="1"/>
          </p:cNvSpPr>
          <p:nvPr>
            <p:ph type="ftr" sz="quarter" idx="3"/>
          </p:nvPr>
        </p:nvSpPr>
        <p:spPr bwMode="auto">
          <a:xfrm>
            <a:off x="2611438" y="6575425"/>
            <a:ext cx="3832225"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latin typeface="Arial" charset="0"/>
                <a:cs typeface="Arial" charset="0"/>
              </a:defRPr>
            </a:lvl1pPr>
          </a:lstStyle>
          <a:p>
            <a:r>
              <a:rPr lang="en-AU"/>
              <a:t>AD006 Associate Degree in IT</a:t>
            </a:r>
          </a:p>
        </p:txBody>
      </p:sp>
      <p:sp>
        <p:nvSpPr>
          <p:cNvPr id="3092" name="Rectangle 20"/>
          <p:cNvSpPr>
            <a:spLocks noGrp="1" noChangeArrowheads="1"/>
          </p:cNvSpPr>
          <p:nvPr>
            <p:ph type="sldNum" sz="quarter" idx="4"/>
          </p:nvPr>
        </p:nvSpPr>
        <p:spPr bwMode="auto">
          <a:xfrm>
            <a:off x="6523038" y="6578600"/>
            <a:ext cx="21336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atin typeface="Arial" charset="0"/>
                <a:cs typeface="Arial" charset="0"/>
              </a:defRPr>
            </a:lvl1pPr>
          </a:lstStyle>
          <a:p>
            <a:fld id="{76ACB61F-238A-4C90-BAE2-74FCA7D463C7}" type="slidenum">
              <a:rPr lang="en-AU" smtClean="0"/>
              <a:t>‹#›</a:t>
            </a:fld>
            <a:endParaRPr lang="en-AU"/>
          </a:p>
        </p:txBody>
      </p:sp>
      <p:sp>
        <p:nvSpPr>
          <p:cNvPr id="3" name="TextBox 2">
            <a:extLst>
              <a:ext uri="{FF2B5EF4-FFF2-40B4-BE49-F238E27FC236}">
                <a16:creationId xmlns:a16="http://schemas.microsoft.com/office/drawing/2014/main" id="{690636B3-AA16-A0FA-FFDD-07C815D9F003}"/>
              </a:ext>
            </a:extLst>
          </p:cNvPr>
          <p:cNvSpPr txBox="1"/>
          <p:nvPr userDrawn="1">
            <p:extLst>
              <p:ext uri="{1162E1C5-73C7-4A58-AE30-91384D911F3F}">
                <p184:classification xmlns:p184="http://schemas.microsoft.com/office/powerpoint/2018/4/main" val="hdr"/>
              </p:ext>
            </p:extLst>
          </p:nvPr>
        </p:nvSpPr>
        <p:spPr>
          <a:xfrm>
            <a:off x="3712337" y="0"/>
            <a:ext cx="1754188" cy="182880"/>
          </a:xfrm>
          <a:prstGeom prst="rect">
            <a:avLst/>
          </a:prstGeom>
        </p:spPr>
        <p:txBody>
          <a:bodyPr horzOverflow="overflow" lIns="0" tIns="0" rIns="0" bIns="0">
            <a:spAutoFit/>
          </a:bodyPr>
          <a:lstStyle/>
          <a:p>
            <a:pPr algn="l"/>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2083249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3200">
          <a:solidFill>
            <a:srgbClr val="EE3224"/>
          </a:solidFill>
          <a:latin typeface="+mj-lt"/>
          <a:ea typeface="+mj-ea"/>
          <a:cs typeface="+mj-cs"/>
        </a:defRPr>
      </a:lvl1pPr>
      <a:lvl2pPr algn="l" rtl="0" eaLnBrk="1" fontAlgn="base" hangingPunct="1">
        <a:spcBef>
          <a:spcPct val="0"/>
        </a:spcBef>
        <a:spcAft>
          <a:spcPct val="0"/>
        </a:spcAft>
        <a:defRPr sz="3200">
          <a:solidFill>
            <a:srgbClr val="EE3224"/>
          </a:solidFill>
          <a:latin typeface="Arial" charset="0"/>
          <a:cs typeface="Arial" charset="0"/>
        </a:defRPr>
      </a:lvl2pPr>
      <a:lvl3pPr algn="l" rtl="0" eaLnBrk="1" fontAlgn="base" hangingPunct="1">
        <a:spcBef>
          <a:spcPct val="0"/>
        </a:spcBef>
        <a:spcAft>
          <a:spcPct val="0"/>
        </a:spcAft>
        <a:defRPr sz="3200">
          <a:solidFill>
            <a:srgbClr val="EE3224"/>
          </a:solidFill>
          <a:latin typeface="Arial" charset="0"/>
          <a:cs typeface="Arial" charset="0"/>
        </a:defRPr>
      </a:lvl3pPr>
      <a:lvl4pPr algn="l" rtl="0" eaLnBrk="1" fontAlgn="base" hangingPunct="1">
        <a:spcBef>
          <a:spcPct val="0"/>
        </a:spcBef>
        <a:spcAft>
          <a:spcPct val="0"/>
        </a:spcAft>
        <a:defRPr sz="3200">
          <a:solidFill>
            <a:srgbClr val="EE3224"/>
          </a:solidFill>
          <a:latin typeface="Arial" charset="0"/>
          <a:cs typeface="Arial" charset="0"/>
        </a:defRPr>
      </a:lvl4pPr>
      <a:lvl5pPr algn="l" rtl="0" eaLnBrk="1" fontAlgn="base" hangingPunct="1">
        <a:spcBef>
          <a:spcPct val="0"/>
        </a:spcBef>
        <a:spcAft>
          <a:spcPct val="0"/>
        </a:spcAft>
        <a:defRPr sz="3200">
          <a:solidFill>
            <a:srgbClr val="EE3224"/>
          </a:solidFill>
          <a:latin typeface="Arial"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317500" indent="-304800" algn="l" rtl="0" eaLnBrk="1" fontAlgn="base" hangingPunct="1">
        <a:spcBef>
          <a:spcPct val="50000"/>
        </a:spcBef>
        <a:spcAft>
          <a:spcPct val="0"/>
        </a:spcAft>
        <a:buClr>
          <a:srgbClr val="887E6E"/>
        </a:buClr>
        <a:buChar char="•"/>
        <a:defRPr sz="2800">
          <a:solidFill>
            <a:schemeClr val="tx1"/>
          </a:solidFill>
          <a:latin typeface="+mn-lt"/>
          <a:ea typeface="+mn-ea"/>
          <a:cs typeface="+mn-cs"/>
        </a:defRPr>
      </a:lvl1pPr>
      <a:lvl2pPr marL="635000" indent="-317500"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2pPr>
      <a:lvl3pPr marL="1016000" indent="-254000"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3pPr>
      <a:lvl4pPr marL="1333500" indent="-317500" algn="l" rtl="0" eaLnBrk="1" fontAlgn="base" hangingPunct="1">
        <a:spcBef>
          <a:spcPct val="25000"/>
        </a:spcBef>
        <a:spcAft>
          <a:spcPct val="0"/>
        </a:spcAft>
        <a:buClr>
          <a:srgbClr val="887E6E"/>
        </a:buClr>
        <a:buChar char="–"/>
        <a:defRPr sz="2400">
          <a:solidFill>
            <a:schemeClr val="tx1"/>
          </a:solidFill>
          <a:latin typeface="+mn-lt"/>
          <a:cs typeface="+mn-cs"/>
        </a:defRPr>
      </a:lvl4pPr>
      <a:lvl5pPr marL="1714500" indent="-254000"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43377"/>
            <a:ext cx="7082263" cy="1482513"/>
          </a:xfrm>
          <a:prstGeom prst="rect">
            <a:avLst/>
          </a:prstGeom>
        </p:spPr>
        <p:txBody>
          <a:bodyPr vert="horz" lIns="91440" tIns="45720" rIns="91440" bIns="45720" rtlCol="0" anchor="ctr">
            <a:normAutofit/>
          </a:bodyPr>
          <a:lstStyle/>
          <a:p>
            <a:r>
              <a:rPr lang="en-US" dirty="0">
                <a:solidFill>
                  <a:srgbClr val="FAC800"/>
                </a:solidFill>
              </a:rPr>
              <a:t>—</a:t>
            </a:r>
            <a:br>
              <a:rPr lang="en-US" dirty="0"/>
            </a:br>
            <a:r>
              <a:rPr lang="en-US" dirty="0"/>
              <a:t>Click to edit Master title style</a:t>
            </a:r>
          </a:p>
        </p:txBody>
      </p:sp>
      <p:sp>
        <p:nvSpPr>
          <p:cNvPr id="3" name="Text Placeholder 2"/>
          <p:cNvSpPr>
            <a:spLocks noGrp="1"/>
          </p:cNvSpPr>
          <p:nvPr>
            <p:ph type="body" idx="1"/>
          </p:nvPr>
        </p:nvSpPr>
        <p:spPr>
          <a:xfrm>
            <a:off x="457200" y="1757082"/>
            <a:ext cx="8229600" cy="404427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34720" y="791847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124200" y="791847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AD006 Associate Degree in IT</a:t>
            </a:r>
          </a:p>
        </p:txBody>
      </p:sp>
      <p:pic>
        <p:nvPicPr>
          <p:cNvPr id="10" name="Picture 9"/>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353112" y="6105438"/>
            <a:ext cx="1357693" cy="608155"/>
          </a:xfrm>
          <a:prstGeom prst="rect">
            <a:avLst/>
          </a:prstGeom>
        </p:spPr>
      </p:pic>
      <p:sp>
        <p:nvSpPr>
          <p:cNvPr id="11" name="Oval 12"/>
          <p:cNvSpPr/>
          <p:nvPr/>
        </p:nvSpPr>
        <p:spPr>
          <a:xfrm rot="5400000">
            <a:off x="8032558" y="-220198"/>
            <a:ext cx="434043" cy="874440"/>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Rectangle 21"/>
          <p:cNvSpPr/>
          <p:nvPr/>
        </p:nvSpPr>
        <p:spPr>
          <a:xfrm rot="5400000">
            <a:off x="8023763" y="6194964"/>
            <a:ext cx="454178"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FAC800"/>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ectangle 11"/>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6" name="TextBox 5">
            <a:extLst>
              <a:ext uri="{FF2B5EF4-FFF2-40B4-BE49-F238E27FC236}">
                <a16:creationId xmlns:a16="http://schemas.microsoft.com/office/drawing/2014/main" id="{50B17F3B-6996-423A-B00E-6F691299A9CD}"/>
              </a:ext>
            </a:extLst>
          </p:cNvPr>
          <p:cNvSpPr txBox="1"/>
          <p:nvPr>
            <p:extLst>
              <p:ext uri="{1162E1C5-73C7-4A58-AE30-91384D911F3F}">
                <p184:classification xmlns:p184="http://schemas.microsoft.com/office/powerpoint/2018/4/main" val="hdr"/>
              </p:ext>
            </p:extLst>
          </p:nvPr>
        </p:nvSpPr>
        <p:spPr>
          <a:xfrm>
            <a:off x="3712337" y="0"/>
            <a:ext cx="1754188" cy="182880"/>
          </a:xfrm>
          <a:prstGeom prst="rect">
            <a:avLst/>
          </a:prstGeom>
        </p:spPr>
        <p:txBody>
          <a:bodyPr horzOverflow="overflow" lIns="0" tIns="0" rIns="0" bIns="0">
            <a:spAutoFit/>
          </a:bodyPr>
          <a:lstStyle/>
          <a:p>
            <a:pPr algn="l"/>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10059444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Lst>
  <p:hf sldNum="0" hdr="0" dt="0"/>
  <p:txStyles>
    <p:titleStyle>
      <a:lvl1pPr algn="l" defTabSz="457200" rtl="0" eaLnBrk="1" latinLnBrk="0" hangingPunct="1">
        <a:spcBef>
          <a:spcPct val="0"/>
        </a:spcBef>
        <a:buNone/>
        <a:defRPr sz="3200" b="1" i="0" kern="1200">
          <a:solidFill>
            <a:srgbClr val="000054"/>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4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4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4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hyperlink" Target="http://w3.org/" TargetMode="Externa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hyperlink" Target="Examples/html_01.html" TargetMode="Externa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hyperlink" Target="Examples/Example_01_02.html" TargetMode="Externa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3" Type="http://schemas.openxmlformats.org/officeDocument/2006/relationships/hyperlink" Target="Examples/html_04.html" TargetMode="External"/><Relationship Id="rId2" Type="http://schemas.openxmlformats.org/officeDocument/2006/relationships/hyperlink" Target="Examples/html_03.html" TargetMode="Externa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hyperlink" Target="Examples/html_05.html" TargetMode="Externa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hyperlink" Target="Examples/html_06.html" TargetMode="Externa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hyperlink" Target="Examples/html_07.html" TargetMode="Externa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hyperlink" Target="Examples/movie.mp4" TargetMode="Externa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hyperlink" Target="Examples/html_08.html" TargetMode="Externa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hyperlink" Target="Examples/html_02.html" TargetMode="Externa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hyperlink" Target="Examples/html_06.html" TargetMode="Externa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hyperlink" Target="Examples/html_09.html" TargetMode="Externa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hyperlink" Target="Examples/html_10.html" TargetMode="Externa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hyperlink" Target="Examples/html_12.html" TargetMode="External"/><Relationship Id="rId2" Type="http://schemas.openxmlformats.org/officeDocument/2006/relationships/hyperlink" Target="Examples/html_11.html" TargetMode="Externa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hyperlink" Target="https://www.w3schools.com/html/html5_semantic_elements.asp" TargetMode="Externa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hyperlink" Target="https://rmit.edu.au/" TargetMode="Externa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hyperlink" Target="http://www.w3schools.com/" TargetMode="Externa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COSC2446: Web Programming</a:t>
            </a:r>
          </a:p>
        </p:txBody>
      </p:sp>
      <p:sp>
        <p:nvSpPr>
          <p:cNvPr id="3" name="Subtitle 2"/>
          <p:cNvSpPr>
            <a:spLocks noGrp="1"/>
          </p:cNvSpPr>
          <p:nvPr>
            <p:ph type="subTitle" idx="1"/>
          </p:nvPr>
        </p:nvSpPr>
        <p:spPr/>
        <p:txBody>
          <a:bodyPr/>
          <a:lstStyle/>
          <a:p>
            <a:r>
              <a:rPr lang="en-AU"/>
              <a:t>HTML</a:t>
            </a:r>
            <a:endParaRPr lang="en-AU" dirty="0"/>
          </a:p>
        </p:txBody>
      </p:sp>
    </p:spTree>
    <p:extLst>
      <p:ext uri="{BB962C8B-B14F-4D97-AF65-F5344CB8AC3E}">
        <p14:creationId xmlns:p14="http://schemas.microsoft.com/office/powerpoint/2010/main" val="55565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Versions</a:t>
            </a:r>
          </a:p>
        </p:txBody>
      </p:sp>
      <p:sp>
        <p:nvSpPr>
          <p:cNvPr id="3" name="Content Placeholder 2"/>
          <p:cNvSpPr>
            <a:spLocks noGrp="1"/>
          </p:cNvSpPr>
          <p:nvPr>
            <p:ph idx="1"/>
          </p:nvPr>
        </p:nvSpPr>
        <p:spPr/>
        <p:txBody>
          <a:bodyPr>
            <a:normAutofit/>
          </a:bodyPr>
          <a:lstStyle/>
          <a:p>
            <a:pPr marL="12700" indent="0">
              <a:buNone/>
            </a:pPr>
            <a:r>
              <a:rPr lang="en-AU" sz="2400" dirty="0"/>
              <a:t>The current version of HTML is HTML5. In order to validate an HTML document we must state which version it is. This is done with the DOCTYPE declaration at the start</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&lt;!DOCTYPE html&gt;</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cs typeface="Courier New" panose="02070309020205020404" pitchFamily="49" charset="0"/>
              </a:rPr>
              <a:t>Even though this doesn’t mention 5 anywhere, it is different from all previous versions of HTML and the related specification XHTML.</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66544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Validation</a:t>
            </a:r>
          </a:p>
        </p:txBody>
      </p:sp>
      <p:sp>
        <p:nvSpPr>
          <p:cNvPr id="3" name="Content Placeholder 2"/>
          <p:cNvSpPr>
            <a:spLocks noGrp="1"/>
          </p:cNvSpPr>
          <p:nvPr>
            <p:ph idx="1"/>
          </p:nvPr>
        </p:nvSpPr>
        <p:spPr/>
        <p:txBody>
          <a:bodyPr>
            <a:normAutofit/>
          </a:bodyPr>
          <a:lstStyle/>
          <a:p>
            <a:pPr marL="12700" indent="0">
              <a:buNone/>
            </a:pPr>
            <a:r>
              <a:rPr lang="en-AU" sz="2400" dirty="0"/>
              <a:t>The W3C provides a web page validation service at </a:t>
            </a:r>
            <a:r>
              <a:rPr lang="en-AU" sz="2400" dirty="0">
                <a:hlinkClick r:id="rId2"/>
              </a:rPr>
              <a:t>http://validator.w3.org</a:t>
            </a:r>
            <a:endParaRPr lang="en-AU" sz="2400" dirty="0"/>
          </a:p>
          <a:p>
            <a:pPr marL="12700" indent="0">
              <a:buNone/>
            </a:pPr>
            <a:endParaRPr lang="en-AU" sz="2400" dirty="0"/>
          </a:p>
          <a:p>
            <a:pPr marL="12700" indent="0">
              <a:buNone/>
            </a:pPr>
            <a:r>
              <a:rPr lang="en-AU" sz="2400" dirty="0"/>
              <a:t>You can upload an html file or enter code directly.</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93993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Editing HTML</a:t>
            </a:r>
          </a:p>
        </p:txBody>
      </p:sp>
      <p:sp>
        <p:nvSpPr>
          <p:cNvPr id="3" name="Text Placeholder 2"/>
          <p:cNvSpPr>
            <a:spLocks noGrp="1"/>
          </p:cNvSpPr>
          <p:nvPr>
            <p:ph type="subTitle" idx="1"/>
          </p:nvPr>
        </p:nvSpPr>
        <p:spPr/>
        <p:txBody>
          <a:bodyPr/>
          <a:lstStyle/>
          <a:p>
            <a:r>
              <a:rPr lang="en-AU" sz="2800" dirty="0"/>
              <a:t>Modern IDEs</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25942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to write HTML</a:t>
            </a:r>
          </a:p>
        </p:txBody>
      </p:sp>
      <p:sp>
        <p:nvSpPr>
          <p:cNvPr id="3" name="Content Placeholder 2"/>
          <p:cNvSpPr>
            <a:spLocks noGrp="1"/>
          </p:cNvSpPr>
          <p:nvPr>
            <p:ph idx="1"/>
          </p:nvPr>
        </p:nvSpPr>
        <p:spPr/>
        <p:txBody>
          <a:bodyPr>
            <a:normAutofit/>
          </a:bodyPr>
          <a:lstStyle/>
          <a:p>
            <a:pPr marL="12700" indent="0">
              <a:buNone/>
            </a:pPr>
            <a:r>
              <a:rPr lang="en-AU" sz="2400" dirty="0"/>
              <a:t>HTML is essentially a text that can be written in various editors, including Notepad, </a:t>
            </a:r>
            <a:r>
              <a:rPr lang="en-AU" sz="2400" dirty="0" err="1"/>
              <a:t>Textpad</a:t>
            </a:r>
            <a:r>
              <a:rPr lang="en-AU" sz="2400" dirty="0"/>
              <a:t>, etc.</a:t>
            </a:r>
          </a:p>
          <a:p>
            <a:pPr marL="12700" indent="0">
              <a:buNone/>
            </a:pPr>
            <a:endParaRPr lang="en-AU" sz="2400" dirty="0"/>
          </a:p>
          <a:p>
            <a:pPr marL="12700" indent="0">
              <a:buNone/>
            </a:pPr>
            <a:r>
              <a:rPr lang="en-AU" sz="2400" dirty="0"/>
              <a:t>But new modern Integrated Development Environments (IDE) can do so much more.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983340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Advantages of modern IDEs</a:t>
            </a:r>
          </a:p>
        </p:txBody>
      </p:sp>
      <p:sp>
        <p:nvSpPr>
          <p:cNvPr id="3" name="Content Placeholder 2"/>
          <p:cNvSpPr>
            <a:spLocks noGrp="1"/>
          </p:cNvSpPr>
          <p:nvPr>
            <p:ph idx="1"/>
          </p:nvPr>
        </p:nvSpPr>
        <p:spPr/>
        <p:txBody>
          <a:bodyPr>
            <a:normAutofit/>
          </a:bodyPr>
          <a:lstStyle/>
          <a:p>
            <a:pPr marL="12700" indent="0">
              <a:buNone/>
            </a:pPr>
            <a:r>
              <a:rPr lang="en-AU" sz="2400" dirty="0"/>
              <a:t>IDEs can do:</a:t>
            </a:r>
          </a:p>
          <a:p>
            <a:r>
              <a:rPr lang="en-AU" sz="2400" dirty="0"/>
              <a:t>syntax highlighting</a:t>
            </a:r>
          </a:p>
          <a:p>
            <a:r>
              <a:rPr lang="en-AU" sz="2400" dirty="0"/>
              <a:t>bracket-matching</a:t>
            </a:r>
          </a:p>
          <a:p>
            <a:r>
              <a:rPr lang="en-AU" sz="2400" dirty="0"/>
              <a:t>auto-indentation</a:t>
            </a:r>
          </a:p>
          <a:p>
            <a:r>
              <a:rPr lang="en-AU" sz="2400" dirty="0"/>
              <a:t>box-selection</a:t>
            </a:r>
          </a:p>
          <a:p>
            <a:r>
              <a:rPr lang="en-AU" sz="2400" dirty="0"/>
              <a:t>snippets</a:t>
            </a:r>
          </a:p>
          <a:p>
            <a:r>
              <a:rPr lang="en-AU" sz="2400" dirty="0"/>
              <a:t>debugging</a:t>
            </a:r>
          </a:p>
          <a:p>
            <a:r>
              <a:rPr lang="en-AU" sz="2400" dirty="0"/>
              <a:t>support multiple languages</a:t>
            </a:r>
          </a:p>
          <a:p>
            <a:r>
              <a:rPr lang="en-AU" sz="2400" dirty="0"/>
              <a:t>and more.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79321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Examples of IDEs</a:t>
            </a:r>
          </a:p>
        </p:txBody>
      </p:sp>
      <p:sp>
        <p:nvSpPr>
          <p:cNvPr id="3" name="Content Placeholder 2"/>
          <p:cNvSpPr>
            <a:spLocks noGrp="1"/>
          </p:cNvSpPr>
          <p:nvPr>
            <p:ph idx="1"/>
          </p:nvPr>
        </p:nvSpPr>
        <p:spPr/>
        <p:txBody>
          <a:bodyPr>
            <a:normAutofit/>
          </a:bodyPr>
          <a:lstStyle/>
          <a:p>
            <a:r>
              <a:rPr lang="en-AU" sz="2400" dirty="0"/>
              <a:t>Visual Studio Code (preferred)</a:t>
            </a:r>
          </a:p>
          <a:p>
            <a:r>
              <a:rPr lang="en-AU" sz="2400" dirty="0"/>
              <a:t>Eclipse</a:t>
            </a:r>
          </a:p>
          <a:p>
            <a:r>
              <a:rPr lang="en-AU" sz="2400" dirty="0"/>
              <a:t>Sublime</a:t>
            </a:r>
          </a:p>
          <a:p>
            <a:r>
              <a:rPr lang="en-AU" sz="2400" dirty="0"/>
              <a:t>Atom</a:t>
            </a:r>
          </a:p>
          <a:p>
            <a:r>
              <a:rPr lang="en-AU" sz="2400" dirty="0"/>
              <a:t>BBEdit</a:t>
            </a:r>
          </a:p>
          <a:p>
            <a:r>
              <a:rPr lang="en-AU" sz="2400" dirty="0"/>
              <a:t>Brackets</a:t>
            </a:r>
          </a:p>
          <a:p>
            <a:r>
              <a:rPr lang="en-AU" sz="2400" dirty="0"/>
              <a:t>RJ </a:t>
            </a:r>
            <a:r>
              <a:rPr lang="en-AU" sz="2400" dirty="0" err="1"/>
              <a:t>TextEd</a:t>
            </a:r>
            <a:endParaRPr lang="en-AU" sz="2400" dirty="0"/>
          </a:p>
          <a:p>
            <a:r>
              <a:rPr lang="en-AU" sz="2400" dirty="0"/>
              <a:t>Light Table</a:t>
            </a:r>
          </a:p>
          <a:p>
            <a:r>
              <a:rPr lang="en-AU" sz="2400" dirty="0"/>
              <a:t>Komodo Edit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78521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HTML and Web Servers</a:t>
            </a:r>
          </a:p>
        </p:txBody>
      </p:sp>
      <p:sp>
        <p:nvSpPr>
          <p:cNvPr id="3" name="Text Placeholder 2"/>
          <p:cNvSpPr>
            <a:spLocks noGrp="1"/>
          </p:cNvSpPr>
          <p:nvPr>
            <p:ph type="subTitle" idx="1"/>
          </p:nvPr>
        </p:nvSpPr>
        <p:spPr/>
        <p:txBody>
          <a:bodyPr/>
          <a:lstStyle/>
          <a:p>
            <a:r>
              <a:rPr lang="en-AU" sz="2800" dirty="0"/>
              <a:t>How to display HTML pages</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263825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Displaying in a browser</a:t>
            </a:r>
          </a:p>
        </p:txBody>
      </p:sp>
      <p:sp>
        <p:nvSpPr>
          <p:cNvPr id="3" name="Content Placeholder 2"/>
          <p:cNvSpPr>
            <a:spLocks noGrp="1"/>
          </p:cNvSpPr>
          <p:nvPr>
            <p:ph idx="1"/>
          </p:nvPr>
        </p:nvSpPr>
        <p:spPr>
          <a:xfrm>
            <a:off x="457200" y="1690580"/>
            <a:ext cx="8229600" cy="4044279"/>
          </a:xfrm>
        </p:spPr>
        <p:txBody>
          <a:bodyPr>
            <a:normAutofit/>
          </a:bodyPr>
          <a:lstStyle/>
          <a:p>
            <a:pPr marL="12700" indent="0" algn="l">
              <a:buNone/>
            </a:pPr>
            <a:r>
              <a:rPr lang="en-AU" sz="2400" dirty="0"/>
              <a:t>An html page can be viewed directly in a browser:</a:t>
            </a:r>
          </a:p>
          <a:p>
            <a:pPr marL="12700" indent="0" algn="l">
              <a:buNone/>
            </a:pPr>
            <a:endParaRPr lang="en-AU" sz="2400" dirty="0"/>
          </a:p>
          <a:p>
            <a:pPr marL="469900" indent="-457200" algn="l">
              <a:buFont typeface="+mj-lt"/>
              <a:buAutoNum type="arabicPeriod"/>
            </a:pPr>
            <a:r>
              <a:rPr lang="en-AU" sz="2400" dirty="0"/>
              <a:t>Open a browser (preferably Chrome – has developer capabilities)</a:t>
            </a:r>
          </a:p>
          <a:p>
            <a:pPr marL="469900" indent="-457200" algn="l">
              <a:buFont typeface="+mj-lt"/>
              <a:buAutoNum type="arabicPeriod"/>
            </a:pPr>
            <a:r>
              <a:rPr lang="en-AU" sz="2400" dirty="0"/>
              <a:t>Select File -&gt; Open File. Learn to use shortcuts – </a:t>
            </a:r>
            <a:r>
              <a:rPr lang="en-AU" sz="2400" dirty="0" err="1"/>
              <a:t>ctl+O</a:t>
            </a:r>
            <a:r>
              <a:rPr lang="en-AU" sz="2400" dirty="0"/>
              <a:t> for Windows or </a:t>
            </a:r>
            <a:r>
              <a:rPr lang="en-AU" sz="2400" dirty="0" err="1"/>
              <a:t>command+O</a:t>
            </a:r>
            <a:r>
              <a:rPr lang="en-AU" sz="2400" dirty="0"/>
              <a:t> for Macs.</a:t>
            </a:r>
          </a:p>
          <a:p>
            <a:pPr marL="469900" indent="-457200" algn="l">
              <a:buFont typeface="+mj-lt"/>
              <a:buAutoNum type="arabicPeriod"/>
            </a:pPr>
            <a:r>
              <a:rPr lang="en-AU" sz="2400" dirty="0"/>
              <a:t>Find the correct file in your file system</a:t>
            </a:r>
          </a:p>
          <a:p>
            <a:pPr marL="469900" indent="-457200" algn="l">
              <a:buFont typeface="+mj-lt"/>
              <a:buAutoNum type="arabicPeriod"/>
            </a:pPr>
            <a:r>
              <a:rPr lang="en-AU" sz="2400" dirty="0"/>
              <a:t>View the file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48635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Displaying via a Webserver</a:t>
            </a:r>
          </a:p>
        </p:txBody>
      </p:sp>
      <p:sp>
        <p:nvSpPr>
          <p:cNvPr id="3" name="Content Placeholder 2"/>
          <p:cNvSpPr>
            <a:spLocks noGrp="1"/>
          </p:cNvSpPr>
          <p:nvPr>
            <p:ph idx="1"/>
          </p:nvPr>
        </p:nvSpPr>
        <p:spPr>
          <a:xfrm>
            <a:off x="457200" y="1690580"/>
            <a:ext cx="8229600" cy="4044279"/>
          </a:xfrm>
        </p:spPr>
        <p:txBody>
          <a:bodyPr>
            <a:normAutofit/>
          </a:bodyPr>
          <a:lstStyle/>
          <a:p>
            <a:pPr marL="12700" indent="0" algn="l">
              <a:buNone/>
            </a:pPr>
            <a:r>
              <a:rPr lang="en-AU" sz="2400" dirty="0">
                <a:latin typeface="Arial" panose="020B0604020202020204" pitchFamily="34" charset="0"/>
                <a:cs typeface="Arial" panose="020B0604020202020204" pitchFamily="34" charset="0"/>
              </a:rPr>
              <a:t>Your html files will be hosted on a webserver. </a:t>
            </a:r>
          </a:p>
          <a:p>
            <a:pPr marL="12700" indent="0" algn="l">
              <a:buNone/>
            </a:pPr>
            <a:endParaRPr lang="en-AU" sz="2400" b="0" i="0" dirty="0">
              <a:effectLst/>
              <a:latin typeface="Arial" panose="020B0604020202020204" pitchFamily="34" charset="0"/>
              <a:cs typeface="Arial" panose="020B0604020202020204" pitchFamily="34" charset="0"/>
            </a:endParaRPr>
          </a:p>
          <a:p>
            <a:pPr marL="12700" indent="0" algn="l">
              <a:buNone/>
            </a:pPr>
            <a:r>
              <a:rPr lang="en-AU" sz="2400" b="0" i="0" dirty="0">
                <a:effectLst/>
                <a:latin typeface="Arial" panose="020B0604020202020204" pitchFamily="34" charset="0"/>
                <a:cs typeface="Arial" panose="020B0604020202020204" pitchFamily="34" charset="0"/>
              </a:rPr>
              <a:t>Web server is </a:t>
            </a:r>
            <a:r>
              <a:rPr lang="en-AU" sz="2400" dirty="0">
                <a:latin typeface="Arial" panose="020B0604020202020204" pitchFamily="34" charset="0"/>
                <a:cs typeface="Arial" panose="020B0604020202020204" pitchFamily="34" charset="0"/>
              </a:rPr>
              <a:t>a program which processes the network requests of the users and serves them with files that create web pages. This exchange takes place using Hypertext Transfer Protocol (HTTP).</a:t>
            </a:r>
          </a:p>
          <a:p>
            <a:pPr marL="12700" indent="0" algn="l">
              <a:buNone/>
            </a:pPr>
            <a:endParaRPr lang="en-AU" sz="2400" dirty="0">
              <a:latin typeface="Arial" panose="020B0604020202020204" pitchFamily="34" charset="0"/>
              <a:cs typeface="Arial" panose="020B0604020202020204" pitchFamily="34" charset="0"/>
            </a:endParaRPr>
          </a:p>
          <a:p>
            <a:pPr marL="12700" indent="0" algn="l">
              <a:buNone/>
            </a:pPr>
            <a:r>
              <a:rPr lang="en-AU" sz="2400" dirty="0">
                <a:latin typeface="Arial" panose="020B0604020202020204" pitchFamily="34" charset="0"/>
                <a:cs typeface="Arial" panose="020B0604020202020204" pitchFamily="34" charset="0"/>
              </a:rPr>
              <a:t>You will need an address – DNS entry – and the name of the file. </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95330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HTTP request/response cycle</a:t>
            </a:r>
          </a:p>
        </p:txBody>
      </p:sp>
      <p:sp>
        <p:nvSpPr>
          <p:cNvPr id="4" name="Footer Placeholder 3"/>
          <p:cNvSpPr>
            <a:spLocks noGrp="1"/>
          </p:cNvSpPr>
          <p:nvPr>
            <p:ph type="ftr" sz="quarter" idx="11"/>
          </p:nvPr>
        </p:nvSpPr>
        <p:spPr/>
        <p:txBody>
          <a:bodyPr/>
          <a:lstStyle/>
          <a:p>
            <a:r>
              <a:rPr lang="en-AU"/>
              <a:t>AD006 Associate Degree in IT</a:t>
            </a:r>
          </a:p>
        </p:txBody>
      </p:sp>
      <p:pic>
        <p:nvPicPr>
          <p:cNvPr id="1026" name="Picture 2" descr="Web Server and Its Type - GeeksforGeeks">
            <a:extLst>
              <a:ext uri="{FF2B5EF4-FFF2-40B4-BE49-F238E27FC236}">
                <a16:creationId xmlns:a16="http://schemas.microsoft.com/office/drawing/2014/main" id="{040ED873-A6B4-B8B0-80C9-F09D335E6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07" y="1886617"/>
            <a:ext cx="6830047" cy="2230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722A34-3A68-931A-D554-43D04FADF113}"/>
              </a:ext>
            </a:extLst>
          </p:cNvPr>
          <p:cNvSpPr txBox="1"/>
          <p:nvPr/>
        </p:nvSpPr>
        <p:spPr>
          <a:xfrm>
            <a:off x="583307" y="4131560"/>
            <a:ext cx="3342582" cy="246221"/>
          </a:xfrm>
          <a:prstGeom prst="rect">
            <a:avLst/>
          </a:prstGeom>
          <a:noFill/>
        </p:spPr>
        <p:txBody>
          <a:bodyPr wrap="none" rtlCol="0">
            <a:spAutoFit/>
          </a:bodyPr>
          <a:lstStyle/>
          <a:p>
            <a:r>
              <a:rPr lang="en-US" dirty="0">
                <a:solidFill>
                  <a:schemeClr val="tx1"/>
                </a:solidFill>
              </a:rPr>
              <a:t>https://</a:t>
            </a:r>
            <a:r>
              <a:rPr lang="en-US" dirty="0" err="1">
                <a:solidFill>
                  <a:schemeClr val="tx1"/>
                </a:solidFill>
              </a:rPr>
              <a:t>www.geeksforgeeks.org</a:t>
            </a:r>
            <a:r>
              <a:rPr lang="en-US" dirty="0">
                <a:solidFill>
                  <a:schemeClr val="tx1"/>
                </a:solidFill>
              </a:rPr>
              <a:t>/web-server-and-its-type/</a:t>
            </a:r>
          </a:p>
        </p:txBody>
      </p:sp>
    </p:spTree>
    <p:extLst>
      <p:ext uri="{BB962C8B-B14F-4D97-AF65-F5344CB8AC3E}">
        <p14:creationId xmlns:p14="http://schemas.microsoft.com/office/powerpoint/2010/main" val="69814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HTML</a:t>
            </a:r>
          </a:p>
        </p:txBody>
      </p:sp>
      <p:sp>
        <p:nvSpPr>
          <p:cNvPr id="3" name="Text Placeholder 2"/>
          <p:cNvSpPr>
            <a:spLocks noGrp="1"/>
          </p:cNvSpPr>
          <p:nvPr>
            <p:ph type="subTitle" idx="1"/>
          </p:nvPr>
        </p:nvSpPr>
        <p:spPr/>
        <p:txBody>
          <a:bodyPr/>
          <a:lstStyle/>
          <a:p>
            <a:r>
              <a:rPr lang="en-AU" sz="2800" dirty="0" err="1"/>
              <a:t>HyperText</a:t>
            </a:r>
            <a:r>
              <a:rPr lang="en-AU" sz="2800" dirty="0"/>
              <a:t> </a:t>
            </a:r>
            <a:r>
              <a:rPr lang="en-AU" sz="2800" dirty="0" err="1"/>
              <a:t>Markup</a:t>
            </a:r>
            <a:r>
              <a:rPr lang="en-AU" sz="2800" dirty="0"/>
              <a:t> Language</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332604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Common webservers</a:t>
            </a:r>
          </a:p>
        </p:txBody>
      </p:sp>
      <p:sp>
        <p:nvSpPr>
          <p:cNvPr id="4" name="Footer Placeholder 3"/>
          <p:cNvSpPr>
            <a:spLocks noGrp="1"/>
          </p:cNvSpPr>
          <p:nvPr>
            <p:ph type="ftr" sz="quarter" idx="11"/>
          </p:nvPr>
        </p:nvSpPr>
        <p:spPr/>
        <p:txBody>
          <a:bodyPr/>
          <a:lstStyle/>
          <a:p>
            <a:r>
              <a:rPr lang="en-AU"/>
              <a:t>AD006 Associate Degree in IT</a:t>
            </a:r>
          </a:p>
        </p:txBody>
      </p:sp>
      <p:pic>
        <p:nvPicPr>
          <p:cNvPr id="3074" name="Picture 2" descr="most popular hosting standards">
            <a:extLst>
              <a:ext uri="{FF2B5EF4-FFF2-40B4-BE49-F238E27FC236}">
                <a16:creationId xmlns:a16="http://schemas.microsoft.com/office/drawing/2014/main" id="{9C7A4486-7B37-4BF6-4F08-66690554F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467" y="1248834"/>
            <a:ext cx="4053268" cy="479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78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RMIT webservers - </a:t>
            </a:r>
            <a:r>
              <a:rPr lang="en-AU" dirty="0" err="1"/>
              <a:t>Coreteaching</a:t>
            </a:r>
            <a:endParaRPr lang="en-AU" dirty="0"/>
          </a:p>
        </p:txBody>
      </p:sp>
      <p:sp>
        <p:nvSpPr>
          <p:cNvPr id="3" name="Content Placeholder 2"/>
          <p:cNvSpPr>
            <a:spLocks noGrp="1"/>
          </p:cNvSpPr>
          <p:nvPr>
            <p:ph idx="1"/>
          </p:nvPr>
        </p:nvSpPr>
        <p:spPr>
          <a:xfrm>
            <a:off x="457200" y="1690580"/>
            <a:ext cx="8229600" cy="4044279"/>
          </a:xfrm>
        </p:spPr>
        <p:txBody>
          <a:bodyPr>
            <a:normAutofit lnSpcReduction="10000"/>
          </a:bodyPr>
          <a:lstStyle/>
          <a:p>
            <a:pPr marL="12700" indent="0" algn="l">
              <a:buNone/>
            </a:pPr>
            <a:r>
              <a:rPr lang="en-AU" sz="2400" dirty="0">
                <a:latin typeface="Arial" panose="020B0604020202020204" pitchFamily="34" charset="0"/>
                <a:cs typeface="Arial" panose="020B0604020202020204" pitchFamily="34" charset="0"/>
              </a:rPr>
              <a:t>You will be deploying </a:t>
            </a:r>
            <a:r>
              <a:rPr lang="en-AU" sz="2400" u="sng" dirty="0">
                <a:latin typeface="Arial" panose="020B0604020202020204" pitchFamily="34" charset="0"/>
                <a:cs typeface="Arial" panose="020B0604020202020204" pitchFamily="34" charset="0"/>
              </a:rPr>
              <a:t>all of your assessments </a:t>
            </a:r>
            <a:r>
              <a:rPr lang="en-AU" sz="2400" dirty="0">
                <a:latin typeface="Arial" panose="020B0604020202020204" pitchFamily="34" charset="0"/>
                <a:cs typeface="Arial" panose="020B0604020202020204" pitchFamily="34" charset="0"/>
              </a:rPr>
              <a:t>on the RMIT webservers – Jupiter/Saturn/Titan (they all share the same file server):</a:t>
            </a:r>
          </a:p>
          <a:p>
            <a:pPr marL="12700" indent="0" algn="l">
              <a:buNone/>
            </a:pPr>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Linux servers</a:t>
            </a:r>
          </a:p>
          <a:p>
            <a:r>
              <a:rPr lang="en-AU" sz="2400" dirty="0">
                <a:latin typeface="Arial" panose="020B0604020202020204" pitchFamily="34" charset="0"/>
                <a:cs typeface="Arial" panose="020B0604020202020204" pitchFamily="34" charset="0"/>
              </a:rPr>
              <a:t>Apache</a:t>
            </a:r>
          </a:p>
          <a:p>
            <a:r>
              <a:rPr lang="en-AU" sz="2400" dirty="0">
                <a:latin typeface="Arial" panose="020B0604020202020204" pitchFamily="34" charset="0"/>
                <a:cs typeface="Arial" panose="020B0604020202020204" pitchFamily="34" charset="0"/>
              </a:rPr>
              <a:t>Address </a:t>
            </a:r>
            <a:r>
              <a:rPr lang="en-AU" sz="2400" u="sng" dirty="0">
                <a:latin typeface="Arial" panose="020B0604020202020204" pitchFamily="34" charset="0"/>
                <a:cs typeface="Arial" panose="020B0604020202020204" pitchFamily="34" charset="0"/>
              </a:rPr>
              <a:t>https://jupiter.csit.rmit.edu.au/~s123456</a:t>
            </a:r>
            <a:r>
              <a:rPr lang="en-AU" sz="2400" dirty="0">
                <a:latin typeface="Arial" panose="020B0604020202020204" pitchFamily="34" charset="0"/>
                <a:cs typeface="Arial" panose="020B0604020202020204" pitchFamily="34" charset="0"/>
              </a:rPr>
              <a:t> (</a:t>
            </a:r>
            <a:r>
              <a:rPr lang="en-AU" sz="2400" b="1" dirty="0">
                <a:solidFill>
                  <a:schemeClr val="tx2"/>
                </a:solidFill>
                <a:latin typeface="Arial" panose="020B0604020202020204" pitchFamily="34" charset="0"/>
                <a:cs typeface="Arial" panose="020B0604020202020204" pitchFamily="34" charset="0"/>
              </a:rPr>
              <a:t>~</a:t>
            </a:r>
            <a:r>
              <a:rPr lang="en-AU" sz="2400" dirty="0">
                <a:latin typeface="Arial" panose="020B0604020202020204" pitchFamily="34" charset="0"/>
                <a:cs typeface="Arial" panose="020B0604020202020204" pitchFamily="34" charset="0"/>
              </a:rPr>
              <a:t> and your student number)</a:t>
            </a:r>
            <a:endParaRPr lang="en-AU" sz="2400" u="sng"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Use </a:t>
            </a:r>
            <a:r>
              <a:rPr lang="en-AU" sz="2400" b="1" i="1" dirty="0">
                <a:latin typeface="Arial" panose="020B0604020202020204" pitchFamily="34" charset="0"/>
                <a:cs typeface="Arial" panose="020B0604020202020204" pitchFamily="34" charset="0"/>
              </a:rPr>
              <a:t>git pull </a:t>
            </a:r>
            <a:r>
              <a:rPr lang="en-AU" sz="2400" dirty="0">
                <a:latin typeface="Arial" panose="020B0604020202020204" pitchFamily="34" charset="0"/>
                <a:cs typeface="Arial" panose="020B0604020202020204" pitchFamily="34" charset="0"/>
              </a:rPr>
              <a:t>to deploy files to </a:t>
            </a:r>
            <a:r>
              <a:rPr lang="en-AU" sz="2400" dirty="0" err="1">
                <a:latin typeface="Arial" panose="020B0604020202020204" pitchFamily="34" charset="0"/>
                <a:cs typeface="Arial" panose="020B0604020202020204" pitchFamily="34" charset="0"/>
              </a:rPr>
              <a:t>Coreteaching</a:t>
            </a:r>
            <a:r>
              <a:rPr lang="en-AU" sz="2400" dirty="0">
                <a:latin typeface="Arial" panose="020B0604020202020204" pitchFamily="34" charset="0"/>
                <a:cs typeface="Arial" panose="020B0604020202020204" pitchFamily="34" charset="0"/>
              </a:rPr>
              <a:t>. You should have already cloned the </a:t>
            </a:r>
            <a:r>
              <a:rPr lang="en-AU" sz="2400" b="1" dirty="0">
                <a:latin typeface="Arial" panose="020B0604020202020204" pitchFamily="34" charset="0"/>
                <a:cs typeface="Arial" panose="020B0604020202020204" pitchFamily="34" charset="0"/>
              </a:rPr>
              <a:t>wp</a:t>
            </a:r>
            <a:r>
              <a:rPr lang="en-AU" sz="2400" dirty="0">
                <a:latin typeface="Arial" panose="020B0604020202020204" pitchFamily="34" charset="0"/>
                <a:cs typeface="Arial" panose="020B0604020202020204" pitchFamily="34" charset="0"/>
              </a:rPr>
              <a:t> repository</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574185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Coreteaching</a:t>
            </a:r>
            <a:r>
              <a:rPr lang="en-AU" dirty="0"/>
              <a:t> servers</a:t>
            </a:r>
          </a:p>
        </p:txBody>
      </p:sp>
      <p:sp>
        <p:nvSpPr>
          <p:cNvPr id="4" name="Footer Placeholder 3"/>
          <p:cNvSpPr>
            <a:spLocks noGrp="1"/>
          </p:cNvSpPr>
          <p:nvPr>
            <p:ph type="ftr" sz="quarter" idx="11"/>
          </p:nvPr>
        </p:nvSpPr>
        <p:spPr/>
        <p:txBody>
          <a:bodyPr/>
          <a:lstStyle/>
          <a:p>
            <a:r>
              <a:rPr lang="en-AU"/>
              <a:t>AD006 Associate Degree in IT</a:t>
            </a:r>
          </a:p>
        </p:txBody>
      </p:sp>
      <p:pic>
        <p:nvPicPr>
          <p:cNvPr id="7" name="Picture 6">
            <a:extLst>
              <a:ext uri="{FF2B5EF4-FFF2-40B4-BE49-F238E27FC236}">
                <a16:creationId xmlns:a16="http://schemas.microsoft.com/office/drawing/2014/main" id="{15486342-41A6-85C8-25C7-18B7C0B9CFEC}"/>
              </a:ext>
            </a:extLst>
          </p:cNvPr>
          <p:cNvPicPr>
            <a:picLocks noChangeAspect="1"/>
          </p:cNvPicPr>
          <p:nvPr/>
        </p:nvPicPr>
        <p:blipFill>
          <a:blip r:embed="rId2"/>
          <a:stretch>
            <a:fillRect/>
          </a:stretch>
        </p:blipFill>
        <p:spPr>
          <a:xfrm>
            <a:off x="2222500" y="1713396"/>
            <a:ext cx="4699000" cy="4445000"/>
          </a:xfrm>
          <a:prstGeom prst="rect">
            <a:avLst/>
          </a:prstGeom>
        </p:spPr>
      </p:pic>
    </p:spTree>
    <p:extLst>
      <p:ext uri="{BB962C8B-B14F-4D97-AF65-F5344CB8AC3E}">
        <p14:creationId xmlns:p14="http://schemas.microsoft.com/office/powerpoint/2010/main" val="260229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do you need to use </a:t>
            </a:r>
            <a:r>
              <a:rPr lang="en-AU" dirty="0" err="1"/>
              <a:t>Coreteaching</a:t>
            </a:r>
            <a:r>
              <a:rPr lang="en-AU" dirty="0"/>
              <a:t> servers</a:t>
            </a:r>
          </a:p>
        </p:txBody>
      </p:sp>
      <p:sp>
        <p:nvSpPr>
          <p:cNvPr id="3" name="Content Placeholder 2"/>
          <p:cNvSpPr>
            <a:spLocks noGrp="1"/>
          </p:cNvSpPr>
          <p:nvPr>
            <p:ph idx="1"/>
          </p:nvPr>
        </p:nvSpPr>
        <p:spPr>
          <a:xfrm>
            <a:off x="457200" y="1690580"/>
            <a:ext cx="8229600" cy="4044279"/>
          </a:xfrm>
        </p:spPr>
        <p:txBody>
          <a:bodyPr>
            <a:normAutofit/>
          </a:bodyPr>
          <a:lstStyle/>
          <a:p>
            <a:r>
              <a:rPr lang="en-AU" sz="2400" dirty="0">
                <a:latin typeface="Arial" panose="020B0604020202020204" pitchFamily="34" charset="0"/>
                <a:cs typeface="Arial" panose="020B0604020202020204" pitchFamily="34" charset="0"/>
              </a:rPr>
              <a:t>A program like PuTTY (Windows) or Terminal (</a:t>
            </a:r>
            <a:r>
              <a:rPr lang="en-AU" sz="2400" dirty="0" err="1">
                <a:latin typeface="Arial" panose="020B0604020202020204" pitchFamily="34" charset="0"/>
                <a:cs typeface="Arial" panose="020B0604020202020204" pitchFamily="34" charset="0"/>
              </a:rPr>
              <a:t>McOS</a:t>
            </a:r>
            <a:r>
              <a:rPr lang="en-AU" sz="2400" dirty="0">
                <a:latin typeface="Arial" panose="020B0604020202020204" pitchFamily="34" charset="0"/>
                <a:cs typeface="Arial" panose="020B0604020202020204" pitchFamily="34" charset="0"/>
              </a:rPr>
              <a:t>)</a:t>
            </a:r>
          </a:p>
          <a:p>
            <a:r>
              <a:rPr lang="en-AU" sz="2400" dirty="0">
                <a:latin typeface="Arial" panose="020B0604020202020204" pitchFamily="34" charset="0"/>
                <a:cs typeface="Arial" panose="020B0604020202020204" pitchFamily="34" charset="0"/>
              </a:rPr>
              <a:t>Access to </a:t>
            </a:r>
            <a:r>
              <a:rPr lang="en-AU" sz="2400" dirty="0" err="1">
                <a:latin typeface="Arial" panose="020B0604020202020204" pitchFamily="34" charset="0"/>
                <a:cs typeface="Arial" panose="020B0604020202020204" pitchFamily="34" charset="0"/>
              </a:rPr>
              <a:t>Coreteaching</a:t>
            </a:r>
            <a:r>
              <a:rPr lang="en-AU" sz="2400" dirty="0">
                <a:latin typeface="Arial" panose="020B0604020202020204" pitchFamily="34" charset="0"/>
                <a:cs typeface="Arial" panose="020B0604020202020204" pitchFamily="34" charset="0"/>
              </a:rPr>
              <a:t> – please raise an IT ticket if you can’t access it</a:t>
            </a:r>
          </a:p>
          <a:p>
            <a:r>
              <a:rPr lang="en-AU" sz="2400" dirty="0">
                <a:latin typeface="Arial" panose="020B0604020202020204" pitchFamily="34" charset="0"/>
                <a:cs typeface="Arial" panose="020B0604020202020204" pitchFamily="34" charset="0"/>
              </a:rPr>
              <a:t>Create a folder called </a:t>
            </a:r>
            <a:r>
              <a:rPr lang="en-AU" sz="2400" dirty="0" err="1">
                <a:solidFill>
                  <a:schemeClr val="tx2"/>
                </a:solidFill>
                <a:latin typeface="Arial" panose="020B0604020202020204" pitchFamily="34" charset="0"/>
                <a:cs typeface="Arial" panose="020B0604020202020204" pitchFamily="34" charset="0"/>
              </a:rPr>
              <a:t>public_html</a:t>
            </a:r>
            <a:r>
              <a:rPr lang="en-AU" sz="2400" dirty="0">
                <a:latin typeface="Arial" panose="020B0604020202020204" pitchFamily="34" charset="0"/>
                <a:cs typeface="Arial" panose="020B0604020202020204" pitchFamily="34" charset="0"/>
              </a:rPr>
              <a:t> in the root folder of your home directory. Give it permissions 755.</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54487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The Elements of HTML</a:t>
            </a:r>
          </a:p>
        </p:txBody>
      </p:sp>
      <p:sp>
        <p:nvSpPr>
          <p:cNvPr id="3" name="Text Placeholder 2"/>
          <p:cNvSpPr>
            <a:spLocks noGrp="1"/>
          </p:cNvSpPr>
          <p:nvPr>
            <p:ph type="subTitle" idx="1"/>
          </p:nvPr>
        </p:nvSpPr>
        <p:spPr/>
        <p:txBody>
          <a:bodyPr/>
          <a:lstStyle/>
          <a:p>
            <a:r>
              <a:rPr lang="en-AU" sz="2800" dirty="0"/>
              <a:t>Elements and tags used in a Web Page</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2592162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Elements</a:t>
            </a:r>
          </a:p>
        </p:txBody>
      </p:sp>
      <p:sp>
        <p:nvSpPr>
          <p:cNvPr id="4" name="Footer Placeholder 3"/>
          <p:cNvSpPr>
            <a:spLocks noGrp="1"/>
          </p:cNvSpPr>
          <p:nvPr>
            <p:ph type="ftr" sz="quarter" idx="11"/>
          </p:nvPr>
        </p:nvSpPr>
        <p:spPr/>
        <p:txBody>
          <a:bodyPr/>
          <a:lstStyle/>
          <a:p>
            <a:r>
              <a:rPr lang="en-AU"/>
              <a:t>AD006 Associate Degree in IT</a:t>
            </a:r>
          </a:p>
        </p:txBody>
      </p:sp>
      <p:pic>
        <p:nvPicPr>
          <p:cNvPr id="1026" name="Picture 2">
            <a:extLst>
              <a:ext uri="{FF2B5EF4-FFF2-40B4-BE49-F238E27FC236}">
                <a16:creationId xmlns:a16="http://schemas.microsoft.com/office/drawing/2014/main" id="{08281F33-E085-B8A5-39B1-BC73D4EFA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43026"/>
            <a:ext cx="7814750" cy="43455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06B76C-D46D-E8C4-6CEC-77565C7B15EA}"/>
              </a:ext>
            </a:extLst>
          </p:cNvPr>
          <p:cNvSpPr txBox="1"/>
          <p:nvPr/>
        </p:nvSpPr>
        <p:spPr>
          <a:xfrm>
            <a:off x="457200" y="5754547"/>
            <a:ext cx="4572000" cy="246221"/>
          </a:xfrm>
          <a:prstGeom prst="rect">
            <a:avLst/>
          </a:prstGeom>
          <a:noFill/>
        </p:spPr>
        <p:txBody>
          <a:bodyPr wrap="square">
            <a:spAutoFit/>
          </a:bodyPr>
          <a:lstStyle/>
          <a:p>
            <a:r>
              <a:rPr lang="en-US" dirty="0">
                <a:solidFill>
                  <a:schemeClr val="tx1"/>
                </a:solidFill>
              </a:rPr>
              <a:t>https://</a:t>
            </a:r>
            <a:r>
              <a:rPr lang="en-US" dirty="0" err="1">
                <a:solidFill>
                  <a:schemeClr val="tx1"/>
                </a:solidFill>
              </a:rPr>
              <a:t>vegibit.com</a:t>
            </a:r>
            <a:r>
              <a:rPr lang="en-US" dirty="0">
                <a:solidFill>
                  <a:schemeClr val="tx1"/>
                </a:solidFill>
              </a:rPr>
              <a:t>/wp-content/uploads/2022/03/html-tag-</a:t>
            </a:r>
            <a:r>
              <a:rPr lang="en-US" dirty="0" err="1">
                <a:solidFill>
                  <a:schemeClr val="tx1"/>
                </a:solidFill>
              </a:rPr>
              <a:t>diagram.png</a:t>
            </a:r>
            <a:endParaRPr lang="en-US" dirty="0">
              <a:solidFill>
                <a:schemeClr val="tx1"/>
              </a:solidFill>
            </a:endParaRPr>
          </a:p>
        </p:txBody>
      </p:sp>
    </p:spTree>
    <p:extLst>
      <p:ext uri="{BB962C8B-B14F-4D97-AF65-F5344CB8AC3E}">
        <p14:creationId xmlns:p14="http://schemas.microsoft.com/office/powerpoint/2010/main" val="48562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html element</a:t>
            </a:r>
          </a:p>
        </p:txBody>
      </p:sp>
      <p:sp>
        <p:nvSpPr>
          <p:cNvPr id="3" name="Content Placeholder 2"/>
          <p:cNvSpPr>
            <a:spLocks noGrp="1"/>
          </p:cNvSpPr>
          <p:nvPr>
            <p:ph idx="1"/>
          </p:nvPr>
        </p:nvSpPr>
        <p:spPr/>
        <p:txBody>
          <a:bodyPr>
            <a:normAutofit/>
          </a:bodyPr>
          <a:lstStyle/>
          <a:p>
            <a:pPr marL="12700" indent="0">
              <a:buNone/>
            </a:pPr>
            <a:r>
              <a:rPr lang="en-AU" sz="2400" dirty="0"/>
              <a:t>The </a:t>
            </a:r>
            <a:r>
              <a:rPr lang="en-AU" sz="2400" dirty="0">
                <a:solidFill>
                  <a:srgbClr val="FF0000"/>
                </a:solidFill>
              </a:rPr>
              <a:t>html</a:t>
            </a:r>
            <a:r>
              <a:rPr lang="en-AU" sz="2400" dirty="0"/>
              <a:t> element is known as the root element. There can only be one html element in a page, and it must contain (between the opening and closing tag) all the other elements of the page. </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003247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DOCTYPE</a:t>
            </a:r>
          </a:p>
        </p:txBody>
      </p:sp>
      <p:sp>
        <p:nvSpPr>
          <p:cNvPr id="3" name="Content Placeholder 2"/>
          <p:cNvSpPr>
            <a:spLocks noGrp="1"/>
          </p:cNvSpPr>
          <p:nvPr>
            <p:ph idx="1"/>
          </p:nvPr>
        </p:nvSpPr>
        <p:spPr/>
        <p:txBody>
          <a:bodyPr>
            <a:normAutofit/>
          </a:bodyPr>
          <a:lstStyle/>
          <a:p>
            <a:pPr marL="12700" indent="0">
              <a:buNone/>
            </a:pPr>
            <a:r>
              <a:rPr lang="en-AU" sz="2400" dirty="0"/>
              <a:t>The doctype declaration is not an element, and goes before the html element in the page</a:t>
            </a:r>
          </a:p>
          <a:p>
            <a:pPr marL="12700" indent="0">
              <a:buNone/>
            </a:pPr>
            <a:endParaRPr lang="en-AU" sz="2400" dirty="0"/>
          </a:p>
          <a:p>
            <a:pPr marL="12700" indent="0">
              <a:buNone/>
            </a:pPr>
            <a:r>
              <a:rPr lang="en-AU" sz="2400" dirty="0">
                <a:latin typeface="Courier New" panose="02070309020205020404" pitchFamily="49" charset="0"/>
                <a:cs typeface="Courier New" panose="02070309020205020404" pitchFamily="49" charset="0"/>
              </a:rPr>
              <a:t>&lt;!DOCTYPE html&gt;</a:t>
            </a:r>
          </a:p>
          <a:p>
            <a:pPr marL="12700" indent="0">
              <a:buNone/>
            </a:pPr>
            <a:r>
              <a:rPr lang="en-AU" sz="2400" dirty="0">
                <a:latin typeface="Courier New" panose="02070309020205020404" pitchFamily="49" charset="0"/>
                <a:cs typeface="Courier New" panose="02070309020205020404" pitchFamily="49" charset="0"/>
              </a:rPr>
              <a:t>&lt;html&gt;</a:t>
            </a:r>
          </a:p>
          <a:p>
            <a:pPr marL="12700" indent="0">
              <a:buNone/>
            </a:pPr>
            <a:r>
              <a:rPr lang="en-AU" sz="2400" dirty="0">
                <a:latin typeface="Courier New" panose="02070309020205020404" pitchFamily="49" charset="0"/>
                <a:cs typeface="Courier New" panose="02070309020205020404" pitchFamily="49" charset="0"/>
              </a:rPr>
              <a:t>…other content</a:t>
            </a:r>
          </a:p>
          <a:p>
            <a:pPr marL="12700" indent="0">
              <a:buNone/>
            </a:pPr>
            <a:r>
              <a:rPr lang="en-AU" sz="2400" dirty="0">
                <a:latin typeface="Courier New" panose="02070309020205020404" pitchFamily="49" charset="0"/>
                <a:cs typeface="Courier New" panose="02070309020205020404" pitchFamily="49" charset="0"/>
              </a:rPr>
              <a:t>&lt;/html&gt;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270776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head and body elements</a:t>
            </a:r>
          </a:p>
        </p:txBody>
      </p:sp>
      <p:sp>
        <p:nvSpPr>
          <p:cNvPr id="3" name="Content Placeholder 2"/>
          <p:cNvSpPr>
            <a:spLocks noGrp="1"/>
          </p:cNvSpPr>
          <p:nvPr>
            <p:ph idx="1"/>
          </p:nvPr>
        </p:nvSpPr>
        <p:spPr/>
        <p:txBody>
          <a:bodyPr>
            <a:normAutofit/>
          </a:bodyPr>
          <a:lstStyle/>
          <a:p>
            <a:pPr marL="12700" indent="0">
              <a:buNone/>
            </a:pPr>
            <a:r>
              <a:rPr lang="en-AU" sz="2400" dirty="0"/>
              <a:t>Inside the html element we have one </a:t>
            </a:r>
            <a:r>
              <a:rPr lang="en-AU" sz="2400" dirty="0">
                <a:solidFill>
                  <a:srgbClr val="FF0000"/>
                </a:solidFill>
              </a:rPr>
              <a:t>head</a:t>
            </a:r>
            <a:r>
              <a:rPr lang="en-AU" sz="2400" dirty="0"/>
              <a:t> element and one </a:t>
            </a:r>
            <a:r>
              <a:rPr lang="en-AU" sz="2400" dirty="0">
                <a:solidFill>
                  <a:srgbClr val="FF0000"/>
                </a:solidFill>
              </a:rPr>
              <a:t>body</a:t>
            </a:r>
            <a:r>
              <a:rPr lang="en-AU" sz="2400" dirty="0"/>
              <a:t> element, in that order.</a:t>
            </a:r>
          </a:p>
          <a:p>
            <a:pPr marL="12700" indent="0">
              <a:buNone/>
            </a:pPr>
            <a:endParaRPr lang="en-AU" sz="2400" dirty="0"/>
          </a:p>
          <a:p>
            <a:pPr marL="12700" indent="0">
              <a:buNone/>
            </a:pPr>
            <a:r>
              <a:rPr lang="en-AU" sz="2400" dirty="0"/>
              <a:t>Note that browsers will display parts of web pages that are incomplete or incorrectly written, so don’t assume that if a browser displays it it must be OK.</a:t>
            </a:r>
          </a:p>
          <a:p>
            <a:pPr marL="12700" indent="0">
              <a:buNone/>
            </a:pPr>
            <a:endParaRPr lang="en-AU" sz="2400" dirty="0"/>
          </a:p>
          <a:p>
            <a:pPr marL="12700" indent="0">
              <a:buNone/>
            </a:pPr>
            <a:r>
              <a:rPr lang="en-AU" sz="2400" i="1" dirty="0">
                <a:solidFill>
                  <a:srgbClr val="FF0000"/>
                </a:solidFill>
              </a:rPr>
              <a:t>The only way to be sure a page is correct is to validate it.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735025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882" y="701204"/>
            <a:ext cx="8264236" cy="5051203"/>
          </a:xfrm>
        </p:spPr>
        <p:txBody>
          <a:bodyPr>
            <a:normAutofit/>
          </a:bodyPr>
          <a:lstStyle/>
          <a:p>
            <a:pPr marL="12700" indent="0">
              <a:buNone/>
            </a:pPr>
            <a:r>
              <a:rPr lang="en-AU" sz="2800" dirty="0">
                <a:latin typeface="Courier New" panose="02070309020205020404" pitchFamily="49" charset="0"/>
                <a:cs typeface="Courier New" panose="02070309020205020404" pitchFamily="49" charset="0"/>
              </a:rPr>
              <a:t>&lt;!DOCTYPE html&gt;</a:t>
            </a:r>
          </a:p>
          <a:p>
            <a:pPr marL="12700" indent="0">
              <a:buNone/>
            </a:pPr>
            <a:r>
              <a:rPr lang="en-AU" sz="2800" dirty="0">
                <a:latin typeface="Courier New" panose="02070309020205020404" pitchFamily="49" charset="0"/>
                <a:cs typeface="Courier New" panose="02070309020205020404" pitchFamily="49" charset="0"/>
              </a:rPr>
              <a:t>&lt;html&gt;</a:t>
            </a:r>
          </a:p>
          <a:p>
            <a:pPr marL="330200" lvl="1" indent="0">
              <a:buNone/>
            </a:pPr>
            <a:r>
              <a:rPr lang="en-AU" sz="2800" dirty="0">
                <a:latin typeface="Courier New" panose="02070309020205020404" pitchFamily="49" charset="0"/>
                <a:cs typeface="Courier New" panose="02070309020205020404" pitchFamily="49" charset="0"/>
              </a:rPr>
              <a:t>&lt;head&gt;</a:t>
            </a:r>
          </a:p>
          <a:p>
            <a:pPr marL="330200" lvl="1" indent="0">
              <a:buNone/>
            </a:pPr>
            <a:r>
              <a:rPr lang="en-AU" sz="2800" dirty="0">
                <a:latin typeface="Courier New" panose="02070309020205020404" pitchFamily="49" charset="0"/>
                <a:cs typeface="Courier New" panose="02070309020205020404" pitchFamily="49" charset="0"/>
              </a:rPr>
              <a:t>	…content of head</a:t>
            </a:r>
          </a:p>
          <a:p>
            <a:pPr marL="330200" lvl="1" indent="0">
              <a:buNone/>
            </a:pPr>
            <a:r>
              <a:rPr lang="en-AU" sz="2800" dirty="0">
                <a:latin typeface="Courier New" panose="02070309020205020404" pitchFamily="49" charset="0"/>
                <a:cs typeface="Courier New" panose="02070309020205020404" pitchFamily="49" charset="0"/>
              </a:rPr>
              <a:t>&lt;/head&gt;</a:t>
            </a:r>
          </a:p>
          <a:p>
            <a:pPr marL="330200" lvl="1" indent="0">
              <a:buNone/>
            </a:pPr>
            <a:r>
              <a:rPr lang="en-AU" sz="2800" dirty="0">
                <a:latin typeface="Courier New" panose="02070309020205020404" pitchFamily="49" charset="0"/>
                <a:cs typeface="Courier New" panose="02070309020205020404" pitchFamily="49" charset="0"/>
              </a:rPr>
              <a:t>&lt;body&gt;</a:t>
            </a:r>
          </a:p>
          <a:p>
            <a:pPr marL="330200" lvl="1" indent="0">
              <a:buNone/>
            </a:pPr>
            <a:r>
              <a:rPr lang="en-AU" sz="2800" dirty="0">
                <a:latin typeface="Courier New" panose="02070309020205020404" pitchFamily="49" charset="0"/>
                <a:cs typeface="Courier New" panose="02070309020205020404" pitchFamily="49" charset="0"/>
              </a:rPr>
              <a:t>	…content of body</a:t>
            </a:r>
          </a:p>
          <a:p>
            <a:pPr marL="330200" lvl="1" indent="0">
              <a:buNone/>
            </a:pPr>
            <a:r>
              <a:rPr lang="en-AU" sz="2800" dirty="0">
                <a:latin typeface="Courier New" panose="02070309020205020404" pitchFamily="49" charset="0"/>
                <a:cs typeface="Courier New" panose="02070309020205020404" pitchFamily="49" charset="0"/>
              </a:rPr>
              <a:t>&lt;/body&gt;</a:t>
            </a:r>
          </a:p>
          <a:p>
            <a:pPr marL="12700" indent="0">
              <a:buNone/>
            </a:pPr>
            <a:r>
              <a:rPr lang="en-AU" sz="2800" dirty="0">
                <a:latin typeface="Courier New" panose="02070309020205020404" pitchFamily="49" charset="0"/>
                <a:cs typeface="Courier New" panose="02070309020205020404" pitchFamily="49" charset="0"/>
              </a:rPr>
              <a:t>&lt;/html&gt;</a:t>
            </a:r>
          </a:p>
        </p:txBody>
      </p:sp>
      <p:sp>
        <p:nvSpPr>
          <p:cNvPr id="2" name="Footer Placeholder 1"/>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01918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Some History</a:t>
            </a:r>
          </a:p>
        </p:txBody>
      </p:sp>
      <p:sp>
        <p:nvSpPr>
          <p:cNvPr id="3" name="Content Placeholder 2"/>
          <p:cNvSpPr>
            <a:spLocks noGrp="1"/>
          </p:cNvSpPr>
          <p:nvPr>
            <p:ph idx="1"/>
          </p:nvPr>
        </p:nvSpPr>
        <p:spPr/>
        <p:txBody>
          <a:bodyPr>
            <a:normAutofit/>
          </a:bodyPr>
          <a:lstStyle/>
          <a:p>
            <a:pPr marL="12700" indent="0">
              <a:buNone/>
            </a:pPr>
            <a:r>
              <a:rPr lang="en-AU" sz="2400" dirty="0"/>
              <a:t>HTML was created around 1990 by Sir Tim Berners-Lee, to make it easier for scientists to share research papers.</a:t>
            </a:r>
          </a:p>
          <a:p>
            <a:pPr marL="12700" indent="0">
              <a:buNone/>
            </a:pPr>
            <a:r>
              <a:rPr lang="en-AU" sz="2400" dirty="0"/>
              <a:t>He created HTTP, HTML, and wrote the first web server and browser software.</a:t>
            </a:r>
          </a:p>
          <a:p>
            <a:pPr marL="12700" indent="0">
              <a:buNone/>
            </a:pPr>
            <a:endParaRPr lang="en-AU" sz="2400" dirty="0"/>
          </a:p>
          <a:p>
            <a:pPr marL="12700" indent="0">
              <a:buNone/>
            </a:pPr>
            <a:r>
              <a:rPr lang="en-AU" sz="2400" dirty="0"/>
              <a:t>Sir Tim is currently director of the W3C – the World Wide Web Consortium.</a:t>
            </a:r>
          </a:p>
          <a:p>
            <a:pPr marL="12700" indent="0">
              <a:buNone/>
            </a:pPr>
            <a:r>
              <a:rPr lang="en-AU" sz="2400" dirty="0">
                <a:hlinkClick r:id="rId2"/>
              </a:rPr>
              <a:t>W3C Website</a:t>
            </a: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125387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Points to Note</a:t>
            </a:r>
          </a:p>
        </p:txBody>
      </p:sp>
      <p:sp>
        <p:nvSpPr>
          <p:cNvPr id="3" name="Content Placeholder 2"/>
          <p:cNvSpPr>
            <a:spLocks noGrp="1"/>
          </p:cNvSpPr>
          <p:nvPr>
            <p:ph idx="1"/>
          </p:nvPr>
        </p:nvSpPr>
        <p:spPr/>
        <p:txBody>
          <a:bodyPr>
            <a:normAutofit/>
          </a:bodyPr>
          <a:lstStyle/>
          <a:p>
            <a:r>
              <a:rPr lang="en-AU" sz="2400" dirty="0"/>
              <a:t>Use indentation to help readability (set “Format on Save” and “Format on Paste” in VS Code settings)</a:t>
            </a:r>
          </a:p>
          <a:p>
            <a:endParaRPr lang="en-AU" sz="2400" dirty="0"/>
          </a:p>
          <a:p>
            <a:r>
              <a:rPr lang="en-AU" sz="2400" dirty="0"/>
              <a:t>Additional content is either inside the head or inside the body – </a:t>
            </a:r>
            <a:r>
              <a:rPr lang="en-AU" sz="2400" u="sng" dirty="0"/>
              <a:t>there should be no other elements directly inside the html element</a:t>
            </a:r>
          </a:p>
          <a:p>
            <a:endParaRPr lang="en-AU" sz="2400" dirty="0"/>
          </a:p>
          <a:p>
            <a:r>
              <a:rPr lang="en-AU" sz="2400" dirty="0"/>
              <a:t>Elements should be nested properly – in this example, we need to close the head element before opening the body element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159916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title and the character encoding</a:t>
            </a:r>
          </a:p>
        </p:txBody>
      </p:sp>
      <p:sp>
        <p:nvSpPr>
          <p:cNvPr id="3" name="Content Placeholder 2"/>
          <p:cNvSpPr>
            <a:spLocks noGrp="1"/>
          </p:cNvSpPr>
          <p:nvPr>
            <p:ph idx="1"/>
          </p:nvPr>
        </p:nvSpPr>
        <p:spPr/>
        <p:txBody>
          <a:bodyPr>
            <a:normAutofit/>
          </a:bodyPr>
          <a:lstStyle/>
          <a:p>
            <a:r>
              <a:rPr lang="en-AU" sz="2400" dirty="0"/>
              <a:t>The head element must contain a </a:t>
            </a:r>
            <a:r>
              <a:rPr lang="en-AU" sz="2400" dirty="0">
                <a:solidFill>
                  <a:srgbClr val="FF0000"/>
                </a:solidFill>
              </a:rPr>
              <a:t>title</a:t>
            </a:r>
            <a:r>
              <a:rPr lang="en-AU" sz="2400" dirty="0"/>
              <a:t> element, which itself contains some text (the title on the browser tab)</a:t>
            </a:r>
          </a:p>
          <a:p>
            <a:pPr marL="12700" indent="0">
              <a:buNone/>
            </a:pPr>
            <a:endParaRPr lang="en-AU" sz="2400" dirty="0"/>
          </a:p>
          <a:p>
            <a:r>
              <a:rPr lang="en-AU" sz="2400" dirty="0"/>
              <a:t>The character encoding can be specified, usually with a </a:t>
            </a:r>
            <a:r>
              <a:rPr lang="en-AU" sz="2400" dirty="0">
                <a:solidFill>
                  <a:srgbClr val="FF0000"/>
                </a:solidFill>
              </a:rPr>
              <a:t>meta</a:t>
            </a:r>
            <a:r>
              <a:rPr lang="en-AU" sz="2400" dirty="0"/>
              <a:t> tag in the head, which has an attribute for the character encoding. We will discuss attributes in detail shortly. The default HTML5 encoding is UTF-8</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118047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Required head elements</a:t>
            </a:r>
          </a:p>
        </p:txBody>
      </p:sp>
      <p:sp>
        <p:nvSpPr>
          <p:cNvPr id="3" name="Content Placeholder 2"/>
          <p:cNvSpPr>
            <a:spLocks noGrp="1"/>
          </p:cNvSpPr>
          <p:nvPr>
            <p:ph idx="1"/>
          </p:nvPr>
        </p:nvSpPr>
        <p:spPr/>
        <p:txBody>
          <a:bodyPr>
            <a:normAutofit lnSpcReduction="10000"/>
          </a:bodyPr>
          <a:lstStyle/>
          <a:p>
            <a:pPr marL="12700" indent="0">
              <a:buNone/>
            </a:pPr>
            <a:r>
              <a:rPr lang="en-AU" sz="2000" dirty="0">
                <a:latin typeface="Courier New" panose="02070309020205020404" pitchFamily="49" charset="0"/>
                <a:cs typeface="Courier New" panose="02070309020205020404" pitchFamily="49" charset="0"/>
              </a:rPr>
              <a:t>&lt;!DOCTYPE html&gt;</a:t>
            </a:r>
          </a:p>
          <a:p>
            <a:pPr marL="12700" indent="0">
              <a:buNone/>
            </a:pPr>
            <a:r>
              <a:rPr lang="en-AU" sz="2000" dirty="0">
                <a:latin typeface="Courier New" panose="02070309020205020404" pitchFamily="49" charset="0"/>
                <a:cs typeface="Courier New" panose="02070309020205020404" pitchFamily="49" charset="0"/>
              </a:rPr>
              <a:t>&lt;html&gt;</a:t>
            </a:r>
          </a:p>
          <a:p>
            <a:pPr marL="330200" lvl="1" indent="0">
              <a:buNone/>
            </a:pPr>
            <a:r>
              <a:rPr lang="en-AU" sz="2000" dirty="0">
                <a:latin typeface="Courier New" panose="02070309020205020404" pitchFamily="49" charset="0"/>
                <a:cs typeface="Courier New" panose="02070309020205020404" pitchFamily="49" charset="0"/>
              </a:rPr>
              <a:t>&lt;head&gt;</a:t>
            </a:r>
          </a:p>
          <a:p>
            <a:pPr marL="647700" lvl="2" indent="0">
              <a:buNone/>
            </a:pPr>
            <a:r>
              <a:rPr lang="en-AU" sz="2000" dirty="0">
                <a:latin typeface="Courier New" panose="02070309020205020404" pitchFamily="49" charset="0"/>
                <a:cs typeface="Courier New" panose="02070309020205020404" pitchFamily="49" charset="0"/>
              </a:rPr>
              <a:t>&lt;title&gt;Home Page&lt;/title&gt;</a:t>
            </a:r>
          </a:p>
          <a:p>
            <a:pPr marL="330200" lvl="1" indent="0">
              <a:buNone/>
            </a:pPr>
            <a:r>
              <a:rPr lang="en-AU" sz="2000" dirty="0">
                <a:latin typeface="Courier New" panose="02070309020205020404" pitchFamily="49" charset="0"/>
                <a:cs typeface="Courier New" panose="02070309020205020404" pitchFamily="49" charset="0"/>
              </a:rPr>
              <a:t>&lt;/head&gt;</a:t>
            </a:r>
          </a:p>
          <a:p>
            <a:pPr marL="330200" lvl="1" indent="0">
              <a:buNone/>
            </a:pPr>
            <a:r>
              <a:rPr lang="en-AU" sz="2000" dirty="0">
                <a:latin typeface="Courier New" panose="02070309020205020404" pitchFamily="49" charset="0"/>
                <a:cs typeface="Courier New" panose="02070309020205020404" pitchFamily="49" charset="0"/>
              </a:rPr>
              <a:t>&lt;body&gt;</a:t>
            </a:r>
          </a:p>
          <a:p>
            <a:pPr marL="647700" lvl="2" indent="0">
              <a:buNone/>
            </a:pPr>
            <a:r>
              <a:rPr lang="en-AU" sz="2000" dirty="0">
                <a:latin typeface="Courier New" panose="02070309020205020404" pitchFamily="49" charset="0"/>
                <a:cs typeface="Courier New" panose="02070309020205020404" pitchFamily="49" charset="0"/>
              </a:rPr>
              <a:t>…body content here</a:t>
            </a:r>
          </a:p>
          <a:p>
            <a:pPr marL="330200" lvl="1" indent="0">
              <a:buNone/>
            </a:pPr>
            <a:r>
              <a:rPr lang="en-AU" sz="2000" dirty="0">
                <a:latin typeface="Courier New" panose="02070309020205020404" pitchFamily="49" charset="0"/>
                <a:cs typeface="Courier New" panose="02070309020205020404" pitchFamily="49" charset="0"/>
              </a:rPr>
              <a:t>&lt;/body&gt;</a:t>
            </a:r>
          </a:p>
          <a:p>
            <a:pPr marL="12700" indent="0">
              <a:buNone/>
            </a:pPr>
            <a:r>
              <a:rPr lang="en-AU" sz="2000" dirty="0">
                <a:latin typeface="Courier New" panose="02070309020205020404" pitchFamily="49" charset="0"/>
                <a:cs typeface="Courier New" panose="02070309020205020404" pitchFamily="49" charset="0"/>
              </a:rPr>
              <a:t>&lt;/html&gt;</a:t>
            </a:r>
          </a:p>
          <a:p>
            <a:pPr marL="12700" indent="0">
              <a:buNone/>
            </a:pPr>
            <a:r>
              <a:rPr lang="en-AU" sz="2000" dirty="0">
                <a:cs typeface="Courier New" panose="02070309020205020404" pitchFamily="49" charset="0"/>
                <a:hlinkClick r:id="rId2">
                  <a:extLst>
                    <a:ext uri="{A12FA001-AC4F-418D-AE19-62706E023703}">
                      <ahyp:hlinkClr xmlns:ahyp="http://schemas.microsoft.com/office/drawing/2018/hyperlinkcolor" val="tx"/>
                    </a:ext>
                  </a:extLst>
                </a:hlinkClick>
              </a:rPr>
              <a:t>html_01</a:t>
            </a:r>
            <a:endParaRPr lang="en-AU" sz="2000" dirty="0">
              <a:cs typeface="Courier New" panose="02070309020205020404" pitchFamily="49" charset="0"/>
            </a:endParaRPr>
          </a:p>
          <a:p>
            <a:pPr marL="12700" indent="0">
              <a:buNone/>
            </a:pPr>
            <a:r>
              <a:rPr lang="en-AU" sz="2000" dirty="0">
                <a:cs typeface="Courier New" panose="02070309020205020404" pitchFamily="49" charset="0"/>
              </a:rPr>
              <a:t>(right click on the web page and select View Page Source to see code)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529817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Closing tag not always required</a:t>
            </a:r>
          </a:p>
        </p:txBody>
      </p:sp>
      <p:sp>
        <p:nvSpPr>
          <p:cNvPr id="3" name="Content Placeholder 2"/>
          <p:cNvSpPr>
            <a:spLocks noGrp="1"/>
          </p:cNvSpPr>
          <p:nvPr>
            <p:ph idx="1"/>
          </p:nvPr>
        </p:nvSpPr>
        <p:spPr/>
        <p:txBody>
          <a:bodyPr>
            <a:normAutofit/>
          </a:bodyPr>
          <a:lstStyle/>
          <a:p>
            <a:pPr marL="12700" indent="0">
              <a:buNone/>
            </a:pPr>
            <a:r>
              <a:rPr lang="en-AU" sz="2400" dirty="0"/>
              <a:t>On the previous slide the meta element did not have a closing tag. The meta element cannot contain content (between opening and closing tags) and a closing tag is not required in this case.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860141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a:t>
            </a:r>
          </a:p>
        </p:txBody>
      </p:sp>
      <p:sp>
        <p:nvSpPr>
          <p:cNvPr id="3" name="Content Placeholder 2"/>
          <p:cNvSpPr>
            <a:spLocks noGrp="1"/>
          </p:cNvSpPr>
          <p:nvPr>
            <p:ph idx="1"/>
          </p:nvPr>
        </p:nvSpPr>
        <p:spPr/>
        <p:txBody>
          <a:bodyPr>
            <a:normAutofit/>
          </a:bodyPr>
          <a:lstStyle/>
          <a:p>
            <a:r>
              <a:rPr lang="en-AU" sz="2400" dirty="0"/>
              <a:t>Content of an element appears between its opening and closing tag</a:t>
            </a:r>
          </a:p>
          <a:p>
            <a:r>
              <a:rPr lang="en-AU" sz="2400" dirty="0"/>
              <a:t>Content can be other elements</a:t>
            </a:r>
          </a:p>
          <a:p>
            <a:r>
              <a:rPr lang="en-AU" sz="2400" dirty="0"/>
              <a:t>Content can be text</a:t>
            </a:r>
          </a:p>
          <a:p>
            <a:r>
              <a:rPr lang="en-AU" sz="2400" dirty="0"/>
              <a:t>Content can be images or media</a:t>
            </a:r>
          </a:p>
          <a:p>
            <a:r>
              <a:rPr lang="en-AU" sz="2400" dirty="0"/>
              <a:t>Not every element has content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144791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 continued</a:t>
            </a:r>
          </a:p>
        </p:txBody>
      </p:sp>
      <p:sp>
        <p:nvSpPr>
          <p:cNvPr id="3" name="Content Placeholder 2"/>
          <p:cNvSpPr>
            <a:spLocks noGrp="1"/>
          </p:cNvSpPr>
          <p:nvPr>
            <p:ph idx="1"/>
          </p:nvPr>
        </p:nvSpPr>
        <p:spPr/>
        <p:txBody>
          <a:bodyPr>
            <a:normAutofit/>
          </a:bodyPr>
          <a:lstStyle/>
          <a:p>
            <a:pPr marL="12700" indent="0">
              <a:buNone/>
            </a:pPr>
            <a:r>
              <a:rPr lang="en-AU" sz="2400" dirty="0"/>
              <a:t>The content of the </a:t>
            </a:r>
            <a:r>
              <a:rPr lang="en-AU" sz="2400" dirty="0">
                <a:solidFill>
                  <a:srgbClr val="FF0000"/>
                </a:solidFill>
              </a:rPr>
              <a:t>html</a:t>
            </a:r>
            <a:r>
              <a:rPr lang="en-AU" sz="2400" dirty="0"/>
              <a:t> element is one </a:t>
            </a:r>
            <a:r>
              <a:rPr lang="en-AU" sz="2400" dirty="0">
                <a:solidFill>
                  <a:srgbClr val="FF0000"/>
                </a:solidFill>
              </a:rPr>
              <a:t>head</a:t>
            </a:r>
            <a:r>
              <a:rPr lang="en-AU" sz="2400" dirty="0"/>
              <a:t> element and one </a:t>
            </a:r>
            <a:r>
              <a:rPr lang="en-AU" sz="2400" dirty="0">
                <a:solidFill>
                  <a:srgbClr val="FF0000"/>
                </a:solidFill>
              </a:rPr>
              <a:t>body</a:t>
            </a:r>
            <a:r>
              <a:rPr lang="en-AU" sz="2400" dirty="0"/>
              <a:t> element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63479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 continued</a:t>
            </a:r>
          </a:p>
        </p:txBody>
      </p:sp>
      <p:sp>
        <p:nvSpPr>
          <p:cNvPr id="3" name="Content Placeholder 2"/>
          <p:cNvSpPr>
            <a:spLocks noGrp="1"/>
          </p:cNvSpPr>
          <p:nvPr>
            <p:ph idx="1"/>
          </p:nvPr>
        </p:nvSpPr>
        <p:spPr/>
        <p:txBody>
          <a:bodyPr>
            <a:normAutofit/>
          </a:bodyPr>
          <a:lstStyle/>
          <a:p>
            <a:r>
              <a:rPr lang="en-AU" sz="2400" dirty="0"/>
              <a:t>The content of the </a:t>
            </a:r>
            <a:r>
              <a:rPr lang="en-AU" sz="2400" dirty="0">
                <a:solidFill>
                  <a:srgbClr val="FF0000"/>
                </a:solidFill>
              </a:rPr>
              <a:t>head</a:t>
            </a:r>
            <a:r>
              <a:rPr lang="en-AU" sz="2400" dirty="0"/>
              <a:t> element is a </a:t>
            </a:r>
            <a:r>
              <a:rPr lang="en-AU" sz="2400" dirty="0">
                <a:solidFill>
                  <a:srgbClr val="FF0000"/>
                </a:solidFill>
              </a:rPr>
              <a:t>title</a:t>
            </a:r>
            <a:r>
              <a:rPr lang="en-AU" sz="2400" dirty="0"/>
              <a:t> and a </a:t>
            </a:r>
            <a:r>
              <a:rPr lang="en-AU" sz="2400" dirty="0">
                <a:solidFill>
                  <a:srgbClr val="FF0000"/>
                </a:solidFill>
              </a:rPr>
              <a:t>meta</a:t>
            </a:r>
            <a:r>
              <a:rPr lang="en-AU" sz="2400" dirty="0"/>
              <a:t> element. There may be other elements in the head</a:t>
            </a:r>
          </a:p>
          <a:p>
            <a:endParaRPr lang="en-AU" sz="2400" dirty="0"/>
          </a:p>
          <a:p>
            <a:r>
              <a:rPr lang="en-AU" sz="2400" dirty="0"/>
              <a:t>The content of the title element is text</a:t>
            </a:r>
          </a:p>
          <a:p>
            <a:endParaRPr lang="en-AU" sz="2400" dirty="0"/>
          </a:p>
          <a:p>
            <a:r>
              <a:rPr lang="en-AU" sz="2400" dirty="0"/>
              <a:t>There is no content for the meta element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095398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 of the body element</a:t>
            </a:r>
          </a:p>
        </p:txBody>
      </p:sp>
      <p:sp>
        <p:nvSpPr>
          <p:cNvPr id="3" name="Content Placeholder 2"/>
          <p:cNvSpPr>
            <a:spLocks noGrp="1"/>
          </p:cNvSpPr>
          <p:nvPr>
            <p:ph idx="1"/>
          </p:nvPr>
        </p:nvSpPr>
        <p:spPr/>
        <p:txBody>
          <a:bodyPr>
            <a:normAutofit/>
          </a:bodyPr>
          <a:lstStyle/>
          <a:p>
            <a:pPr marL="12700" indent="0">
              <a:buNone/>
            </a:pPr>
            <a:r>
              <a:rPr lang="en-AU" sz="2400" dirty="0"/>
              <a:t>The body element does not have to have any content, however, this is where the visible content of a web page goes.</a:t>
            </a:r>
          </a:p>
          <a:p>
            <a:pPr marL="12700" indent="0">
              <a:buNone/>
            </a:pPr>
            <a:endParaRPr lang="en-AU" sz="2400" dirty="0"/>
          </a:p>
          <a:p>
            <a:pPr marL="12700" indent="0">
              <a:buNone/>
            </a:pPr>
            <a:r>
              <a:rPr lang="en-AU" sz="2400" dirty="0"/>
              <a:t>Generally, the body contains headings (as h1, h2, etc.), paragraphs (p elements), lists, images, hyperlinks, tables, and information presented in various other ways.</a:t>
            </a:r>
          </a:p>
          <a:p>
            <a:pPr marL="12700" indent="0">
              <a:buNone/>
            </a:pPr>
            <a:endParaRPr lang="en-AU" sz="2400" dirty="0"/>
          </a:p>
          <a:p>
            <a:pPr marL="12700" indent="0">
              <a:buNone/>
            </a:pPr>
            <a:r>
              <a:rPr lang="en-AU" sz="2400" dirty="0"/>
              <a:t>The body may also contain elements whose sole job is to organize the content in various ways.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079919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Headings</a:t>
            </a:r>
          </a:p>
        </p:txBody>
      </p:sp>
      <p:sp>
        <p:nvSpPr>
          <p:cNvPr id="3" name="Content Placeholder 2"/>
          <p:cNvSpPr>
            <a:spLocks noGrp="1"/>
          </p:cNvSpPr>
          <p:nvPr>
            <p:ph idx="1"/>
          </p:nvPr>
        </p:nvSpPr>
        <p:spPr/>
        <p:txBody>
          <a:bodyPr>
            <a:normAutofit/>
          </a:bodyPr>
          <a:lstStyle/>
          <a:p>
            <a:pPr marL="12700" indent="0">
              <a:buNone/>
            </a:pPr>
            <a:r>
              <a:rPr lang="en-AU" sz="2400" dirty="0"/>
              <a:t>HTML has six levels of heading, using the elements h1, h2, h3, h4, h5 and h6.</a:t>
            </a:r>
          </a:p>
          <a:p>
            <a:pPr marL="12700" indent="0">
              <a:buNone/>
            </a:pPr>
            <a:endParaRPr lang="en-AU" sz="2400" dirty="0"/>
          </a:p>
          <a:p>
            <a:pPr marL="12700" indent="0">
              <a:buNone/>
            </a:pPr>
            <a:r>
              <a:rPr lang="en-AU" sz="2400" dirty="0">
                <a:solidFill>
                  <a:srgbClr val="FF0000"/>
                </a:solidFill>
              </a:rPr>
              <a:t>h1</a:t>
            </a:r>
            <a:r>
              <a:rPr lang="en-AU" sz="2400" dirty="0"/>
              <a:t> represents a top-level heading and is generally rendered by the browser as a large bold font.</a:t>
            </a:r>
          </a:p>
          <a:p>
            <a:pPr marL="12700" indent="0">
              <a:buNone/>
            </a:pPr>
            <a:endParaRPr lang="en-AU" sz="2400" dirty="0"/>
          </a:p>
          <a:p>
            <a:pPr marL="12700" indent="0">
              <a:buNone/>
            </a:pPr>
            <a:r>
              <a:rPr lang="en-AU" sz="2400" dirty="0"/>
              <a:t>There is general agreement amongst browser vendors to be consistent as to how these elements are rendered so pages look pretty much the same in different browsers.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634787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Subheadings</a:t>
            </a:r>
          </a:p>
        </p:txBody>
      </p:sp>
      <p:sp>
        <p:nvSpPr>
          <p:cNvPr id="3" name="Content Placeholder 2"/>
          <p:cNvSpPr>
            <a:spLocks noGrp="1"/>
          </p:cNvSpPr>
          <p:nvPr>
            <p:ph idx="1"/>
          </p:nvPr>
        </p:nvSpPr>
        <p:spPr/>
        <p:txBody>
          <a:bodyPr>
            <a:normAutofit/>
          </a:bodyPr>
          <a:lstStyle/>
          <a:p>
            <a:pPr marL="12700" indent="0">
              <a:buNone/>
            </a:pPr>
            <a:r>
              <a:rPr lang="en-AU" sz="2400" dirty="0">
                <a:solidFill>
                  <a:srgbClr val="FF0000"/>
                </a:solidFill>
              </a:rPr>
              <a:t>h2</a:t>
            </a:r>
            <a:r>
              <a:rPr lang="en-AU" sz="2400" dirty="0"/>
              <a:t> is a second level heading or sub-heading. </a:t>
            </a:r>
          </a:p>
          <a:p>
            <a:pPr marL="12700" indent="0">
              <a:buNone/>
            </a:pPr>
            <a:endParaRPr lang="en-AU" sz="2400" dirty="0"/>
          </a:p>
          <a:p>
            <a:pPr marL="12700" indent="0">
              <a:buNone/>
            </a:pPr>
            <a:r>
              <a:rPr lang="en-AU" sz="2400" dirty="0"/>
              <a:t>Further levels (h3 – h6) are sub-sub-headings, etc. It is very rare for a web page to use heading levels past </a:t>
            </a:r>
            <a:r>
              <a:rPr lang="en-AU" sz="2400" dirty="0">
                <a:solidFill>
                  <a:srgbClr val="FF0000"/>
                </a:solidFill>
              </a:rPr>
              <a:t>h3</a:t>
            </a:r>
            <a:r>
              <a:rPr lang="en-AU" sz="2400" dirty="0"/>
              <a: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30008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a:t>
            </a:r>
          </a:p>
        </p:txBody>
      </p:sp>
      <p:sp>
        <p:nvSpPr>
          <p:cNvPr id="3" name="Content Placeholder 2"/>
          <p:cNvSpPr>
            <a:spLocks noGrp="1"/>
          </p:cNvSpPr>
          <p:nvPr>
            <p:ph idx="1"/>
          </p:nvPr>
        </p:nvSpPr>
        <p:spPr>
          <a:xfrm>
            <a:off x="381000" y="2400300"/>
            <a:ext cx="8229600" cy="3765550"/>
          </a:xfrm>
        </p:spPr>
        <p:txBody>
          <a:bodyPr/>
          <a:lstStyle/>
          <a:p>
            <a:pPr marL="12700" indent="0" algn="ctr">
              <a:buNone/>
            </a:pPr>
            <a:r>
              <a:rPr lang="en-AU" sz="3600" dirty="0"/>
              <a:t>Defines the content and structure of a web page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045756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Paragraphs</a:t>
            </a:r>
          </a:p>
        </p:txBody>
      </p:sp>
      <p:sp>
        <p:nvSpPr>
          <p:cNvPr id="3" name="Content Placeholder 2"/>
          <p:cNvSpPr>
            <a:spLocks noGrp="1"/>
          </p:cNvSpPr>
          <p:nvPr>
            <p:ph idx="1"/>
          </p:nvPr>
        </p:nvSpPr>
        <p:spPr/>
        <p:txBody>
          <a:bodyPr>
            <a:normAutofit/>
          </a:bodyPr>
          <a:lstStyle/>
          <a:p>
            <a:pPr marL="12700" indent="0">
              <a:buNone/>
            </a:pPr>
            <a:r>
              <a:rPr lang="en-AU" sz="2400" dirty="0"/>
              <a:t>The </a:t>
            </a:r>
            <a:r>
              <a:rPr lang="en-AU" sz="2400" dirty="0">
                <a:solidFill>
                  <a:srgbClr val="FF0000"/>
                </a:solidFill>
              </a:rPr>
              <a:t>p</a:t>
            </a:r>
            <a:r>
              <a:rPr lang="en-AU" sz="2400" dirty="0"/>
              <a:t> element is used for paragraph text. For two or more paragraphs you need two or more p elements – a browser won’t display a line feed inside a single p element.</a:t>
            </a:r>
          </a:p>
          <a:p>
            <a:pPr marL="12700" indent="0">
              <a:buNone/>
            </a:pPr>
            <a:endParaRPr lang="en-AU" sz="2400" dirty="0"/>
          </a:p>
          <a:p>
            <a:pPr marL="12700" indent="0">
              <a:buNone/>
            </a:pPr>
            <a:r>
              <a:rPr lang="en-AU" sz="2400" dirty="0">
                <a:hlinkClick r:id="rId2" action="ppaction://hlinkfile">
                  <a:extLst>
                    <a:ext uri="{A12FA001-AC4F-418D-AE19-62706E023703}">
                      <ahyp:hlinkClr xmlns:ahyp="http://schemas.microsoft.com/office/drawing/2018/hyperlinkcolor" val="tx"/>
                    </a:ext>
                  </a:extLst>
                </a:hlinkClick>
              </a:rPr>
              <a:t>Example_01_02</a:t>
            </a: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721565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Lists</a:t>
            </a:r>
          </a:p>
        </p:txBody>
      </p:sp>
      <p:sp>
        <p:nvSpPr>
          <p:cNvPr id="3" name="Content Placeholder 2"/>
          <p:cNvSpPr>
            <a:spLocks noGrp="1"/>
          </p:cNvSpPr>
          <p:nvPr>
            <p:ph idx="1"/>
          </p:nvPr>
        </p:nvSpPr>
        <p:spPr>
          <a:xfrm>
            <a:off x="457200" y="1557576"/>
            <a:ext cx="8229600" cy="4044279"/>
          </a:xfrm>
        </p:spPr>
        <p:txBody>
          <a:bodyPr>
            <a:normAutofit/>
          </a:bodyPr>
          <a:lstStyle/>
          <a:p>
            <a:r>
              <a:rPr lang="en-AU" sz="2400" dirty="0" err="1">
                <a:solidFill>
                  <a:srgbClr val="FF0000"/>
                </a:solidFill>
              </a:rPr>
              <a:t>ol</a:t>
            </a:r>
            <a:r>
              <a:rPr lang="en-AU" sz="2400" dirty="0"/>
              <a:t> is the element for an ordered list, also known as a numbered list. The order of items in the list may be important.</a:t>
            </a:r>
          </a:p>
          <a:p>
            <a:endParaRPr lang="en-AU" sz="2400" dirty="0"/>
          </a:p>
          <a:p>
            <a:r>
              <a:rPr lang="en-AU" sz="2400" dirty="0" err="1">
                <a:solidFill>
                  <a:srgbClr val="FF0000"/>
                </a:solidFill>
              </a:rPr>
              <a:t>ul</a:t>
            </a:r>
            <a:r>
              <a:rPr lang="en-AU" sz="2400" dirty="0"/>
              <a:t> is the element for an unordered list, also known as a bulleted list. It is assumed that the order of items in the list is not important</a:t>
            </a:r>
          </a:p>
          <a:p>
            <a:endParaRPr lang="en-AU" sz="2400" dirty="0"/>
          </a:p>
          <a:p>
            <a:r>
              <a:rPr lang="en-AU" sz="2400" dirty="0"/>
              <a:t>both </a:t>
            </a:r>
            <a:r>
              <a:rPr lang="en-AU" sz="2400" dirty="0" err="1">
                <a:solidFill>
                  <a:srgbClr val="FF0000"/>
                </a:solidFill>
              </a:rPr>
              <a:t>ol</a:t>
            </a:r>
            <a:r>
              <a:rPr lang="en-AU" sz="2400" dirty="0"/>
              <a:t> and </a:t>
            </a:r>
            <a:r>
              <a:rPr lang="en-AU" sz="2400" dirty="0" err="1">
                <a:solidFill>
                  <a:srgbClr val="FF0000"/>
                </a:solidFill>
              </a:rPr>
              <a:t>ul</a:t>
            </a:r>
            <a:r>
              <a:rPr lang="en-AU" sz="2400" dirty="0"/>
              <a:t> contain item elements as </a:t>
            </a:r>
            <a:r>
              <a:rPr lang="en-AU" sz="2400" dirty="0">
                <a:solidFill>
                  <a:srgbClr val="FF0000"/>
                </a:solidFill>
              </a:rPr>
              <a:t>li</a:t>
            </a:r>
            <a:r>
              <a:rPr lang="en-AU" sz="2400" dirty="0"/>
              <a:t>. The browser provides the numbering or bullets.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557354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Days of the Week (ordered list)</a:t>
            </a:r>
          </a:p>
        </p:txBody>
      </p:sp>
      <p:sp>
        <p:nvSpPr>
          <p:cNvPr id="3" name="Content Placeholder 2"/>
          <p:cNvSpPr>
            <a:spLocks noGrp="1"/>
          </p:cNvSpPr>
          <p:nvPr>
            <p:ph idx="1"/>
          </p:nvPr>
        </p:nvSpPr>
        <p:spPr/>
        <p:txBody>
          <a:bodyPr>
            <a:normAutofit fontScale="92500" lnSpcReduction="10000"/>
          </a:bodyPr>
          <a:lstStyle/>
          <a:p>
            <a:pPr marL="12700" indent="0">
              <a:buNone/>
            </a:pPr>
            <a:r>
              <a:rPr lang="en-AU" sz="2000" dirty="0">
                <a:latin typeface="Courier New" panose="02070309020205020404" pitchFamily="49" charset="0"/>
                <a:cs typeface="Courier New" panose="02070309020205020404" pitchFamily="49" charset="0"/>
              </a:rPr>
              <a:t>&lt;</a:t>
            </a:r>
            <a:r>
              <a:rPr lang="en-AU" sz="2000" dirty="0" err="1">
                <a:latin typeface="Courier New" panose="02070309020205020404" pitchFamily="49" charset="0"/>
                <a:cs typeface="Courier New" panose="02070309020205020404" pitchFamily="49" charset="0"/>
              </a:rPr>
              <a:t>ol</a:t>
            </a:r>
            <a:r>
              <a:rPr lang="en-AU" sz="2000" dirty="0">
                <a:latin typeface="Courier New" panose="02070309020205020404" pitchFamily="49" charset="0"/>
                <a:cs typeface="Courier New" panose="02070309020205020404" pitchFamily="49" charset="0"/>
              </a:rPr>
              <a:t>&gt;</a:t>
            </a:r>
          </a:p>
          <a:p>
            <a:pPr marL="330200" lvl="1" indent="0">
              <a:buNone/>
            </a:pPr>
            <a:r>
              <a:rPr lang="en-AU" sz="2000" dirty="0">
                <a:latin typeface="Courier New" panose="02070309020205020404" pitchFamily="49" charset="0"/>
                <a:cs typeface="Courier New" panose="02070309020205020404" pitchFamily="49" charset="0"/>
              </a:rPr>
              <a:t>&lt;li&gt;Sunday&lt;/li&gt;</a:t>
            </a:r>
          </a:p>
          <a:p>
            <a:pPr marL="330200" lvl="1" indent="0">
              <a:buNone/>
            </a:pPr>
            <a:r>
              <a:rPr lang="en-AU" sz="2000" dirty="0">
                <a:latin typeface="Courier New" panose="02070309020205020404" pitchFamily="49" charset="0"/>
                <a:cs typeface="Courier New" panose="02070309020205020404" pitchFamily="49" charset="0"/>
              </a:rPr>
              <a:t>&lt;li&gt;Monday&lt;/li&gt;</a:t>
            </a:r>
          </a:p>
          <a:p>
            <a:pPr marL="330200" lvl="1" indent="0">
              <a:buNone/>
            </a:pPr>
            <a:r>
              <a:rPr lang="en-AU" sz="2000" dirty="0">
                <a:latin typeface="Courier New" panose="02070309020205020404" pitchFamily="49" charset="0"/>
                <a:cs typeface="Courier New" panose="02070309020205020404" pitchFamily="49" charset="0"/>
              </a:rPr>
              <a:t>&lt;li&gt;Tuesday&lt;/li&gt;</a:t>
            </a:r>
          </a:p>
          <a:p>
            <a:pPr marL="330200" lvl="1" indent="0">
              <a:buNone/>
            </a:pPr>
            <a:r>
              <a:rPr lang="en-AU" sz="2000" dirty="0">
                <a:latin typeface="Courier New" panose="02070309020205020404" pitchFamily="49" charset="0"/>
                <a:cs typeface="Courier New" panose="02070309020205020404" pitchFamily="49" charset="0"/>
              </a:rPr>
              <a:t>&lt;li&gt;Wednesday&lt;/li&gt;</a:t>
            </a:r>
          </a:p>
          <a:p>
            <a:pPr marL="330200" lvl="1" indent="0">
              <a:buNone/>
            </a:pPr>
            <a:r>
              <a:rPr lang="en-AU" sz="2000" dirty="0">
                <a:latin typeface="Courier New" panose="02070309020205020404" pitchFamily="49" charset="0"/>
                <a:cs typeface="Courier New" panose="02070309020205020404" pitchFamily="49" charset="0"/>
              </a:rPr>
              <a:t>&lt;li&gt;Thursday&lt;/li&gt;</a:t>
            </a:r>
          </a:p>
          <a:p>
            <a:pPr marL="330200" lvl="1" indent="0">
              <a:buNone/>
            </a:pPr>
            <a:r>
              <a:rPr lang="en-AU" sz="2000" dirty="0">
                <a:latin typeface="Courier New" panose="02070309020205020404" pitchFamily="49" charset="0"/>
                <a:cs typeface="Courier New" panose="02070309020205020404" pitchFamily="49" charset="0"/>
              </a:rPr>
              <a:t>&lt;li&gt;Friday&lt;/li&gt;</a:t>
            </a:r>
          </a:p>
          <a:p>
            <a:pPr marL="330200" lvl="1" indent="0">
              <a:buNone/>
            </a:pPr>
            <a:r>
              <a:rPr lang="en-AU" sz="2000" dirty="0">
                <a:latin typeface="Courier New" panose="02070309020205020404" pitchFamily="49" charset="0"/>
                <a:cs typeface="Courier New" panose="02070309020205020404" pitchFamily="49" charset="0"/>
              </a:rPr>
              <a:t>&lt;li&gt;Saturday&lt;/li&gt;</a:t>
            </a:r>
          </a:p>
          <a:p>
            <a:pPr marL="12700" indent="0">
              <a:buNone/>
            </a:pPr>
            <a:r>
              <a:rPr lang="en-AU" sz="2000" dirty="0">
                <a:latin typeface="Courier New" panose="02070309020205020404" pitchFamily="49" charset="0"/>
                <a:cs typeface="Courier New" panose="02070309020205020404" pitchFamily="49" charset="0"/>
              </a:rPr>
              <a:t>&lt;/</a:t>
            </a:r>
            <a:r>
              <a:rPr lang="en-AU" sz="2000" dirty="0" err="1">
                <a:latin typeface="Courier New" panose="02070309020205020404" pitchFamily="49" charset="0"/>
                <a:cs typeface="Courier New" panose="02070309020205020404" pitchFamily="49" charset="0"/>
              </a:rPr>
              <a:t>ol</a:t>
            </a:r>
            <a:r>
              <a:rPr lang="en-AU" sz="2000" dirty="0">
                <a:latin typeface="Courier New" panose="02070309020205020404" pitchFamily="49" charset="0"/>
                <a:cs typeface="Courier New" panose="02070309020205020404" pitchFamily="49" charset="0"/>
              </a:rPr>
              <a:t>&gt;</a:t>
            </a:r>
          </a:p>
          <a:p>
            <a:pPr marL="12700" indent="0">
              <a:buNone/>
            </a:pPr>
            <a:endParaRPr lang="en-AU" sz="2000" dirty="0">
              <a:latin typeface="Courier New" panose="02070309020205020404" pitchFamily="49" charset="0"/>
              <a:cs typeface="Courier New" panose="02070309020205020404" pitchFamily="49" charset="0"/>
            </a:endParaRPr>
          </a:p>
          <a:p>
            <a:pPr marL="12700" indent="0">
              <a:buNone/>
            </a:pPr>
            <a:r>
              <a:rPr lang="en-AU" sz="2000" dirty="0">
                <a:cs typeface="Courier New" panose="02070309020205020404" pitchFamily="49" charset="0"/>
                <a:hlinkClick r:id="rId2"/>
              </a:rPr>
              <a:t>html_03 </a:t>
            </a:r>
            <a:r>
              <a:rPr lang="en-AU" sz="2000" dirty="0">
                <a:cs typeface="Courier New" panose="02070309020205020404" pitchFamily="49" charset="0"/>
              </a:rPr>
              <a:t>(ordered list)</a:t>
            </a:r>
          </a:p>
          <a:p>
            <a:pPr marL="12700" indent="0">
              <a:buNone/>
            </a:pPr>
            <a:r>
              <a:rPr lang="en-AU" sz="2000" dirty="0">
                <a:cs typeface="Courier New" panose="02070309020205020404" pitchFamily="49" charset="0"/>
                <a:hlinkClick r:id="rId3"/>
              </a:rPr>
              <a:t>html_04 </a:t>
            </a:r>
            <a:r>
              <a:rPr lang="en-AU" sz="2000" dirty="0">
                <a:cs typeface="Courier New" panose="02070309020205020404" pitchFamily="49" charset="0"/>
              </a:rPr>
              <a:t>(unordered list)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559261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Description List</a:t>
            </a:r>
          </a:p>
        </p:txBody>
      </p:sp>
      <p:sp>
        <p:nvSpPr>
          <p:cNvPr id="3" name="Content Placeholder 2"/>
          <p:cNvSpPr>
            <a:spLocks noGrp="1"/>
          </p:cNvSpPr>
          <p:nvPr>
            <p:ph idx="1"/>
          </p:nvPr>
        </p:nvSpPr>
        <p:spPr/>
        <p:txBody>
          <a:bodyPr>
            <a:normAutofit/>
          </a:bodyPr>
          <a:lstStyle/>
          <a:p>
            <a:pPr marL="12700" indent="0">
              <a:buNone/>
            </a:pPr>
            <a:r>
              <a:rPr lang="en-AU" sz="2400" dirty="0"/>
              <a:t>The </a:t>
            </a:r>
            <a:r>
              <a:rPr lang="en-AU" sz="2400" dirty="0">
                <a:solidFill>
                  <a:srgbClr val="FF0000"/>
                </a:solidFill>
              </a:rPr>
              <a:t>dl</a:t>
            </a:r>
            <a:r>
              <a:rPr lang="en-AU" sz="2400" dirty="0"/>
              <a:t> (description list) element contains </a:t>
            </a:r>
            <a:r>
              <a:rPr lang="en-AU" sz="2400" dirty="0" err="1">
                <a:solidFill>
                  <a:srgbClr val="FF0000"/>
                </a:solidFill>
              </a:rPr>
              <a:t>dt</a:t>
            </a:r>
            <a:r>
              <a:rPr lang="en-AU" sz="2400" dirty="0"/>
              <a:t> (description term) and </a:t>
            </a:r>
            <a:r>
              <a:rPr lang="en-AU" sz="2400" dirty="0" err="1">
                <a:solidFill>
                  <a:srgbClr val="FF0000"/>
                </a:solidFill>
              </a:rPr>
              <a:t>dd</a:t>
            </a:r>
            <a:r>
              <a:rPr lang="en-AU" sz="2400" dirty="0"/>
              <a:t> (description definition) elements. There can be any number of either of these. </a:t>
            </a:r>
          </a:p>
          <a:p>
            <a:pPr marL="12700" indent="0">
              <a:buNone/>
            </a:pPr>
            <a:endParaRPr lang="en-AU" sz="2400" dirty="0"/>
          </a:p>
          <a:p>
            <a:pPr marL="12700" indent="0">
              <a:buNone/>
            </a:pPr>
            <a:r>
              <a:rPr lang="en-AU" sz="2400" dirty="0"/>
              <a:t>General usage is to have one term dt and then one or more definition dd elements to explain what the term means, like a glossary.</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079380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Glossary of Web Languages</a:t>
            </a:r>
          </a:p>
        </p:txBody>
      </p:sp>
      <p:sp>
        <p:nvSpPr>
          <p:cNvPr id="3" name="Content Placeholder 2"/>
          <p:cNvSpPr>
            <a:spLocks noGrp="1"/>
          </p:cNvSpPr>
          <p:nvPr>
            <p:ph idx="1"/>
          </p:nvPr>
        </p:nvSpPr>
        <p:spPr/>
        <p:txBody>
          <a:bodyPr/>
          <a:lstStyle/>
          <a:p>
            <a:pPr marL="12700" indent="0">
              <a:buNone/>
            </a:pPr>
            <a:r>
              <a:rPr lang="en-AU" sz="2400" dirty="0">
                <a:latin typeface="Courier New" panose="02070309020205020404" pitchFamily="49" charset="0"/>
                <a:cs typeface="Courier New" panose="02070309020205020404" pitchFamily="49" charset="0"/>
              </a:rPr>
              <a:t>&lt;dl&gt;</a:t>
            </a:r>
          </a:p>
          <a:p>
            <a:pPr marL="330200" lvl="1" indent="0">
              <a:buNone/>
            </a:pPr>
            <a:r>
              <a:rPr lang="en-AU" sz="2000" dirty="0">
                <a:latin typeface="Courier New" panose="02070309020205020404" pitchFamily="49" charset="0"/>
                <a:cs typeface="Courier New" panose="02070309020205020404" pitchFamily="49" charset="0"/>
              </a:rPr>
              <a:t>&lt;</a:t>
            </a:r>
            <a:r>
              <a:rPr lang="en-AU" sz="2000" dirty="0" err="1">
                <a:latin typeface="Courier New" panose="02070309020205020404" pitchFamily="49" charset="0"/>
                <a:cs typeface="Courier New" panose="02070309020205020404" pitchFamily="49" charset="0"/>
              </a:rPr>
              <a:t>dt</a:t>
            </a:r>
            <a:r>
              <a:rPr lang="en-AU" sz="2000" dirty="0">
                <a:latin typeface="Courier New" panose="02070309020205020404" pitchFamily="49" charset="0"/>
                <a:cs typeface="Courier New" panose="02070309020205020404" pitchFamily="49" charset="0"/>
              </a:rPr>
              <a:t>&gt;HTML&lt;/</a:t>
            </a:r>
            <a:r>
              <a:rPr lang="en-AU" sz="2000" dirty="0" err="1">
                <a:latin typeface="Courier New" panose="02070309020205020404" pitchFamily="49" charset="0"/>
                <a:cs typeface="Courier New" panose="02070309020205020404" pitchFamily="49" charset="0"/>
              </a:rPr>
              <a:t>dt</a:t>
            </a:r>
            <a:r>
              <a:rPr lang="en-AU" sz="2000" dirty="0">
                <a:latin typeface="Courier New" panose="02070309020205020404" pitchFamily="49" charset="0"/>
                <a:cs typeface="Courier New" panose="02070309020205020404" pitchFamily="49" charset="0"/>
              </a:rPr>
              <a:t>&gt;</a:t>
            </a:r>
          </a:p>
          <a:p>
            <a:pPr marL="330200" lvl="1" indent="0">
              <a:buNone/>
            </a:pPr>
            <a:r>
              <a:rPr lang="en-AU" sz="2000" dirty="0">
                <a:latin typeface="Courier New" panose="02070309020205020404" pitchFamily="49" charset="0"/>
                <a:cs typeface="Courier New" panose="02070309020205020404" pitchFamily="49" charset="0"/>
              </a:rPr>
              <a:t>&lt;</a:t>
            </a:r>
            <a:r>
              <a:rPr lang="en-AU" sz="2000" dirty="0" err="1">
                <a:latin typeface="Courier New" panose="02070309020205020404" pitchFamily="49" charset="0"/>
                <a:cs typeface="Courier New" panose="02070309020205020404" pitchFamily="49" charset="0"/>
              </a:rPr>
              <a:t>dd</a:t>
            </a:r>
            <a:r>
              <a:rPr lang="en-AU" sz="2000" dirty="0">
                <a:latin typeface="Courier New" panose="02070309020205020404" pitchFamily="49" charset="0"/>
                <a:cs typeface="Courier New" panose="02070309020205020404" pitchFamily="49" charset="0"/>
              </a:rPr>
              <a:t>&gt;Hypertext </a:t>
            </a:r>
            <a:r>
              <a:rPr lang="en-AU" sz="2000" dirty="0" err="1">
                <a:latin typeface="Courier New" panose="02070309020205020404" pitchFamily="49" charset="0"/>
                <a:cs typeface="Courier New" panose="02070309020205020404" pitchFamily="49" charset="0"/>
              </a:rPr>
              <a:t>Markup</a:t>
            </a:r>
            <a:r>
              <a:rPr lang="en-AU" sz="2000" dirty="0">
                <a:latin typeface="Courier New" panose="02070309020205020404" pitchFamily="49" charset="0"/>
                <a:cs typeface="Courier New" panose="02070309020205020404" pitchFamily="49" charset="0"/>
              </a:rPr>
              <a:t> Language&lt;/</a:t>
            </a:r>
            <a:r>
              <a:rPr lang="en-AU" sz="2000" dirty="0" err="1">
                <a:latin typeface="Courier New" panose="02070309020205020404" pitchFamily="49" charset="0"/>
                <a:cs typeface="Courier New" panose="02070309020205020404" pitchFamily="49" charset="0"/>
              </a:rPr>
              <a:t>dd</a:t>
            </a:r>
            <a:r>
              <a:rPr lang="en-AU" sz="2000" dirty="0">
                <a:latin typeface="Courier New" panose="02070309020205020404" pitchFamily="49" charset="0"/>
                <a:cs typeface="Courier New" panose="02070309020205020404" pitchFamily="49" charset="0"/>
              </a:rPr>
              <a:t>&gt;</a:t>
            </a:r>
          </a:p>
          <a:p>
            <a:pPr marL="330200" lvl="1" indent="0">
              <a:buNone/>
            </a:pPr>
            <a:r>
              <a:rPr lang="en-AU" sz="2000" dirty="0">
                <a:latin typeface="Courier New" panose="02070309020205020404" pitchFamily="49" charset="0"/>
                <a:cs typeface="Courier New" panose="02070309020205020404" pitchFamily="49" charset="0"/>
              </a:rPr>
              <a:t>&lt;</a:t>
            </a:r>
            <a:r>
              <a:rPr lang="en-AU" sz="2000" dirty="0" err="1">
                <a:latin typeface="Courier New" panose="02070309020205020404" pitchFamily="49" charset="0"/>
                <a:cs typeface="Courier New" panose="02070309020205020404" pitchFamily="49" charset="0"/>
              </a:rPr>
              <a:t>dd</a:t>
            </a:r>
            <a:r>
              <a:rPr lang="en-AU" sz="2000" dirty="0">
                <a:latin typeface="Courier New" panose="02070309020205020404" pitchFamily="49" charset="0"/>
                <a:cs typeface="Courier New" panose="02070309020205020404" pitchFamily="49" charset="0"/>
              </a:rPr>
              <a:t>&gt;Defines structure and content of a web page&lt;/</a:t>
            </a:r>
            <a:r>
              <a:rPr lang="en-AU" sz="2000" dirty="0" err="1">
                <a:latin typeface="Courier New" panose="02070309020205020404" pitchFamily="49" charset="0"/>
                <a:cs typeface="Courier New" panose="02070309020205020404" pitchFamily="49" charset="0"/>
              </a:rPr>
              <a:t>dd</a:t>
            </a:r>
            <a:r>
              <a:rPr lang="en-AU" sz="2000" dirty="0">
                <a:latin typeface="Courier New" panose="02070309020205020404" pitchFamily="49" charset="0"/>
                <a:cs typeface="Courier New" panose="02070309020205020404" pitchFamily="49" charset="0"/>
              </a:rPr>
              <a:t>&gt;</a:t>
            </a:r>
          </a:p>
          <a:p>
            <a:pPr marL="330200" lvl="1" indent="0">
              <a:buNone/>
            </a:pPr>
            <a:r>
              <a:rPr lang="en-AU" sz="2000" dirty="0">
                <a:latin typeface="Courier New" panose="02070309020205020404" pitchFamily="49" charset="0"/>
                <a:cs typeface="Courier New" panose="02070309020205020404" pitchFamily="49" charset="0"/>
              </a:rPr>
              <a:t>&lt;</a:t>
            </a:r>
            <a:r>
              <a:rPr lang="en-AU" sz="2000" dirty="0" err="1">
                <a:latin typeface="Courier New" panose="02070309020205020404" pitchFamily="49" charset="0"/>
                <a:cs typeface="Courier New" panose="02070309020205020404" pitchFamily="49" charset="0"/>
              </a:rPr>
              <a:t>dt</a:t>
            </a:r>
            <a:r>
              <a:rPr lang="en-AU" sz="2000" dirty="0">
                <a:latin typeface="Courier New" panose="02070309020205020404" pitchFamily="49" charset="0"/>
                <a:cs typeface="Courier New" panose="02070309020205020404" pitchFamily="49" charset="0"/>
              </a:rPr>
              <a:t>&gt;CSS&lt;/</a:t>
            </a:r>
            <a:r>
              <a:rPr lang="en-AU" sz="2000" dirty="0" err="1">
                <a:latin typeface="Courier New" panose="02070309020205020404" pitchFamily="49" charset="0"/>
                <a:cs typeface="Courier New" panose="02070309020205020404" pitchFamily="49" charset="0"/>
              </a:rPr>
              <a:t>dt</a:t>
            </a:r>
            <a:r>
              <a:rPr lang="en-AU" sz="2000" dirty="0">
                <a:latin typeface="Courier New" panose="02070309020205020404" pitchFamily="49" charset="0"/>
                <a:cs typeface="Courier New" panose="02070309020205020404" pitchFamily="49" charset="0"/>
              </a:rPr>
              <a:t>&gt;</a:t>
            </a:r>
          </a:p>
          <a:p>
            <a:pPr marL="330200" lvl="1" indent="0">
              <a:buNone/>
            </a:pPr>
            <a:r>
              <a:rPr lang="en-AU" sz="2000" dirty="0">
                <a:latin typeface="Courier New" panose="02070309020205020404" pitchFamily="49" charset="0"/>
                <a:cs typeface="Courier New" panose="02070309020205020404" pitchFamily="49" charset="0"/>
              </a:rPr>
              <a:t>&lt;</a:t>
            </a:r>
            <a:r>
              <a:rPr lang="en-AU" sz="2000" dirty="0" err="1">
                <a:latin typeface="Courier New" panose="02070309020205020404" pitchFamily="49" charset="0"/>
                <a:cs typeface="Courier New" panose="02070309020205020404" pitchFamily="49" charset="0"/>
              </a:rPr>
              <a:t>dd</a:t>
            </a:r>
            <a:r>
              <a:rPr lang="en-AU" sz="2000" dirty="0">
                <a:latin typeface="Courier New" panose="02070309020205020404" pitchFamily="49" charset="0"/>
                <a:cs typeface="Courier New" panose="02070309020205020404" pitchFamily="49" charset="0"/>
              </a:rPr>
              <a:t>&gt;Cascading Style Sheets&lt;/</a:t>
            </a:r>
            <a:r>
              <a:rPr lang="en-AU" sz="2000" dirty="0" err="1">
                <a:latin typeface="Courier New" panose="02070309020205020404" pitchFamily="49" charset="0"/>
                <a:cs typeface="Courier New" panose="02070309020205020404" pitchFamily="49" charset="0"/>
              </a:rPr>
              <a:t>dd</a:t>
            </a:r>
            <a:r>
              <a:rPr lang="en-AU" sz="2000" dirty="0">
                <a:latin typeface="Courier New" panose="02070309020205020404" pitchFamily="49" charset="0"/>
                <a:cs typeface="Courier New" panose="02070309020205020404" pitchFamily="49" charset="0"/>
              </a:rPr>
              <a:t>&gt;</a:t>
            </a:r>
          </a:p>
          <a:p>
            <a:pPr marL="330200" lvl="1" indent="0">
              <a:buNone/>
            </a:pPr>
            <a:r>
              <a:rPr lang="en-AU" sz="2000" dirty="0">
                <a:latin typeface="Courier New" panose="02070309020205020404" pitchFamily="49" charset="0"/>
                <a:cs typeface="Courier New" panose="02070309020205020404" pitchFamily="49" charset="0"/>
              </a:rPr>
              <a:t>&lt;</a:t>
            </a:r>
            <a:r>
              <a:rPr lang="en-AU" sz="2000" dirty="0" err="1">
                <a:latin typeface="Courier New" panose="02070309020205020404" pitchFamily="49" charset="0"/>
                <a:cs typeface="Courier New" panose="02070309020205020404" pitchFamily="49" charset="0"/>
              </a:rPr>
              <a:t>dd</a:t>
            </a:r>
            <a:r>
              <a:rPr lang="en-AU" sz="2000" dirty="0">
                <a:latin typeface="Courier New" panose="02070309020205020404" pitchFamily="49" charset="0"/>
                <a:cs typeface="Courier New" panose="02070309020205020404" pitchFamily="49" charset="0"/>
              </a:rPr>
              <a:t>&gt;Language for style and layout&lt;/</a:t>
            </a:r>
            <a:r>
              <a:rPr lang="en-AU" sz="2000" dirty="0" err="1">
                <a:latin typeface="Courier New" panose="02070309020205020404" pitchFamily="49" charset="0"/>
                <a:cs typeface="Courier New" panose="02070309020205020404" pitchFamily="49" charset="0"/>
              </a:rPr>
              <a:t>dd</a:t>
            </a:r>
            <a:r>
              <a:rPr lang="en-AU" sz="2000" dirty="0">
                <a:latin typeface="Courier New" panose="02070309020205020404" pitchFamily="49" charset="0"/>
                <a:cs typeface="Courier New" panose="02070309020205020404" pitchFamily="49" charset="0"/>
              </a:rPr>
              <a:t>&gt;</a:t>
            </a:r>
          </a:p>
          <a:p>
            <a:pPr marL="12700" indent="0">
              <a:buNone/>
            </a:pPr>
            <a:r>
              <a:rPr lang="en-AU" sz="2400" dirty="0">
                <a:latin typeface="Courier New" panose="02070309020205020404" pitchFamily="49" charset="0"/>
                <a:cs typeface="Courier New" panose="02070309020205020404" pitchFamily="49" charset="0"/>
              </a:rPr>
              <a:t>&lt;/dl&gt;</a:t>
            </a:r>
          </a:p>
          <a:p>
            <a:pPr marL="12700" indent="0">
              <a:buNone/>
            </a:pPr>
            <a:r>
              <a:rPr lang="en-AU" dirty="0">
                <a:cs typeface="Courier New" panose="02070309020205020404" pitchFamily="49" charset="0"/>
                <a:hlinkClick r:id="rId2">
                  <a:extLst>
                    <a:ext uri="{A12FA001-AC4F-418D-AE19-62706E023703}">
                      <ahyp:hlinkClr xmlns:ahyp="http://schemas.microsoft.com/office/drawing/2018/hyperlinkcolor" val="tx"/>
                    </a:ext>
                  </a:extLst>
                </a:hlinkClick>
              </a:rPr>
              <a:t>html_05</a:t>
            </a:r>
            <a:endParaRPr lang="en-AU" dirty="0">
              <a:cs typeface="Courier New" panose="02070309020205020404" pitchFamily="49" charset="0"/>
            </a:endParaRP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822589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ATTRIBUTES</a:t>
            </a:r>
          </a:p>
        </p:txBody>
      </p:sp>
      <p:sp>
        <p:nvSpPr>
          <p:cNvPr id="3" name="Text Placeholder 2"/>
          <p:cNvSpPr>
            <a:spLocks noGrp="1"/>
          </p:cNvSpPr>
          <p:nvPr>
            <p:ph type="subTitle" idx="1"/>
          </p:nvPr>
        </p:nvSpPr>
        <p:spPr/>
        <p:txBody>
          <a:bodyPr/>
          <a:lstStyle/>
          <a:p>
            <a:r>
              <a:rPr lang="en-AU" sz="2800" dirty="0"/>
              <a:t>Attributes – inside the opening tag</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2243177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Attributes and Content</a:t>
            </a:r>
          </a:p>
        </p:txBody>
      </p:sp>
      <p:sp>
        <p:nvSpPr>
          <p:cNvPr id="3" name="Content Placeholder 2"/>
          <p:cNvSpPr>
            <a:spLocks noGrp="1"/>
          </p:cNvSpPr>
          <p:nvPr>
            <p:ph idx="1"/>
          </p:nvPr>
        </p:nvSpPr>
        <p:spPr/>
        <p:txBody>
          <a:bodyPr/>
          <a:lstStyle/>
          <a:p>
            <a:r>
              <a:rPr lang="en-AU" sz="2400" dirty="0"/>
              <a:t>Attributes and content are two different ways to include data in an html element. </a:t>
            </a:r>
          </a:p>
          <a:p>
            <a:r>
              <a:rPr lang="en-AU" sz="2400" dirty="0"/>
              <a:t>Some elements use content (e.g. h1, p) and may also contain attributes.</a:t>
            </a:r>
          </a:p>
          <a:p>
            <a:r>
              <a:rPr lang="en-AU" sz="2400" dirty="0"/>
              <a:t>Some elements must use attributes for important content, such as the URL of a hyperlink or the source file for an image</a:t>
            </a:r>
          </a:p>
          <a:p>
            <a:r>
              <a:rPr lang="en-AU" sz="2400" dirty="0"/>
              <a:t>We have already seen the meta element in the head, which uses the charset attribute</a:t>
            </a: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477193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Attributes and Content</a:t>
            </a:r>
          </a:p>
        </p:txBody>
      </p:sp>
      <p:sp>
        <p:nvSpPr>
          <p:cNvPr id="4" name="Footer Placeholder 3"/>
          <p:cNvSpPr>
            <a:spLocks noGrp="1"/>
          </p:cNvSpPr>
          <p:nvPr>
            <p:ph type="ftr" sz="quarter" idx="11"/>
          </p:nvPr>
        </p:nvSpPr>
        <p:spPr/>
        <p:txBody>
          <a:bodyPr/>
          <a:lstStyle/>
          <a:p>
            <a:r>
              <a:rPr lang="en-AU"/>
              <a:t>AD006 Associate Degree in IT</a:t>
            </a:r>
          </a:p>
        </p:txBody>
      </p:sp>
      <p:pic>
        <p:nvPicPr>
          <p:cNvPr id="2052" name="Picture 4">
            <a:extLst>
              <a:ext uri="{FF2B5EF4-FFF2-40B4-BE49-F238E27FC236}">
                <a16:creationId xmlns:a16="http://schemas.microsoft.com/office/drawing/2014/main" id="{DCA7DD3F-EE0C-A96C-979A-A82BBD0AA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3921"/>
            <a:ext cx="8057662" cy="453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8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General form of an element with attributes</a:t>
            </a:r>
          </a:p>
        </p:txBody>
      </p:sp>
      <p:sp>
        <p:nvSpPr>
          <p:cNvPr id="3" name="Content Placeholder 2"/>
          <p:cNvSpPr>
            <a:spLocks noGrp="1"/>
          </p:cNvSpPr>
          <p:nvPr>
            <p:ph idx="1"/>
          </p:nvPr>
        </p:nvSpPr>
        <p:spPr/>
        <p:txBody>
          <a:bodyPr/>
          <a:lstStyle/>
          <a:p>
            <a:pPr marL="12700" indent="0">
              <a:buNone/>
            </a:pPr>
            <a:r>
              <a:rPr lang="en-AU" sz="2400" dirty="0">
                <a:latin typeface="Courier New" panose="02070309020205020404" pitchFamily="49" charset="0"/>
                <a:cs typeface="Courier New" panose="02070309020205020404" pitchFamily="49" charset="0"/>
              </a:rPr>
              <a:t>&lt;element attribute="value"&gt;Content&lt;/element&gt;</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cs typeface="Courier New" panose="02070309020205020404" pitchFamily="49" charset="0"/>
              </a:rPr>
              <a:t>There isn’t an element called ‘element’ of course, this is just to show how this kind of element is written</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243893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Hyperlinks</a:t>
            </a:r>
          </a:p>
        </p:txBody>
      </p:sp>
      <p:sp>
        <p:nvSpPr>
          <p:cNvPr id="3" name="Content Placeholder 2"/>
          <p:cNvSpPr>
            <a:spLocks noGrp="1"/>
          </p:cNvSpPr>
          <p:nvPr>
            <p:ph idx="1"/>
          </p:nvPr>
        </p:nvSpPr>
        <p:spPr/>
        <p:txBody>
          <a:bodyPr>
            <a:normAutofit lnSpcReduction="10000"/>
          </a:bodyPr>
          <a:lstStyle/>
          <a:p>
            <a:pPr marL="12700" indent="0">
              <a:buNone/>
            </a:pPr>
            <a:r>
              <a:rPr lang="en-AU" sz="2400" dirty="0"/>
              <a:t>The </a:t>
            </a:r>
            <a:r>
              <a:rPr lang="en-AU" sz="2400" dirty="0">
                <a:solidFill>
                  <a:srgbClr val="FF0000"/>
                </a:solidFill>
              </a:rPr>
              <a:t>a</a:t>
            </a:r>
            <a:r>
              <a:rPr lang="en-AU" sz="2400" dirty="0"/>
              <a:t> element is used for a hyperlink.</a:t>
            </a:r>
          </a:p>
          <a:p>
            <a:pPr marL="12700" indent="0">
              <a:buNone/>
            </a:pPr>
            <a:r>
              <a:rPr lang="en-AU" sz="2400" dirty="0">
                <a:latin typeface="Courier New" panose="02070309020205020404" pitchFamily="49" charset="0"/>
                <a:cs typeface="Courier New" panose="02070309020205020404" pitchFamily="49" charset="0"/>
              </a:rPr>
              <a:t>&lt;a </a:t>
            </a:r>
            <a:r>
              <a:rPr lang="en-AU" sz="2400" dirty="0" err="1">
                <a:solidFill>
                  <a:srgbClr val="0070C0"/>
                </a:solidFill>
                <a:latin typeface="Courier New" panose="02070309020205020404" pitchFamily="49" charset="0"/>
                <a:cs typeface="Courier New" panose="02070309020205020404" pitchFamily="49" charset="0"/>
              </a:rPr>
              <a:t>href</a:t>
            </a:r>
            <a:r>
              <a:rPr lang="en-AU" sz="2400" dirty="0">
                <a:solidFill>
                  <a:srgbClr val="0070C0"/>
                </a:solidFill>
                <a:latin typeface="Courier New" panose="02070309020205020404" pitchFamily="49" charset="0"/>
                <a:cs typeface="Courier New" panose="02070309020205020404" pitchFamily="49" charset="0"/>
              </a:rPr>
              <a:t>=http://www.google.com</a:t>
            </a:r>
            <a:r>
              <a:rPr lang="en-AU" sz="2400" dirty="0">
                <a:latin typeface="Courier New" panose="02070309020205020404" pitchFamily="49" charset="0"/>
                <a:cs typeface="Courier New" panose="02070309020205020404" pitchFamily="49" charset="0"/>
              </a:rPr>
              <a:t>&gt;Google&lt;/a&gt;</a:t>
            </a:r>
          </a:p>
          <a:p>
            <a:r>
              <a:rPr lang="en-AU" sz="2400" dirty="0">
                <a:cs typeface="Courier New" panose="02070309020205020404" pitchFamily="49" charset="0"/>
              </a:rPr>
              <a:t>a is the name of the element and appears at the start of the opening tag and in the closing tag</a:t>
            </a:r>
          </a:p>
          <a:p>
            <a:r>
              <a:rPr lang="en-AU" sz="2400" dirty="0">
                <a:cs typeface="Courier New" panose="02070309020205020404" pitchFamily="49" charset="0"/>
              </a:rPr>
              <a:t>Google is the content, between the opening and closing tags</a:t>
            </a:r>
          </a:p>
          <a:p>
            <a:r>
              <a:rPr lang="en-AU" sz="2400" dirty="0" err="1">
                <a:solidFill>
                  <a:srgbClr val="FF0000"/>
                </a:solidFill>
                <a:cs typeface="Courier New" panose="02070309020205020404" pitchFamily="49" charset="0"/>
              </a:rPr>
              <a:t>href</a:t>
            </a:r>
            <a:r>
              <a:rPr lang="en-AU" sz="2400" dirty="0">
                <a:cs typeface="Courier New" panose="02070309020205020404" pitchFamily="49" charset="0"/>
              </a:rPr>
              <a:t>  is an attribute, inside the opening tag but not at the start</a:t>
            </a:r>
          </a:p>
          <a:p>
            <a:r>
              <a:rPr lang="en-AU" sz="2400" dirty="0">
                <a:cs typeface="Courier New" panose="02070309020205020404" pitchFamily="49" charset="0"/>
              </a:rPr>
              <a:t>the URL is the value of the attribute</a:t>
            </a:r>
          </a:p>
          <a:p>
            <a:pPr marL="12700" indent="0">
              <a:buNone/>
            </a:pPr>
            <a:r>
              <a:rPr lang="en-AU" dirty="0">
                <a:cs typeface="Courier New" panose="02070309020205020404" pitchFamily="49" charset="0"/>
                <a:hlinkClick r:id="rId2">
                  <a:extLst>
                    <a:ext uri="{A12FA001-AC4F-418D-AE19-62706E023703}">
                      <ahyp:hlinkClr xmlns:ahyp="http://schemas.microsoft.com/office/drawing/2018/hyperlinkcolor" val="tx"/>
                    </a:ext>
                  </a:extLst>
                </a:hlinkClick>
              </a:rPr>
              <a:t>html_06</a:t>
            </a:r>
            <a:endParaRPr lang="en-AU"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34050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 – Content</a:t>
            </a:r>
          </a:p>
        </p:txBody>
      </p:sp>
      <p:sp>
        <p:nvSpPr>
          <p:cNvPr id="3" name="Content Placeholder 2"/>
          <p:cNvSpPr>
            <a:spLocks noGrp="1"/>
          </p:cNvSpPr>
          <p:nvPr>
            <p:ph idx="1"/>
          </p:nvPr>
        </p:nvSpPr>
        <p:spPr/>
        <p:txBody>
          <a:bodyPr>
            <a:normAutofit/>
          </a:bodyPr>
          <a:lstStyle/>
          <a:p>
            <a:pPr marL="12700" indent="0">
              <a:buNone/>
            </a:pPr>
            <a:r>
              <a:rPr lang="en-AU" sz="2400" dirty="0"/>
              <a:t>Content is the information on the page</a:t>
            </a:r>
          </a:p>
          <a:p>
            <a:pPr marL="12700" indent="0">
              <a:buNone/>
            </a:pPr>
            <a:endParaRPr lang="en-AU" sz="2400" dirty="0"/>
          </a:p>
          <a:p>
            <a:r>
              <a:rPr lang="en-AU" sz="2400" dirty="0"/>
              <a:t>Text</a:t>
            </a:r>
          </a:p>
          <a:p>
            <a:r>
              <a:rPr lang="en-AU" sz="2400" dirty="0"/>
              <a:t>Images</a:t>
            </a:r>
          </a:p>
          <a:p>
            <a:r>
              <a:rPr lang="en-AU" sz="2400" dirty="0"/>
              <a:t>Audio</a:t>
            </a:r>
          </a:p>
          <a:p>
            <a:r>
              <a:rPr lang="en-AU" sz="2400" dirty="0"/>
              <a:t>Video</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558751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Images</a:t>
            </a:r>
          </a:p>
        </p:txBody>
      </p:sp>
      <p:sp>
        <p:nvSpPr>
          <p:cNvPr id="3" name="Content Placeholder 2"/>
          <p:cNvSpPr>
            <a:spLocks noGrp="1"/>
          </p:cNvSpPr>
          <p:nvPr>
            <p:ph idx="1"/>
          </p:nvPr>
        </p:nvSpPr>
        <p:spPr>
          <a:xfrm>
            <a:off x="457200" y="1406860"/>
            <a:ext cx="8229600" cy="4470238"/>
          </a:xfrm>
        </p:spPr>
        <p:txBody>
          <a:bodyPr>
            <a:normAutofit lnSpcReduction="10000"/>
          </a:bodyPr>
          <a:lstStyle/>
          <a:p>
            <a:pPr marL="12700" indent="0">
              <a:buNone/>
            </a:pPr>
            <a:r>
              <a:rPr lang="en-AU" sz="2400" dirty="0"/>
              <a:t>An </a:t>
            </a:r>
            <a:r>
              <a:rPr lang="en-AU" sz="2400" dirty="0" err="1">
                <a:solidFill>
                  <a:srgbClr val="FF0000"/>
                </a:solidFill>
              </a:rPr>
              <a:t>img</a:t>
            </a:r>
            <a:r>
              <a:rPr lang="en-AU" sz="2400" dirty="0"/>
              <a:t> element (for image) is another element that uses attributes. In fact, it is not permitted to have any content in an </a:t>
            </a:r>
            <a:r>
              <a:rPr lang="en-AU" sz="2400" dirty="0" err="1"/>
              <a:t>img</a:t>
            </a:r>
            <a:r>
              <a:rPr lang="en-AU" sz="2400" dirty="0"/>
              <a:t> element, so a closing tag is not required</a:t>
            </a:r>
          </a:p>
          <a:p>
            <a:pPr marL="12700" indent="0">
              <a:buNone/>
            </a:pPr>
            <a:r>
              <a:rPr lang="en-AU" sz="2800" dirty="0">
                <a:latin typeface="Courier New" panose="02070309020205020404" pitchFamily="49" charset="0"/>
                <a:cs typeface="Courier New" panose="02070309020205020404" pitchFamily="49" charset="0"/>
              </a:rPr>
              <a:t>&lt;</a:t>
            </a:r>
            <a:r>
              <a:rPr lang="en-AU" sz="2800" dirty="0" err="1">
                <a:latin typeface="Courier New" panose="02070309020205020404" pitchFamily="49" charset="0"/>
                <a:cs typeface="Courier New" panose="02070309020205020404" pitchFamily="49" charset="0"/>
              </a:rPr>
              <a:t>img</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src</a:t>
            </a:r>
            <a:r>
              <a:rPr lang="en-AU" sz="2800" dirty="0">
                <a:latin typeface="Courier New" panose="02070309020205020404" pitchFamily="49" charset="0"/>
                <a:cs typeface="Courier New" panose="02070309020205020404" pitchFamily="49" charset="0"/>
              </a:rPr>
              <a:t>="</a:t>
            </a:r>
            <a:r>
              <a:rPr lang="en-AU" sz="2800" dirty="0" err="1">
                <a:latin typeface="Courier New" panose="02070309020205020404" pitchFamily="49" charset="0"/>
                <a:cs typeface="Courier New" panose="02070309020205020404" pitchFamily="49" charset="0"/>
              </a:rPr>
              <a:t>background.jpg</a:t>
            </a:r>
            <a:r>
              <a:rPr lang="en-AU" sz="2800" dirty="0">
                <a:latin typeface="Courier New" panose="02070309020205020404" pitchFamily="49" charset="0"/>
                <a:cs typeface="Courier New" panose="02070309020205020404" pitchFamily="49" charset="0"/>
              </a:rPr>
              <a:t>"&gt;</a:t>
            </a:r>
          </a:p>
          <a:p>
            <a:pPr marL="12700" indent="0">
              <a:buNone/>
            </a:pPr>
            <a:endParaRPr lang="en-AU" sz="2800" dirty="0">
              <a:latin typeface="Courier New" panose="02070309020205020404" pitchFamily="49" charset="0"/>
              <a:cs typeface="Courier New" panose="02070309020205020404" pitchFamily="49" charset="0"/>
            </a:endParaRPr>
          </a:p>
          <a:p>
            <a:pPr marL="12700" indent="0">
              <a:buNone/>
            </a:pPr>
            <a:r>
              <a:rPr lang="en-AU" sz="2400" dirty="0">
                <a:cs typeface="Courier New" panose="02070309020205020404" pitchFamily="49" charset="0"/>
              </a:rPr>
              <a:t>This will display the image background.jpg if it is in the same directory as the web page.</a:t>
            </a:r>
          </a:p>
          <a:p>
            <a:pPr marL="12700" indent="0">
              <a:buNone/>
            </a:pPr>
            <a:endParaRPr lang="en-AU" sz="2400" dirty="0">
              <a:cs typeface="Courier New" panose="02070309020205020404" pitchFamily="49" charset="0"/>
            </a:endParaRPr>
          </a:p>
          <a:p>
            <a:pPr marL="12700" indent="0">
              <a:buNone/>
            </a:pPr>
            <a:r>
              <a:rPr lang="en-AU" sz="2400" dirty="0">
                <a:cs typeface="Courier New" panose="02070309020205020404" pitchFamily="49" charset="0"/>
              </a:rPr>
              <a:t>This code is not valid html, which requires an alt attribute with some text to describe the image for vision-impaired people. There may also be width and height attributes.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902291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Images</a:t>
            </a:r>
          </a:p>
        </p:txBody>
      </p:sp>
      <p:sp>
        <p:nvSpPr>
          <p:cNvPr id="4" name="Footer Placeholder 3"/>
          <p:cNvSpPr>
            <a:spLocks noGrp="1"/>
          </p:cNvSpPr>
          <p:nvPr>
            <p:ph type="ftr" sz="quarter" idx="11"/>
          </p:nvPr>
        </p:nvSpPr>
        <p:spPr/>
        <p:txBody>
          <a:bodyPr/>
          <a:lstStyle/>
          <a:p>
            <a:r>
              <a:rPr lang="en-AU"/>
              <a:t>AD006 Associate Degree in IT</a:t>
            </a:r>
          </a:p>
        </p:txBody>
      </p:sp>
      <p:pic>
        <p:nvPicPr>
          <p:cNvPr id="3074" name="Picture 2">
            <a:extLst>
              <a:ext uri="{FF2B5EF4-FFF2-40B4-BE49-F238E27FC236}">
                <a16:creationId xmlns:a16="http://schemas.microsoft.com/office/drawing/2014/main" id="{3FA5E07B-5F6E-1B0E-D4D4-946C8B0BE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07856"/>
            <a:ext cx="7541845" cy="424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23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Web page with image</a:t>
            </a:r>
          </a:p>
        </p:txBody>
      </p:sp>
      <p:sp>
        <p:nvSpPr>
          <p:cNvPr id="3" name="Content Placeholder 2"/>
          <p:cNvSpPr>
            <a:spLocks noGrp="1"/>
          </p:cNvSpPr>
          <p:nvPr>
            <p:ph idx="1"/>
          </p:nvPr>
        </p:nvSpPr>
        <p:spPr/>
        <p:txBody>
          <a:bodyPr/>
          <a:lstStyle/>
          <a:p>
            <a:pPr marL="12700" indent="0">
              <a:buNone/>
            </a:pPr>
            <a:r>
              <a:rPr lang="en-AU" dirty="0">
                <a:hlinkClick r:id="rId2">
                  <a:extLst>
                    <a:ext uri="{A12FA001-AC4F-418D-AE19-62706E023703}">
                      <ahyp:hlinkClr xmlns:ahyp="http://schemas.microsoft.com/office/drawing/2018/hyperlinkcolor" val="tx"/>
                    </a:ext>
                  </a:extLst>
                </a:hlinkClick>
              </a:rPr>
              <a:t>html_07</a:t>
            </a: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128686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Video</a:t>
            </a:r>
          </a:p>
        </p:txBody>
      </p:sp>
      <p:sp>
        <p:nvSpPr>
          <p:cNvPr id="3" name="Content Placeholder 2"/>
          <p:cNvSpPr>
            <a:spLocks noGrp="1"/>
          </p:cNvSpPr>
          <p:nvPr>
            <p:ph idx="1"/>
          </p:nvPr>
        </p:nvSpPr>
        <p:spPr>
          <a:xfrm>
            <a:off x="457200" y="1625890"/>
            <a:ext cx="8229600" cy="4044279"/>
          </a:xfrm>
        </p:spPr>
        <p:txBody>
          <a:bodyPr>
            <a:normAutofit/>
          </a:bodyPr>
          <a:lstStyle/>
          <a:p>
            <a:pPr marL="12700" indent="0">
              <a:buNone/>
            </a:pPr>
            <a:r>
              <a:rPr lang="en-AU" sz="2400" dirty="0"/>
              <a:t>A video can be included in your web page with the </a:t>
            </a:r>
            <a:r>
              <a:rPr lang="en-AU" sz="2400" dirty="0">
                <a:solidFill>
                  <a:srgbClr val="FF0000"/>
                </a:solidFill>
              </a:rPr>
              <a:t>video</a:t>
            </a:r>
            <a:r>
              <a:rPr lang="en-AU" sz="2400" dirty="0"/>
              <a:t> element. It has a </a:t>
            </a:r>
            <a:r>
              <a:rPr lang="en-AU" sz="2400" dirty="0" err="1">
                <a:solidFill>
                  <a:srgbClr val="FF0000"/>
                </a:solidFill>
              </a:rPr>
              <a:t>src</a:t>
            </a:r>
            <a:r>
              <a:rPr lang="en-AU" sz="2400" dirty="0"/>
              <a:t> attribute with the name of the media file. All modern browsers can play mp4 videos, so I suggest you stick with that.</a:t>
            </a:r>
          </a:p>
          <a:p>
            <a:pPr marL="12700" indent="0">
              <a:buNone/>
            </a:pPr>
            <a:endParaRPr lang="en-AU" sz="2400" dirty="0"/>
          </a:p>
          <a:p>
            <a:pPr marL="12700" indent="0">
              <a:buNone/>
            </a:pPr>
            <a:r>
              <a:rPr lang="en-AU" sz="2400" dirty="0">
                <a:latin typeface="Courier New" panose="02070309020205020404" pitchFamily="49" charset="0"/>
                <a:cs typeface="Courier New" panose="02070309020205020404" pitchFamily="49" charset="0"/>
              </a:rPr>
              <a:t>&lt;video </a:t>
            </a:r>
            <a:r>
              <a:rPr lang="en-AU" sz="2400" dirty="0" err="1">
                <a:latin typeface="Courier New" panose="02070309020205020404" pitchFamily="49" charset="0"/>
                <a:cs typeface="Courier New" panose="02070309020205020404" pitchFamily="49" charset="0"/>
              </a:rPr>
              <a:t>src</a:t>
            </a:r>
            <a:r>
              <a:rPr lang="en-AU" sz="2400" dirty="0">
                <a:latin typeface="Courier New" panose="02070309020205020404" pitchFamily="49" charset="0"/>
                <a:cs typeface="Courier New" panose="02070309020205020404" pitchFamily="49" charset="0"/>
              </a:rPr>
              <a:t>="myvideo.mp4" controls&gt;&lt;/video&gt;</a:t>
            </a:r>
          </a:p>
          <a:p>
            <a:pPr marL="12700" indent="0">
              <a:buNone/>
            </a:pPr>
            <a:endParaRPr lang="en-AU" sz="2400" dirty="0"/>
          </a:p>
          <a:p>
            <a:pPr marL="12700" indent="0">
              <a:buNone/>
            </a:pPr>
            <a:r>
              <a:rPr lang="en-AU" sz="2400" dirty="0"/>
              <a:t>The attribute 'controls' does not have a value. This is because the attribute name and its value are the same.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175545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 of Video</a:t>
            </a:r>
          </a:p>
        </p:txBody>
      </p:sp>
      <p:sp>
        <p:nvSpPr>
          <p:cNvPr id="3" name="Content Placeholder 2"/>
          <p:cNvSpPr>
            <a:spLocks noGrp="1"/>
          </p:cNvSpPr>
          <p:nvPr>
            <p:ph idx="1"/>
          </p:nvPr>
        </p:nvSpPr>
        <p:spPr/>
        <p:txBody>
          <a:bodyPr/>
          <a:lstStyle/>
          <a:p>
            <a:pPr marL="12700" indent="0">
              <a:buNone/>
            </a:pPr>
            <a:r>
              <a:rPr lang="en-AU" dirty="0">
                <a:hlinkClick r:id="rId2">
                  <a:extLst>
                    <a:ext uri="{A12FA001-AC4F-418D-AE19-62706E023703}">
                      <ahyp:hlinkClr xmlns:ahyp="http://schemas.microsoft.com/office/drawing/2018/hyperlinkcolor" val="tx"/>
                    </a:ext>
                  </a:extLst>
                </a:hlinkClick>
              </a:rPr>
              <a:t>html_15</a:t>
            </a: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8804025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Tables</a:t>
            </a:r>
          </a:p>
        </p:txBody>
      </p:sp>
      <p:sp>
        <p:nvSpPr>
          <p:cNvPr id="3" name="Content Placeholder 2"/>
          <p:cNvSpPr>
            <a:spLocks noGrp="1"/>
          </p:cNvSpPr>
          <p:nvPr>
            <p:ph idx="1"/>
          </p:nvPr>
        </p:nvSpPr>
        <p:spPr/>
        <p:txBody>
          <a:bodyPr>
            <a:normAutofit/>
          </a:bodyPr>
          <a:lstStyle/>
          <a:p>
            <a:pPr marL="12700" indent="0">
              <a:buNone/>
            </a:pPr>
            <a:r>
              <a:rPr lang="en-AU" sz="2400" dirty="0"/>
              <a:t>The </a:t>
            </a:r>
            <a:r>
              <a:rPr lang="en-AU" sz="2400" dirty="0">
                <a:solidFill>
                  <a:srgbClr val="FF0000"/>
                </a:solidFill>
              </a:rPr>
              <a:t>table</a:t>
            </a:r>
            <a:r>
              <a:rPr lang="en-AU" sz="2400" dirty="0"/>
              <a:t> element contains </a:t>
            </a:r>
            <a:r>
              <a:rPr lang="en-AU" sz="2400" dirty="0" err="1">
                <a:solidFill>
                  <a:srgbClr val="FF0000"/>
                </a:solidFill>
              </a:rPr>
              <a:t>tr</a:t>
            </a:r>
            <a:r>
              <a:rPr lang="en-AU" sz="2400" dirty="0"/>
              <a:t> (table row) elements. Each </a:t>
            </a:r>
            <a:r>
              <a:rPr lang="en-AU" sz="2400" dirty="0" err="1">
                <a:solidFill>
                  <a:srgbClr val="FF0000"/>
                </a:solidFill>
              </a:rPr>
              <a:t>tr</a:t>
            </a:r>
            <a:r>
              <a:rPr lang="en-AU" sz="2400" dirty="0"/>
              <a:t> contains one or more </a:t>
            </a:r>
            <a:r>
              <a:rPr lang="en-AU" sz="2400" dirty="0">
                <a:solidFill>
                  <a:srgbClr val="FF0000"/>
                </a:solidFill>
              </a:rPr>
              <a:t>td</a:t>
            </a:r>
            <a:r>
              <a:rPr lang="en-AU" sz="2400" dirty="0"/>
              <a:t> (table data) elements. There are no columns as such, but browsers display the td elements in different rows one under the other to give the appearance of columns.</a:t>
            </a:r>
          </a:p>
          <a:p>
            <a:pPr marL="12700" indent="0">
              <a:buNone/>
            </a:pPr>
            <a:endParaRPr lang="en-AU" sz="2400" dirty="0"/>
          </a:p>
          <a:p>
            <a:pPr marL="12700" indent="0">
              <a:buNone/>
            </a:pPr>
            <a:r>
              <a:rPr lang="en-AU" sz="2400" dirty="0"/>
              <a:t>The first row (</a:t>
            </a:r>
            <a:r>
              <a:rPr lang="en-AU" sz="2400" dirty="0" err="1"/>
              <a:t>tr</a:t>
            </a:r>
            <a:r>
              <a:rPr lang="en-AU" sz="2400" dirty="0"/>
              <a:t>) may contain </a:t>
            </a:r>
            <a:r>
              <a:rPr lang="en-AU" sz="2400" dirty="0" err="1">
                <a:solidFill>
                  <a:srgbClr val="FF0000"/>
                </a:solidFill>
              </a:rPr>
              <a:t>th</a:t>
            </a:r>
            <a:r>
              <a:rPr lang="en-AU" sz="2400" dirty="0"/>
              <a:t> instead of td, for column headings. The are formatted differently (bold and centred) but otherwise act just like td.</a:t>
            </a:r>
          </a:p>
          <a:p>
            <a:pPr marL="12700" indent="0">
              <a:buNone/>
            </a:pPr>
            <a:r>
              <a:rPr lang="en-AU" dirty="0">
                <a:hlinkClick r:id="rId2">
                  <a:extLst>
                    <a:ext uri="{A12FA001-AC4F-418D-AE19-62706E023703}">
                      <ahyp:hlinkClr xmlns:ahyp="http://schemas.microsoft.com/office/drawing/2018/hyperlinkcolor" val="tx"/>
                    </a:ext>
                  </a:extLst>
                </a:hlinkClick>
              </a:rPr>
              <a:t>html_08</a:t>
            </a: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1617412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Block elements</a:t>
            </a:r>
          </a:p>
        </p:txBody>
      </p:sp>
      <p:sp>
        <p:nvSpPr>
          <p:cNvPr id="3" name="Content Placeholder 2"/>
          <p:cNvSpPr>
            <a:spLocks noGrp="1"/>
          </p:cNvSpPr>
          <p:nvPr>
            <p:ph idx="1"/>
          </p:nvPr>
        </p:nvSpPr>
        <p:spPr/>
        <p:txBody>
          <a:bodyPr/>
          <a:lstStyle/>
          <a:p>
            <a:pPr marL="12700" indent="0">
              <a:buNone/>
            </a:pPr>
            <a:r>
              <a:rPr lang="en-AU" sz="2400" dirty="0"/>
              <a:t>A block element starts on a new line, and is followed by a new line. Common block elements are all the headings (</a:t>
            </a:r>
            <a:r>
              <a:rPr lang="en-AU" sz="2400" dirty="0">
                <a:solidFill>
                  <a:srgbClr val="FF0000"/>
                </a:solidFill>
              </a:rPr>
              <a:t>h1 – h6</a:t>
            </a:r>
            <a:r>
              <a:rPr lang="en-AU" sz="2400" dirty="0"/>
              <a:t>), </a:t>
            </a:r>
            <a:r>
              <a:rPr lang="en-AU" sz="2400" dirty="0">
                <a:solidFill>
                  <a:srgbClr val="FF0000"/>
                </a:solidFill>
              </a:rPr>
              <a:t>p</a:t>
            </a:r>
            <a:r>
              <a:rPr lang="en-AU" sz="2400" dirty="0"/>
              <a:t>, all the list elements and the list items (</a:t>
            </a:r>
            <a:r>
              <a:rPr lang="en-AU" sz="2400" dirty="0">
                <a:solidFill>
                  <a:srgbClr val="FF0000"/>
                </a:solidFill>
              </a:rPr>
              <a:t>li</a:t>
            </a:r>
            <a:r>
              <a:rPr lang="en-AU" sz="2400" dirty="0"/>
              <a:t>), </a:t>
            </a:r>
            <a:r>
              <a:rPr lang="en-AU" sz="2400" dirty="0">
                <a:solidFill>
                  <a:srgbClr val="FF0000"/>
                </a:solidFill>
              </a:rPr>
              <a:t>table</a:t>
            </a:r>
            <a:r>
              <a:rPr lang="en-AU" sz="2400" dirty="0"/>
              <a:t> and each tr.</a:t>
            </a:r>
          </a:p>
          <a:p>
            <a:pPr marL="12700" indent="0">
              <a:buNone/>
            </a:pPr>
            <a:endParaRPr lang="en-AU" sz="2400" dirty="0"/>
          </a:p>
          <a:p>
            <a:pPr marL="12700" indent="0">
              <a:buNone/>
            </a:pPr>
            <a:r>
              <a:rPr lang="en-AU" sz="2400" dirty="0"/>
              <a:t>Note that in </a:t>
            </a:r>
            <a:r>
              <a:rPr lang="en-AU" dirty="0">
                <a:hlinkClick r:id="rId2"/>
              </a:rPr>
              <a:t>html_02 </a:t>
            </a:r>
            <a:r>
              <a:rPr lang="en-AU" sz="2400" dirty="0"/>
              <a:t>all the headings and paragraphs start on a new line.</a:t>
            </a: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75296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Inline elements</a:t>
            </a:r>
          </a:p>
        </p:txBody>
      </p:sp>
      <p:sp>
        <p:nvSpPr>
          <p:cNvPr id="3" name="Content Placeholder 2"/>
          <p:cNvSpPr>
            <a:spLocks noGrp="1"/>
          </p:cNvSpPr>
          <p:nvPr>
            <p:ph idx="1"/>
          </p:nvPr>
        </p:nvSpPr>
        <p:spPr/>
        <p:txBody>
          <a:bodyPr>
            <a:normAutofit/>
          </a:bodyPr>
          <a:lstStyle/>
          <a:p>
            <a:pPr marL="12700" indent="0">
              <a:buNone/>
            </a:pPr>
            <a:r>
              <a:rPr lang="en-AU" sz="2400" dirty="0"/>
              <a:t>An inline element does not start on a new line nor is it followed by one. Common inline elements are the </a:t>
            </a:r>
            <a:r>
              <a:rPr lang="en-AU" sz="2400" dirty="0">
                <a:solidFill>
                  <a:srgbClr val="FF0000"/>
                </a:solidFill>
              </a:rPr>
              <a:t>a</a:t>
            </a:r>
            <a:r>
              <a:rPr lang="en-AU" sz="2400" dirty="0"/>
              <a:t> element (hyperlink), </a:t>
            </a:r>
            <a:r>
              <a:rPr lang="en-AU" sz="2400" dirty="0" err="1">
                <a:solidFill>
                  <a:srgbClr val="FF0000"/>
                </a:solidFill>
              </a:rPr>
              <a:t>img</a:t>
            </a:r>
            <a:r>
              <a:rPr lang="en-AU" sz="2400" dirty="0"/>
              <a:t>, and </a:t>
            </a:r>
            <a:r>
              <a:rPr lang="en-AU" sz="2400" dirty="0">
                <a:solidFill>
                  <a:srgbClr val="FF0000"/>
                </a:solidFill>
              </a:rPr>
              <a:t>td</a:t>
            </a:r>
            <a:r>
              <a:rPr lang="en-AU" sz="2400" dirty="0"/>
              <a:t> within tables.</a:t>
            </a:r>
          </a:p>
          <a:p>
            <a:pPr marL="12700" indent="0">
              <a:buNone/>
            </a:pPr>
            <a:endParaRPr lang="en-AU" sz="2400" dirty="0"/>
          </a:p>
          <a:p>
            <a:pPr marL="12700" indent="0">
              <a:buNone/>
            </a:pPr>
            <a:r>
              <a:rPr lang="en-AU" sz="2400" dirty="0"/>
              <a:t>Note that in </a:t>
            </a:r>
            <a:r>
              <a:rPr lang="en-AU" dirty="0">
                <a:hlinkClick r:id="rId2"/>
              </a:rPr>
              <a:t>html_06 </a:t>
            </a:r>
            <a:r>
              <a:rPr lang="en-AU" sz="2400" dirty="0"/>
              <a:t>all the links are on the same line in the web page, even though they are all on different lines in the HTML file.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550363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err="1"/>
              <a:t>br</a:t>
            </a:r>
            <a:r>
              <a:rPr lang="en-AU" dirty="0"/>
              <a:t> element</a:t>
            </a:r>
          </a:p>
        </p:txBody>
      </p:sp>
      <p:sp>
        <p:nvSpPr>
          <p:cNvPr id="3" name="Content Placeholder 2"/>
          <p:cNvSpPr>
            <a:spLocks noGrp="1"/>
          </p:cNvSpPr>
          <p:nvPr>
            <p:ph idx="1"/>
          </p:nvPr>
        </p:nvSpPr>
        <p:spPr/>
        <p:txBody>
          <a:bodyPr/>
          <a:lstStyle/>
          <a:p>
            <a:pPr marL="12700" indent="0">
              <a:buNone/>
            </a:pPr>
            <a:r>
              <a:rPr lang="en-AU" sz="2400" dirty="0"/>
              <a:t>The </a:t>
            </a:r>
            <a:r>
              <a:rPr lang="en-AU" sz="2400" dirty="0" err="1">
                <a:solidFill>
                  <a:srgbClr val="FF0000"/>
                </a:solidFill>
              </a:rPr>
              <a:t>br</a:t>
            </a:r>
            <a:r>
              <a:rPr lang="en-AU" sz="2400" dirty="0"/>
              <a:t> element is used to force a line break in text or after elements that do not automatically produce line breaks. If we wanted the hyperlinks in Example 06 to each appear on a new line we could add a &lt;</a:t>
            </a:r>
            <a:r>
              <a:rPr lang="en-AU" sz="2400" dirty="0" err="1"/>
              <a:t>br</a:t>
            </a:r>
            <a:r>
              <a:rPr lang="en-AU" sz="2400" dirty="0"/>
              <a:t>&gt; tag after each one (no closing tag required).</a:t>
            </a:r>
          </a:p>
          <a:p>
            <a:pPr marL="12700" indent="0">
              <a:buNone/>
            </a:pPr>
            <a:endParaRPr lang="en-AU" dirty="0"/>
          </a:p>
          <a:p>
            <a:pPr marL="12700" indent="0">
              <a:buNone/>
            </a:pPr>
            <a:r>
              <a:rPr lang="en-AU" dirty="0">
                <a:hlinkClick r:id="rId2">
                  <a:extLst>
                    <a:ext uri="{A12FA001-AC4F-418D-AE19-62706E023703}">
                      <ahyp:hlinkClr xmlns:ahyp="http://schemas.microsoft.com/office/drawing/2018/hyperlinkcolor" val="tx"/>
                    </a:ext>
                  </a:extLst>
                </a:hlinkClick>
              </a:rPr>
              <a:t>html_09</a:t>
            </a: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9613954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Default values</a:t>
            </a:r>
          </a:p>
        </p:txBody>
      </p:sp>
      <p:sp>
        <p:nvSpPr>
          <p:cNvPr id="3" name="Content Placeholder 2"/>
          <p:cNvSpPr>
            <a:spLocks noGrp="1"/>
          </p:cNvSpPr>
          <p:nvPr>
            <p:ph idx="1"/>
          </p:nvPr>
        </p:nvSpPr>
        <p:spPr/>
        <p:txBody>
          <a:bodyPr/>
          <a:lstStyle/>
          <a:p>
            <a:pPr marL="12700" indent="0">
              <a:buNone/>
            </a:pPr>
            <a:r>
              <a:rPr lang="en-AU" sz="2400" dirty="0"/>
              <a:t>Whether an element is block or inline is controlled by a property called display. </a:t>
            </a:r>
          </a:p>
          <a:p>
            <a:pPr marL="12700" indent="0">
              <a:buNone/>
            </a:pPr>
            <a:endParaRPr lang="en-AU" sz="2400" dirty="0"/>
          </a:p>
          <a:p>
            <a:pPr marL="12700" indent="0">
              <a:buNone/>
            </a:pPr>
            <a:r>
              <a:rPr lang="en-AU" sz="2400" dirty="0"/>
              <a:t>We can change this with CSS (next week's topic), so the previous slides are describing the default values, </a:t>
            </a:r>
            <a:r>
              <a:rPr lang="en-AU" sz="2400" dirty="0">
                <a:solidFill>
                  <a:srgbClr val="FF0000"/>
                </a:solidFill>
              </a:rPr>
              <a:t>p</a:t>
            </a:r>
            <a:r>
              <a:rPr lang="en-AU" sz="2400" dirty="0"/>
              <a:t> is block, </a:t>
            </a:r>
            <a:r>
              <a:rPr lang="en-AU" sz="2400" dirty="0">
                <a:solidFill>
                  <a:srgbClr val="FF0000"/>
                </a:solidFill>
              </a:rPr>
              <a:t>a</a:t>
            </a:r>
            <a:r>
              <a:rPr lang="en-AU" sz="2400" dirty="0"/>
              <a:t> is inline. It's quite common to change </a:t>
            </a:r>
            <a:r>
              <a:rPr lang="en-AU" sz="2400" dirty="0">
                <a:solidFill>
                  <a:srgbClr val="FF0000"/>
                </a:solidFill>
              </a:rPr>
              <a:t>a</a:t>
            </a:r>
            <a:r>
              <a:rPr lang="en-AU" sz="2400" dirty="0"/>
              <a:t> elements to block instead of inline, for example in a narrow navigation sidebar.</a:t>
            </a: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53569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 - Structure</a:t>
            </a:r>
          </a:p>
        </p:txBody>
      </p:sp>
      <p:sp>
        <p:nvSpPr>
          <p:cNvPr id="3" name="Content Placeholder 2"/>
          <p:cNvSpPr>
            <a:spLocks noGrp="1"/>
          </p:cNvSpPr>
          <p:nvPr>
            <p:ph idx="1"/>
          </p:nvPr>
        </p:nvSpPr>
        <p:spPr/>
        <p:txBody>
          <a:bodyPr>
            <a:normAutofit/>
          </a:bodyPr>
          <a:lstStyle/>
          <a:p>
            <a:pPr marL="12700" indent="0">
              <a:buNone/>
            </a:pPr>
            <a:r>
              <a:rPr lang="en-AU" sz="2400" dirty="0"/>
              <a:t>Structure organises the content in a meaningful way.</a:t>
            </a:r>
          </a:p>
          <a:p>
            <a:r>
              <a:rPr lang="en-AU" sz="2400" dirty="0"/>
              <a:t>Headings </a:t>
            </a:r>
          </a:p>
          <a:p>
            <a:r>
              <a:rPr lang="en-AU" sz="2400" dirty="0"/>
              <a:t>Paragraphs </a:t>
            </a:r>
          </a:p>
          <a:p>
            <a:r>
              <a:rPr lang="en-AU" sz="2400" dirty="0"/>
              <a:t>Lists</a:t>
            </a:r>
          </a:p>
          <a:p>
            <a:r>
              <a:rPr lang="en-AU" sz="2400" dirty="0"/>
              <a:t>Links</a:t>
            </a:r>
          </a:p>
          <a:p>
            <a:r>
              <a:rPr lang="en-AU" sz="2400" dirty="0"/>
              <a:t>Tables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9234952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Forms</a:t>
            </a:r>
          </a:p>
        </p:txBody>
      </p:sp>
      <p:sp>
        <p:nvSpPr>
          <p:cNvPr id="3" name="Content Placeholder 2"/>
          <p:cNvSpPr>
            <a:spLocks noGrp="1"/>
          </p:cNvSpPr>
          <p:nvPr>
            <p:ph idx="1"/>
          </p:nvPr>
        </p:nvSpPr>
        <p:spPr/>
        <p:txBody>
          <a:bodyPr/>
          <a:lstStyle/>
          <a:p>
            <a:pPr marL="12700" indent="0">
              <a:buNone/>
            </a:pPr>
            <a:r>
              <a:rPr lang="en-AU" sz="2400" dirty="0"/>
              <a:t>A </a:t>
            </a:r>
            <a:r>
              <a:rPr lang="en-AU" sz="2400" dirty="0">
                <a:solidFill>
                  <a:srgbClr val="FF0000"/>
                </a:solidFill>
              </a:rPr>
              <a:t>form</a:t>
            </a:r>
            <a:r>
              <a:rPr lang="en-AU" sz="2400" dirty="0"/>
              <a:t> is used to contain user interface widgets such as text boxes, radio buttons, drop-down menus. They are not much use without some scripting to work with the data that the user enters, so we will save them for later.</a:t>
            </a:r>
          </a:p>
          <a:p>
            <a:pPr marL="12700" indent="0">
              <a:buNone/>
            </a:pPr>
            <a:endParaRPr lang="en-AU" dirty="0"/>
          </a:p>
          <a:p>
            <a:pPr marL="12700" indent="0">
              <a:buNone/>
            </a:pPr>
            <a:r>
              <a:rPr lang="en-AU" dirty="0">
                <a:hlinkClick r:id="rId2">
                  <a:extLst>
                    <a:ext uri="{A12FA001-AC4F-418D-AE19-62706E023703}">
                      <ahyp:hlinkClr xmlns:ahyp="http://schemas.microsoft.com/office/drawing/2018/hyperlinkcolor" val="tx"/>
                    </a:ext>
                  </a:extLst>
                </a:hlinkClick>
              </a:rPr>
              <a:t>html_10</a:t>
            </a: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793269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9DD6-9711-4AC6-9E67-6BA690046431}"/>
              </a:ext>
            </a:extLst>
          </p:cNvPr>
          <p:cNvSpPr>
            <a:spLocks noGrp="1"/>
          </p:cNvSpPr>
          <p:nvPr>
            <p:ph type="title"/>
          </p:nvPr>
        </p:nvSpPr>
        <p:spPr/>
        <p:txBody>
          <a:bodyPr/>
          <a:lstStyle/>
          <a:p>
            <a:r>
              <a:rPr lang="en-AU" dirty="0"/>
              <a:t>&lt;select&gt; and &lt;option&gt; tag</a:t>
            </a:r>
          </a:p>
        </p:txBody>
      </p:sp>
      <p:sp>
        <p:nvSpPr>
          <p:cNvPr id="11" name="Rectangle 7">
            <a:extLst>
              <a:ext uri="{FF2B5EF4-FFF2-40B4-BE49-F238E27FC236}">
                <a16:creationId xmlns:a16="http://schemas.microsoft.com/office/drawing/2014/main" id="{6B44833C-5468-4C07-AFD9-4F4D0B43C2AE}"/>
              </a:ext>
            </a:extLst>
          </p:cNvPr>
          <p:cNvSpPr>
            <a:spLocks noGrp="1" noChangeArrowheads="1"/>
          </p:cNvSpPr>
          <p:nvPr>
            <p:ph idx="1"/>
          </p:nvPr>
        </p:nvSpPr>
        <p:spPr bwMode="auto">
          <a:xfrm>
            <a:off x="381000" y="1672767"/>
            <a:ext cx="815931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cs typeface="Arial" panose="020B0604020202020204" pitchFamily="34" charset="0"/>
              </a:rPr>
              <a:t>The</a:t>
            </a:r>
            <a:r>
              <a:rPr kumimoji="0" lang="en-US" altLang="en-US" sz="2400" b="0" i="0" u="none" strike="noStrike" cap="none" normalizeH="0" baseline="0" dirty="0">
                <a:ln>
                  <a:noFill/>
                </a:ln>
                <a:solidFill>
                  <a:srgbClr val="000000"/>
                </a:solidFill>
                <a:effectLst/>
                <a:cs typeface="Arial" panose="020B0604020202020204" pitchFamily="34" charset="0"/>
              </a:rPr>
              <a:t> </a:t>
            </a:r>
            <a:r>
              <a:rPr kumimoji="0" lang="en-US" altLang="en-US" sz="2400" b="0" i="0" u="none" strike="noStrike" cap="none" normalizeH="0" baseline="0" dirty="0">
                <a:ln>
                  <a:noFill/>
                </a:ln>
                <a:solidFill>
                  <a:srgbClr val="DC143C"/>
                </a:solidFill>
                <a:effectLst/>
                <a:cs typeface="Arial" panose="020B0604020202020204" pitchFamily="34" charset="0"/>
              </a:rPr>
              <a:t>&lt;select&gt;</a:t>
            </a:r>
            <a:r>
              <a:rPr kumimoji="0" lang="en-US" altLang="en-US" sz="2400" b="0" i="0" u="none" strike="noStrike" cap="none" normalizeH="0" baseline="0" dirty="0">
                <a:ln>
                  <a:noFill/>
                </a:ln>
                <a:solidFill>
                  <a:srgbClr val="000000"/>
                </a:solidFill>
                <a:effectLst/>
                <a:cs typeface="Arial" panose="020B0604020202020204" pitchFamily="34" charset="0"/>
              </a:rPr>
              <a:t> </a:t>
            </a:r>
            <a:r>
              <a:rPr kumimoji="0" lang="en-US" altLang="en-US" sz="2400" b="0" i="0" u="none" strike="noStrike" cap="none" normalizeH="0" baseline="0" dirty="0">
                <a:ln>
                  <a:noFill/>
                </a:ln>
                <a:effectLst/>
                <a:cs typeface="Arial" panose="020B0604020202020204" pitchFamily="34" charset="0"/>
              </a:rPr>
              <a:t>element is used to create a drop-down list.</a:t>
            </a:r>
            <a:r>
              <a:rPr lang="en-US" sz="2400" b="0" i="0" dirty="0">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b="0" i="0" dirty="0">
              <a:solidFill>
                <a:srgbClr val="0000C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select</a:t>
            </a:r>
            <a:r>
              <a:rPr lang="en-US" sz="2400" b="0" i="0" dirty="0">
                <a:solidFill>
                  <a:srgbClr val="FF0000"/>
                </a:solidFill>
                <a:effectLst/>
                <a:latin typeface="Consolas" panose="020B0609020204030204" pitchFamily="49" charset="0"/>
              </a:rPr>
              <a:t> name</a:t>
            </a:r>
            <a:r>
              <a:rPr lang="en-US" sz="2400" b="0" i="0" dirty="0">
                <a:solidFill>
                  <a:srgbClr val="0000CD"/>
                </a:solidFill>
                <a:effectLst/>
                <a:latin typeface="Consolas" panose="020B0609020204030204" pitchFamily="49" charset="0"/>
              </a:rPr>
              <a:t>="cars"</a:t>
            </a:r>
            <a:r>
              <a:rPr lang="en-US" sz="2400" b="0" i="0" dirty="0">
                <a:solidFill>
                  <a:srgbClr val="FF0000"/>
                </a:solidFill>
                <a:effectLst/>
                <a:latin typeface="Consolas" panose="020B0609020204030204" pitchFamily="49" charset="0"/>
              </a:rPr>
              <a:t> id</a:t>
            </a:r>
            <a:r>
              <a:rPr lang="en-US" sz="2400" b="0" i="0" dirty="0">
                <a:solidFill>
                  <a:srgbClr val="0000CD"/>
                </a:solidFill>
                <a:effectLst/>
                <a:latin typeface="Consolas" panose="020B0609020204030204" pitchFamily="49" charset="0"/>
              </a:rPr>
              <a:t>="cars"&gt;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option</a:t>
            </a:r>
            <a:r>
              <a:rPr lang="en-US" sz="2400" b="0" i="0" dirty="0">
                <a:solidFill>
                  <a:srgbClr val="FF0000"/>
                </a:solidFill>
                <a:effectLst/>
                <a:latin typeface="Consolas" panose="020B0609020204030204" pitchFamily="49" charset="0"/>
              </a:rPr>
              <a:t> value</a:t>
            </a:r>
            <a:r>
              <a:rPr lang="en-US" sz="2400" b="0" i="0" dirty="0">
                <a:solidFill>
                  <a:srgbClr val="0000CD"/>
                </a:solidFill>
                <a:effectLst/>
                <a:latin typeface="Consolas" panose="020B0609020204030204" pitchFamily="49" charset="0"/>
              </a:rPr>
              <a:t>="</a:t>
            </a:r>
            <a:r>
              <a:rPr lang="en-US" sz="2400" b="0" i="0" dirty="0" err="1">
                <a:solidFill>
                  <a:srgbClr val="0000CD"/>
                </a:solidFill>
                <a:effectLst/>
                <a:latin typeface="Consolas" panose="020B0609020204030204" pitchFamily="49" charset="0"/>
              </a:rPr>
              <a:t>volvo</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Volvo</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/option</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option</a:t>
            </a:r>
            <a:r>
              <a:rPr lang="en-US" sz="2400" b="0" i="0" dirty="0">
                <a:solidFill>
                  <a:srgbClr val="FF0000"/>
                </a:solidFill>
                <a:effectLst/>
                <a:latin typeface="Consolas" panose="020B0609020204030204" pitchFamily="49" charset="0"/>
              </a:rPr>
              <a:t> value</a:t>
            </a:r>
            <a:r>
              <a:rPr lang="en-US" sz="2400" b="0" i="0" dirty="0">
                <a:solidFill>
                  <a:srgbClr val="0000CD"/>
                </a:solidFill>
                <a:effectLst/>
                <a:latin typeface="Consolas" panose="020B0609020204030204" pitchFamily="49" charset="0"/>
              </a:rPr>
              <a:t>="</a:t>
            </a:r>
            <a:r>
              <a:rPr lang="en-US" sz="2400" b="0" i="0" dirty="0" err="1">
                <a:solidFill>
                  <a:srgbClr val="0000CD"/>
                </a:solidFill>
                <a:effectLst/>
                <a:latin typeface="Consolas" panose="020B0609020204030204" pitchFamily="49" charset="0"/>
              </a:rPr>
              <a:t>saab</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Saab</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/option</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option</a:t>
            </a:r>
            <a:r>
              <a:rPr lang="en-US" sz="2400" b="0" i="0" dirty="0">
                <a:solidFill>
                  <a:srgbClr val="FF0000"/>
                </a:solidFill>
                <a:effectLst/>
                <a:latin typeface="Consolas" panose="020B0609020204030204" pitchFamily="49" charset="0"/>
              </a:rPr>
              <a:t> value</a:t>
            </a:r>
            <a:r>
              <a:rPr lang="en-US" sz="2400" b="0" i="0" dirty="0">
                <a:solidFill>
                  <a:srgbClr val="0000CD"/>
                </a:solidFill>
                <a:effectLst/>
                <a:latin typeface="Consolas" panose="020B0609020204030204" pitchFamily="49" charset="0"/>
              </a:rPr>
              <a:t>="</a:t>
            </a:r>
            <a:r>
              <a:rPr lang="en-US" sz="2400" b="0" i="0" dirty="0" err="1">
                <a:solidFill>
                  <a:srgbClr val="0000CD"/>
                </a:solidFill>
                <a:effectLst/>
                <a:latin typeface="Consolas" panose="020B0609020204030204" pitchFamily="49" charset="0"/>
              </a:rPr>
              <a:t>mercedes</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Mercedes</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/option</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option</a:t>
            </a:r>
            <a:r>
              <a:rPr lang="en-US" sz="2400" b="0" i="0" dirty="0">
                <a:solidFill>
                  <a:srgbClr val="FF0000"/>
                </a:solidFill>
                <a:effectLst/>
                <a:latin typeface="Consolas" panose="020B0609020204030204" pitchFamily="49" charset="0"/>
              </a:rPr>
              <a:t> value</a:t>
            </a:r>
            <a:r>
              <a:rPr lang="en-US" sz="2400" b="0" i="0" dirty="0">
                <a:solidFill>
                  <a:srgbClr val="0000CD"/>
                </a:solidFill>
                <a:effectLst/>
                <a:latin typeface="Consolas" panose="020B0609020204030204" pitchFamily="49" charset="0"/>
              </a:rPr>
              <a:t>="</a:t>
            </a:r>
            <a:r>
              <a:rPr lang="en-US" sz="2400" b="0" i="0" dirty="0" err="1">
                <a:solidFill>
                  <a:srgbClr val="0000CD"/>
                </a:solidFill>
                <a:effectLst/>
                <a:latin typeface="Consolas" panose="020B0609020204030204" pitchFamily="49" charset="0"/>
              </a:rPr>
              <a:t>audi</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Audi</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/option</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/select</a:t>
            </a:r>
            <a:r>
              <a:rPr lang="en-US" sz="2400" b="0" i="0" dirty="0">
                <a:solidFill>
                  <a:srgbClr val="0000CD"/>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indent="0">
              <a:spcBef>
                <a:spcPct val="0"/>
              </a:spcBef>
              <a:buClrTx/>
              <a:buNone/>
            </a:pPr>
            <a:r>
              <a:rPr kumimoji="0" lang="en-US" altLang="en-US" sz="2400" b="0" i="0" u="none" strike="noStrike" cap="none" normalizeH="0" baseline="0" dirty="0">
                <a:ln>
                  <a:noFill/>
                </a:ln>
                <a:effectLst/>
                <a:cs typeface="Arial" panose="020B0604020202020204" pitchFamily="34" charset="0"/>
              </a:rPr>
              <a:t>The</a:t>
            </a:r>
            <a:r>
              <a:rPr kumimoji="0" lang="en-US" altLang="en-US" sz="2400" b="0" i="0" u="none" strike="noStrike" cap="none" normalizeH="0" baseline="0" dirty="0">
                <a:ln>
                  <a:noFill/>
                </a:ln>
                <a:solidFill>
                  <a:srgbClr val="000000"/>
                </a:solidFill>
                <a:effectLst/>
                <a:cs typeface="Arial" panose="020B0604020202020204" pitchFamily="34" charset="0"/>
              </a:rPr>
              <a:t> </a:t>
            </a:r>
            <a:r>
              <a:rPr kumimoji="0" lang="en-US" altLang="en-US" sz="2400" b="0" i="0" u="none" strike="noStrike" cap="none" normalizeH="0" baseline="0" dirty="0">
                <a:ln>
                  <a:noFill/>
                </a:ln>
                <a:solidFill>
                  <a:srgbClr val="FF0000"/>
                </a:solidFill>
                <a:effectLst/>
                <a:cs typeface="Arial" panose="020B0604020202020204" pitchFamily="34" charset="0"/>
              </a:rPr>
              <a:t>&lt;option&gt; </a:t>
            </a:r>
            <a:r>
              <a:rPr kumimoji="0" lang="en-US" altLang="en-US" sz="2400" b="0" i="0" u="none" strike="noStrike" cap="none" normalizeH="0" baseline="0" dirty="0">
                <a:ln>
                  <a:noFill/>
                </a:ln>
                <a:effectLst/>
                <a:cs typeface="Arial" panose="020B0604020202020204" pitchFamily="34" charset="0"/>
              </a:rPr>
              <a:t>tags inside the </a:t>
            </a:r>
            <a:r>
              <a:rPr kumimoji="0" lang="en-US" altLang="en-US" sz="2400" b="0" i="0" u="none" strike="noStrike" cap="none" normalizeH="0" baseline="0" dirty="0">
                <a:ln>
                  <a:noFill/>
                </a:ln>
                <a:solidFill>
                  <a:srgbClr val="DC143C"/>
                </a:solidFill>
                <a:effectLst/>
                <a:cs typeface="Arial" panose="020B0604020202020204" pitchFamily="34" charset="0"/>
              </a:rPr>
              <a:t>&lt;select&gt;</a:t>
            </a:r>
            <a:r>
              <a:rPr kumimoji="0" lang="en-US" altLang="en-US" sz="2400" b="0" i="0" u="none" strike="noStrike" cap="none" normalizeH="0" baseline="0" dirty="0">
                <a:ln>
                  <a:noFill/>
                </a:ln>
                <a:solidFill>
                  <a:srgbClr val="000000"/>
                </a:solidFill>
                <a:effectLst/>
                <a:cs typeface="Arial" panose="020B0604020202020204" pitchFamily="34" charset="0"/>
              </a:rPr>
              <a:t> </a:t>
            </a:r>
            <a:r>
              <a:rPr kumimoji="0" lang="en-US" altLang="en-US" sz="2400" b="0" i="0" u="none" strike="noStrike" cap="none" normalizeH="0" baseline="0" dirty="0">
                <a:ln>
                  <a:noFill/>
                </a:ln>
                <a:effectLst/>
                <a:cs typeface="Arial" panose="020B0604020202020204" pitchFamily="34" charset="0"/>
              </a:rPr>
              <a:t>element define the available options in the drop-down list. </a:t>
            </a:r>
            <a:endParaRPr lang="en-US" altLang="en-US" sz="2000" dirty="0">
              <a:cs typeface="Arial" panose="020B0604020202020204" pitchFamily="34" charset="0"/>
            </a:endParaRPr>
          </a:p>
        </p:txBody>
      </p:sp>
      <p:sp>
        <p:nvSpPr>
          <p:cNvPr id="4" name="Footer Placeholder 3">
            <a:extLst>
              <a:ext uri="{FF2B5EF4-FFF2-40B4-BE49-F238E27FC236}">
                <a16:creationId xmlns:a16="http://schemas.microsoft.com/office/drawing/2014/main" id="{C0F063F8-3057-4401-8A6B-1C2A0603B73F}"/>
              </a:ext>
            </a:extLst>
          </p:cNvPr>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606372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FBE1A-DE7C-4432-ABB7-90944E898754}"/>
              </a:ext>
            </a:extLst>
          </p:cNvPr>
          <p:cNvSpPr>
            <a:spLocks noGrp="1"/>
          </p:cNvSpPr>
          <p:nvPr>
            <p:ph idx="1"/>
          </p:nvPr>
        </p:nvSpPr>
        <p:spPr>
          <a:xfrm>
            <a:off x="448510" y="612063"/>
            <a:ext cx="8238289" cy="5439601"/>
          </a:xfrm>
        </p:spPr>
        <p:txBody>
          <a:bodyPr>
            <a:noAutofit/>
          </a:bodyPr>
          <a:lstStyle/>
          <a:p>
            <a:pPr marL="12700" indent="0">
              <a:buNone/>
            </a:pPr>
            <a:r>
              <a:rPr lang="en-AU" sz="1600" dirty="0"/>
              <a:t>&lt;!DOCTYPE html&gt;</a:t>
            </a:r>
          </a:p>
          <a:p>
            <a:pPr marL="12700" indent="0">
              <a:buNone/>
            </a:pPr>
            <a:r>
              <a:rPr lang="en-AU" sz="1600" dirty="0"/>
              <a:t>&lt;html lang="</a:t>
            </a:r>
            <a:r>
              <a:rPr lang="en-AU" sz="1600" dirty="0" err="1"/>
              <a:t>en</a:t>
            </a:r>
            <a:r>
              <a:rPr lang="en-AU" sz="1600" dirty="0"/>
              <a:t>"&gt;</a:t>
            </a:r>
          </a:p>
          <a:p>
            <a:pPr marL="12700" indent="0">
              <a:buNone/>
            </a:pPr>
            <a:r>
              <a:rPr lang="en-AU" sz="1600" dirty="0"/>
              <a:t>&lt;head&gt;</a:t>
            </a:r>
          </a:p>
          <a:p>
            <a:pPr marL="12700" indent="0">
              <a:buNone/>
            </a:pPr>
            <a:r>
              <a:rPr lang="en-AU" sz="1600" dirty="0"/>
              <a:t>    &lt;title&gt;Title&lt;/title&gt;</a:t>
            </a:r>
          </a:p>
          <a:p>
            <a:pPr marL="12700" indent="0">
              <a:buNone/>
            </a:pPr>
            <a:r>
              <a:rPr lang="en-AU" sz="1600" dirty="0"/>
              <a:t>&lt;/head&gt;</a:t>
            </a:r>
          </a:p>
          <a:p>
            <a:pPr marL="12700" indent="0">
              <a:buNone/>
            </a:pPr>
            <a:r>
              <a:rPr lang="en-AU" sz="1600" dirty="0"/>
              <a:t>&lt;body&gt;</a:t>
            </a:r>
          </a:p>
          <a:p>
            <a:pPr marL="12700" indent="0">
              <a:buNone/>
            </a:pPr>
            <a:r>
              <a:rPr lang="en-AU" sz="1600" dirty="0"/>
              <a:t>    &lt;h1&gt;The option element&lt;/h1&gt;</a:t>
            </a:r>
          </a:p>
          <a:p>
            <a:pPr marL="12700" indent="0">
              <a:buNone/>
            </a:pPr>
            <a:r>
              <a:rPr lang="en-AU" sz="1600" dirty="0"/>
              <a:t>    &lt;form action="#"&gt;</a:t>
            </a:r>
          </a:p>
          <a:p>
            <a:pPr marL="12700" indent="0">
              <a:buNone/>
            </a:pPr>
            <a:r>
              <a:rPr lang="en-AU" sz="1600" dirty="0"/>
              <a:t>        &lt;label for="cars"&gt;Choose a car:&lt;/label&gt;</a:t>
            </a:r>
          </a:p>
          <a:p>
            <a:pPr marL="12700" indent="0">
              <a:buNone/>
            </a:pPr>
            <a:r>
              <a:rPr lang="en-AU" sz="1600" dirty="0"/>
              <a:t>        &lt;select id="cars"&gt;</a:t>
            </a:r>
          </a:p>
          <a:p>
            <a:pPr marL="12700" indent="0">
              <a:buNone/>
            </a:pPr>
            <a:r>
              <a:rPr lang="en-AU" sz="1600" dirty="0"/>
              <a:t>            &lt;option value="</a:t>
            </a:r>
            <a:r>
              <a:rPr lang="en-AU" sz="1600" dirty="0" err="1"/>
              <a:t>volvo</a:t>
            </a:r>
            <a:r>
              <a:rPr lang="en-AU" sz="1600" dirty="0"/>
              <a:t>"&gt;Volvo&lt;/option&gt;</a:t>
            </a:r>
          </a:p>
          <a:p>
            <a:pPr marL="12700" indent="0">
              <a:buNone/>
            </a:pPr>
            <a:r>
              <a:rPr lang="en-AU" sz="1600" dirty="0"/>
              <a:t>            &lt;option value="</a:t>
            </a:r>
            <a:r>
              <a:rPr lang="en-AU" sz="1600" dirty="0" err="1"/>
              <a:t>saab</a:t>
            </a:r>
            <a:r>
              <a:rPr lang="en-AU" sz="1600" dirty="0"/>
              <a:t>"&gt;Saab&lt;/option&gt;</a:t>
            </a:r>
          </a:p>
          <a:p>
            <a:pPr marL="12700" indent="0">
              <a:buNone/>
            </a:pPr>
            <a:r>
              <a:rPr lang="en-AU" sz="1600" dirty="0"/>
              <a:t>            &lt;option value="</a:t>
            </a:r>
            <a:r>
              <a:rPr lang="en-AU" sz="1600" dirty="0" err="1"/>
              <a:t>opel</a:t>
            </a:r>
            <a:r>
              <a:rPr lang="en-AU" sz="1600" dirty="0"/>
              <a:t>"&gt;Opel&lt;/option&gt;</a:t>
            </a:r>
          </a:p>
          <a:p>
            <a:pPr marL="12700" indent="0">
              <a:buNone/>
            </a:pPr>
            <a:r>
              <a:rPr lang="en-AU" sz="1600" dirty="0"/>
              <a:t>            &lt;option value="</a:t>
            </a:r>
            <a:r>
              <a:rPr lang="en-AU" sz="1600" dirty="0" err="1"/>
              <a:t>audi</a:t>
            </a:r>
            <a:r>
              <a:rPr lang="en-AU" sz="1600" dirty="0"/>
              <a:t>"&gt;Audi&lt;/option&gt;</a:t>
            </a:r>
          </a:p>
          <a:p>
            <a:pPr marL="12700" indent="0">
              <a:buNone/>
            </a:pPr>
            <a:r>
              <a:rPr lang="en-AU" sz="1600" dirty="0"/>
              <a:t>        &lt;/select&gt;</a:t>
            </a:r>
          </a:p>
          <a:p>
            <a:pPr marL="12700" indent="0">
              <a:buNone/>
            </a:pPr>
            <a:r>
              <a:rPr lang="en-AU" sz="1600" dirty="0"/>
              <a:t>    &lt;/form&gt;</a:t>
            </a:r>
          </a:p>
          <a:p>
            <a:pPr marL="12700" indent="0">
              <a:buNone/>
            </a:pPr>
            <a:r>
              <a:rPr lang="en-AU" sz="1600" dirty="0"/>
              <a:t>&lt;/body&gt;</a:t>
            </a:r>
          </a:p>
          <a:p>
            <a:pPr marL="12700" indent="0">
              <a:buNone/>
            </a:pPr>
            <a:r>
              <a:rPr lang="en-AU" sz="1600" dirty="0"/>
              <a:t>&lt;/html&gt;</a:t>
            </a:r>
          </a:p>
        </p:txBody>
      </p:sp>
      <p:sp>
        <p:nvSpPr>
          <p:cNvPr id="4" name="Footer Placeholder 3">
            <a:extLst>
              <a:ext uri="{FF2B5EF4-FFF2-40B4-BE49-F238E27FC236}">
                <a16:creationId xmlns:a16="http://schemas.microsoft.com/office/drawing/2014/main" id="{76AE0CD1-A83B-4229-B888-1EC6E84D1596}"/>
              </a:ext>
            </a:extLst>
          </p:cNvPr>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6122722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Invisible elements</a:t>
            </a:r>
          </a:p>
        </p:txBody>
      </p:sp>
      <p:sp>
        <p:nvSpPr>
          <p:cNvPr id="3" name="Content Placeholder 2"/>
          <p:cNvSpPr>
            <a:spLocks noGrp="1"/>
          </p:cNvSpPr>
          <p:nvPr>
            <p:ph idx="1"/>
          </p:nvPr>
        </p:nvSpPr>
        <p:spPr/>
        <p:txBody>
          <a:bodyPr>
            <a:normAutofit lnSpcReduction="10000"/>
          </a:bodyPr>
          <a:lstStyle/>
          <a:p>
            <a:pPr marL="12700" indent="0">
              <a:buNone/>
            </a:pPr>
            <a:r>
              <a:rPr lang="en-AU" sz="2400" dirty="0"/>
              <a:t>Many elements are not visible on a web page but are used to organize and format visible content. These include </a:t>
            </a:r>
            <a:r>
              <a:rPr lang="en-AU" sz="2400" dirty="0">
                <a:solidFill>
                  <a:srgbClr val="FF0000"/>
                </a:solidFill>
              </a:rPr>
              <a:t>div, span, header, footer, section, main, aside</a:t>
            </a:r>
            <a:r>
              <a:rPr lang="en-AU" sz="2400" dirty="0"/>
              <a:t> and several others.</a:t>
            </a:r>
          </a:p>
          <a:p>
            <a:pPr marL="12700" indent="0">
              <a:buNone/>
            </a:pPr>
            <a:endParaRPr lang="en-AU" sz="2400" dirty="0"/>
          </a:p>
          <a:p>
            <a:pPr marL="12700" indent="0">
              <a:buNone/>
            </a:pPr>
            <a:r>
              <a:rPr lang="en-AU" dirty="0">
                <a:hlinkClick r:id="rId2"/>
              </a:rPr>
              <a:t>html_11 </a:t>
            </a:r>
            <a:r>
              <a:rPr lang="en-AU" sz="2400" dirty="0"/>
              <a:t>use div to centre content</a:t>
            </a:r>
          </a:p>
          <a:p>
            <a:pPr marL="12700" indent="0">
              <a:buNone/>
            </a:pPr>
            <a:r>
              <a:rPr lang="en-AU" dirty="0">
                <a:hlinkClick r:id="rId3"/>
              </a:rPr>
              <a:t>html_12 </a:t>
            </a:r>
            <a:r>
              <a:rPr lang="en-AU" sz="2400" dirty="0"/>
              <a:t>use header and footer to style content</a:t>
            </a:r>
          </a:p>
          <a:p>
            <a:pPr marL="12700" indent="0">
              <a:buNone/>
            </a:pPr>
            <a:endParaRPr lang="en-AU" sz="2400" dirty="0"/>
          </a:p>
          <a:p>
            <a:pPr marL="12700" indent="0">
              <a:buNone/>
            </a:pPr>
            <a:r>
              <a:rPr lang="en-AU" sz="2400" dirty="0"/>
              <a:t>These examples contain some CSS which will be the subject for Week 3.</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734025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Semantic elements</a:t>
            </a:r>
          </a:p>
        </p:txBody>
      </p:sp>
      <p:sp>
        <p:nvSpPr>
          <p:cNvPr id="3" name="Content Placeholder 2"/>
          <p:cNvSpPr>
            <a:spLocks noGrp="1"/>
          </p:cNvSpPr>
          <p:nvPr>
            <p:ph idx="1"/>
          </p:nvPr>
        </p:nvSpPr>
        <p:spPr>
          <a:xfrm>
            <a:off x="457200" y="1690580"/>
            <a:ext cx="8229600" cy="4044279"/>
          </a:xfrm>
        </p:spPr>
        <p:txBody>
          <a:bodyPr>
            <a:normAutofit lnSpcReduction="10000"/>
          </a:bodyPr>
          <a:lstStyle/>
          <a:p>
            <a:pPr marL="12700" indent="0" algn="l">
              <a:buNone/>
            </a:pPr>
            <a:r>
              <a:rPr lang="en-AU" sz="2400" dirty="0"/>
              <a:t>Some invisible elements are semantic elements - a semantic element clearly describes its meaning to both the browser and the developer. These include </a:t>
            </a:r>
            <a:r>
              <a:rPr lang="en-AU" sz="2400" dirty="0">
                <a:solidFill>
                  <a:srgbClr val="FF0000"/>
                </a:solidFill>
              </a:rPr>
              <a:t>header, footer, section, main, nav, aside, form, table, article</a:t>
            </a:r>
            <a:r>
              <a:rPr lang="en-AU" sz="2400" dirty="0"/>
              <a:t> and several others.</a:t>
            </a:r>
          </a:p>
          <a:p>
            <a:pPr marL="12700" indent="0">
              <a:buNone/>
            </a:pPr>
            <a:endParaRPr lang="en-AU" sz="2400" dirty="0"/>
          </a:p>
          <a:p>
            <a:pPr marL="12700" indent="0">
              <a:buNone/>
            </a:pPr>
            <a:r>
              <a:rPr lang="en-AU" sz="2400" dirty="0"/>
              <a:t>Some invisible elements are not semantic as the tell nothing about content. These include </a:t>
            </a:r>
            <a:r>
              <a:rPr lang="en-AU" sz="2400" dirty="0">
                <a:solidFill>
                  <a:srgbClr val="FF0000"/>
                </a:solidFill>
              </a:rPr>
              <a:t>div, span</a:t>
            </a:r>
            <a:r>
              <a:rPr lang="en-AU" sz="2400" dirty="0"/>
              <a:t> and several others.</a:t>
            </a:r>
          </a:p>
          <a:p>
            <a:pPr marL="12700" indent="0">
              <a:buNone/>
            </a:pPr>
            <a:endParaRPr lang="en-AU" sz="2400" dirty="0"/>
          </a:p>
          <a:p>
            <a:pPr marL="12700" indent="0">
              <a:buNone/>
            </a:pPr>
            <a:r>
              <a:rPr lang="en-AU" sz="2400" dirty="0"/>
              <a:t>For more examples see </a:t>
            </a:r>
            <a:r>
              <a:rPr lang="en-AU" sz="2400" dirty="0">
                <a:hlinkClick r:id="rId2"/>
              </a:rPr>
              <a:t>W3Schools site </a:t>
            </a: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321703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Folders, files and paths</a:t>
            </a:r>
          </a:p>
        </p:txBody>
      </p:sp>
      <p:sp>
        <p:nvSpPr>
          <p:cNvPr id="3" name="Text Placeholder 2"/>
          <p:cNvSpPr>
            <a:spLocks noGrp="1"/>
          </p:cNvSpPr>
          <p:nvPr>
            <p:ph type="subTitle" idx="1"/>
          </p:nvPr>
        </p:nvSpPr>
        <p:spPr/>
        <p:txBody>
          <a:bodyPr/>
          <a:lstStyle/>
          <a:p>
            <a:r>
              <a:rPr lang="en-AU" sz="2400" dirty="0"/>
              <a:t>Relative vs absolute</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25719134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E483-7219-4BC5-97CD-8CB788696F44}"/>
              </a:ext>
            </a:extLst>
          </p:cNvPr>
          <p:cNvSpPr>
            <a:spLocks noGrp="1"/>
          </p:cNvSpPr>
          <p:nvPr>
            <p:ph type="title"/>
          </p:nvPr>
        </p:nvSpPr>
        <p:spPr/>
        <p:txBody>
          <a:bodyPr/>
          <a:lstStyle/>
          <a:p>
            <a:r>
              <a:rPr lang="en-AU" dirty="0"/>
              <a:t>Website folders and files</a:t>
            </a:r>
          </a:p>
        </p:txBody>
      </p:sp>
      <p:sp>
        <p:nvSpPr>
          <p:cNvPr id="3" name="Content Placeholder 2">
            <a:extLst>
              <a:ext uri="{FF2B5EF4-FFF2-40B4-BE49-F238E27FC236}">
                <a16:creationId xmlns:a16="http://schemas.microsoft.com/office/drawing/2014/main" id="{A66B66FF-E0D4-4484-BC50-87BE3FAF9EFA}"/>
              </a:ext>
            </a:extLst>
          </p:cNvPr>
          <p:cNvSpPr>
            <a:spLocks noGrp="1"/>
          </p:cNvSpPr>
          <p:nvPr>
            <p:ph idx="1"/>
          </p:nvPr>
        </p:nvSpPr>
        <p:spPr/>
        <p:txBody>
          <a:bodyPr>
            <a:normAutofit lnSpcReduction="10000"/>
          </a:bodyPr>
          <a:lstStyle/>
          <a:p>
            <a:r>
              <a:rPr lang="en-AU" sz="2400" dirty="0"/>
              <a:t>When you are working on a website, you should keep all the related files in a single folder</a:t>
            </a:r>
          </a:p>
          <a:p>
            <a:endParaRPr lang="en-AU" sz="2400" dirty="0"/>
          </a:p>
          <a:p>
            <a:r>
              <a:rPr lang="en-AU" sz="2400" dirty="0"/>
              <a:t>Folder and file names should be lowercase with no spaces</a:t>
            </a:r>
          </a:p>
          <a:p>
            <a:pPr marL="0" indent="0">
              <a:buNone/>
            </a:pPr>
            <a:endParaRPr lang="en-AU" sz="2400" dirty="0"/>
          </a:p>
          <a:p>
            <a:pPr lvl="1"/>
            <a:r>
              <a:rPr lang="en-AU" sz="2400" dirty="0"/>
              <a:t>Many computers (especially servers) are case-sensitive</a:t>
            </a:r>
          </a:p>
          <a:p>
            <a:pPr lvl="1"/>
            <a:r>
              <a:rPr lang="en-AU" sz="2400" dirty="0"/>
              <a:t>Browsers, programs do not handle spaces the same way</a:t>
            </a:r>
          </a:p>
          <a:p>
            <a:endParaRPr lang="en-AU" sz="2400" dirty="0"/>
          </a:p>
          <a:p>
            <a:endParaRPr lang="en-AU" dirty="0"/>
          </a:p>
        </p:txBody>
      </p:sp>
    </p:spTree>
    <p:extLst>
      <p:ext uri="{BB962C8B-B14F-4D97-AF65-F5344CB8AC3E}">
        <p14:creationId xmlns:p14="http://schemas.microsoft.com/office/powerpoint/2010/main" val="3404093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53F4-96DD-4859-A796-0C9768D9B635}"/>
              </a:ext>
            </a:extLst>
          </p:cNvPr>
          <p:cNvSpPr>
            <a:spLocks noGrp="1"/>
          </p:cNvSpPr>
          <p:nvPr>
            <p:ph type="title"/>
          </p:nvPr>
        </p:nvSpPr>
        <p:spPr/>
        <p:txBody>
          <a:bodyPr/>
          <a:lstStyle/>
          <a:p>
            <a:r>
              <a:rPr lang="en-AU" dirty="0"/>
              <a:t>Example Website structure</a:t>
            </a:r>
          </a:p>
        </p:txBody>
      </p:sp>
      <p:sp>
        <p:nvSpPr>
          <p:cNvPr id="3" name="Content Placeholder 2">
            <a:extLst>
              <a:ext uri="{FF2B5EF4-FFF2-40B4-BE49-F238E27FC236}">
                <a16:creationId xmlns:a16="http://schemas.microsoft.com/office/drawing/2014/main" id="{507224B3-BFC5-4F23-988C-FFDE14660B15}"/>
              </a:ext>
            </a:extLst>
          </p:cNvPr>
          <p:cNvSpPr>
            <a:spLocks noGrp="1"/>
          </p:cNvSpPr>
          <p:nvPr>
            <p:ph idx="1"/>
          </p:nvPr>
        </p:nvSpPr>
        <p:spPr>
          <a:xfrm>
            <a:off x="998934" y="2247186"/>
            <a:ext cx="6709906" cy="3146611"/>
          </a:xfrm>
        </p:spPr>
        <p:txBody>
          <a:bodyPr>
            <a:normAutofit/>
          </a:bodyPr>
          <a:lstStyle/>
          <a:p>
            <a:r>
              <a:rPr lang="en-AU" sz="2100" b="1" dirty="0" err="1"/>
              <a:t>index.html</a:t>
            </a:r>
            <a:r>
              <a:rPr lang="en-AU" sz="2100" b="1" dirty="0"/>
              <a:t> </a:t>
            </a:r>
            <a:r>
              <a:rPr lang="en-AU" sz="2100" dirty="0"/>
              <a:t>– generally the home page. This page will be automatically loaded </a:t>
            </a:r>
          </a:p>
          <a:p>
            <a:r>
              <a:rPr lang="en-AU" sz="2100" b="1" dirty="0"/>
              <a:t>images folder </a:t>
            </a:r>
            <a:r>
              <a:rPr lang="en-AU" sz="2100" dirty="0"/>
              <a:t>– contains all images used in your website</a:t>
            </a:r>
          </a:p>
          <a:p>
            <a:r>
              <a:rPr lang="en-AU" sz="2100" b="1" dirty="0" err="1"/>
              <a:t>css</a:t>
            </a:r>
            <a:r>
              <a:rPr lang="en-AU" sz="2100" b="1" dirty="0"/>
              <a:t> (or styles) folder </a:t>
            </a:r>
            <a:r>
              <a:rPr lang="en-AU" sz="2100" dirty="0"/>
              <a:t>– contains css style sheets used to style your content</a:t>
            </a:r>
          </a:p>
          <a:p>
            <a:r>
              <a:rPr lang="en-AU" sz="2100" b="1" dirty="0" err="1"/>
              <a:t>js</a:t>
            </a:r>
            <a:r>
              <a:rPr lang="en-AU" sz="2100" b="1" dirty="0"/>
              <a:t> (or scripts) folder </a:t>
            </a:r>
            <a:r>
              <a:rPr lang="en-AU" sz="2100" dirty="0"/>
              <a:t>– contains JavaScript code used to add interactive functionality </a:t>
            </a:r>
          </a:p>
        </p:txBody>
      </p:sp>
    </p:spTree>
    <p:extLst>
      <p:ext uri="{BB962C8B-B14F-4D97-AF65-F5344CB8AC3E}">
        <p14:creationId xmlns:p14="http://schemas.microsoft.com/office/powerpoint/2010/main" val="1789527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BB3A-D630-4608-AD60-4704BDB53012}"/>
              </a:ext>
            </a:extLst>
          </p:cNvPr>
          <p:cNvSpPr>
            <a:spLocks noGrp="1"/>
          </p:cNvSpPr>
          <p:nvPr>
            <p:ph type="title"/>
          </p:nvPr>
        </p:nvSpPr>
        <p:spPr/>
        <p:txBody>
          <a:bodyPr/>
          <a:lstStyle/>
          <a:p>
            <a:r>
              <a:rPr lang="en-AU" dirty="0"/>
              <a:t>Folder structure and file paths</a:t>
            </a:r>
          </a:p>
        </p:txBody>
      </p:sp>
      <p:sp>
        <p:nvSpPr>
          <p:cNvPr id="3" name="Content Placeholder 2">
            <a:extLst>
              <a:ext uri="{FF2B5EF4-FFF2-40B4-BE49-F238E27FC236}">
                <a16:creationId xmlns:a16="http://schemas.microsoft.com/office/drawing/2014/main" id="{35B77661-AE7B-4070-B9B5-A6921F175294}"/>
              </a:ext>
            </a:extLst>
          </p:cNvPr>
          <p:cNvSpPr>
            <a:spLocks noGrp="1"/>
          </p:cNvSpPr>
          <p:nvPr>
            <p:ph sz="half" idx="1"/>
          </p:nvPr>
        </p:nvSpPr>
        <p:spPr/>
        <p:txBody>
          <a:bodyPr>
            <a:normAutofit/>
          </a:bodyPr>
          <a:lstStyle/>
          <a:p>
            <a:pPr marL="0" indent="0">
              <a:buNone/>
            </a:pPr>
            <a:r>
              <a:rPr lang="en-AU" sz="1800" b="1" dirty="0">
                <a:solidFill>
                  <a:schemeClr val="tx1">
                    <a:lumMod val="95000"/>
                  </a:schemeClr>
                </a:solidFill>
              </a:rPr>
              <a:t>website Folder</a:t>
            </a:r>
          </a:p>
        </p:txBody>
      </p:sp>
      <p:sp>
        <p:nvSpPr>
          <p:cNvPr id="18" name="Content Placeholder 17">
            <a:extLst>
              <a:ext uri="{FF2B5EF4-FFF2-40B4-BE49-F238E27FC236}">
                <a16:creationId xmlns:a16="http://schemas.microsoft.com/office/drawing/2014/main" id="{CE5A14F4-0A41-438B-94A2-14B23BD3D2C7}"/>
              </a:ext>
            </a:extLst>
          </p:cNvPr>
          <p:cNvSpPr>
            <a:spLocks noGrp="1"/>
          </p:cNvSpPr>
          <p:nvPr>
            <p:ph sz="half" idx="2"/>
          </p:nvPr>
        </p:nvSpPr>
        <p:spPr>
          <a:xfrm>
            <a:off x="4645752" y="2154115"/>
            <a:ext cx="3970683" cy="3443543"/>
          </a:xfrm>
        </p:spPr>
        <p:txBody>
          <a:bodyPr>
            <a:noAutofit/>
          </a:bodyPr>
          <a:lstStyle/>
          <a:p>
            <a:pPr marL="0" indent="0">
              <a:buNone/>
            </a:pPr>
            <a:r>
              <a:rPr lang="en-AU" sz="2100" dirty="0"/>
              <a:t>To make files talk to one another, you have to provide a file path</a:t>
            </a:r>
          </a:p>
          <a:p>
            <a:pPr marL="0" indent="0">
              <a:buNone/>
            </a:pPr>
            <a:endParaRPr lang="en-AU" sz="2100" dirty="0"/>
          </a:p>
          <a:p>
            <a:pPr marL="0" indent="0">
              <a:buNone/>
            </a:pPr>
            <a:r>
              <a:rPr lang="en-AU" sz="2100" dirty="0"/>
              <a:t>We do this by telling the browser where the file is located (path) and the name of the file</a:t>
            </a:r>
          </a:p>
          <a:p>
            <a:pPr marL="0" indent="0">
              <a:buNone/>
            </a:pPr>
            <a:r>
              <a:rPr lang="en-AU" sz="2100" b="1" dirty="0"/>
              <a:t>images/tree.jpg</a:t>
            </a:r>
          </a:p>
        </p:txBody>
      </p:sp>
      <p:grpSp>
        <p:nvGrpSpPr>
          <p:cNvPr id="17" name="Group 16">
            <a:extLst>
              <a:ext uri="{FF2B5EF4-FFF2-40B4-BE49-F238E27FC236}">
                <a16:creationId xmlns:a16="http://schemas.microsoft.com/office/drawing/2014/main" id="{555142C8-D2CD-4C7B-A5CD-12D8CAE5D824}"/>
              </a:ext>
            </a:extLst>
          </p:cNvPr>
          <p:cNvGrpSpPr/>
          <p:nvPr/>
        </p:nvGrpSpPr>
        <p:grpSpPr>
          <a:xfrm>
            <a:off x="961611" y="2914650"/>
            <a:ext cx="2500762" cy="1859948"/>
            <a:chOff x="1138029" y="2370733"/>
            <a:chExt cx="2621697" cy="1868104"/>
          </a:xfrm>
        </p:grpSpPr>
        <p:cxnSp>
          <p:nvCxnSpPr>
            <p:cNvPr id="8" name="Connector: Elbow 7">
              <a:extLst>
                <a:ext uri="{FF2B5EF4-FFF2-40B4-BE49-F238E27FC236}">
                  <a16:creationId xmlns:a16="http://schemas.microsoft.com/office/drawing/2014/main" id="{482568A3-F8E3-4544-86EC-9152BC4589D0}"/>
                </a:ext>
              </a:extLst>
            </p:cNvPr>
            <p:cNvCxnSpPr/>
            <p:nvPr/>
          </p:nvCxnSpPr>
          <p:spPr>
            <a:xfrm>
              <a:off x="2282641" y="3618433"/>
              <a:ext cx="715617" cy="573291"/>
            </a:xfrm>
            <a:prstGeom prst="bentConnector3">
              <a:avLst/>
            </a:prstGeom>
            <a:ln w="28575">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98E22B-D67E-4995-BCC8-4D75ED170704}"/>
                </a:ext>
              </a:extLst>
            </p:cNvPr>
            <p:cNvSpPr txBox="1"/>
            <p:nvPr/>
          </p:nvSpPr>
          <p:spPr>
            <a:xfrm>
              <a:off x="3127513" y="3798332"/>
              <a:ext cx="632213" cy="440505"/>
            </a:xfrm>
            <a:prstGeom prst="rect">
              <a:avLst/>
            </a:prstGeom>
            <a:noFill/>
          </p:spPr>
          <p:txBody>
            <a:bodyPr wrap="none" rtlCol="0">
              <a:spAutoFit/>
            </a:bodyPr>
            <a:lstStyle/>
            <a:p>
              <a:r>
                <a:rPr lang="en-AU" sz="750" dirty="0"/>
                <a:t>tree.jpg</a:t>
              </a:r>
            </a:p>
            <a:p>
              <a:r>
                <a:rPr lang="en-AU" sz="750" dirty="0"/>
                <a:t>house.jpg</a:t>
              </a:r>
            </a:p>
            <a:p>
              <a:r>
                <a:rPr lang="en-AU" sz="750" dirty="0"/>
                <a:t>yellow.jpg</a:t>
              </a:r>
            </a:p>
          </p:txBody>
        </p:sp>
        <p:sp>
          <p:nvSpPr>
            <p:cNvPr id="10" name="TextBox 9">
              <a:extLst>
                <a:ext uri="{FF2B5EF4-FFF2-40B4-BE49-F238E27FC236}">
                  <a16:creationId xmlns:a16="http://schemas.microsoft.com/office/drawing/2014/main" id="{59027775-2BCE-4C54-BCB4-40F4F6D6DECE}"/>
                </a:ext>
              </a:extLst>
            </p:cNvPr>
            <p:cNvSpPr txBox="1"/>
            <p:nvPr/>
          </p:nvSpPr>
          <p:spPr>
            <a:xfrm>
              <a:off x="1138029" y="3429000"/>
              <a:ext cx="539784" cy="208660"/>
            </a:xfrm>
            <a:prstGeom prst="rect">
              <a:avLst/>
            </a:prstGeom>
            <a:noFill/>
          </p:spPr>
          <p:txBody>
            <a:bodyPr wrap="none" rtlCol="0">
              <a:spAutoFit/>
            </a:bodyPr>
            <a:lstStyle/>
            <a:p>
              <a:r>
                <a:rPr lang="en-AU" sz="750" b="1" dirty="0">
                  <a:solidFill>
                    <a:schemeClr val="tx1">
                      <a:lumMod val="95000"/>
                    </a:schemeClr>
                  </a:solidFill>
                </a:rPr>
                <a:t>images</a:t>
              </a:r>
            </a:p>
          </p:txBody>
        </p:sp>
        <p:sp>
          <p:nvSpPr>
            <p:cNvPr id="11" name="TextBox 10">
              <a:extLst>
                <a:ext uri="{FF2B5EF4-FFF2-40B4-BE49-F238E27FC236}">
                  <a16:creationId xmlns:a16="http://schemas.microsoft.com/office/drawing/2014/main" id="{9839E4B7-628C-4D10-8479-D868FA4AEF80}"/>
                </a:ext>
              </a:extLst>
            </p:cNvPr>
            <p:cNvSpPr txBox="1"/>
            <p:nvPr/>
          </p:nvSpPr>
          <p:spPr>
            <a:xfrm>
              <a:off x="1138029" y="2370733"/>
              <a:ext cx="736405" cy="440505"/>
            </a:xfrm>
            <a:prstGeom prst="rect">
              <a:avLst/>
            </a:prstGeom>
            <a:noFill/>
          </p:spPr>
          <p:txBody>
            <a:bodyPr wrap="none" rtlCol="0">
              <a:spAutoFit/>
            </a:bodyPr>
            <a:lstStyle/>
            <a:p>
              <a:r>
                <a:rPr lang="en-AU" sz="750" dirty="0"/>
                <a:t>index.html</a:t>
              </a:r>
            </a:p>
            <a:p>
              <a:r>
                <a:rPr lang="en-AU" sz="750" dirty="0"/>
                <a:t>about.html</a:t>
              </a:r>
            </a:p>
            <a:p>
              <a:r>
                <a:rPr lang="en-AU" sz="750" dirty="0"/>
                <a:t>contact.html</a:t>
              </a:r>
            </a:p>
          </p:txBody>
        </p:sp>
      </p:grpSp>
    </p:spTree>
    <p:extLst>
      <p:ext uri="{BB962C8B-B14F-4D97-AF65-F5344CB8AC3E}">
        <p14:creationId xmlns:p14="http://schemas.microsoft.com/office/powerpoint/2010/main" val="9076132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47FA-D14A-450B-8053-FC1539DFDF4B}"/>
              </a:ext>
            </a:extLst>
          </p:cNvPr>
          <p:cNvSpPr>
            <a:spLocks noGrp="1"/>
          </p:cNvSpPr>
          <p:nvPr>
            <p:ph type="title"/>
          </p:nvPr>
        </p:nvSpPr>
        <p:spPr/>
        <p:txBody>
          <a:bodyPr/>
          <a:lstStyle/>
          <a:p>
            <a:r>
              <a:rPr lang="en-AU" dirty="0"/>
              <a:t>Relative file paths</a:t>
            </a:r>
          </a:p>
        </p:txBody>
      </p:sp>
      <p:sp>
        <p:nvSpPr>
          <p:cNvPr id="3" name="Content Placeholder 2">
            <a:extLst>
              <a:ext uri="{FF2B5EF4-FFF2-40B4-BE49-F238E27FC236}">
                <a16:creationId xmlns:a16="http://schemas.microsoft.com/office/drawing/2014/main" id="{74263971-B010-41D7-BA75-3D8F071763C7}"/>
              </a:ext>
            </a:extLst>
          </p:cNvPr>
          <p:cNvSpPr>
            <a:spLocks noGrp="1"/>
          </p:cNvSpPr>
          <p:nvPr>
            <p:ph idx="1"/>
          </p:nvPr>
        </p:nvSpPr>
        <p:spPr>
          <a:xfrm>
            <a:off x="457199" y="1412229"/>
            <a:ext cx="7082263" cy="4455171"/>
          </a:xfrm>
        </p:spPr>
        <p:txBody>
          <a:bodyPr>
            <a:noAutofit/>
          </a:bodyPr>
          <a:lstStyle/>
          <a:p>
            <a:pPr marL="0" indent="0">
              <a:buNone/>
            </a:pPr>
            <a:r>
              <a:rPr lang="en-AU" sz="2400" dirty="0"/>
              <a:t>A </a:t>
            </a:r>
            <a:r>
              <a:rPr lang="en-AU" sz="2400" b="1" dirty="0"/>
              <a:t>relative path </a:t>
            </a:r>
            <a:r>
              <a:rPr lang="en-AU" sz="2400" dirty="0"/>
              <a:t>means start looking in the folder where you are. If the file is in the same folder as the html document, just write the name of the file</a:t>
            </a:r>
          </a:p>
          <a:p>
            <a:pPr marL="342900" lvl="1" indent="0">
              <a:buNone/>
            </a:pPr>
            <a:r>
              <a:rPr lang="en-AU" sz="2400" b="1" dirty="0"/>
              <a:t>	</a:t>
            </a:r>
            <a:r>
              <a:rPr lang="en-AU" sz="2400" b="1" dirty="0" err="1"/>
              <a:t>contact.html</a:t>
            </a:r>
            <a:endParaRPr lang="en-AU" sz="2400" b="1" dirty="0"/>
          </a:p>
          <a:p>
            <a:pPr marL="342900" lvl="1" indent="0">
              <a:buNone/>
            </a:pPr>
            <a:endParaRPr lang="en-AU" sz="2400" dirty="0"/>
          </a:p>
          <a:p>
            <a:pPr marL="0" indent="0">
              <a:buNone/>
            </a:pPr>
            <a:r>
              <a:rPr lang="en-AU" sz="2400" dirty="0"/>
              <a:t>If the file is in a folder, write the folder name in front of the path, plus a forward slash</a:t>
            </a:r>
          </a:p>
          <a:p>
            <a:pPr marL="0" indent="0">
              <a:buNone/>
            </a:pPr>
            <a:r>
              <a:rPr lang="en-AU" sz="2400" dirty="0"/>
              <a:t> </a:t>
            </a:r>
          </a:p>
          <a:p>
            <a:pPr marL="342900" lvl="1" indent="0">
              <a:buNone/>
            </a:pPr>
            <a:r>
              <a:rPr lang="en-AU" sz="2400" b="1" dirty="0"/>
              <a:t>	images/tree.jpg</a:t>
            </a:r>
          </a:p>
        </p:txBody>
      </p:sp>
    </p:spTree>
    <p:extLst>
      <p:ext uri="{BB962C8B-B14F-4D97-AF65-F5344CB8AC3E}">
        <p14:creationId xmlns:p14="http://schemas.microsoft.com/office/powerpoint/2010/main" val="30257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Markup</a:t>
            </a:r>
            <a:endParaRPr lang="en-AU" dirty="0"/>
          </a:p>
        </p:txBody>
      </p:sp>
      <p:sp>
        <p:nvSpPr>
          <p:cNvPr id="3" name="Content Placeholder 2"/>
          <p:cNvSpPr>
            <a:spLocks noGrp="1"/>
          </p:cNvSpPr>
          <p:nvPr>
            <p:ph idx="1"/>
          </p:nvPr>
        </p:nvSpPr>
        <p:spPr/>
        <p:txBody>
          <a:bodyPr>
            <a:normAutofit/>
          </a:bodyPr>
          <a:lstStyle/>
          <a:p>
            <a:pPr marL="12700" indent="0">
              <a:buNone/>
            </a:pPr>
            <a:r>
              <a:rPr lang="en-AU" sz="2400" dirty="0"/>
              <a:t>HTML uses </a:t>
            </a:r>
            <a:r>
              <a:rPr lang="en-AU" sz="2400" dirty="0">
                <a:solidFill>
                  <a:srgbClr val="FF0000"/>
                </a:solidFill>
              </a:rPr>
              <a:t>tags</a:t>
            </a:r>
            <a:r>
              <a:rPr lang="en-AU" sz="2400" dirty="0"/>
              <a:t> to specify structure. A </a:t>
            </a:r>
            <a:r>
              <a:rPr lang="en-AU" sz="2400" dirty="0">
                <a:solidFill>
                  <a:srgbClr val="FF0000"/>
                </a:solidFill>
              </a:rPr>
              <a:t>tag</a:t>
            </a:r>
            <a:r>
              <a:rPr lang="en-AU" sz="2400" dirty="0"/>
              <a:t> is a word or abbreviation inside angle brackets, and frequently comes as a matched pair of opening and closing tags, for example</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800" dirty="0">
                <a:latin typeface="Courier New" panose="02070309020205020404" pitchFamily="49" charset="0"/>
                <a:cs typeface="Courier New" panose="02070309020205020404" pitchFamily="49" charset="0"/>
              </a:rPr>
              <a:t>&lt;p&gt;This is a paragraph&lt;/p&gt;</a:t>
            </a:r>
          </a:p>
          <a:p>
            <a:pPr marL="12700" indent="0">
              <a:buNone/>
            </a:pPr>
            <a:endParaRPr lang="en-AU" sz="2400" dirty="0"/>
          </a:p>
          <a:p>
            <a:pPr marL="12700" indent="0">
              <a:buNone/>
            </a:pPr>
            <a:r>
              <a:rPr lang="en-AU" sz="2400" dirty="0">
                <a:solidFill>
                  <a:srgbClr val="FF0000"/>
                </a:solidFill>
              </a:rPr>
              <a:t>&lt;p&gt; </a:t>
            </a:r>
            <a:r>
              <a:rPr lang="en-AU" sz="2400" dirty="0"/>
              <a:t>is the opening tag for a paragraph element.</a:t>
            </a:r>
          </a:p>
          <a:p>
            <a:pPr marL="12700" indent="0">
              <a:buNone/>
            </a:pPr>
            <a:r>
              <a:rPr lang="en-AU" sz="2400" dirty="0"/>
              <a:t>&lt;/p&gt; is the closing tag for that element.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4793451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0A43-21D1-4FCA-919C-D6F263A4E3C2}"/>
              </a:ext>
            </a:extLst>
          </p:cNvPr>
          <p:cNvSpPr>
            <a:spLocks noGrp="1"/>
          </p:cNvSpPr>
          <p:nvPr>
            <p:ph type="title"/>
          </p:nvPr>
        </p:nvSpPr>
        <p:spPr/>
        <p:txBody>
          <a:bodyPr/>
          <a:lstStyle/>
          <a:p>
            <a:r>
              <a:rPr lang="en-AU" dirty="0"/>
              <a:t>Absolute path</a:t>
            </a:r>
          </a:p>
        </p:txBody>
      </p:sp>
      <p:sp>
        <p:nvSpPr>
          <p:cNvPr id="3" name="Content Placeholder 2">
            <a:extLst>
              <a:ext uri="{FF2B5EF4-FFF2-40B4-BE49-F238E27FC236}">
                <a16:creationId xmlns:a16="http://schemas.microsoft.com/office/drawing/2014/main" id="{2786FACE-098B-4A52-A181-35291C40E1CE}"/>
              </a:ext>
            </a:extLst>
          </p:cNvPr>
          <p:cNvSpPr>
            <a:spLocks noGrp="1"/>
          </p:cNvSpPr>
          <p:nvPr>
            <p:ph idx="1"/>
          </p:nvPr>
        </p:nvSpPr>
        <p:spPr/>
        <p:txBody>
          <a:bodyPr/>
          <a:lstStyle/>
          <a:p>
            <a:r>
              <a:rPr lang="en-AU" sz="2400" dirty="0"/>
              <a:t>An absolute path starts from the root directory of the computer (C:\</a:t>
            </a:r>
            <a:r>
              <a:rPr lang="en-AU" sz="2400" dirty="0" err="1"/>
              <a:t>WebDevelopment</a:t>
            </a:r>
            <a:r>
              <a:rPr lang="en-AU" sz="2400" dirty="0"/>
              <a:t>\week1\</a:t>
            </a:r>
            <a:r>
              <a:rPr lang="en-AU" sz="2400" dirty="0" err="1"/>
              <a:t>index.html</a:t>
            </a:r>
            <a:r>
              <a:rPr lang="en-AU" sz="2400" dirty="0"/>
              <a:t>)</a:t>
            </a:r>
          </a:p>
          <a:p>
            <a:endParaRPr lang="en-AU" sz="2400" dirty="0"/>
          </a:p>
          <a:p>
            <a:r>
              <a:rPr lang="en-AU" sz="2400" dirty="0"/>
              <a:t>We will only use this for URL hyperlinks to other websites: </a:t>
            </a:r>
            <a:r>
              <a:rPr lang="en-AU" sz="2400" dirty="0">
                <a:hlinkClick r:id="rId2"/>
              </a:rPr>
              <a:t>https://rmit.edu.au</a:t>
            </a:r>
            <a:endParaRPr lang="en-AU" sz="2400" dirty="0"/>
          </a:p>
          <a:p>
            <a:endParaRPr lang="en-AU" dirty="0"/>
          </a:p>
          <a:p>
            <a:endParaRPr lang="en-AU" sz="2400" dirty="0"/>
          </a:p>
        </p:txBody>
      </p:sp>
    </p:spTree>
    <p:extLst>
      <p:ext uri="{BB962C8B-B14F-4D97-AF65-F5344CB8AC3E}">
        <p14:creationId xmlns:p14="http://schemas.microsoft.com/office/powerpoint/2010/main" val="206002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Overview of the Assessment 1</a:t>
            </a:r>
          </a:p>
        </p:txBody>
      </p:sp>
      <p:sp>
        <p:nvSpPr>
          <p:cNvPr id="3" name="Text Placeholder 2"/>
          <p:cNvSpPr>
            <a:spLocks noGrp="1"/>
          </p:cNvSpPr>
          <p:nvPr>
            <p:ph type="subTitle" idx="1"/>
          </p:nvPr>
        </p:nvSpPr>
        <p:spPr/>
        <p:txBody>
          <a:bodyPr/>
          <a:lstStyle/>
          <a:p>
            <a:r>
              <a:rPr lang="en-AU" sz="2400" dirty="0"/>
              <a:t>What is required and by when</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38302264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 1</a:t>
            </a:r>
          </a:p>
        </p:txBody>
      </p:sp>
      <p:sp>
        <p:nvSpPr>
          <p:cNvPr id="3" name="Content Placeholder 2"/>
          <p:cNvSpPr>
            <a:spLocks noGrp="1"/>
          </p:cNvSpPr>
          <p:nvPr>
            <p:ph idx="1"/>
          </p:nvPr>
        </p:nvSpPr>
        <p:spPr/>
        <p:txBody>
          <a:bodyPr>
            <a:normAutofit/>
          </a:bodyPr>
          <a:lstStyle/>
          <a:p>
            <a:r>
              <a:rPr lang="en-AU" sz="2400" dirty="0"/>
              <a:t>Practical assessment in Week 6 on HTML/CSS/JavaScript – 15% of total</a:t>
            </a:r>
          </a:p>
          <a:p>
            <a:r>
              <a:rPr lang="en-AU" sz="2400" dirty="0"/>
              <a:t>1</a:t>
            </a:r>
            <a:r>
              <a:rPr lang="en-AU" sz="2400" baseline="30000" dirty="0"/>
              <a:t>st</a:t>
            </a:r>
            <a:r>
              <a:rPr lang="en-AU" sz="2400" dirty="0"/>
              <a:t> stage is the static website</a:t>
            </a:r>
          </a:p>
          <a:p>
            <a:r>
              <a:rPr lang="en-AU" sz="2400" dirty="0"/>
              <a:t>Real web server deployment – on Jupiter RMIT webserver</a:t>
            </a:r>
          </a:p>
          <a:p>
            <a:r>
              <a:rPr lang="en-AU" sz="2400" dirty="0"/>
              <a:t>Images and instructions are on Canvas</a:t>
            </a:r>
          </a:p>
          <a:p>
            <a:endParaRPr lang="en-AU" sz="2400" dirty="0"/>
          </a:p>
          <a:p>
            <a:endParaRPr lang="en-AU" sz="2400" dirty="0"/>
          </a:p>
          <a:p>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0793003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83" y="2912330"/>
            <a:ext cx="8229600" cy="922337"/>
          </a:xfrm>
        </p:spPr>
        <p:txBody>
          <a:bodyPr/>
          <a:lstStyle/>
          <a:p>
            <a:pPr algn="ctr"/>
            <a:r>
              <a:rPr lang="en-AU" dirty="0"/>
              <a:t>End of Presentation</a:t>
            </a:r>
          </a:p>
        </p:txBody>
      </p:sp>
      <p:sp>
        <p:nvSpPr>
          <p:cNvPr id="3" name="Footer Placeholder 2"/>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75844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HTML Language</a:t>
            </a:r>
          </a:p>
        </p:txBody>
      </p:sp>
      <p:sp>
        <p:nvSpPr>
          <p:cNvPr id="3" name="Content Placeholder 2"/>
          <p:cNvSpPr>
            <a:spLocks noGrp="1"/>
          </p:cNvSpPr>
          <p:nvPr>
            <p:ph idx="1"/>
          </p:nvPr>
        </p:nvSpPr>
        <p:spPr/>
        <p:txBody>
          <a:bodyPr>
            <a:normAutofit/>
          </a:bodyPr>
          <a:lstStyle/>
          <a:p>
            <a:pPr marL="12700" indent="0">
              <a:buNone/>
            </a:pPr>
            <a:r>
              <a:rPr lang="en-AU" sz="2400" dirty="0"/>
              <a:t>HTML has a set of elements (specified by tags) defined by the W3C – the World Wide Web Consortium. </a:t>
            </a:r>
          </a:p>
          <a:p>
            <a:pPr marL="12700" indent="0">
              <a:buNone/>
            </a:pPr>
            <a:endParaRPr lang="en-AU" sz="2400" dirty="0"/>
          </a:p>
          <a:p>
            <a:pPr marL="12700" indent="0">
              <a:buNone/>
            </a:pPr>
            <a:r>
              <a:rPr lang="en-AU" sz="2400" dirty="0"/>
              <a:t>For a valid HTML document you must use the tags defined by the specification.</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77668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W3Schools</a:t>
            </a:r>
          </a:p>
        </p:txBody>
      </p:sp>
      <p:sp>
        <p:nvSpPr>
          <p:cNvPr id="3" name="Content Placeholder 2"/>
          <p:cNvSpPr>
            <a:spLocks noGrp="1"/>
          </p:cNvSpPr>
          <p:nvPr>
            <p:ph idx="1"/>
          </p:nvPr>
        </p:nvSpPr>
        <p:spPr/>
        <p:txBody>
          <a:bodyPr>
            <a:normAutofit/>
          </a:bodyPr>
          <a:lstStyle/>
          <a:p>
            <a:pPr marL="12700" indent="0">
              <a:buNone/>
            </a:pPr>
            <a:r>
              <a:rPr lang="en-AU" sz="2400" dirty="0"/>
              <a:t>W3Schools.com is an excellent website with references and tutorials on HTML and many other web languages. Check it out for a list of the available HTML elements, and how to use them.</a:t>
            </a:r>
          </a:p>
          <a:p>
            <a:pPr marL="12700" indent="0">
              <a:buNone/>
            </a:pPr>
            <a:endParaRPr lang="en-AU" sz="2400" dirty="0"/>
          </a:p>
          <a:p>
            <a:pPr marL="12700" indent="0">
              <a:buNone/>
            </a:pPr>
            <a:r>
              <a:rPr lang="en-AU" sz="2400" dirty="0">
                <a:solidFill>
                  <a:srgbClr val="FF0000"/>
                </a:solidFill>
                <a:hlinkClick r:id="rId2"/>
              </a:rPr>
              <a:t>W3Schools website</a:t>
            </a:r>
            <a:endParaRPr lang="en-AU" sz="2400" dirty="0">
              <a:solidFill>
                <a:srgbClr val="FF0000"/>
              </a:solidFill>
            </a:endParaRP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132893916"/>
      </p:ext>
    </p:extLst>
  </p:cSld>
  <p:clrMapOvr>
    <a:masterClrMapping/>
  </p:clrMapOvr>
</p:sld>
</file>

<file path=ppt/theme/theme1.xml><?xml version="1.0" encoding="utf-8"?>
<a:theme xmlns:a="http://schemas.openxmlformats.org/drawingml/2006/main" name="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MIT" id="{FE616B12-6088-4DD2-B40C-1D3AF1C087B8}" vid="{93217DBD-8111-416B-A491-3C12EDA3FEB4}"/>
    </a:ext>
  </a:extLst>
</a:theme>
</file>

<file path=ppt/theme/theme2.xml><?xml version="1.0" encoding="utf-8"?>
<a:theme xmlns:a="http://schemas.openxmlformats.org/drawingml/2006/main" name="1_RMIT">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MIT" id="{7EBCB4AA-6133-DD41-877A-46C20531796A}" vid="{B324DB9D-E1FF-9545-872F-B4E21B67B6D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RMIT</Template>
  <TotalTime>11093</TotalTime>
  <Words>3598</Words>
  <Application>Microsoft Macintosh PowerPoint</Application>
  <PresentationFormat>On-screen Show (4:3)</PresentationFormat>
  <Paragraphs>440</Paragraphs>
  <Slides>73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73</vt:i4>
      </vt:variant>
    </vt:vector>
  </HeadingPairs>
  <TitlesOfParts>
    <vt:vector size="80" baseType="lpstr">
      <vt:lpstr>Arial</vt:lpstr>
      <vt:lpstr>Calibri</vt:lpstr>
      <vt:lpstr>Consolas</vt:lpstr>
      <vt:lpstr>Courier New</vt:lpstr>
      <vt:lpstr>Lucida Grande</vt:lpstr>
      <vt:lpstr>RMIT</vt:lpstr>
      <vt:lpstr>1_RMIT</vt:lpstr>
      <vt:lpstr>COSC2446: Web Programming</vt:lpstr>
      <vt:lpstr>HTML</vt:lpstr>
      <vt:lpstr>Some History</vt:lpstr>
      <vt:lpstr>HTML</vt:lpstr>
      <vt:lpstr>HTML – Content</vt:lpstr>
      <vt:lpstr>HTML - Structure</vt:lpstr>
      <vt:lpstr>Markup</vt:lpstr>
      <vt:lpstr>The HTML Language</vt:lpstr>
      <vt:lpstr>W3Schools</vt:lpstr>
      <vt:lpstr>Versions</vt:lpstr>
      <vt:lpstr>Validation</vt:lpstr>
      <vt:lpstr>Editing HTML</vt:lpstr>
      <vt:lpstr>How to write HTML</vt:lpstr>
      <vt:lpstr>Advantages of modern IDEs</vt:lpstr>
      <vt:lpstr>Examples of IDEs</vt:lpstr>
      <vt:lpstr>HTML and Web Servers</vt:lpstr>
      <vt:lpstr>Displaying in a browser</vt:lpstr>
      <vt:lpstr>Displaying via a Webserver</vt:lpstr>
      <vt:lpstr>HTTP request/response cycle</vt:lpstr>
      <vt:lpstr>Common webservers</vt:lpstr>
      <vt:lpstr>RMIT webservers - Coreteaching</vt:lpstr>
      <vt:lpstr>Coreteaching servers</vt:lpstr>
      <vt:lpstr>What do you need to use Coreteaching servers</vt:lpstr>
      <vt:lpstr>The Elements of HTML</vt:lpstr>
      <vt:lpstr>Elements</vt:lpstr>
      <vt:lpstr>The html element</vt:lpstr>
      <vt:lpstr>DOCTYPE</vt:lpstr>
      <vt:lpstr>The head and body elements</vt:lpstr>
      <vt:lpstr>PowerPoint Presentation</vt:lpstr>
      <vt:lpstr>Points to Note</vt:lpstr>
      <vt:lpstr>The title and the character encoding</vt:lpstr>
      <vt:lpstr>Required head elements</vt:lpstr>
      <vt:lpstr>Closing tag not always required</vt:lpstr>
      <vt:lpstr>Content</vt:lpstr>
      <vt:lpstr>Content continued</vt:lpstr>
      <vt:lpstr>Content continued</vt:lpstr>
      <vt:lpstr>Content of the body element</vt:lpstr>
      <vt:lpstr>Headings</vt:lpstr>
      <vt:lpstr>Subheadings</vt:lpstr>
      <vt:lpstr>Paragraphs</vt:lpstr>
      <vt:lpstr>Lists</vt:lpstr>
      <vt:lpstr>Days of the Week (ordered list)</vt:lpstr>
      <vt:lpstr>Description List</vt:lpstr>
      <vt:lpstr>Glossary of Web Languages</vt:lpstr>
      <vt:lpstr>ATTRIBUTES</vt:lpstr>
      <vt:lpstr>Attributes and Content</vt:lpstr>
      <vt:lpstr>Attributes and Content</vt:lpstr>
      <vt:lpstr>General form of an element with attributes</vt:lpstr>
      <vt:lpstr>Hyperlinks</vt:lpstr>
      <vt:lpstr>Images</vt:lpstr>
      <vt:lpstr>Images</vt:lpstr>
      <vt:lpstr>Web page with image</vt:lpstr>
      <vt:lpstr>Video</vt:lpstr>
      <vt:lpstr>Example of Video</vt:lpstr>
      <vt:lpstr>Tables</vt:lpstr>
      <vt:lpstr>Block elements</vt:lpstr>
      <vt:lpstr>Inline elements</vt:lpstr>
      <vt:lpstr>The br element</vt:lpstr>
      <vt:lpstr>Default values</vt:lpstr>
      <vt:lpstr>Forms</vt:lpstr>
      <vt:lpstr>&lt;select&gt; and &lt;option&gt; tag</vt:lpstr>
      <vt:lpstr>PowerPoint Presentation</vt:lpstr>
      <vt:lpstr>Invisible elements</vt:lpstr>
      <vt:lpstr>Semantic elements</vt:lpstr>
      <vt:lpstr>Folders, files and paths</vt:lpstr>
      <vt:lpstr>Website folders and files</vt:lpstr>
      <vt:lpstr>Example Website structure</vt:lpstr>
      <vt:lpstr>Folder structure and file paths</vt:lpstr>
      <vt:lpstr>Relative file paths</vt:lpstr>
      <vt:lpstr>Absolute path</vt:lpstr>
      <vt:lpstr>Overview of the Assessment 1</vt:lpstr>
      <vt:lpstr>Assessment 1</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dc:creator>
  <cp:lastModifiedBy>Tanya Unterberger</cp:lastModifiedBy>
  <cp:revision>194</cp:revision>
  <dcterms:created xsi:type="dcterms:W3CDTF">2017-01-17T23:32:53Z</dcterms:created>
  <dcterms:modified xsi:type="dcterms:W3CDTF">2024-07-21T22:28:52Z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2022-11-29T22:57:02Z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db9729ec-f1db-4c1c-88ef-927e9e26089c</vt:lpwstr>
  </property>
  <property fmtid="{D5CDD505-2E9C-101B-9397-08002B2CF9AE}" pid="8" name="MSIP_Label_8c3d088b-6243-4963-a2e2-8b321ab7f8fc_ContentBits">
    <vt:lpwstr>1</vt:lpwstr>
  </property>
  <property fmtid="{D5CDD505-2E9C-101B-9397-08002B2CF9AE}" pid="9" name="ClassificationContentMarkingHeaderLocations">
    <vt:lpwstr>RMIT:3\1_RMIT:6</vt:lpwstr>
  </property>
  <property fmtid="{D5CDD505-2E9C-101B-9397-08002B2CF9AE}" pid="10" name="ClassificationContentMarkingHeaderText">
    <vt:lpwstr>RMIT Classification: Trusted</vt:lpwstr>
  </property>
</Properties>
</file>