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7A49B1-129F-41AF-9411-0ED4B7BA3311}">
  <a:tblStyle styleId="{FC7A49B1-129F-41AF-9411-0ED4B7BA33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EE7"/>
          </a:solidFill>
        </a:fill>
      </a:tcStyle>
    </a:wholeTbl>
    <a:band1H>
      <a:tcTxStyle/>
      <a:tcStyle>
        <a:fill>
          <a:solidFill>
            <a:srgbClr val="F9DCCA"/>
          </a:solidFill>
        </a:fill>
      </a:tcStyle>
    </a:band1H>
    <a:band2H>
      <a:tcTxStyle/>
    </a:band2H>
    <a:band1V>
      <a:tcTxStyle/>
      <a:tcStyle>
        <a:fill>
          <a:solidFill>
            <a:srgbClr val="F9DCC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bg-B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82a9a99e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082a9a99e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082a9a99e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82a9a99e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082a9a99e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82a9a99e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82a9a99e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082a9a99e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082a9a99e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82a9a99e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082a9a99e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082a9a99e4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82a9a99e4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082a9a99e4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082a9a99e4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ен слайд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 картина с надпис">
  <p:cSld name="Панорамна картина с надпис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надпис">
  <p:cSld name="Заглавие и надпис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 с надпис">
  <p:cSld name="Цитат с надпис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bg-BG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bg-BG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изитка">
  <p:cSld name="Визитка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олони">
  <p:cSld name="3 колони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олона с картини">
  <p:cSld name="3 колона с картини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вертикален текст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но заглавие и текст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е съдържания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ъдържание с надпис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азно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амо заглавие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ие и съдържание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4" name="Google Shape;6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лавка на раздел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4" name="Google Shape;8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5" name="Google Shape;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9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9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ина с надпис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укет с цветя" id="207" name="Google Shape;207;p19"/>
          <p:cNvPicPr preferRelativeResize="0"/>
          <p:nvPr/>
        </p:nvPicPr>
        <p:blipFill rotWithShape="1">
          <a:blip r:embed="rId3">
            <a:alphaModFix/>
          </a:blip>
          <a:srcRect b="7813" l="0" r="0" t="7812"/>
          <a:stretch/>
        </p:blipFill>
        <p:spPr>
          <a:xfrm>
            <a:off x="0" y="0"/>
            <a:ext cx="12192000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/>
          <p:nvPr/>
        </p:nvSpPr>
        <p:spPr>
          <a:xfrm>
            <a:off x="0" y="4249541"/>
            <a:ext cx="8968085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type="ctrTitle"/>
          </p:nvPr>
        </p:nvSpPr>
        <p:spPr>
          <a:xfrm>
            <a:off x="670872" y="4798842"/>
            <a:ext cx="81336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8888"/>
              <a:buFont typeface="Trebuchet MS"/>
              <a:buNone/>
            </a:pPr>
            <a:r>
              <a:rPr lang="bg-BG"/>
              <a:t>Търсене и предлагане на услуги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0" y="5902314"/>
            <a:ext cx="8968085" cy="27594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9111715" y="5902314"/>
            <a:ext cx="3080285" cy="2759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9810725" y="4879613"/>
            <a:ext cx="16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latin typeface="Trebuchet MS"/>
                <a:ea typeface="Trebuchet MS"/>
                <a:cs typeface="Trebuchet MS"/>
                <a:sym typeface="Trebuchet MS"/>
              </a:rPr>
              <a:t>Уеб приложение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-BG">
                <a:latin typeface="Trebuchet MS"/>
                <a:ea typeface="Trebuchet MS"/>
                <a:cs typeface="Trebuchet MS"/>
                <a:sym typeface="Trebuchet MS"/>
              </a:rPr>
              <a:t>(Freelancer)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75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ctrTitle"/>
          </p:nvPr>
        </p:nvSpPr>
        <p:spPr>
          <a:xfrm>
            <a:off x="680322" y="2742465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bg-BG" sz="4000"/>
              <a:t>Изготвил:</a:t>
            </a:r>
            <a:endParaRPr/>
          </a:p>
        </p:txBody>
      </p:sp>
      <p:sp>
        <p:nvSpPr>
          <p:cNvPr id="343" name="Google Shape;343;p2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i="1" lang="bg-BG" sz="3200"/>
              <a:t>Сечкин Салим Рахим 12А клас </a:t>
            </a:r>
            <a:endParaRPr/>
          </a:p>
        </p:txBody>
      </p:sp>
      <p:pic>
        <p:nvPicPr>
          <p:cNvPr descr="Пирин – Уикипедия" id="344" name="Google Shape;3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4951"/>
            <a:ext cx="12192000" cy="196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0" y="-1"/>
            <a:ext cx="12188825" cy="6858001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7555992" y="0"/>
            <a:ext cx="46360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2" y="609600"/>
            <a:ext cx="7876030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853946" y="753228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Цели</a:t>
            </a:r>
            <a:endParaRPr/>
          </a:p>
        </p:txBody>
      </p:sp>
      <p:sp>
        <p:nvSpPr>
          <p:cNvPr id="229" name="Google Shape;229;p20"/>
          <p:cNvSpPr txBox="1"/>
          <p:nvPr>
            <p:ph idx="2" type="body"/>
          </p:nvPr>
        </p:nvSpPr>
        <p:spPr>
          <a:xfrm>
            <a:off x="853946" y="2304735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i="1" lang="bg-BG" sz="2000"/>
              <a:t>Служи за търсене и предлагане на услуги.  В приложението се публикуват обяви от потребителите. Тези обяви могат да се изтриват, редактират и спират.  </a:t>
            </a:r>
            <a:endParaRPr b="1" i="1" sz="2000"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1500" y="186853"/>
            <a:ext cx="4185800" cy="2286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41500" y="2263988"/>
            <a:ext cx="4185799" cy="2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41500" y="4498363"/>
            <a:ext cx="4185799" cy="2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0" y="-1"/>
            <a:ext cx="121887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1986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/>
          <p:nvPr/>
        </p:nvSpPr>
        <p:spPr>
          <a:xfrm>
            <a:off x="7555992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2" y="609600"/>
            <a:ext cx="7875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>
            <p:ph idx="2" type="body"/>
          </p:nvPr>
        </p:nvSpPr>
        <p:spPr>
          <a:xfrm>
            <a:off x="853946" y="2304735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i="1" lang="bg-BG" sz="2000"/>
              <a:t>Това става от бутона “Добави обява”, който се намира в секция обяви. При добавянето на обява се попълват нужните полета. След попълването им обявата ще се появи в секция обяви. От падащия списък “Портфолио” има две подсекции и в “Моите обяви” се намират собствените обяви на потребителя. </a:t>
            </a:r>
            <a:endParaRPr b="1" i="1" sz="2000"/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853946" y="753228"/>
            <a:ext cx="70875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Добавяне на обява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1412" y="2115494"/>
            <a:ext cx="4245073" cy="254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0" y="-1"/>
            <a:ext cx="121887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1986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/>
          <p:nvPr/>
        </p:nvSpPr>
        <p:spPr>
          <a:xfrm>
            <a:off x="7555992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2" y="609600"/>
            <a:ext cx="7875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>
            <p:ph idx="2" type="body"/>
          </p:nvPr>
        </p:nvSpPr>
        <p:spPr>
          <a:xfrm>
            <a:off x="853946" y="2304735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b="1" i="1" lang="bg-BG" sz="2000"/>
              <a:t>Приложението е изградено чрез платформата .Net по модел MVC</a:t>
            </a:r>
            <a:endParaRPr b="1" i="1"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i="1" lang="bg-BG" sz="1500"/>
              <a:t>Модели (Models) - слоят с бази данни – използвам MS SQL.</a:t>
            </a:r>
            <a:endParaRPr i="1" sz="1500"/>
          </a:p>
          <a:p>
            <a:pPr indent="-2095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•"/>
            </a:pPr>
            <a:r>
              <a:rPr i="1" lang="bg-BG" sz="1500"/>
              <a:t>Изгледи (Views) - презентационният слой, изграден на основата на HTML5, CSS3, JavaScript, Bootstrap и Razor View;</a:t>
            </a:r>
            <a:endParaRPr i="1" sz="1500"/>
          </a:p>
          <a:p>
            <a:pPr indent="-2095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•"/>
            </a:pPr>
            <a:r>
              <a:rPr i="1" lang="bg-BG" sz="1500"/>
              <a:t>Контролери (Controllers) - междинният слой или слоят за обработка на данни е изграден чрез програмният език C# .</a:t>
            </a:r>
            <a:endParaRPr i="1" sz="15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65" name="Google Shape;265;p22"/>
          <p:cNvSpPr txBox="1"/>
          <p:nvPr>
            <p:ph type="title"/>
          </p:nvPr>
        </p:nvSpPr>
        <p:spPr>
          <a:xfrm>
            <a:off x="853946" y="753228"/>
            <a:ext cx="70875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Логическо и функционално описание на решението</a:t>
            </a:r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9763" y="2216450"/>
            <a:ext cx="4128375" cy="37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0" y="-1"/>
            <a:ext cx="121887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1986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/>
          <p:nvPr/>
        </p:nvSpPr>
        <p:spPr>
          <a:xfrm>
            <a:off x="7555992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2" y="609600"/>
            <a:ext cx="7875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3"/>
          <p:cNvSpPr txBox="1"/>
          <p:nvPr>
            <p:ph idx="2" type="body"/>
          </p:nvPr>
        </p:nvSpPr>
        <p:spPr>
          <a:xfrm>
            <a:off x="853946" y="2304735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•"/>
            </a:pPr>
            <a:r>
              <a:rPr i="1" lang="bg-BG" sz="1800"/>
              <a:t>Job - главна таблица, записва данните за обявите;</a:t>
            </a:r>
            <a:endParaRPr i="1" sz="18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bg-BG" sz="1800"/>
              <a:t>Category - съдържа записаните категории;</a:t>
            </a:r>
            <a:endParaRPr i="1" sz="18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bg-BG" sz="1800"/>
              <a:t>Images - съдържа само името и разширението на снимките.</a:t>
            </a:r>
            <a:endParaRPr i="1" sz="18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bg-BG" sz="1800"/>
              <a:t>ContactUs - в тази таблица се записват съобщенията на потребителите;</a:t>
            </a:r>
            <a:endParaRPr i="1" sz="18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bg-BG" sz="1800"/>
              <a:t>AspNetRoles - в тази таблица се пази данните на ролите за потребителите.</a:t>
            </a:r>
            <a:endParaRPr i="1" sz="1800"/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i="1" lang="bg-BG" sz="1800"/>
              <a:t>AspNetUsers - съдържа данните на потребителите като име, парола и др.</a:t>
            </a:r>
            <a:endParaRPr i="1" sz="18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82" name="Google Shape;282;p23"/>
          <p:cNvSpPr txBox="1"/>
          <p:nvPr>
            <p:ph type="title"/>
          </p:nvPr>
        </p:nvSpPr>
        <p:spPr>
          <a:xfrm>
            <a:off x="853946" y="753228"/>
            <a:ext cx="70875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Таблици в базата данни</a:t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900" y="3000500"/>
            <a:ext cx="4400101" cy="22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0" y="-1"/>
            <a:ext cx="121887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1986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7555992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2" y="609600"/>
            <a:ext cx="7875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 txBox="1"/>
          <p:nvPr>
            <p:ph idx="2" type="body"/>
          </p:nvPr>
        </p:nvSpPr>
        <p:spPr>
          <a:xfrm>
            <a:off x="-150925" y="2115500"/>
            <a:ext cx="74805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HTML – за изграждане структурата на сайта.</a:t>
            </a:r>
            <a:endParaRPr b="1"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CSS – </a:t>
            </a:r>
            <a:r>
              <a:rPr i="1" lang="bg-BG" sz="1500"/>
              <a:t>за стилизиране на сайта и за визуалните ефекти.</a:t>
            </a:r>
            <a:endParaRPr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Bootstrap – </a:t>
            </a:r>
            <a:r>
              <a:rPr i="1" lang="bg-BG" sz="1500"/>
              <a:t>съкратен CSS, който е използван при създаването на таблици в сайта и др.</a:t>
            </a:r>
            <a:endParaRPr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JavaScript – </a:t>
            </a:r>
            <a:r>
              <a:rPr i="1" lang="bg-BG" sz="1500"/>
              <a:t>прости пресмятания като рождената дата на администратора и по-напредналите визуални ефекти.</a:t>
            </a:r>
            <a:endParaRPr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C# - </a:t>
            </a:r>
            <a:r>
              <a:rPr i="1" lang="bg-BG" sz="1500"/>
              <a:t>CRUD операции, създаване на моделите за БД, контролери и екшъни от междинния слой.</a:t>
            </a:r>
            <a:endParaRPr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ASP.NET</a:t>
            </a:r>
            <a:r>
              <a:rPr i="1" lang="bg-BG" sz="1500"/>
              <a:t> </a:t>
            </a:r>
            <a:r>
              <a:rPr b="1" i="1" lang="bg-BG" sz="1500"/>
              <a:t>MVC – Модел „Model-View-Controller” - </a:t>
            </a:r>
            <a:r>
              <a:rPr i="1" lang="bg-BG" sz="1500"/>
              <a:t>улеснява работата с дизайна и базата данни.</a:t>
            </a:r>
            <a:endParaRPr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EntityFrameworkCore – </a:t>
            </a:r>
            <a:r>
              <a:rPr i="1" lang="bg-BG" sz="1500"/>
              <a:t>провайдър на услуги за работа с БД;</a:t>
            </a:r>
            <a:endParaRPr b="1" i="1" sz="1500"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i="1" lang="bg-BG" sz="1500"/>
              <a:t>Подход CodeFirst – </a:t>
            </a:r>
            <a:r>
              <a:rPr i="1" lang="bg-BG" sz="1500"/>
              <a:t>използван е при създаването на базата данни. </a:t>
            </a:r>
            <a:endParaRPr i="1" sz="2100"/>
          </a:p>
        </p:txBody>
      </p:sp>
      <p:sp>
        <p:nvSpPr>
          <p:cNvPr id="299" name="Google Shape;299;p24"/>
          <p:cNvSpPr txBox="1"/>
          <p:nvPr>
            <p:ph type="title"/>
          </p:nvPr>
        </p:nvSpPr>
        <p:spPr>
          <a:xfrm>
            <a:off x="853946" y="753228"/>
            <a:ext cx="70875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Използвани технологии</a:t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6213" y="2549875"/>
            <a:ext cx="4555475" cy="25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0" y="-1"/>
            <a:ext cx="12188700" cy="6858000"/>
          </a:xfrm>
          <a:prstGeom prst="rect">
            <a:avLst/>
          </a:prstGeom>
          <a:gradFill>
            <a:gsLst>
              <a:gs pos="0">
                <a:srgbClr val="F78121"/>
              </a:gs>
              <a:gs pos="50000">
                <a:srgbClr val="D54006"/>
              </a:gs>
              <a:gs pos="100000">
                <a:srgbClr val="8C0000"/>
              </a:gs>
            </a:gsLst>
            <a:lin ang="251986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/>
          <p:nvPr/>
        </p:nvSpPr>
        <p:spPr>
          <a:xfrm>
            <a:off x="7555992" y="0"/>
            <a:ext cx="4635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" y="609600"/>
            <a:ext cx="7875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 txBox="1"/>
          <p:nvPr>
            <p:ph idx="2" type="body"/>
          </p:nvPr>
        </p:nvSpPr>
        <p:spPr>
          <a:xfrm>
            <a:off x="242075" y="2115500"/>
            <a:ext cx="70875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bg-BG" sz="1500"/>
              <a:t>Приложения от този вид са много, но повечето са на други езици  и не са с парична единица „лева“.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500"/>
              <a:t>Усъвършенстване и бъдещо подобрение на проекта:</a:t>
            </a:r>
            <a:endParaRPr b="1" i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500"/>
              <a:t> •  </a:t>
            </a:r>
            <a:r>
              <a:rPr i="1" lang="bg-BG" sz="1500"/>
              <a:t>Добавяне на различни парични единици;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bg-BG" sz="1500"/>
              <a:t> </a:t>
            </a:r>
            <a:r>
              <a:rPr b="1" i="1" lang="bg-BG" sz="1500"/>
              <a:t>•  </a:t>
            </a:r>
            <a:r>
              <a:rPr i="1" lang="bg-BG" sz="1500"/>
              <a:t>Добавяне на други умения от предлагащите работа;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500"/>
              <a:t> •  </a:t>
            </a:r>
            <a:r>
              <a:rPr i="1" lang="bg-BG" sz="1500"/>
              <a:t>Търсене на обяви чрез определени умения;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/>
          </a:p>
        </p:txBody>
      </p:sp>
      <p:sp>
        <p:nvSpPr>
          <p:cNvPr id="316" name="Google Shape;316;p25"/>
          <p:cNvSpPr txBox="1"/>
          <p:nvPr>
            <p:ph type="title"/>
          </p:nvPr>
        </p:nvSpPr>
        <p:spPr>
          <a:xfrm>
            <a:off x="853946" y="753228"/>
            <a:ext cx="70875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bg-BG"/>
              <a:t>Заключение</a:t>
            </a:r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6213" y="2549875"/>
            <a:ext cx="4555475" cy="25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</a:pPr>
            <a:r>
              <a:rPr b="0" i="0" lang="bg-BG">
                <a:latin typeface="Roboto"/>
                <a:ea typeface="Roboto"/>
                <a:cs typeface="Roboto"/>
                <a:sym typeface="Roboto"/>
              </a:rPr>
              <a:t>9.Използван</a:t>
            </a:r>
            <a:r>
              <a:rPr lang="bg-BG">
                <a:latin typeface="Roboto"/>
                <a:ea typeface="Roboto"/>
                <a:cs typeface="Roboto"/>
                <a:sym typeface="Roboto"/>
              </a:rPr>
              <a:t>а </a:t>
            </a:r>
            <a:r>
              <a:rPr b="0" i="0" lang="bg-BG">
                <a:latin typeface="Roboto"/>
                <a:ea typeface="Roboto"/>
                <a:cs typeface="Roboto"/>
                <a:sym typeface="Roboto"/>
              </a:rPr>
              <a:t>литература </a:t>
            </a:r>
            <a:endParaRPr/>
          </a:p>
        </p:txBody>
      </p:sp>
      <p:graphicFrame>
        <p:nvGraphicFramePr>
          <p:cNvPr id="323" name="Google Shape;323;p26"/>
          <p:cNvGraphicFramePr/>
          <p:nvPr/>
        </p:nvGraphicFramePr>
        <p:xfrm>
          <a:off x="1548529" y="2867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{FC7A49B1-129F-41AF-9411-0ED4B7BA3311}</a:tableStyleId>
              </a:tblPr>
              <a:tblGrid>
                <a:gridCol w="4330500"/>
                <a:gridCol w="4764425"/>
              </a:tblGrid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bg-BG" sz="1800"/>
                        <a:t>ASP.NET MVC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bg-BG" sz="1800"/>
                        <a:t>https://dotnet.microsoft.com/en-us/apps/aspnet/mvc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HTML и CSS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w3schools.com, SoftUni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Bootstrap 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Bootstrap.com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JavaScript 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w3schools.com, SoftUni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MS SQL</a:t>
                      </a:r>
                      <a:r>
                        <a:rPr i="1" lang="bg-BG" sz="1800"/>
                        <a:t> 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SoftUni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Entity Framework Core</a:t>
                      </a:r>
                      <a:endParaRPr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bg-BG" sz="1800"/>
                        <a:t>https://docs.microsoft.com/en-us/ef/core/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7"/>
          <p:cNvGrpSpPr/>
          <p:nvPr/>
        </p:nvGrpSpPr>
        <p:grpSpPr>
          <a:xfrm>
            <a:off x="-3176" y="0"/>
            <a:ext cx="12192001" cy="6858001"/>
            <a:chOff x="-3176" y="0"/>
            <a:chExt cx="12192001" cy="6858001"/>
          </a:xfrm>
        </p:grpSpPr>
        <p:sp>
          <p:nvSpPr>
            <p:cNvPr id="330" name="Google Shape;330;p27"/>
            <p:cNvSpPr/>
            <p:nvPr/>
          </p:nvSpPr>
          <p:spPr>
            <a:xfrm>
              <a:off x="0" y="0"/>
              <a:ext cx="12188825" cy="6858001"/>
            </a:xfrm>
            <a:prstGeom prst="rect">
              <a:avLst/>
            </a:prstGeom>
            <a:gradFill>
              <a:gsLst>
                <a:gs pos="0">
                  <a:srgbClr val="F78121"/>
                </a:gs>
                <a:gs pos="50000">
                  <a:srgbClr val="D54006"/>
                </a:gs>
                <a:gs pos="100000">
                  <a:srgbClr val="8C0000"/>
                </a:gs>
              </a:gsLst>
              <a:lin ang="252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31" name="Google Shape;331;p27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Google Shape;332;p27"/>
          <p:cNvSpPr/>
          <p:nvPr/>
        </p:nvSpPr>
        <p:spPr>
          <a:xfrm>
            <a:off x="0" y="4340981"/>
            <a:ext cx="8968085" cy="1660332"/>
          </a:xfrm>
          <a:prstGeom prst="rect">
            <a:avLst/>
          </a:prstGeom>
          <a:solidFill>
            <a:srgbClr val="0C0C0C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 txBox="1"/>
          <p:nvPr>
            <p:ph type="ctrTitle"/>
          </p:nvPr>
        </p:nvSpPr>
        <p:spPr>
          <a:xfrm>
            <a:off x="680322" y="4494107"/>
            <a:ext cx="8133478" cy="94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b="1" lang="bg-BG" sz="4800"/>
              <a:t>Благодаря Ви за вниманието</a:t>
            </a:r>
            <a:r>
              <a:rPr lang="bg-BG" sz="4800"/>
              <a:t>!</a:t>
            </a:r>
            <a:endParaRPr/>
          </a:p>
        </p:txBody>
      </p:sp>
      <p:pic>
        <p:nvPicPr>
          <p:cNvPr descr="отворен прозорец с пълзящи цветя непосредствено до него" id="334" name="Google Shape;334;p27"/>
          <p:cNvPicPr preferRelativeResize="0"/>
          <p:nvPr/>
        </p:nvPicPr>
        <p:blipFill rotWithShape="1">
          <a:blip r:embed="rId4">
            <a:alphaModFix/>
          </a:blip>
          <a:srcRect b="0" l="-20" r="0" t="0"/>
          <a:stretch/>
        </p:blipFill>
        <p:spPr>
          <a:xfrm>
            <a:off x="20" y="10"/>
            <a:ext cx="8966180" cy="4198928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pic>
      <p:sp>
        <p:nvSpPr>
          <p:cNvPr id="335" name="Google Shape;335;p27"/>
          <p:cNvSpPr/>
          <p:nvPr/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0" y="5993754"/>
            <a:ext cx="8968085" cy="27594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9111715" y="5993754"/>
            <a:ext cx="3080285" cy="27594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Берлин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на Office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