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9D5C698-421F-479F-AB80-224C1504C67E}">
  <a:tblStyle styleId="{39D5C698-421F-479F-AB80-224C1504C67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816eee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816eee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7bb7b8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a7bb7b8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8816eee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8816eee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8816eee9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8816eee9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7ecd01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87ecd01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based on all these individual model, we tried the ensemble learning method, including bagging, boosting and Ensemble models. And in boosting, we train ada boosting and gradient boosting.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87ecd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87ecd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bagging approach, the basic idea is to generate several different train set from the original one. Here, we </a:t>
            </a:r>
            <a:r>
              <a:rPr lang="en"/>
              <a:t>use bootstrap</a:t>
            </a:r>
            <a:r>
              <a:rPr lang="en"/>
              <a:t> and use different subset of features to create new training set. Then for each set, we train classifier and using max-voting to get the final result.</a:t>
            </a:r>
            <a:endParaRPr/>
          </a:p>
          <a:p>
            <a:pPr indent="0" lvl="0" marL="0" rtl="0" algn="l">
              <a:spcBef>
                <a:spcPts val="0"/>
              </a:spcBef>
              <a:spcAft>
                <a:spcPts val="0"/>
              </a:spcAft>
              <a:buNone/>
            </a:pPr>
            <a:r>
              <a:rPr lang="en"/>
              <a:t>LR and SVM is the base classifier 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87bdbe4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87bdbe4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Overcome the shortcoming from the samples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87bdbe4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87bdbe4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this example, we have 5 samples. For the first step, we feed samples with same weight into a weak classifier, train the classifier and generate the result. So some samples can be correctly classified and others are not. For those incorrect classified samples, we will give them higher weight in the next step. In the next step, yo can see the first sample, higher weight. Repeat these process several times to train different classifier. And in each step we will have the weight of the classifier based on the classification result. </a:t>
            </a:r>
            <a:endParaRPr/>
          </a:p>
          <a:p>
            <a:pPr indent="0" lvl="0" marL="0" rtl="0" algn="l">
              <a:spcBef>
                <a:spcPts val="0"/>
              </a:spcBef>
              <a:spcAft>
                <a:spcPts val="0"/>
              </a:spcAft>
              <a:buNone/>
            </a:pPr>
            <a:r>
              <a:rPr lang="en"/>
              <a:t>When test a new sample, just feed the sample into every classifier, and generate the result by weighted average.</a:t>
            </a:r>
            <a:endParaRPr/>
          </a:p>
          <a:p>
            <a:pPr indent="0" lvl="0" marL="0" rtl="0" algn="l">
              <a:spcBef>
                <a:spcPts val="0"/>
              </a:spcBef>
              <a:spcAft>
                <a:spcPts val="0"/>
              </a:spcAft>
              <a:buNone/>
            </a:pPr>
            <a:r>
              <a:rPr lang="en"/>
              <a:t>Adaboost is to overcome the high weighted incorrect classified problem. </a:t>
            </a:r>
            <a:endParaRPr/>
          </a:p>
          <a:p>
            <a:pPr indent="0" lvl="0" marL="0" rtl="0" algn="l">
              <a:spcBef>
                <a:spcPts val="0"/>
              </a:spcBef>
              <a:spcAft>
                <a:spcPts val="0"/>
              </a:spcAft>
              <a:buNone/>
            </a:pPr>
            <a:r>
              <a:rPr lang="en"/>
              <a:t>Similarly,</a:t>
            </a:r>
            <a:r>
              <a:rPr lang="en"/>
              <a:t>gradient boosting</a:t>
            </a:r>
            <a:r>
              <a:rPr lang="en">
                <a:highlight>
                  <a:srgbClr val="FFFFFF"/>
                </a:highlight>
              </a:rPr>
              <a:t> algorithm is to repetitively leverage the patterns in residuals and strengthen a model with weak predictions and make it better. Once we reach a stage that residuals do not have any pattern that could be modeled, we can stop modeling residuals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7bdbe45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7bdbe45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rgbClr val="000000"/>
              </a:buClr>
              <a:buSzPts val="1100"/>
              <a:buFont typeface="Arial"/>
              <a:buNone/>
            </a:pPr>
            <a:r>
              <a:rPr lang="en"/>
              <a:t>Ensemble methods use multiple learning algorithms to obtain better predictive performance than could be obtained from any of the constituent learning algorithms alone. Feeding the data into several different models, and using max-voting to generate the final result.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87ecd01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87ecd01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all the processed data is generated from the brain image, what if we can classified based on this original data. Almost every image preprocess method can lost some information, and </a:t>
            </a:r>
            <a:r>
              <a:rPr lang="en"/>
              <a:t>deteriorates the performance.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9881d6a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9881d6a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world of Alzheimers’s  - a disease which is very elusive to detect and treat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7bdbe4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7bdbe4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create a CNN to work on the original image.</a:t>
            </a:r>
            <a:endParaRPr/>
          </a:p>
          <a:p>
            <a:pPr indent="0" lvl="0" marL="0" rtl="0" algn="l">
              <a:spcBef>
                <a:spcPts val="0"/>
              </a:spcBef>
              <a:spcAft>
                <a:spcPts val="0"/>
              </a:spcAft>
              <a:buNone/>
            </a:pPr>
            <a:r>
              <a:rPr lang="en"/>
              <a:t>Medical brain image is a 3-D image, consist of many scanning slice. The 3 dimensional matrix can be really huge.</a:t>
            </a:r>
            <a:endParaRPr/>
          </a:p>
          <a:p>
            <a:pPr indent="0" lvl="0" marL="0" rtl="0" algn="l">
              <a:spcBef>
                <a:spcPts val="0"/>
              </a:spcBef>
              <a:spcAft>
                <a:spcPts val="0"/>
              </a:spcAft>
              <a:buNone/>
            </a:pPr>
            <a:r>
              <a:rPr lang="en"/>
              <a:t>Due to the computational power, we resize the 3-D image into 40 by 40 and use only 20 slice in the middle. Then we create a NN with 2 convolutional layer followed by 2 fully connected layer.</a:t>
            </a:r>
            <a:endParaRPr/>
          </a:p>
          <a:p>
            <a:pPr indent="0" lvl="0" marL="0" rtl="0" algn="l">
              <a:spcBef>
                <a:spcPts val="0"/>
              </a:spcBef>
              <a:spcAft>
                <a:spcPts val="0"/>
              </a:spcAft>
              <a:buNone/>
            </a:pPr>
            <a:r>
              <a:rPr lang="en"/>
              <a:t>Convolution is to use a </a:t>
            </a:r>
            <a:r>
              <a:rPr lang="en"/>
              <a:t>kernel to extract information from the original image and max pooling is to leave the most important information and drop the others.</a:t>
            </a:r>
            <a:r>
              <a:rPr lang="en"/>
              <a:t> </a:t>
            </a:r>
            <a:endParaRPr/>
          </a:p>
          <a:p>
            <a:pPr indent="0" lvl="0" marL="0" rtl="0" algn="l">
              <a:spcBef>
                <a:spcPts val="0"/>
              </a:spcBef>
              <a:spcAft>
                <a:spcPts val="0"/>
              </a:spcAft>
              <a:buNone/>
            </a:pPr>
            <a:r>
              <a:rPr lang="en"/>
              <a:t>Output is probability of classified to each class.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87bdbe452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87bdbe452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have a better view here. What we are training updating is the kernel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87bdbe452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87bdbe452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overcome overfitting, we use dropout in the fully connected layer. It is a method to randomly not use some neurals in each iteration, this like randomly set the parameter into 0.</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62cbe229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62cbe229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all model we have tried, and to evaluate the performance, accuracy and f1 score is helpful. Since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Shenmei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991d25ff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991d25ff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Yuchen, This is shengmei, and Now it’s my turn to talk about results and conclusions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62cbe22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62cbe22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bunch of algorithms and this table shows the performance of the classifiers with accuracy and F-1 score. In which gradient boosting gives best accuracy for processed data, it is 69 percent.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62cbe22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62cbe22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1523"/>
              </a:lnSpc>
              <a:spcBef>
                <a:spcPts val="0"/>
              </a:spcBef>
              <a:spcAft>
                <a:spcPts val="0"/>
              </a:spcAft>
              <a:buNone/>
            </a:pPr>
            <a:r>
              <a:rPr lang="en" sz="1200">
                <a:highlight>
                  <a:srgbClr val="FFFFFF"/>
                </a:highlight>
                <a:latin typeface="Times New Roman"/>
                <a:ea typeface="Times New Roman"/>
                <a:cs typeface="Times New Roman"/>
                <a:sym typeface="Times New Roman"/>
              </a:rPr>
              <a:t>Using original brain image data, we generate the convolutional neural network classification model with the accuracy around 75%. The training cost decreased when we trained more while the accuracy became stable. Basically, CNN and gradient boosting will help Johns all over the world detecting Alzheimer’s.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991d25ff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991d25ff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This is the summary of our results:</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1.We have improved accuracy over similiar state of the art models, by 10%. </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2. Highest accuracy on processed data is obtained by Gradient Boosting. </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3. Although all ensemble models include random forest which gives extraordinary individual accuracy, the result of ensemble models is much lower than RF. It indicates bad models can potentially deteriorate the performance of a high model in the ensemble model.</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4. Mini Mental State Examination (MMSE) - found to be the most important feature, it agrees with the current diagnostic standards.</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5. Surprisingly, Education found to have very small importance compared to other more important features.</a:t>
            </a:r>
            <a:endParaRPr sz="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900">
                <a:latin typeface="Times New Roman"/>
                <a:ea typeface="Times New Roman"/>
                <a:cs typeface="Times New Roman"/>
                <a:sym typeface="Times New Roman"/>
              </a:rPr>
              <a:t>6.</a:t>
            </a:r>
            <a:r>
              <a:rPr lang="en" sz="900">
                <a:highlight>
                  <a:srgbClr val="FFFFFF"/>
                </a:highlight>
                <a:latin typeface="Times New Roman"/>
                <a:ea typeface="Times New Roman"/>
                <a:cs typeface="Times New Roman"/>
                <a:sym typeface="Times New Roman"/>
              </a:rPr>
              <a:t> CNN works better than all models generated from processed data, which indicates the strength of CNN.</a:t>
            </a:r>
            <a:endParaRPr sz="9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9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991d25ff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991d25ff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have talked to couple experts in neural science area, this is what they have to say about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62cbe229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62cbe229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Meet John, he is a doctor in a leading hospital. Today he is in a bad mood since he had a fight with his teenage son. Now in this mood, he has to look through several reports and diagnostics and account for a lot of variables to detect the elusive Alzheimer’s. He is not in the best state of mind, how accurately do you think he’ll be able to make the prediction? Mind you, a wrong judgement here could severely affect the quality of life of a person.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881d6a1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881d6a1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000"/>
              <a:t>Currently</a:t>
            </a:r>
            <a:r>
              <a:rPr lang="en" sz="1000"/>
              <a:t>: as is </a:t>
            </a:r>
            <a:endParaRPr sz="1000"/>
          </a:p>
          <a:p>
            <a:pPr indent="-292100" lvl="0" marL="457200" rtl="0" algn="l">
              <a:lnSpc>
                <a:spcPct val="115000"/>
              </a:lnSpc>
              <a:spcBef>
                <a:spcPts val="0"/>
              </a:spcBef>
              <a:spcAft>
                <a:spcPts val="0"/>
              </a:spcAft>
              <a:buClr>
                <a:srgbClr val="000000"/>
              </a:buClr>
              <a:buSzPts val="1000"/>
              <a:buChar char="●"/>
            </a:pPr>
            <a:r>
              <a:rPr lang="en" sz="1000"/>
              <a:t>Multiple assessment metrics like clinical data, medical history, MRI scans but lack of clarity on most important features </a:t>
            </a:r>
            <a:endParaRPr sz="1000"/>
          </a:p>
          <a:p>
            <a:pPr indent="-292100" lvl="0" marL="457200" rtl="0" algn="l">
              <a:lnSpc>
                <a:spcPct val="115000"/>
              </a:lnSpc>
              <a:spcBef>
                <a:spcPts val="0"/>
              </a:spcBef>
              <a:spcAft>
                <a:spcPts val="0"/>
              </a:spcAft>
              <a:buClr>
                <a:schemeClr val="lt2"/>
              </a:buClr>
              <a:buSzPts val="1000"/>
              <a:buChar char="●"/>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881d6a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881d6a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881d6a1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881d6a1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we have followed is to do a comparative analysis between various machine learning models. We use the data from the ADNI - Alz disase neuroimaging initiative and feed it to various machine learning algorithms. We have implemented the classical ML algorithms like Random forests, SVM, Gaussian Process Classification, ANN and Logistic Regression. We went on to implement ensemble methods like bagging for Logistic and bagging for SVM, Ada boosting, gradient boosting. We also tried several combinations of individual classifiers using majority voting. Finally  we trained a convolutional neural network with the brain MRI scans and tried to predict if a given patient has Alzheimer’s, is likely to develop it or is healthy. I call upon Omkar to take you through the story of helping John making better predictions and we’ll reveal the suspense hero at the end. Stay tuned...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a7bb7b8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a7bb7b8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 we have followed is to do a comparative analysis between various machine learning models. We use the data from the ADNI - Alz disase neuroimaging initiative and feed it to various machine learning algorithms. We have implemented the classical ML algorithms like Random forests, SVM, Gaussian Process Classification, ANN and Logistic Regression. We went on to implement ensemble methods like bagging for Logistic and bagging for SVM, Ada boosting, gradient boosting. We also tried several combinations of individual classifiers using majority voting. Finally  we trained a convolutional neural network with the brain MRI scans and tried to predict if a given patient has Alzheimer’s, is likely to develop it or is healthy. I call upon Omkar to take you through the story of helping John making better predictions and we’ll reveal the suspense hero at the end. Stay tuned...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7bdbe4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7bdbe4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87ecd01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87ecd01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ntk.ai/pythondocs/CNTK_103B_MNIST_LogisticRegression.html" TargetMode="External"/><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Early detection of Alzheimer’s using Brain MRI scans </a:t>
            </a:r>
            <a:r>
              <a:rPr lang="en"/>
              <a:t> </a:t>
            </a:r>
            <a:endParaRPr/>
          </a:p>
        </p:txBody>
      </p:sp>
      <p:sp>
        <p:nvSpPr>
          <p:cNvPr id="55" name="Google Shape;55;p13"/>
          <p:cNvSpPr txBox="1"/>
          <p:nvPr>
            <p:ph idx="1" type="subTitle"/>
          </p:nvPr>
        </p:nvSpPr>
        <p:spPr>
          <a:xfrm>
            <a:off x="311700" y="32770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Akshay Iyer</a:t>
            </a:r>
            <a:endParaRPr sz="2100"/>
          </a:p>
          <a:p>
            <a:pPr indent="0" lvl="0" marL="0" rtl="0" algn="l">
              <a:spcBef>
                <a:spcPts val="0"/>
              </a:spcBef>
              <a:spcAft>
                <a:spcPts val="0"/>
              </a:spcAft>
              <a:buNone/>
            </a:pPr>
            <a:r>
              <a:rPr lang="en" sz="2100"/>
              <a:t>Yuchen Shen</a:t>
            </a:r>
            <a:endParaRPr sz="2100"/>
          </a:p>
          <a:p>
            <a:pPr indent="0" lvl="0" marL="0" rtl="0" algn="l">
              <a:spcBef>
                <a:spcPts val="0"/>
              </a:spcBef>
              <a:spcAft>
                <a:spcPts val="0"/>
              </a:spcAft>
              <a:buNone/>
            </a:pPr>
            <a:r>
              <a:rPr lang="en" sz="2100"/>
              <a:t>Omkar Kulkarni</a:t>
            </a:r>
            <a:endParaRPr sz="2100"/>
          </a:p>
          <a:p>
            <a:pPr indent="0" lvl="0" marL="0" rtl="0" algn="l">
              <a:spcBef>
                <a:spcPts val="0"/>
              </a:spcBef>
              <a:spcAft>
                <a:spcPts val="0"/>
              </a:spcAft>
              <a:buNone/>
            </a:pPr>
            <a:r>
              <a:rPr lang="en" sz="2100"/>
              <a:t>Shengmei Liu</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329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Used</a:t>
            </a:r>
            <a:endParaRPr/>
          </a:p>
        </p:txBody>
      </p:sp>
      <p:pic>
        <p:nvPicPr>
          <p:cNvPr id="151" name="Google Shape;151;p22"/>
          <p:cNvPicPr preferRelativeResize="0"/>
          <p:nvPr/>
        </p:nvPicPr>
        <p:blipFill>
          <a:blip r:embed="rId3">
            <a:alphaModFix/>
          </a:blip>
          <a:stretch>
            <a:fillRect/>
          </a:stretch>
        </p:blipFill>
        <p:spPr>
          <a:xfrm>
            <a:off x="3529260" y="0"/>
            <a:ext cx="565588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5" name="Shape 155"/>
        <p:cNvGrpSpPr/>
        <p:nvPr/>
      </p:nvGrpSpPr>
      <p:grpSpPr>
        <a:xfrm>
          <a:off x="0" y="0"/>
          <a:ext cx="0" cy="0"/>
          <a:chOff x="0" y="0"/>
          <a:chExt cx="0" cy="0"/>
        </a:xfrm>
      </p:grpSpPr>
      <p:grpSp>
        <p:nvGrpSpPr>
          <p:cNvPr id="156" name="Google Shape;156;p23"/>
          <p:cNvGrpSpPr/>
          <p:nvPr/>
        </p:nvGrpSpPr>
        <p:grpSpPr>
          <a:xfrm>
            <a:off x="571575" y="175025"/>
            <a:ext cx="4340775" cy="3320675"/>
            <a:chOff x="1971750" y="1632350"/>
            <a:chExt cx="4340775" cy="3320675"/>
          </a:xfrm>
        </p:grpSpPr>
        <p:sp>
          <p:nvSpPr>
            <p:cNvPr id="157" name="Google Shape;157;p23"/>
            <p:cNvSpPr/>
            <p:nvPr/>
          </p:nvSpPr>
          <p:spPr>
            <a:xfrm>
              <a:off x="1971750" y="1637125"/>
              <a:ext cx="1128600" cy="102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Train the baseline model</a:t>
              </a:r>
              <a:endParaRPr sz="1200">
                <a:latin typeface="Times New Roman"/>
                <a:ea typeface="Times New Roman"/>
                <a:cs typeface="Times New Roman"/>
                <a:sym typeface="Times New Roman"/>
              </a:endParaRPr>
            </a:p>
          </p:txBody>
        </p:sp>
        <p:sp>
          <p:nvSpPr>
            <p:cNvPr id="158" name="Google Shape;158;p23"/>
            <p:cNvSpPr/>
            <p:nvPr/>
          </p:nvSpPr>
          <p:spPr>
            <a:xfrm>
              <a:off x="3614825" y="1637125"/>
              <a:ext cx="1128600" cy="102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Train model after parameter tuning and regularization</a:t>
              </a:r>
              <a:endParaRPr sz="1200">
                <a:latin typeface="Times New Roman"/>
                <a:ea typeface="Times New Roman"/>
                <a:cs typeface="Times New Roman"/>
                <a:sym typeface="Times New Roman"/>
              </a:endParaRPr>
            </a:p>
          </p:txBody>
        </p:sp>
        <p:sp>
          <p:nvSpPr>
            <p:cNvPr id="159" name="Google Shape;159;p23"/>
            <p:cNvSpPr/>
            <p:nvPr/>
          </p:nvSpPr>
          <p:spPr>
            <a:xfrm>
              <a:off x="5172150" y="1632350"/>
              <a:ext cx="1128600" cy="1028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Retrain  model after principal component analysis</a:t>
              </a:r>
              <a:endParaRPr sz="1200">
                <a:latin typeface="Times New Roman"/>
                <a:ea typeface="Times New Roman"/>
                <a:cs typeface="Times New Roman"/>
                <a:sym typeface="Times New Roman"/>
              </a:endParaRPr>
            </a:p>
          </p:txBody>
        </p:sp>
        <p:sp>
          <p:nvSpPr>
            <p:cNvPr id="160" name="Google Shape;160;p23"/>
            <p:cNvSpPr/>
            <p:nvPr/>
          </p:nvSpPr>
          <p:spPr>
            <a:xfrm>
              <a:off x="2038438" y="3018250"/>
              <a:ext cx="993000" cy="7335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Get results</a:t>
              </a:r>
              <a:endParaRPr sz="1200">
                <a:latin typeface="Times New Roman"/>
                <a:ea typeface="Times New Roman"/>
                <a:cs typeface="Times New Roman"/>
                <a:sym typeface="Times New Roman"/>
              </a:endParaRPr>
            </a:p>
          </p:txBody>
        </p:sp>
        <p:sp>
          <p:nvSpPr>
            <p:cNvPr id="161" name="Google Shape;161;p23"/>
            <p:cNvSpPr/>
            <p:nvPr/>
          </p:nvSpPr>
          <p:spPr>
            <a:xfrm>
              <a:off x="3676738" y="3018250"/>
              <a:ext cx="993000" cy="7335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Get results</a:t>
              </a:r>
              <a:endParaRPr sz="1200">
                <a:latin typeface="Times New Roman"/>
                <a:ea typeface="Times New Roman"/>
                <a:cs typeface="Times New Roman"/>
                <a:sym typeface="Times New Roman"/>
              </a:endParaRPr>
            </a:p>
          </p:txBody>
        </p:sp>
        <p:sp>
          <p:nvSpPr>
            <p:cNvPr id="162" name="Google Shape;162;p23"/>
            <p:cNvSpPr/>
            <p:nvPr/>
          </p:nvSpPr>
          <p:spPr>
            <a:xfrm>
              <a:off x="5183925" y="3018250"/>
              <a:ext cx="1128600" cy="7335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Get results with reduced features</a:t>
              </a:r>
              <a:endParaRPr sz="1200">
                <a:latin typeface="Times New Roman"/>
                <a:ea typeface="Times New Roman"/>
                <a:cs typeface="Times New Roman"/>
                <a:sym typeface="Times New Roman"/>
              </a:endParaRPr>
            </a:p>
          </p:txBody>
        </p:sp>
        <p:sp>
          <p:nvSpPr>
            <p:cNvPr id="163" name="Google Shape;163;p23"/>
            <p:cNvSpPr/>
            <p:nvPr/>
          </p:nvSpPr>
          <p:spPr>
            <a:xfrm>
              <a:off x="3119525" y="4380325"/>
              <a:ext cx="2100300" cy="572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Compare results based on assessment protocol</a:t>
              </a:r>
              <a:endParaRPr sz="1200">
                <a:latin typeface="Times New Roman"/>
                <a:ea typeface="Times New Roman"/>
                <a:cs typeface="Times New Roman"/>
                <a:sym typeface="Times New Roman"/>
              </a:endParaRPr>
            </a:p>
          </p:txBody>
        </p:sp>
        <p:cxnSp>
          <p:nvCxnSpPr>
            <p:cNvPr id="164" name="Google Shape;164;p23"/>
            <p:cNvCxnSpPr>
              <a:stCxn id="157" idx="2"/>
              <a:endCxn id="160" idx="0"/>
            </p:cNvCxnSpPr>
            <p:nvPr/>
          </p:nvCxnSpPr>
          <p:spPr>
            <a:xfrm flipH="1">
              <a:off x="2534850" y="2665825"/>
              <a:ext cx="1200" cy="3525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3"/>
            <p:cNvCxnSpPr>
              <a:endCxn id="161" idx="0"/>
            </p:cNvCxnSpPr>
            <p:nvPr/>
          </p:nvCxnSpPr>
          <p:spPr>
            <a:xfrm>
              <a:off x="4164838" y="2665750"/>
              <a:ext cx="8400" cy="3525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3"/>
            <p:cNvCxnSpPr>
              <a:stCxn id="159" idx="2"/>
              <a:endCxn id="162" idx="0"/>
            </p:cNvCxnSpPr>
            <p:nvPr/>
          </p:nvCxnSpPr>
          <p:spPr>
            <a:xfrm>
              <a:off x="5736450" y="2661050"/>
              <a:ext cx="11700" cy="3573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3"/>
            <p:cNvCxnSpPr>
              <a:stCxn id="160" idx="2"/>
              <a:endCxn id="163" idx="0"/>
            </p:cNvCxnSpPr>
            <p:nvPr/>
          </p:nvCxnSpPr>
          <p:spPr>
            <a:xfrm>
              <a:off x="2534938" y="3751750"/>
              <a:ext cx="1634700" cy="628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3"/>
            <p:cNvCxnSpPr>
              <a:stCxn id="161" idx="2"/>
              <a:endCxn id="163" idx="0"/>
            </p:cNvCxnSpPr>
            <p:nvPr/>
          </p:nvCxnSpPr>
          <p:spPr>
            <a:xfrm flipH="1">
              <a:off x="4169638" y="3751750"/>
              <a:ext cx="3600" cy="6285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3"/>
            <p:cNvCxnSpPr>
              <a:stCxn id="162" idx="2"/>
              <a:endCxn id="163" idx="0"/>
            </p:cNvCxnSpPr>
            <p:nvPr/>
          </p:nvCxnSpPr>
          <p:spPr>
            <a:xfrm flipH="1">
              <a:off x="4169625" y="3751750"/>
              <a:ext cx="1578600" cy="6285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idx="1" type="body"/>
          </p:nvPr>
        </p:nvSpPr>
        <p:spPr>
          <a:xfrm>
            <a:off x="311700" y="187175"/>
            <a:ext cx="8527200" cy="48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EFEFEF"/>
                </a:solidFill>
              </a:rPr>
              <a:t>Logistic Regression : </a:t>
            </a:r>
            <a:endParaRPr b="1" sz="1400">
              <a:solidFill>
                <a:srgbClr val="EFEFEF"/>
              </a:solidFill>
            </a:endParaRPr>
          </a:p>
          <a:p>
            <a:pPr indent="-317500" lvl="0" marL="457200" rtl="0" algn="l">
              <a:spcBef>
                <a:spcPts val="1600"/>
              </a:spcBef>
              <a:spcAft>
                <a:spcPts val="0"/>
              </a:spcAft>
              <a:buClr>
                <a:srgbClr val="EFEFEF"/>
              </a:buClr>
              <a:buSzPts val="1400"/>
              <a:buChar char="❏"/>
            </a:pPr>
            <a:r>
              <a:rPr lang="en" sz="1400">
                <a:solidFill>
                  <a:srgbClr val="EFEFEF"/>
                </a:solidFill>
              </a:rPr>
              <a:t>Classification algorithm used to assign observations to a discrete set of classes.</a:t>
            </a:r>
            <a:endParaRPr sz="1400">
              <a:solidFill>
                <a:srgbClr val="EFEFEF"/>
              </a:solidFill>
            </a:endParaRPr>
          </a:p>
          <a:p>
            <a:pPr indent="0" lvl="0" marL="0" rtl="0" algn="l">
              <a:spcBef>
                <a:spcPts val="1600"/>
              </a:spcBef>
              <a:spcAft>
                <a:spcPts val="0"/>
              </a:spcAft>
              <a:buNone/>
            </a:pPr>
            <a:r>
              <a:rPr b="1" lang="en" sz="1400">
                <a:solidFill>
                  <a:srgbClr val="EFEFEF"/>
                </a:solidFill>
              </a:rPr>
              <a:t>SVM :</a:t>
            </a:r>
            <a:endParaRPr b="1" sz="1400">
              <a:solidFill>
                <a:srgbClr val="EFEFEF"/>
              </a:solidFill>
            </a:endParaRPr>
          </a:p>
          <a:p>
            <a:pPr indent="-317500" lvl="0" marL="457200" rtl="0" algn="l">
              <a:spcBef>
                <a:spcPts val="1600"/>
              </a:spcBef>
              <a:spcAft>
                <a:spcPts val="0"/>
              </a:spcAft>
              <a:buClr>
                <a:srgbClr val="EFEFEF"/>
              </a:buClr>
              <a:buSzPts val="1400"/>
              <a:buChar char="❏"/>
            </a:pPr>
            <a:r>
              <a:rPr lang="en" sz="1400">
                <a:solidFill>
                  <a:srgbClr val="EFEFEF"/>
                </a:solidFill>
              </a:rPr>
              <a:t>Classification Algorithm which given labeled training data, </a:t>
            </a:r>
            <a:endParaRPr sz="1400">
              <a:solidFill>
                <a:srgbClr val="EFEFEF"/>
              </a:solidFill>
            </a:endParaRPr>
          </a:p>
          <a:p>
            <a:pPr indent="0" lvl="0" marL="457200" rtl="0" algn="l">
              <a:spcBef>
                <a:spcPts val="1600"/>
              </a:spcBef>
              <a:spcAft>
                <a:spcPts val="0"/>
              </a:spcAft>
              <a:buNone/>
            </a:pPr>
            <a:r>
              <a:rPr lang="en" sz="1400">
                <a:solidFill>
                  <a:srgbClr val="EFEFEF"/>
                </a:solidFill>
              </a:rPr>
              <a:t>outputs an optimal hyperplane which categorizes new examples.</a:t>
            </a:r>
            <a:endParaRPr sz="1400">
              <a:solidFill>
                <a:srgbClr val="EFEFEF"/>
              </a:solidFill>
            </a:endParaRPr>
          </a:p>
          <a:p>
            <a:pPr indent="0" lvl="0" marL="0" rtl="0" algn="l">
              <a:spcBef>
                <a:spcPts val="1600"/>
              </a:spcBef>
              <a:spcAft>
                <a:spcPts val="0"/>
              </a:spcAft>
              <a:buNone/>
            </a:pPr>
            <a:r>
              <a:rPr b="1" lang="en" sz="1400">
                <a:solidFill>
                  <a:srgbClr val="EFEFEF"/>
                </a:solidFill>
              </a:rPr>
              <a:t>Random Forest :</a:t>
            </a:r>
            <a:endParaRPr b="1" sz="1400">
              <a:solidFill>
                <a:srgbClr val="EFEFEF"/>
              </a:solidFill>
            </a:endParaRPr>
          </a:p>
          <a:p>
            <a:pPr indent="-317500" lvl="0" marL="457200" rtl="0" algn="l">
              <a:spcBef>
                <a:spcPts val="1600"/>
              </a:spcBef>
              <a:spcAft>
                <a:spcPts val="0"/>
              </a:spcAft>
              <a:buClr>
                <a:srgbClr val="EFEFEF"/>
              </a:buClr>
              <a:buSzPts val="1400"/>
              <a:buChar char="❏"/>
            </a:pPr>
            <a:r>
              <a:rPr lang="en" sz="1400">
                <a:solidFill>
                  <a:srgbClr val="EFEFEF"/>
                </a:solidFill>
              </a:rPr>
              <a:t>Random Forest is ensemble learning method which uses multitude of decision trees for training.</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Min_samples_split  = 12, n_estimators = 250, min_samples_leaf = 5, max_depth = 10</a:t>
            </a:r>
            <a:endParaRPr sz="1400">
              <a:solidFill>
                <a:srgbClr val="EFEFEF"/>
              </a:solidFill>
            </a:endParaRPr>
          </a:p>
          <a:p>
            <a:pPr indent="0" lvl="0" marL="0" rtl="0" algn="l">
              <a:spcBef>
                <a:spcPts val="1600"/>
              </a:spcBef>
              <a:spcAft>
                <a:spcPts val="0"/>
              </a:spcAft>
              <a:buClr>
                <a:srgbClr val="000000"/>
              </a:buClr>
              <a:buSzPts val="1100"/>
              <a:buFont typeface="Arial"/>
              <a:buNone/>
            </a:pPr>
            <a:r>
              <a:rPr b="1" lang="en" sz="1400">
                <a:solidFill>
                  <a:srgbClr val="EFEFEF"/>
                </a:solidFill>
              </a:rPr>
              <a:t>Gaussian </a:t>
            </a:r>
            <a:r>
              <a:rPr b="1" lang="en" sz="1400">
                <a:solidFill>
                  <a:srgbClr val="EFEFEF"/>
                </a:solidFill>
              </a:rPr>
              <a:t>Processing</a:t>
            </a:r>
            <a:r>
              <a:rPr b="1" lang="en" sz="1400">
                <a:solidFill>
                  <a:srgbClr val="EFEFEF"/>
                </a:solidFill>
              </a:rPr>
              <a:t> Classification</a:t>
            </a:r>
            <a:r>
              <a:rPr lang="en" sz="1400">
                <a:solidFill>
                  <a:srgbClr val="EFEFEF"/>
                </a:solidFill>
              </a:rPr>
              <a:t> </a:t>
            </a:r>
            <a:r>
              <a:rPr b="1" lang="en" sz="1400">
                <a:solidFill>
                  <a:srgbClr val="EFEFEF"/>
                </a:solidFill>
              </a:rPr>
              <a:t>:</a:t>
            </a:r>
            <a:endParaRPr b="1" sz="1400"/>
          </a:p>
          <a:p>
            <a:pPr indent="-317500" lvl="0" marL="457200" rtl="0" algn="l">
              <a:spcBef>
                <a:spcPts val="1600"/>
              </a:spcBef>
              <a:spcAft>
                <a:spcPts val="0"/>
              </a:spcAft>
              <a:buClr>
                <a:srgbClr val="EFEFEF"/>
              </a:buClr>
              <a:buSzPts val="1400"/>
              <a:buChar char="❏"/>
            </a:pPr>
            <a:r>
              <a:rPr lang="en" sz="1400">
                <a:solidFill>
                  <a:srgbClr val="EFEFEF"/>
                </a:solidFill>
              </a:rPr>
              <a:t>nonparametric classification method</a:t>
            </a:r>
            <a:endParaRPr sz="1400">
              <a:solidFill>
                <a:srgbClr val="EFEFEF"/>
              </a:solidFill>
            </a:endParaRPr>
          </a:p>
          <a:p>
            <a:pPr indent="0" lvl="0" marL="457200" rtl="0" algn="l">
              <a:spcBef>
                <a:spcPts val="0"/>
              </a:spcBef>
              <a:spcAft>
                <a:spcPts val="0"/>
              </a:spcAft>
              <a:buClr>
                <a:srgbClr val="000000"/>
              </a:buClr>
              <a:buSzPts val="1100"/>
              <a:buFont typeface="Arial"/>
              <a:buNone/>
            </a:pPr>
            <a:r>
              <a:t/>
            </a:r>
            <a:endParaRPr sz="1400">
              <a:solidFill>
                <a:srgbClr val="EFEFEF"/>
              </a:solidFill>
            </a:endParaRPr>
          </a:p>
          <a:p>
            <a:pPr indent="-317500" lvl="0" marL="457200" rtl="0" algn="l">
              <a:spcBef>
                <a:spcPts val="0"/>
              </a:spcBef>
              <a:spcAft>
                <a:spcPts val="0"/>
              </a:spcAft>
              <a:buClr>
                <a:srgbClr val="EFEFEF"/>
              </a:buClr>
              <a:buSzPts val="1400"/>
              <a:buChar char="❏"/>
            </a:pPr>
            <a:r>
              <a:rPr lang="en" sz="1400">
                <a:solidFill>
                  <a:srgbClr val="EFEFEF"/>
                </a:solidFill>
              </a:rPr>
              <a:t>Posterior probabilities is given by </a:t>
            </a:r>
            <a:endParaRPr sz="1400">
              <a:solidFill>
                <a:srgbClr val="EFEFEF"/>
              </a:solidFill>
            </a:endParaRPr>
          </a:p>
          <a:p>
            <a:pPr indent="0" lvl="0" marL="0" rtl="0" algn="l">
              <a:spcBef>
                <a:spcPts val="0"/>
              </a:spcBef>
              <a:spcAft>
                <a:spcPts val="0"/>
              </a:spcAft>
              <a:buClr>
                <a:srgbClr val="000000"/>
              </a:buClr>
              <a:buSzPts val="1100"/>
              <a:buFont typeface="Arial"/>
              <a:buNone/>
            </a:pPr>
            <a:r>
              <a:t/>
            </a:r>
            <a:endParaRPr sz="1100">
              <a:solidFill>
                <a:srgbClr val="EFEFEF"/>
              </a:solidFill>
            </a:endParaRPr>
          </a:p>
          <a:p>
            <a:pPr indent="0" lvl="0" marL="0" rtl="0" algn="l">
              <a:spcBef>
                <a:spcPts val="0"/>
              </a:spcBef>
              <a:spcAft>
                <a:spcPts val="0"/>
              </a:spcAft>
              <a:buClr>
                <a:srgbClr val="000000"/>
              </a:buClr>
              <a:buSzPts val="1100"/>
              <a:buFont typeface="Arial"/>
              <a:buNone/>
            </a:pPr>
            <a:r>
              <a:t/>
            </a:r>
            <a:endParaRPr sz="1100">
              <a:solidFill>
                <a:srgbClr val="EFEFEF"/>
              </a:solidFill>
            </a:endParaRPr>
          </a:p>
          <a:p>
            <a:pPr indent="0" lvl="0" marL="457200" rtl="0" algn="l">
              <a:spcBef>
                <a:spcPts val="0"/>
              </a:spcBef>
              <a:spcAft>
                <a:spcPts val="0"/>
              </a:spcAft>
              <a:buNone/>
            </a:pPr>
            <a:r>
              <a:t/>
            </a:r>
            <a:endParaRPr sz="1100">
              <a:solidFill>
                <a:srgbClr val="EFEFEF"/>
              </a:solidFill>
            </a:endParaRPr>
          </a:p>
          <a:p>
            <a:pPr indent="0" lvl="0" marL="0" rtl="0" algn="l">
              <a:spcBef>
                <a:spcPts val="1600"/>
              </a:spcBef>
              <a:spcAft>
                <a:spcPts val="1600"/>
              </a:spcAft>
              <a:buNone/>
            </a:pPr>
            <a:r>
              <a:t/>
            </a:r>
            <a:endParaRPr sz="1100">
              <a:solidFill>
                <a:srgbClr val="EFEFEF"/>
              </a:solidFill>
            </a:endParaRPr>
          </a:p>
        </p:txBody>
      </p:sp>
      <p:sp>
        <p:nvSpPr>
          <p:cNvPr id="175" name="Google Shape;175;p24"/>
          <p:cNvSpPr txBox="1"/>
          <p:nvPr/>
        </p:nvSpPr>
        <p:spPr>
          <a:xfrm>
            <a:off x="120025" y="4905875"/>
            <a:ext cx="8579700" cy="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EFEFEF"/>
                </a:solidFill>
              </a:rPr>
              <a:t>Image Source : </a:t>
            </a:r>
            <a:r>
              <a:rPr lang="en" sz="600" u="sng">
                <a:solidFill>
                  <a:schemeClr val="hlink"/>
                </a:solidFill>
                <a:hlinkClick r:id="rId3"/>
              </a:rPr>
              <a:t>https://cntk.ai/pythondocs/CNTK_103B_MNIST_LogisticRegression.html</a:t>
            </a:r>
            <a:r>
              <a:rPr lang="en" sz="600">
                <a:solidFill>
                  <a:srgbClr val="EFEFEF"/>
                </a:solidFill>
              </a:rPr>
              <a:t>      http://diggdata.in/post/94066544971/support-vector-machine-without-tears</a:t>
            </a:r>
            <a:endParaRPr sz="600">
              <a:solidFill>
                <a:srgbClr val="EFEFEF"/>
              </a:solidFill>
            </a:endParaRPr>
          </a:p>
        </p:txBody>
      </p:sp>
      <p:pic>
        <p:nvPicPr>
          <p:cNvPr id="176" name="Google Shape;176;p24"/>
          <p:cNvPicPr preferRelativeResize="0"/>
          <p:nvPr/>
        </p:nvPicPr>
        <p:blipFill>
          <a:blip r:embed="rId4">
            <a:alphaModFix/>
          </a:blip>
          <a:stretch>
            <a:fillRect/>
          </a:stretch>
        </p:blipFill>
        <p:spPr>
          <a:xfrm>
            <a:off x="7270900" y="310825"/>
            <a:ext cx="1693926" cy="781819"/>
          </a:xfrm>
          <a:prstGeom prst="rect">
            <a:avLst/>
          </a:prstGeom>
          <a:noFill/>
          <a:ln>
            <a:noFill/>
          </a:ln>
        </p:spPr>
      </p:pic>
      <p:pic>
        <p:nvPicPr>
          <p:cNvPr id="177" name="Google Shape;177;p24"/>
          <p:cNvPicPr preferRelativeResize="0"/>
          <p:nvPr/>
        </p:nvPicPr>
        <p:blipFill>
          <a:blip r:embed="rId5">
            <a:alphaModFix/>
          </a:blip>
          <a:stretch>
            <a:fillRect/>
          </a:stretch>
        </p:blipFill>
        <p:spPr>
          <a:xfrm>
            <a:off x="6299825" y="1746400"/>
            <a:ext cx="1693925" cy="1043425"/>
          </a:xfrm>
          <a:prstGeom prst="rect">
            <a:avLst/>
          </a:prstGeom>
          <a:noFill/>
          <a:ln>
            <a:noFill/>
          </a:ln>
        </p:spPr>
      </p:pic>
      <p:pic>
        <p:nvPicPr>
          <p:cNvPr id="178" name="Google Shape;178;p24"/>
          <p:cNvPicPr preferRelativeResize="0"/>
          <p:nvPr/>
        </p:nvPicPr>
        <p:blipFill>
          <a:blip r:embed="rId6">
            <a:alphaModFix/>
          </a:blip>
          <a:stretch>
            <a:fillRect/>
          </a:stretch>
        </p:blipFill>
        <p:spPr>
          <a:xfrm>
            <a:off x="3956538" y="4056900"/>
            <a:ext cx="1343025" cy="65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265050" y="219600"/>
            <a:ext cx="8613900" cy="47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rPr>
              <a:t>Artificial Neural Network :</a:t>
            </a:r>
            <a:endParaRPr b="1">
              <a:solidFill>
                <a:srgbClr val="EFEFEF"/>
              </a:solidFill>
            </a:endParaRPr>
          </a:p>
          <a:p>
            <a:pPr indent="0" lvl="0" marL="0" rtl="0" algn="l">
              <a:spcBef>
                <a:spcPts val="0"/>
              </a:spcBef>
              <a:spcAft>
                <a:spcPts val="0"/>
              </a:spcAft>
              <a:buNone/>
            </a:pPr>
            <a:r>
              <a:t/>
            </a:r>
            <a:endParaRPr>
              <a:solidFill>
                <a:srgbClr val="EFEFEF"/>
              </a:solidFill>
            </a:endParaRPr>
          </a:p>
          <a:p>
            <a:pPr indent="0" lvl="0" marL="457200" rtl="0" algn="l">
              <a:spcBef>
                <a:spcPts val="0"/>
              </a:spcBef>
              <a:spcAft>
                <a:spcPts val="0"/>
              </a:spcAft>
              <a:buNone/>
            </a:pPr>
            <a:r>
              <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The network we are using implement the function</a:t>
            </a:r>
            <a:r>
              <a:rPr i="1" lang="en">
                <a:solidFill>
                  <a:srgbClr val="EFEFEF"/>
                </a:solidFill>
              </a:rPr>
              <a:t> f </a:t>
            </a:r>
            <a:r>
              <a:rPr lang="en">
                <a:solidFill>
                  <a:srgbClr val="EFEFEF"/>
                </a:solidFill>
              </a:rPr>
              <a:t>: R2158→R3.</a:t>
            </a:r>
            <a:endParaRPr>
              <a:solidFill>
                <a:srgbClr val="EFEFEF"/>
              </a:solidFill>
            </a:endParaRPr>
          </a:p>
          <a:p>
            <a:pPr indent="0" lvl="0" marL="457200" rtl="0" algn="l">
              <a:spcBef>
                <a:spcPts val="0"/>
              </a:spcBef>
              <a:spcAft>
                <a:spcPts val="0"/>
              </a:spcAft>
              <a:buNone/>
            </a:pPr>
            <a:r>
              <a:t/>
            </a:r>
            <a:endParaRPr>
              <a:solidFill>
                <a:srgbClr val="EFEFEF"/>
              </a:solidFill>
            </a:endParaRPr>
          </a:p>
          <a:p>
            <a:pPr indent="0" lvl="0" marL="457200" rtl="0" algn="l">
              <a:spcBef>
                <a:spcPts val="0"/>
              </a:spcBef>
              <a:spcAft>
                <a:spcPts val="0"/>
              </a:spcAft>
              <a:buNone/>
            </a:pPr>
            <a:r>
              <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The cost function is cross entropy given by :</a:t>
            </a:r>
            <a:endParaRPr>
              <a:solidFill>
                <a:srgbClr val="EFEFEF"/>
              </a:solidFill>
            </a:endParaRPr>
          </a:p>
          <a:p>
            <a:pPr indent="0" lvl="0" marL="457200" rtl="0" algn="l">
              <a:spcBef>
                <a:spcPts val="0"/>
              </a:spcBef>
              <a:spcAft>
                <a:spcPts val="0"/>
              </a:spcAft>
              <a:buNone/>
            </a:pPr>
            <a:r>
              <a:t/>
            </a:r>
            <a:endParaRPr>
              <a:solidFill>
                <a:srgbClr val="EFEFEF"/>
              </a:solidFill>
            </a:endParaRPr>
          </a:p>
          <a:p>
            <a:pPr indent="0" lvl="0" marL="457200" rtl="0" algn="l">
              <a:spcBef>
                <a:spcPts val="0"/>
              </a:spcBef>
              <a:spcAft>
                <a:spcPts val="0"/>
              </a:spcAft>
              <a:buNone/>
            </a:pPr>
            <a:r>
              <a:t/>
            </a:r>
            <a:endParaRPr>
              <a:solidFill>
                <a:srgbClr val="EFEFEF"/>
              </a:solidFill>
            </a:endParaRPr>
          </a:p>
          <a:p>
            <a:pPr indent="-342900" lvl="0" marL="457200" rtl="0" algn="l">
              <a:spcBef>
                <a:spcPts val="0"/>
              </a:spcBef>
              <a:spcAft>
                <a:spcPts val="0"/>
              </a:spcAft>
              <a:buClr>
                <a:srgbClr val="EFEFEF"/>
              </a:buClr>
              <a:buSzPts val="1800"/>
              <a:buChar char="❏"/>
            </a:pPr>
            <a:r>
              <a:rPr lang="en">
                <a:solidFill>
                  <a:srgbClr val="EFEFEF"/>
                </a:solidFill>
              </a:rPr>
              <a:t>For Parameter Tuning in ANN, we tried different </a:t>
            </a:r>
            <a:endParaRPr>
              <a:solidFill>
                <a:srgbClr val="EFEFEF"/>
              </a:solidFill>
            </a:endParaRPr>
          </a:p>
          <a:p>
            <a:pPr indent="0" lvl="0" marL="457200" rtl="0" algn="l">
              <a:spcBef>
                <a:spcPts val="0"/>
              </a:spcBef>
              <a:spcAft>
                <a:spcPts val="0"/>
              </a:spcAft>
              <a:buNone/>
            </a:pPr>
            <a:r>
              <a:rPr lang="en">
                <a:solidFill>
                  <a:srgbClr val="EFEFEF"/>
                </a:solidFill>
              </a:rPr>
              <a:t>number of units in the hidden layer, variation in </a:t>
            </a:r>
            <a:endParaRPr>
              <a:solidFill>
                <a:srgbClr val="EFEFEF"/>
              </a:solidFill>
            </a:endParaRPr>
          </a:p>
          <a:p>
            <a:pPr indent="0" lvl="0" marL="457200" rtl="0" algn="l">
              <a:spcBef>
                <a:spcPts val="0"/>
              </a:spcBef>
              <a:spcAft>
                <a:spcPts val="0"/>
              </a:spcAft>
              <a:buNone/>
            </a:pPr>
            <a:r>
              <a:rPr lang="en">
                <a:solidFill>
                  <a:srgbClr val="EFEFEF"/>
                </a:solidFill>
              </a:rPr>
              <a:t>learning rate, minibatch size and regulation </a:t>
            </a:r>
            <a:endParaRPr>
              <a:solidFill>
                <a:srgbClr val="EFEFEF"/>
              </a:solidFill>
            </a:endParaRPr>
          </a:p>
          <a:p>
            <a:pPr indent="0" lvl="0" marL="457200" rtl="0" algn="l">
              <a:spcBef>
                <a:spcPts val="0"/>
              </a:spcBef>
              <a:spcAft>
                <a:spcPts val="0"/>
              </a:spcAft>
              <a:buNone/>
            </a:pPr>
            <a:r>
              <a:rPr lang="en">
                <a:solidFill>
                  <a:srgbClr val="EFEFEF"/>
                </a:solidFill>
              </a:rPr>
              <a:t>strength, etc.</a:t>
            </a:r>
            <a:endParaRPr>
              <a:solidFill>
                <a:srgbClr val="EFEFEF"/>
              </a:solidFill>
            </a:endParaRPr>
          </a:p>
        </p:txBody>
      </p:sp>
      <p:pic>
        <p:nvPicPr>
          <p:cNvPr id="184" name="Google Shape;184;p25"/>
          <p:cNvPicPr preferRelativeResize="0"/>
          <p:nvPr/>
        </p:nvPicPr>
        <p:blipFill>
          <a:blip r:embed="rId3">
            <a:alphaModFix/>
          </a:blip>
          <a:stretch>
            <a:fillRect/>
          </a:stretch>
        </p:blipFill>
        <p:spPr>
          <a:xfrm>
            <a:off x="5457075" y="2174300"/>
            <a:ext cx="2400300" cy="304800"/>
          </a:xfrm>
          <a:prstGeom prst="rect">
            <a:avLst/>
          </a:prstGeom>
          <a:noFill/>
          <a:ln>
            <a:noFill/>
          </a:ln>
        </p:spPr>
      </p:pic>
      <p:pic>
        <p:nvPicPr>
          <p:cNvPr id="185" name="Google Shape;185;p25"/>
          <p:cNvPicPr preferRelativeResize="0"/>
          <p:nvPr/>
        </p:nvPicPr>
        <p:blipFill>
          <a:blip r:embed="rId4">
            <a:alphaModFix/>
          </a:blip>
          <a:stretch>
            <a:fillRect/>
          </a:stretch>
        </p:blipFill>
        <p:spPr>
          <a:xfrm>
            <a:off x="5971075" y="3044950"/>
            <a:ext cx="2653975" cy="1759075"/>
          </a:xfrm>
          <a:prstGeom prst="rect">
            <a:avLst/>
          </a:prstGeom>
          <a:noFill/>
          <a:ln>
            <a:noFill/>
          </a:ln>
        </p:spPr>
      </p:pic>
      <p:sp>
        <p:nvSpPr>
          <p:cNvPr id="186" name="Google Shape;186;p25"/>
          <p:cNvSpPr txBox="1"/>
          <p:nvPr/>
        </p:nvSpPr>
        <p:spPr>
          <a:xfrm>
            <a:off x="446625" y="4923900"/>
            <a:ext cx="4949100" cy="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3F3F3"/>
                </a:solidFill>
              </a:rPr>
              <a:t>Image Source : WPI Coursework</a:t>
            </a:r>
            <a:endParaRPr sz="600">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Learning</a:t>
            </a:r>
            <a:endParaRPr/>
          </a:p>
        </p:txBody>
      </p:sp>
      <p:sp>
        <p:nvSpPr>
          <p:cNvPr id="192" name="Google Shape;192;p26"/>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FFFFFF"/>
              </a:buClr>
              <a:buSzPts val="2400"/>
              <a:buChar char="●"/>
            </a:pPr>
            <a:r>
              <a:rPr lang="en" sz="2400">
                <a:solidFill>
                  <a:srgbClr val="FFFFFF"/>
                </a:solidFill>
              </a:rPr>
              <a:t>Bagging</a:t>
            </a:r>
            <a:endParaRPr sz="2400">
              <a:solidFill>
                <a:srgbClr val="FFFFFF"/>
              </a:solidFill>
            </a:endParaRPr>
          </a:p>
          <a:p>
            <a:pPr indent="-381000" lvl="0" marL="457200" rtl="0" algn="l">
              <a:lnSpc>
                <a:spcPct val="150000"/>
              </a:lnSpc>
              <a:spcBef>
                <a:spcPts val="0"/>
              </a:spcBef>
              <a:spcAft>
                <a:spcPts val="0"/>
              </a:spcAft>
              <a:buClr>
                <a:srgbClr val="FFFFFF"/>
              </a:buClr>
              <a:buSzPts val="2400"/>
              <a:buChar char="●"/>
            </a:pPr>
            <a:r>
              <a:rPr lang="en" sz="2400">
                <a:solidFill>
                  <a:srgbClr val="FFFFFF"/>
                </a:solidFill>
              </a:rPr>
              <a:t>Boosting</a:t>
            </a:r>
            <a:endParaRPr sz="2400">
              <a:solidFill>
                <a:srgbClr val="FFFFFF"/>
              </a:solidFill>
            </a:endParaRPr>
          </a:p>
          <a:p>
            <a:pPr indent="-381000" lvl="1" marL="914400" rtl="0" algn="l">
              <a:lnSpc>
                <a:spcPct val="150000"/>
              </a:lnSpc>
              <a:spcBef>
                <a:spcPts val="0"/>
              </a:spcBef>
              <a:spcAft>
                <a:spcPts val="0"/>
              </a:spcAft>
              <a:buClr>
                <a:srgbClr val="FFFFFF"/>
              </a:buClr>
              <a:buSzPts val="2400"/>
              <a:buChar char="○"/>
            </a:pPr>
            <a:r>
              <a:rPr lang="en" sz="2400">
                <a:solidFill>
                  <a:srgbClr val="FFFFFF"/>
                </a:solidFill>
              </a:rPr>
              <a:t>Ada Boosting</a:t>
            </a:r>
            <a:endParaRPr sz="2400">
              <a:solidFill>
                <a:srgbClr val="FFFFFF"/>
              </a:solidFill>
            </a:endParaRPr>
          </a:p>
          <a:p>
            <a:pPr indent="-381000" lvl="1" marL="914400" rtl="0" algn="l">
              <a:lnSpc>
                <a:spcPct val="150000"/>
              </a:lnSpc>
              <a:spcBef>
                <a:spcPts val="0"/>
              </a:spcBef>
              <a:spcAft>
                <a:spcPts val="0"/>
              </a:spcAft>
              <a:buClr>
                <a:srgbClr val="FFFFFF"/>
              </a:buClr>
              <a:buSzPts val="2400"/>
              <a:buChar char="○"/>
            </a:pPr>
            <a:r>
              <a:rPr lang="en" sz="2400">
                <a:solidFill>
                  <a:srgbClr val="FFFFFF"/>
                </a:solidFill>
              </a:rPr>
              <a:t>Gradient Boosting</a:t>
            </a:r>
            <a:endParaRPr sz="2400">
              <a:solidFill>
                <a:srgbClr val="FFFFFF"/>
              </a:solidFill>
            </a:endParaRPr>
          </a:p>
          <a:p>
            <a:pPr indent="-381000" lvl="0" marL="457200" rtl="0" algn="l">
              <a:lnSpc>
                <a:spcPct val="150000"/>
              </a:lnSpc>
              <a:spcBef>
                <a:spcPts val="0"/>
              </a:spcBef>
              <a:spcAft>
                <a:spcPts val="0"/>
              </a:spcAft>
              <a:buClr>
                <a:srgbClr val="FFFFFF"/>
              </a:buClr>
              <a:buSzPts val="2400"/>
              <a:buChar char="●"/>
            </a:pPr>
            <a:r>
              <a:rPr lang="en" sz="2400">
                <a:solidFill>
                  <a:srgbClr val="FFFFFF"/>
                </a:solidFill>
              </a:rPr>
              <a:t>Ensemble Model</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a:t>
            </a:r>
            <a:endParaRPr/>
          </a:p>
        </p:txBody>
      </p:sp>
      <p:sp>
        <p:nvSpPr>
          <p:cNvPr id="198" name="Google Shape;198;p27"/>
          <p:cNvSpPr/>
          <p:nvPr/>
        </p:nvSpPr>
        <p:spPr>
          <a:xfrm>
            <a:off x="1683550" y="1185924"/>
            <a:ext cx="1700700" cy="5727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Samples</a:t>
            </a:r>
            <a:endParaRPr b="1" sz="1800">
              <a:latin typeface="Roboto"/>
              <a:ea typeface="Roboto"/>
              <a:cs typeface="Roboto"/>
              <a:sym typeface="Roboto"/>
            </a:endParaRPr>
          </a:p>
        </p:txBody>
      </p:sp>
      <p:sp>
        <p:nvSpPr>
          <p:cNvPr id="199" name="Google Shape;199;p27"/>
          <p:cNvSpPr/>
          <p:nvPr/>
        </p:nvSpPr>
        <p:spPr>
          <a:xfrm>
            <a:off x="5230850" y="1185924"/>
            <a:ext cx="1700700" cy="5727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Features</a:t>
            </a:r>
            <a:endParaRPr b="1" sz="1800">
              <a:latin typeface="Roboto"/>
              <a:ea typeface="Roboto"/>
              <a:cs typeface="Roboto"/>
              <a:sym typeface="Roboto"/>
            </a:endParaRPr>
          </a:p>
        </p:txBody>
      </p:sp>
      <p:cxnSp>
        <p:nvCxnSpPr>
          <p:cNvPr id="200" name="Google Shape;200;p27"/>
          <p:cNvCxnSpPr>
            <a:stCxn id="201" idx="0"/>
            <a:endCxn id="198" idx="2"/>
          </p:cNvCxnSpPr>
          <p:nvPr/>
        </p:nvCxnSpPr>
        <p:spPr>
          <a:xfrm flipH="1" rot="5400000">
            <a:off x="2320375" y="1972225"/>
            <a:ext cx="827400" cy="400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1" name="Google Shape;201;p27"/>
          <p:cNvSpPr/>
          <p:nvPr/>
        </p:nvSpPr>
        <p:spPr>
          <a:xfrm>
            <a:off x="2008675" y="2586025"/>
            <a:ext cx="1851000" cy="5727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training set 1</a:t>
            </a:r>
            <a:endParaRPr b="1" sz="1800">
              <a:latin typeface="Roboto"/>
              <a:ea typeface="Roboto"/>
              <a:cs typeface="Roboto"/>
              <a:sym typeface="Roboto"/>
            </a:endParaRPr>
          </a:p>
        </p:txBody>
      </p:sp>
      <p:sp>
        <p:nvSpPr>
          <p:cNvPr id="202" name="Google Shape;202;p27"/>
          <p:cNvSpPr txBox="1"/>
          <p:nvPr/>
        </p:nvSpPr>
        <p:spPr>
          <a:xfrm>
            <a:off x="1103250" y="1840425"/>
            <a:ext cx="13209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Bootstrap</a:t>
            </a:r>
            <a:endParaRPr b="1">
              <a:solidFill>
                <a:srgbClr val="FFFFFF"/>
              </a:solidFill>
            </a:endParaRPr>
          </a:p>
        </p:txBody>
      </p:sp>
      <p:sp>
        <p:nvSpPr>
          <p:cNvPr id="203" name="Google Shape;203;p27"/>
          <p:cNvSpPr txBox="1"/>
          <p:nvPr/>
        </p:nvSpPr>
        <p:spPr>
          <a:xfrm>
            <a:off x="6230150" y="1840425"/>
            <a:ext cx="9651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Subset</a:t>
            </a:r>
            <a:endParaRPr b="1">
              <a:solidFill>
                <a:srgbClr val="FFFFFF"/>
              </a:solidFill>
            </a:endParaRPr>
          </a:p>
        </p:txBody>
      </p:sp>
      <p:cxnSp>
        <p:nvCxnSpPr>
          <p:cNvPr id="204" name="Google Shape;204;p27"/>
          <p:cNvCxnSpPr>
            <a:stCxn id="201" idx="0"/>
            <a:endCxn id="199" idx="2"/>
          </p:cNvCxnSpPr>
          <p:nvPr/>
        </p:nvCxnSpPr>
        <p:spPr>
          <a:xfrm rot="-5400000">
            <a:off x="4093975" y="598825"/>
            <a:ext cx="827400" cy="3147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05" name="Google Shape;205;p27"/>
          <p:cNvCxnSpPr>
            <a:stCxn id="206" idx="0"/>
            <a:endCxn id="199" idx="2"/>
          </p:cNvCxnSpPr>
          <p:nvPr/>
        </p:nvCxnSpPr>
        <p:spPr>
          <a:xfrm rot="-5400000">
            <a:off x="5483550" y="1988275"/>
            <a:ext cx="827400" cy="368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06" name="Google Shape;206;p27"/>
          <p:cNvSpPr/>
          <p:nvPr/>
        </p:nvSpPr>
        <p:spPr>
          <a:xfrm>
            <a:off x="4787700" y="2586025"/>
            <a:ext cx="1851000" cy="5727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training set </a:t>
            </a:r>
            <a:r>
              <a:rPr b="1" lang="en" sz="1800">
                <a:latin typeface="Roboto"/>
                <a:ea typeface="Roboto"/>
                <a:cs typeface="Roboto"/>
                <a:sym typeface="Roboto"/>
              </a:rPr>
              <a:t>N</a:t>
            </a:r>
            <a:endParaRPr b="1" sz="1800">
              <a:latin typeface="Roboto"/>
              <a:ea typeface="Roboto"/>
              <a:cs typeface="Roboto"/>
              <a:sym typeface="Roboto"/>
            </a:endParaRPr>
          </a:p>
        </p:txBody>
      </p:sp>
      <p:sp>
        <p:nvSpPr>
          <p:cNvPr id="207" name="Google Shape;207;p27"/>
          <p:cNvSpPr txBox="1"/>
          <p:nvPr/>
        </p:nvSpPr>
        <p:spPr>
          <a:xfrm>
            <a:off x="3859663" y="2709625"/>
            <a:ext cx="965100" cy="3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t>
            </a:r>
            <a:r>
              <a:rPr b="1" lang="en">
                <a:solidFill>
                  <a:srgbClr val="FFFFFF"/>
                </a:solidFill>
              </a:rPr>
              <a:t>.</a:t>
            </a:r>
            <a:endParaRPr b="1">
              <a:solidFill>
                <a:srgbClr val="FFFFFF"/>
              </a:solidFill>
            </a:endParaRPr>
          </a:p>
        </p:txBody>
      </p:sp>
      <p:sp>
        <p:nvSpPr>
          <p:cNvPr id="208" name="Google Shape;208;p27"/>
          <p:cNvSpPr txBox="1"/>
          <p:nvPr/>
        </p:nvSpPr>
        <p:spPr>
          <a:xfrm>
            <a:off x="699525" y="3694700"/>
            <a:ext cx="6655800" cy="1008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400">
                <a:solidFill>
                  <a:srgbClr val="FFFFFF"/>
                </a:solidFill>
              </a:rPr>
              <a:t>Logistic Regression     &amp;     SVM</a:t>
            </a:r>
            <a:endParaRPr b="1"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Boosting </a:t>
            </a:r>
            <a:endParaRPr sz="3000"/>
          </a:p>
        </p:txBody>
      </p:sp>
      <p:sp>
        <p:nvSpPr>
          <p:cNvPr id="214" name="Google Shape;214;p28"/>
          <p:cNvSpPr txBox="1"/>
          <p:nvPr/>
        </p:nvSpPr>
        <p:spPr>
          <a:xfrm>
            <a:off x="979325" y="1408050"/>
            <a:ext cx="3457500" cy="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Weak Classifier </a:t>
            </a:r>
            <a:endParaRPr sz="3600">
              <a:solidFill>
                <a:srgbClr val="FFFFFF"/>
              </a:solidFill>
            </a:endParaRPr>
          </a:p>
        </p:txBody>
      </p:sp>
      <p:sp>
        <p:nvSpPr>
          <p:cNvPr id="215" name="Google Shape;215;p28"/>
          <p:cNvSpPr txBox="1"/>
          <p:nvPr/>
        </p:nvSpPr>
        <p:spPr>
          <a:xfrm>
            <a:off x="4698300" y="3175900"/>
            <a:ext cx="3724800" cy="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Strong</a:t>
            </a:r>
            <a:r>
              <a:rPr lang="en" sz="3600">
                <a:solidFill>
                  <a:srgbClr val="FFFFFF"/>
                </a:solidFill>
              </a:rPr>
              <a:t> Classifier </a:t>
            </a:r>
            <a:endParaRPr sz="3600">
              <a:solidFill>
                <a:srgbClr val="FFFFFF"/>
              </a:solidFill>
            </a:endParaRPr>
          </a:p>
        </p:txBody>
      </p:sp>
      <p:sp>
        <p:nvSpPr>
          <p:cNvPr id="216" name="Google Shape;216;p28"/>
          <p:cNvSpPr/>
          <p:nvPr/>
        </p:nvSpPr>
        <p:spPr>
          <a:xfrm rot="5400000">
            <a:off x="2630825" y="2411700"/>
            <a:ext cx="1401600" cy="1600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29"/>
          <p:cNvPicPr preferRelativeResize="0"/>
          <p:nvPr/>
        </p:nvPicPr>
        <p:blipFill>
          <a:blip r:embed="rId3">
            <a:alphaModFix/>
          </a:blip>
          <a:stretch>
            <a:fillRect/>
          </a:stretch>
        </p:blipFill>
        <p:spPr>
          <a:xfrm>
            <a:off x="2610000" y="1745950"/>
            <a:ext cx="3924001" cy="3061075"/>
          </a:xfrm>
          <a:prstGeom prst="rect">
            <a:avLst/>
          </a:prstGeom>
          <a:noFill/>
          <a:ln>
            <a:noFill/>
          </a:ln>
        </p:spPr>
      </p:pic>
      <p:sp>
        <p:nvSpPr>
          <p:cNvPr id="222" name="Google Shape;222;p29"/>
          <p:cNvSpPr txBox="1"/>
          <p:nvPr/>
        </p:nvSpPr>
        <p:spPr>
          <a:xfrm>
            <a:off x="35225" y="730825"/>
            <a:ext cx="3457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Logistic Regression</a:t>
            </a:r>
            <a:endParaRPr sz="2200">
              <a:solidFill>
                <a:srgbClr val="FFFFFF"/>
              </a:solidFill>
            </a:endParaRPr>
          </a:p>
        </p:txBody>
      </p:sp>
      <p:sp>
        <p:nvSpPr>
          <p:cNvPr id="223" name="Google Shape;223;p29"/>
          <p:cNvSpPr txBox="1"/>
          <p:nvPr/>
        </p:nvSpPr>
        <p:spPr>
          <a:xfrm>
            <a:off x="4570850" y="725850"/>
            <a:ext cx="34575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rPr>
              <a:t>Decision Tree</a:t>
            </a:r>
            <a:endParaRPr sz="2200">
              <a:solidFill>
                <a:srgbClr val="FFFFFF"/>
              </a:solidFill>
            </a:endParaRPr>
          </a:p>
        </p:txBody>
      </p:sp>
      <p:sp>
        <p:nvSpPr>
          <p:cNvPr id="224" name="Google Shape;224;p29"/>
          <p:cNvSpPr/>
          <p:nvPr/>
        </p:nvSpPr>
        <p:spPr>
          <a:xfrm rot="5400000">
            <a:off x="3331625" y="855425"/>
            <a:ext cx="718200" cy="946500"/>
          </a:xfrm>
          <a:prstGeom prst="bentArrow">
            <a:avLst>
              <a:gd fmla="val 11304" name="adj1"/>
              <a:gd fmla="val 16169" name="adj2"/>
              <a:gd fmla="val 24030" name="adj3"/>
              <a:gd fmla="val 4212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flipH="1" rot="-5400000">
            <a:off x="4254425" y="879125"/>
            <a:ext cx="718200" cy="899100"/>
          </a:xfrm>
          <a:prstGeom prst="bentArrow">
            <a:avLst>
              <a:gd fmla="val 11304" name="adj1"/>
              <a:gd fmla="val 17397" name="adj2"/>
              <a:gd fmla="val 25291" name="adj3"/>
              <a:gd fmla="val 42121"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txBox="1"/>
          <p:nvPr>
            <p:ph type="title"/>
          </p:nvPr>
        </p:nvSpPr>
        <p:spPr>
          <a:xfrm>
            <a:off x="35225" y="106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Ada </a:t>
            </a:r>
            <a:r>
              <a:rPr lang="en" sz="3000"/>
              <a:t>Boosting </a:t>
            </a:r>
            <a:endParaRPr sz="3000"/>
          </a:p>
        </p:txBody>
      </p:sp>
      <p:sp>
        <p:nvSpPr>
          <p:cNvPr id="227" name="Google Shape;227;p29"/>
          <p:cNvSpPr txBox="1"/>
          <p:nvPr/>
        </p:nvSpPr>
        <p:spPr>
          <a:xfrm>
            <a:off x="3007225" y="4745125"/>
            <a:ext cx="3210600" cy="4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a:t>
            </a:r>
            <a:r>
              <a:rPr lang="en" sz="1000">
                <a:solidFill>
                  <a:srgbClr val="FFFFFF"/>
                </a:solidFill>
              </a:rPr>
              <a:t>https://blog.csdn.net/qilinxo/article/details/72935464)</a:t>
            </a:r>
            <a:endParaRPr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a:t>
            </a:r>
            <a:endParaRPr/>
          </a:p>
        </p:txBody>
      </p:sp>
      <p:sp>
        <p:nvSpPr>
          <p:cNvPr id="233" name="Google Shape;233;p30"/>
          <p:cNvSpPr/>
          <p:nvPr/>
        </p:nvSpPr>
        <p:spPr>
          <a:xfrm>
            <a:off x="559850" y="1464950"/>
            <a:ext cx="2366400" cy="8118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Gaussian Process Classifier</a:t>
            </a:r>
            <a:endParaRPr sz="1800"/>
          </a:p>
        </p:txBody>
      </p:sp>
      <p:sp>
        <p:nvSpPr>
          <p:cNvPr id="234" name="Google Shape;234;p30"/>
          <p:cNvSpPr/>
          <p:nvPr/>
        </p:nvSpPr>
        <p:spPr>
          <a:xfrm>
            <a:off x="3078717" y="1464948"/>
            <a:ext cx="1700700" cy="8118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Logistic Regression</a:t>
            </a:r>
            <a:endParaRPr sz="1800">
              <a:latin typeface="Roboto"/>
              <a:ea typeface="Roboto"/>
              <a:cs typeface="Roboto"/>
              <a:sym typeface="Roboto"/>
            </a:endParaRPr>
          </a:p>
        </p:txBody>
      </p:sp>
      <p:sp>
        <p:nvSpPr>
          <p:cNvPr id="235" name="Google Shape;235;p30"/>
          <p:cNvSpPr/>
          <p:nvPr/>
        </p:nvSpPr>
        <p:spPr>
          <a:xfrm>
            <a:off x="4972131" y="1464948"/>
            <a:ext cx="1700700" cy="8118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Random Forest</a:t>
            </a:r>
            <a:endParaRPr sz="1800">
              <a:latin typeface="Roboto"/>
              <a:ea typeface="Roboto"/>
              <a:cs typeface="Roboto"/>
              <a:sym typeface="Roboto"/>
            </a:endParaRPr>
          </a:p>
        </p:txBody>
      </p:sp>
      <p:sp>
        <p:nvSpPr>
          <p:cNvPr id="236" name="Google Shape;236;p30"/>
          <p:cNvSpPr/>
          <p:nvPr/>
        </p:nvSpPr>
        <p:spPr>
          <a:xfrm>
            <a:off x="6917647" y="1464948"/>
            <a:ext cx="1700700" cy="8118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SVM</a:t>
            </a:r>
            <a:endParaRPr sz="1800">
              <a:latin typeface="Roboto"/>
              <a:ea typeface="Roboto"/>
              <a:cs typeface="Roboto"/>
              <a:sym typeface="Roboto"/>
            </a:endParaRPr>
          </a:p>
        </p:txBody>
      </p:sp>
      <p:cxnSp>
        <p:nvCxnSpPr>
          <p:cNvPr id="237" name="Google Shape;237;p30"/>
          <p:cNvCxnSpPr>
            <a:stCxn id="238" idx="0"/>
            <a:endCxn id="233" idx="2"/>
          </p:cNvCxnSpPr>
          <p:nvPr/>
        </p:nvCxnSpPr>
        <p:spPr>
          <a:xfrm flipH="1" rot="5400000">
            <a:off x="2630247" y="1389548"/>
            <a:ext cx="1054500" cy="2829000"/>
          </a:xfrm>
          <a:prstGeom prst="bentConnector3">
            <a:avLst>
              <a:gd fmla="val 50002" name="adj1"/>
            </a:avLst>
          </a:prstGeom>
          <a:noFill/>
          <a:ln cap="flat" cmpd="sng" w="9525">
            <a:solidFill>
              <a:srgbClr val="C2C2C2"/>
            </a:solidFill>
            <a:prstDash val="solid"/>
            <a:round/>
            <a:headEnd len="sm" w="sm" type="none"/>
            <a:tailEnd len="sm" w="sm" type="none"/>
          </a:ln>
        </p:spPr>
      </p:cxnSp>
      <p:sp>
        <p:nvSpPr>
          <p:cNvPr id="238" name="Google Shape;238;p30"/>
          <p:cNvSpPr/>
          <p:nvPr/>
        </p:nvSpPr>
        <p:spPr>
          <a:xfrm>
            <a:off x="3721647" y="3331298"/>
            <a:ext cx="1700700" cy="811800"/>
          </a:xfrm>
          <a:prstGeom prst="roundRect">
            <a:avLst>
              <a:gd fmla="val 50000" name="adj"/>
            </a:avLst>
          </a:prstGeom>
          <a:gradFill>
            <a:gsLst>
              <a:gs pos="0">
                <a:srgbClr val="BFBFBF"/>
              </a:gs>
              <a:gs pos="100000">
                <a:srgbClr val="73737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Max-Voting</a:t>
            </a:r>
            <a:endParaRPr sz="1800">
              <a:latin typeface="Roboto"/>
              <a:ea typeface="Roboto"/>
              <a:cs typeface="Roboto"/>
              <a:sym typeface="Roboto"/>
            </a:endParaRPr>
          </a:p>
        </p:txBody>
      </p:sp>
      <p:cxnSp>
        <p:nvCxnSpPr>
          <p:cNvPr id="239" name="Google Shape;239;p30"/>
          <p:cNvCxnSpPr>
            <a:stCxn id="238" idx="0"/>
            <a:endCxn id="234" idx="2"/>
          </p:cNvCxnSpPr>
          <p:nvPr/>
        </p:nvCxnSpPr>
        <p:spPr>
          <a:xfrm flipH="1" rot="5400000">
            <a:off x="3723297" y="2482598"/>
            <a:ext cx="1054500" cy="6429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240" name="Google Shape;240;p30"/>
          <p:cNvCxnSpPr>
            <a:stCxn id="238" idx="0"/>
            <a:endCxn id="235" idx="2"/>
          </p:cNvCxnSpPr>
          <p:nvPr/>
        </p:nvCxnSpPr>
        <p:spPr>
          <a:xfrm rot="-5400000">
            <a:off x="4669947" y="2178848"/>
            <a:ext cx="1054500" cy="1250400"/>
          </a:xfrm>
          <a:prstGeom prst="bentConnector3">
            <a:avLst>
              <a:gd fmla="val 50002" name="adj1"/>
            </a:avLst>
          </a:prstGeom>
          <a:noFill/>
          <a:ln cap="flat" cmpd="sng" w="9525">
            <a:solidFill>
              <a:srgbClr val="C2C2C2"/>
            </a:solidFill>
            <a:prstDash val="solid"/>
            <a:round/>
            <a:headEnd len="sm" w="sm" type="none"/>
            <a:tailEnd len="sm" w="sm" type="none"/>
          </a:ln>
        </p:spPr>
      </p:cxnSp>
      <p:cxnSp>
        <p:nvCxnSpPr>
          <p:cNvPr id="241" name="Google Shape;241;p30"/>
          <p:cNvCxnSpPr>
            <a:stCxn id="238" idx="0"/>
            <a:endCxn id="236" idx="2"/>
          </p:cNvCxnSpPr>
          <p:nvPr/>
        </p:nvCxnSpPr>
        <p:spPr>
          <a:xfrm rot="-5400000">
            <a:off x="5642697" y="1206098"/>
            <a:ext cx="1054500" cy="3195900"/>
          </a:xfrm>
          <a:prstGeom prst="bentConnector3">
            <a:avLst>
              <a:gd fmla="val 50002"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31"/>
          <p:cNvPicPr preferRelativeResize="0"/>
          <p:nvPr/>
        </p:nvPicPr>
        <p:blipFill>
          <a:blip r:embed="rId3">
            <a:alphaModFix/>
          </a:blip>
          <a:stretch>
            <a:fillRect/>
          </a:stretch>
        </p:blipFill>
        <p:spPr>
          <a:xfrm>
            <a:off x="1202920" y="1185600"/>
            <a:ext cx="2807129" cy="3214600"/>
          </a:xfrm>
          <a:prstGeom prst="rect">
            <a:avLst/>
          </a:prstGeom>
          <a:noFill/>
          <a:ln>
            <a:noFill/>
          </a:ln>
        </p:spPr>
      </p:pic>
      <p:pic>
        <p:nvPicPr>
          <p:cNvPr id="247" name="Google Shape;247;p31"/>
          <p:cNvPicPr preferRelativeResize="0"/>
          <p:nvPr/>
        </p:nvPicPr>
        <p:blipFill>
          <a:blip r:embed="rId4">
            <a:alphaModFix/>
          </a:blip>
          <a:stretch>
            <a:fillRect/>
          </a:stretch>
        </p:blipFill>
        <p:spPr>
          <a:xfrm>
            <a:off x="4971950" y="1185600"/>
            <a:ext cx="2720050" cy="3214600"/>
          </a:xfrm>
          <a:prstGeom prst="rect">
            <a:avLst/>
          </a:prstGeom>
          <a:noFill/>
          <a:ln>
            <a:noFill/>
          </a:ln>
        </p:spPr>
      </p:pic>
      <p:sp>
        <p:nvSpPr>
          <p:cNvPr id="248" name="Google Shape;24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677325" y="989300"/>
            <a:ext cx="2994900" cy="14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200">
                <a:solidFill>
                  <a:srgbClr val="FFFFFF"/>
                </a:solidFill>
              </a:rPr>
              <a:t>6th </a:t>
            </a:r>
            <a:endParaRPr b="1" sz="7000">
              <a:solidFill>
                <a:srgbClr val="FFFFFF"/>
              </a:solidFill>
            </a:endParaRPr>
          </a:p>
          <a:p>
            <a:pPr indent="0" lvl="0" marL="0" rtl="0" algn="l">
              <a:spcBef>
                <a:spcPts val="0"/>
              </a:spcBef>
              <a:spcAft>
                <a:spcPts val="0"/>
              </a:spcAft>
              <a:buNone/>
            </a:pPr>
            <a:r>
              <a:rPr b="1" lang="en" sz="2400">
                <a:solidFill>
                  <a:srgbClr val="FFFFFF"/>
                </a:solidFill>
              </a:rPr>
              <a:t>leading cause of death in the US</a:t>
            </a:r>
            <a:endParaRPr b="1" sz="2400">
              <a:solidFill>
                <a:srgbClr val="FFFFFF"/>
              </a:solidFill>
            </a:endParaRPr>
          </a:p>
        </p:txBody>
      </p:sp>
      <p:sp>
        <p:nvSpPr>
          <p:cNvPr id="61" name="Google Shape;61;p14"/>
          <p:cNvSpPr txBox="1"/>
          <p:nvPr/>
        </p:nvSpPr>
        <p:spPr>
          <a:xfrm>
            <a:off x="781600" y="2904650"/>
            <a:ext cx="4374000" cy="14718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b="1" lang="en" sz="6200">
                <a:solidFill>
                  <a:srgbClr val="FFFFFF"/>
                </a:solidFill>
              </a:rPr>
              <a:t>605</a:t>
            </a:r>
            <a:r>
              <a:rPr b="1" lang="en" sz="1600">
                <a:solidFill>
                  <a:srgbClr val="FFFFFF"/>
                </a:solidFill>
              </a:rPr>
              <a:t> </a:t>
            </a:r>
            <a:endParaRPr b="1" sz="1600">
              <a:solidFill>
                <a:srgbClr val="FFFFFF"/>
              </a:solidFill>
            </a:endParaRPr>
          </a:p>
          <a:p>
            <a:pPr indent="0" lvl="0" marL="0" rtl="0" algn="l">
              <a:spcBef>
                <a:spcPts val="0"/>
              </a:spcBef>
              <a:spcAft>
                <a:spcPts val="0"/>
              </a:spcAft>
              <a:buNone/>
            </a:pPr>
            <a:r>
              <a:rPr b="1" lang="en" sz="2400">
                <a:solidFill>
                  <a:srgbClr val="FFFFFF"/>
                </a:solidFill>
              </a:rPr>
              <a:t>billion$ is the global cost of Alzheimer’s and Dementia </a:t>
            </a:r>
            <a:endParaRPr b="1" sz="2400">
              <a:solidFill>
                <a:srgbClr val="FFFFFF"/>
              </a:solidFill>
            </a:endParaRPr>
          </a:p>
        </p:txBody>
      </p:sp>
      <p:sp>
        <p:nvSpPr>
          <p:cNvPr id="62" name="Google Shape;62;p14"/>
          <p:cNvSpPr txBox="1"/>
          <p:nvPr/>
        </p:nvSpPr>
        <p:spPr>
          <a:xfrm>
            <a:off x="5336025" y="3051050"/>
            <a:ext cx="3491100" cy="14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00FF00"/>
                </a:solidFill>
              </a:rPr>
              <a:t>Most effective when treated early </a:t>
            </a:r>
            <a:endParaRPr b="1" sz="2800">
              <a:solidFill>
                <a:srgbClr val="00FF00"/>
              </a:solidFill>
            </a:endParaRPr>
          </a:p>
        </p:txBody>
      </p:sp>
      <p:sp>
        <p:nvSpPr>
          <p:cNvPr id="63" name="Google Shape;63;p14"/>
          <p:cNvSpPr txBox="1"/>
          <p:nvPr/>
        </p:nvSpPr>
        <p:spPr>
          <a:xfrm>
            <a:off x="4572000" y="795150"/>
            <a:ext cx="4050900" cy="14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200">
                <a:solidFill>
                  <a:srgbClr val="FFFFFF"/>
                </a:solidFill>
              </a:rPr>
              <a:t>     44</a:t>
            </a:r>
            <a:r>
              <a:rPr b="1" lang="en" sz="1600">
                <a:solidFill>
                  <a:srgbClr val="FFFFFF"/>
                </a:solidFill>
              </a:rPr>
              <a:t> </a:t>
            </a:r>
            <a:endParaRPr b="1" sz="1600">
              <a:solidFill>
                <a:srgbClr val="FFFFFF"/>
              </a:solidFill>
            </a:endParaRPr>
          </a:p>
          <a:p>
            <a:pPr indent="0" lvl="0" marL="0" rtl="0" algn="l">
              <a:spcBef>
                <a:spcPts val="0"/>
              </a:spcBef>
              <a:spcAft>
                <a:spcPts val="0"/>
              </a:spcAft>
              <a:buNone/>
            </a:pPr>
            <a:r>
              <a:rPr b="1" lang="en" sz="2400">
                <a:solidFill>
                  <a:srgbClr val="FFFFFF"/>
                </a:solidFill>
              </a:rPr>
              <a:t>million people worldwide have Alzheimer’s or a related dementia</a:t>
            </a:r>
            <a:endParaRPr b="1" sz="2400">
              <a:solidFill>
                <a:srgbClr val="FFFFFF"/>
              </a:solidFill>
            </a:endParaRPr>
          </a:p>
        </p:txBody>
      </p:sp>
      <p:sp>
        <p:nvSpPr>
          <p:cNvPr id="64" name="Google Shape;64;p14"/>
          <p:cNvSpPr txBox="1"/>
          <p:nvPr/>
        </p:nvSpPr>
        <p:spPr>
          <a:xfrm>
            <a:off x="344300" y="260825"/>
            <a:ext cx="64899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The dark world of </a:t>
            </a:r>
            <a:r>
              <a:rPr b="1" lang="en" sz="3000">
                <a:solidFill>
                  <a:srgbClr val="FFFFFF"/>
                </a:solidFill>
              </a:rPr>
              <a:t>Alzheimer’s.</a:t>
            </a:r>
            <a:r>
              <a:rPr b="1" lang="en" sz="2200">
                <a:solidFill>
                  <a:srgbClr val="FFFFFF"/>
                </a:solidFill>
              </a:rPr>
              <a:t>..</a:t>
            </a:r>
            <a:endParaRPr b="1" sz="2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a:t>
            </a:r>
            <a:endParaRPr/>
          </a:p>
        </p:txBody>
      </p:sp>
      <p:pic>
        <p:nvPicPr>
          <p:cNvPr id="254" name="Google Shape;254;p32"/>
          <p:cNvPicPr preferRelativeResize="0"/>
          <p:nvPr/>
        </p:nvPicPr>
        <p:blipFill>
          <a:blip r:embed="rId3">
            <a:alphaModFix/>
          </a:blip>
          <a:stretch>
            <a:fillRect/>
          </a:stretch>
        </p:blipFill>
        <p:spPr>
          <a:xfrm>
            <a:off x="405500" y="1819712"/>
            <a:ext cx="8100299" cy="1968075"/>
          </a:xfrm>
          <a:prstGeom prst="rect">
            <a:avLst/>
          </a:prstGeom>
          <a:noFill/>
          <a:ln>
            <a:noFill/>
          </a:ln>
        </p:spPr>
      </p:pic>
      <p:sp>
        <p:nvSpPr>
          <p:cNvPr id="255" name="Google Shape;255;p32"/>
          <p:cNvSpPr txBox="1"/>
          <p:nvPr/>
        </p:nvSpPr>
        <p:spPr>
          <a:xfrm>
            <a:off x="1323225" y="3670850"/>
            <a:ext cx="65733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(http://nipy.org/nibabel/neuro_radio_conventions.html) </a:t>
            </a:r>
            <a:endParaRPr sz="1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 and Max Pooling</a:t>
            </a:r>
            <a:endParaRPr/>
          </a:p>
        </p:txBody>
      </p:sp>
      <p:sp>
        <p:nvSpPr>
          <p:cNvPr id="261" name="Google Shape;261;p33"/>
          <p:cNvSpPr txBox="1"/>
          <p:nvPr/>
        </p:nvSpPr>
        <p:spPr>
          <a:xfrm>
            <a:off x="2795850" y="4172200"/>
            <a:ext cx="3158700" cy="6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a:t>
            </a:r>
            <a:r>
              <a:rPr lang="en" sz="1000">
                <a:solidFill>
                  <a:srgbClr val="FFFFFF"/>
                </a:solidFill>
              </a:rPr>
              <a:t>http://blog.csdn.net/zouxy09/article/details/8781543)</a:t>
            </a:r>
            <a:endParaRPr sz="1000">
              <a:solidFill>
                <a:srgbClr val="FFFFFF"/>
              </a:solidFill>
            </a:endParaRPr>
          </a:p>
        </p:txBody>
      </p:sp>
      <p:pic>
        <p:nvPicPr>
          <p:cNvPr id="262" name="Google Shape;262;p33"/>
          <p:cNvPicPr preferRelativeResize="0"/>
          <p:nvPr/>
        </p:nvPicPr>
        <p:blipFill>
          <a:blip r:embed="rId3">
            <a:alphaModFix/>
          </a:blip>
          <a:stretch>
            <a:fillRect/>
          </a:stretch>
        </p:blipFill>
        <p:spPr>
          <a:xfrm>
            <a:off x="668500" y="1177250"/>
            <a:ext cx="3726900" cy="2885200"/>
          </a:xfrm>
          <a:prstGeom prst="rect">
            <a:avLst/>
          </a:prstGeom>
          <a:noFill/>
          <a:ln>
            <a:noFill/>
          </a:ln>
        </p:spPr>
      </p:pic>
      <p:pic>
        <p:nvPicPr>
          <p:cNvPr id="263" name="Google Shape;263;p33"/>
          <p:cNvPicPr preferRelativeResize="0"/>
          <p:nvPr/>
        </p:nvPicPr>
        <p:blipFill>
          <a:blip r:embed="rId4">
            <a:alphaModFix/>
          </a:blip>
          <a:stretch>
            <a:fillRect/>
          </a:stretch>
        </p:blipFill>
        <p:spPr>
          <a:xfrm>
            <a:off x="4561450" y="1177250"/>
            <a:ext cx="3842876" cy="2885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Fully Connected Layer</a:t>
            </a:r>
            <a:endParaRPr/>
          </a:p>
        </p:txBody>
      </p:sp>
      <p:pic>
        <p:nvPicPr>
          <p:cNvPr id="269" name="Google Shape;269;p34"/>
          <p:cNvPicPr preferRelativeResize="0"/>
          <p:nvPr/>
        </p:nvPicPr>
        <p:blipFill>
          <a:blip r:embed="rId3">
            <a:alphaModFix/>
          </a:blip>
          <a:stretch>
            <a:fillRect/>
          </a:stretch>
        </p:blipFill>
        <p:spPr>
          <a:xfrm>
            <a:off x="950650" y="1285403"/>
            <a:ext cx="3726875" cy="2798125"/>
          </a:xfrm>
          <a:prstGeom prst="rect">
            <a:avLst/>
          </a:prstGeom>
          <a:noFill/>
          <a:ln>
            <a:noFill/>
          </a:ln>
        </p:spPr>
      </p:pic>
      <p:sp>
        <p:nvSpPr>
          <p:cNvPr id="270" name="Google Shape;270;p34"/>
          <p:cNvSpPr txBox="1"/>
          <p:nvPr/>
        </p:nvSpPr>
        <p:spPr>
          <a:xfrm>
            <a:off x="2992650" y="4157975"/>
            <a:ext cx="3158700" cy="6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rPr>
              <a:t>(http://blog.csdn.net/zouxy09/article/details/8781543)</a:t>
            </a:r>
            <a:endParaRPr sz="1000">
              <a:solidFill>
                <a:srgbClr val="FFFFFF"/>
              </a:solidFill>
            </a:endParaRPr>
          </a:p>
        </p:txBody>
      </p:sp>
      <p:pic>
        <p:nvPicPr>
          <p:cNvPr id="271" name="Google Shape;271;p34"/>
          <p:cNvPicPr preferRelativeResize="0"/>
          <p:nvPr/>
        </p:nvPicPr>
        <p:blipFill>
          <a:blip r:embed="rId4">
            <a:alphaModFix/>
          </a:blip>
          <a:stretch>
            <a:fillRect/>
          </a:stretch>
        </p:blipFill>
        <p:spPr>
          <a:xfrm>
            <a:off x="5015950" y="1435150"/>
            <a:ext cx="3769850" cy="24986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277" name="Google Shape;277;p35"/>
          <p:cNvSpPr txBox="1"/>
          <p:nvPr>
            <p:ph idx="1" type="body"/>
          </p:nvPr>
        </p:nvSpPr>
        <p:spPr>
          <a:xfrm>
            <a:off x="311700" y="1762075"/>
            <a:ext cx="8520600" cy="20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2200">
                <a:solidFill>
                  <a:srgbClr val="FFFFFF"/>
                </a:solidFill>
              </a:rPr>
              <a:t>Accuracy</a:t>
            </a:r>
            <a:r>
              <a:rPr b="1" lang="en" sz="2000">
                <a:solidFill>
                  <a:srgbClr val="FFFFFF"/>
                </a:solidFill>
              </a:rPr>
              <a:t>:  Important for Classification Problem.</a:t>
            </a:r>
            <a:endParaRPr b="1" sz="2000">
              <a:solidFill>
                <a:srgbClr val="FFFFFF"/>
              </a:solidFill>
            </a:endParaRPr>
          </a:p>
          <a:p>
            <a:pPr indent="0" lvl="0" marL="0" rtl="0" algn="l">
              <a:spcBef>
                <a:spcPts val="1600"/>
              </a:spcBef>
              <a:spcAft>
                <a:spcPts val="0"/>
              </a:spcAft>
              <a:buNone/>
            </a:pPr>
            <a:r>
              <a:t/>
            </a:r>
            <a:endParaRPr b="1" sz="2000">
              <a:solidFill>
                <a:srgbClr val="FFFFFF"/>
              </a:solidFill>
            </a:endParaRPr>
          </a:p>
          <a:p>
            <a:pPr indent="0" lvl="0" marL="0" rtl="0" algn="l">
              <a:spcBef>
                <a:spcPts val="1600"/>
              </a:spcBef>
              <a:spcAft>
                <a:spcPts val="1600"/>
              </a:spcAft>
              <a:buNone/>
            </a:pPr>
            <a:r>
              <a:rPr b="1" i="1" lang="en" sz="2200">
                <a:solidFill>
                  <a:srgbClr val="FFFFFF"/>
                </a:solidFill>
              </a:rPr>
              <a:t>F1-Score</a:t>
            </a:r>
            <a:r>
              <a:rPr b="1" lang="en" sz="2000">
                <a:solidFill>
                  <a:srgbClr val="FFFFFF"/>
                </a:solidFill>
              </a:rPr>
              <a:t>:  The processed data is not balanced </a:t>
            </a:r>
            <a:r>
              <a:rPr b="1" lang="en" sz="2000">
                <a:solidFill>
                  <a:srgbClr val="FFFFFF"/>
                </a:solidFill>
              </a:rPr>
              <a:t>with 20% AD, 30%, CN and 50% MCI.  </a:t>
            </a:r>
            <a:endParaRPr b="1" sz="2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6400">
                <a:solidFill>
                  <a:srgbClr val="FFFFFF"/>
                </a:solidFill>
              </a:rPr>
              <a:t>Results &amp; Conclusions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4900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400">
                <a:solidFill>
                  <a:srgbClr val="FFFFFF"/>
                </a:solidFill>
                <a:latin typeface="Times New Roman"/>
                <a:ea typeface="Times New Roman"/>
                <a:cs typeface="Times New Roman"/>
                <a:sym typeface="Times New Roman"/>
              </a:rPr>
              <a:t>Table 1: Performance of the classifiers without PCA </a:t>
            </a:r>
            <a:endParaRPr/>
          </a:p>
        </p:txBody>
      </p:sp>
      <p:graphicFrame>
        <p:nvGraphicFramePr>
          <p:cNvPr id="288" name="Google Shape;288;p37"/>
          <p:cNvGraphicFramePr/>
          <p:nvPr/>
        </p:nvGraphicFramePr>
        <p:xfrm>
          <a:off x="489988" y="387250"/>
          <a:ext cx="3000000" cy="3000000"/>
        </p:xfrm>
        <a:graphic>
          <a:graphicData uri="http://schemas.openxmlformats.org/drawingml/2006/table">
            <a:tbl>
              <a:tblPr>
                <a:noFill/>
                <a:tableStyleId>{39D5C698-421F-479F-AB80-224C1504C67E}</a:tableStyleId>
              </a:tblPr>
              <a:tblGrid>
                <a:gridCol w="3239675"/>
                <a:gridCol w="2514000"/>
                <a:gridCol w="2410350"/>
              </a:tblGrid>
              <a:tr h="271050">
                <a:tc rowSpan="2">
                  <a:txBody>
                    <a:bodyPr>
                      <a:noAutofit/>
                    </a:bodyPr>
                    <a:lstStyle/>
                    <a:p>
                      <a:pPr indent="0" lvl="0" marL="0" rtl="0" algn="ctr">
                        <a:spcBef>
                          <a:spcPts val="0"/>
                        </a:spcBef>
                        <a:spcAft>
                          <a:spcPts val="0"/>
                        </a:spcAft>
                        <a:buNone/>
                      </a:pPr>
                      <a:r>
                        <a:t/>
                      </a:r>
                      <a:endParaRPr b="1" sz="1200">
                        <a:solidFill>
                          <a:srgbClr val="FFFFFF"/>
                        </a:solidFill>
                      </a:endParaRPr>
                    </a:p>
                    <a:p>
                      <a:pPr indent="0" lvl="0" marL="0" rtl="0" algn="ctr">
                        <a:spcBef>
                          <a:spcPts val="0"/>
                        </a:spcBef>
                        <a:spcAft>
                          <a:spcPts val="0"/>
                        </a:spcAft>
                        <a:buNone/>
                      </a:pPr>
                      <a:r>
                        <a:rPr b="1" lang="en" sz="1200">
                          <a:solidFill>
                            <a:srgbClr val="FFFFFF"/>
                          </a:solidFill>
                        </a:rPr>
                        <a:t>Classifier</a:t>
                      </a:r>
                      <a:endParaRPr b="1" sz="1200">
                        <a:solidFill>
                          <a:srgbClr val="FFFFFF"/>
                        </a:solidFill>
                      </a:endParaRPr>
                    </a:p>
                  </a:txBody>
                  <a:tcPr marT="63500" marB="63500" marR="63500" marL="63500"/>
                </a:tc>
                <a:tc gridSpan="2">
                  <a:txBody>
                    <a:bodyPr>
                      <a:noAutofit/>
                    </a:bodyPr>
                    <a:lstStyle/>
                    <a:p>
                      <a:pPr indent="0" lvl="0" marL="0" rtl="0" algn="ctr">
                        <a:spcBef>
                          <a:spcPts val="0"/>
                        </a:spcBef>
                        <a:spcAft>
                          <a:spcPts val="0"/>
                        </a:spcAft>
                        <a:buNone/>
                      </a:pPr>
                      <a:r>
                        <a:rPr b="1" lang="en" sz="1200">
                          <a:solidFill>
                            <a:srgbClr val="FFFFFF"/>
                          </a:solidFill>
                        </a:rPr>
                        <a:t>Performance metric</a:t>
                      </a:r>
                      <a:endParaRPr b="1" sz="1200">
                        <a:solidFill>
                          <a:srgbClr val="FFFFFF"/>
                        </a:solidFill>
                      </a:endParaRPr>
                    </a:p>
                  </a:txBody>
                  <a:tcPr marT="63500" marB="63500" marR="63500" marL="63500"/>
                </a:tc>
                <a:tc hMerge="1"/>
              </a:tr>
              <a:tr h="271050">
                <a:tc vMerge="1"/>
                <a:tc>
                  <a:txBody>
                    <a:bodyPr>
                      <a:noAutofit/>
                    </a:bodyPr>
                    <a:lstStyle/>
                    <a:p>
                      <a:pPr indent="0" lvl="0" marL="0" rtl="0" algn="ctr">
                        <a:spcBef>
                          <a:spcPts val="0"/>
                        </a:spcBef>
                        <a:spcAft>
                          <a:spcPts val="0"/>
                        </a:spcAft>
                        <a:buNone/>
                      </a:pPr>
                      <a:r>
                        <a:rPr b="1" lang="en" sz="1200">
                          <a:solidFill>
                            <a:srgbClr val="FFFFFF"/>
                          </a:solidFill>
                        </a:rPr>
                        <a:t>Accuracy Score </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F1 score</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Logistic Regression (LR)</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0.4921</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0.4829</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Support Vector Machines (SVM)</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0.5556</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0.5174</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Random Forests (RF)</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0.6587</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0.5916</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Gaussian Process Classification (GPC)</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0.5397</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0.2337</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Artificial Neural Networks </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0.4841</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0.4559</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Bagging - Logistic Regression</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0.4762</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0.4682</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Bagging - SVM</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0.5159</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0.3016</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Ensemble (LR + RF + SVM)</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0.5159</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0.4670</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Ensemble (LR + RF + SVM + GPC)</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0.5625</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0.5137</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Ensemble (LR + RF + GPC)</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0.4932</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0.4873</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Ada boosting - Decision trees</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0.5793</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0.5909</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sz="1200">
                          <a:solidFill>
                            <a:srgbClr val="FFFFFF"/>
                          </a:solidFill>
                        </a:rPr>
                        <a:t>Ada boosting - LR</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0.5079</a:t>
                      </a:r>
                      <a:endParaRPr b="1" sz="1200">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200">
                          <a:solidFill>
                            <a:srgbClr val="FFFFFF"/>
                          </a:solidFill>
                        </a:rPr>
                        <a:t>0.5104</a:t>
                      </a:r>
                      <a:endParaRPr b="1" sz="1200">
                        <a:solidFill>
                          <a:srgbClr val="FFFFFF"/>
                        </a:solidFill>
                      </a:endParaRPr>
                    </a:p>
                  </a:txBody>
                  <a:tcPr marT="63500" marB="63500" marR="63500" marL="63500"/>
                </a:tc>
              </a:tr>
              <a:tr h="271050">
                <a:tc>
                  <a:txBody>
                    <a:bodyPr>
                      <a:noAutofit/>
                    </a:bodyPr>
                    <a:lstStyle/>
                    <a:p>
                      <a:pPr indent="0" lvl="0" marL="0" rtl="0" algn="l">
                        <a:spcBef>
                          <a:spcPts val="0"/>
                        </a:spcBef>
                        <a:spcAft>
                          <a:spcPts val="0"/>
                        </a:spcAft>
                        <a:buNone/>
                      </a:pPr>
                      <a:r>
                        <a:rPr b="1" lang="en">
                          <a:solidFill>
                            <a:srgbClr val="FFFFFF"/>
                          </a:solidFill>
                        </a:rPr>
                        <a:t>Gradient Boosting </a:t>
                      </a:r>
                      <a:endParaRPr b="1">
                        <a:solidFill>
                          <a:srgbClr val="FFFFFF"/>
                        </a:solidFill>
                      </a:endParaRPr>
                    </a:p>
                  </a:txBody>
                  <a:tcPr marT="63500" marB="63500" marR="63500" marL="63500"/>
                </a:tc>
                <a:tc>
                  <a:txBody>
                    <a:bodyPr>
                      <a:noAutofit/>
                    </a:bodyPr>
                    <a:lstStyle/>
                    <a:p>
                      <a:pPr indent="0" lvl="0" marL="0" rtl="0" algn="ctr">
                        <a:spcBef>
                          <a:spcPts val="0"/>
                        </a:spcBef>
                        <a:spcAft>
                          <a:spcPts val="0"/>
                        </a:spcAft>
                        <a:buNone/>
                      </a:pPr>
                      <a:r>
                        <a:rPr b="1" lang="en" sz="1800">
                          <a:solidFill>
                            <a:srgbClr val="FFFF00"/>
                          </a:solidFill>
                        </a:rPr>
                        <a:t> 0.6904</a:t>
                      </a:r>
                      <a:endParaRPr b="1" sz="1800">
                        <a:solidFill>
                          <a:srgbClr val="FFFF00"/>
                        </a:solidFill>
                        <a:highlight>
                          <a:srgbClr val="FFFFFF"/>
                        </a:highlight>
                      </a:endParaRPr>
                    </a:p>
                  </a:txBody>
                  <a:tcPr marT="63500" marB="63500" marR="63500" marL="63500"/>
                </a:tc>
                <a:tc>
                  <a:txBody>
                    <a:bodyPr>
                      <a:noAutofit/>
                    </a:bodyPr>
                    <a:lstStyle/>
                    <a:p>
                      <a:pPr indent="0" lvl="0" marL="0" rtl="0" algn="ctr">
                        <a:spcBef>
                          <a:spcPts val="0"/>
                        </a:spcBef>
                        <a:spcAft>
                          <a:spcPts val="0"/>
                        </a:spcAft>
                        <a:buNone/>
                      </a:pPr>
                      <a:r>
                        <a:rPr b="1" lang="en" sz="1800">
                          <a:solidFill>
                            <a:srgbClr val="FFFF00"/>
                          </a:solidFill>
                        </a:rPr>
                        <a:t> </a:t>
                      </a:r>
                      <a:r>
                        <a:rPr b="1" lang="en" sz="1800">
                          <a:solidFill>
                            <a:srgbClr val="FFFF00"/>
                          </a:solidFill>
                        </a:rPr>
                        <a:t>0.6897</a:t>
                      </a:r>
                      <a:endParaRPr b="1" sz="1800">
                        <a:solidFill>
                          <a:srgbClr val="FFFF00"/>
                        </a:solidFill>
                      </a:endParaRPr>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4182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 sz="1800">
                <a:solidFill>
                  <a:srgbClr val="FFFFFF"/>
                </a:solidFill>
              </a:rPr>
              <a:t>Convolutional neural network results </a:t>
            </a:r>
            <a:endParaRPr b="1" sz="1800"/>
          </a:p>
        </p:txBody>
      </p:sp>
      <p:sp>
        <p:nvSpPr>
          <p:cNvPr id="294" name="Google Shape;294;p38"/>
          <p:cNvSpPr txBox="1"/>
          <p:nvPr>
            <p:ph idx="1" type="body"/>
          </p:nvPr>
        </p:nvSpPr>
        <p:spPr>
          <a:xfrm>
            <a:off x="311700" y="1140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rPr b="1" lang="en" sz="1400">
                <a:solidFill>
                  <a:srgbClr val="FFFFFF"/>
                </a:solidFill>
              </a:rPr>
              <a:t>Convolutional neural network Training Cost                   CNN Training and Testing Accuracy                              </a:t>
            </a:r>
            <a:endParaRPr b="1" sz="1400">
              <a:solidFill>
                <a:srgbClr val="FFFFFF"/>
              </a:solidFill>
              <a:highlight>
                <a:srgbClr val="000000"/>
              </a:highlight>
            </a:endParaRPr>
          </a:p>
        </p:txBody>
      </p:sp>
      <p:pic>
        <p:nvPicPr>
          <p:cNvPr id="295" name="Google Shape;295;p38"/>
          <p:cNvPicPr preferRelativeResize="0"/>
          <p:nvPr/>
        </p:nvPicPr>
        <p:blipFill>
          <a:blip r:embed="rId3">
            <a:alphaModFix/>
          </a:blip>
          <a:stretch>
            <a:fillRect/>
          </a:stretch>
        </p:blipFill>
        <p:spPr>
          <a:xfrm>
            <a:off x="634600" y="1272133"/>
            <a:ext cx="3000000" cy="2105042"/>
          </a:xfrm>
          <a:prstGeom prst="rect">
            <a:avLst/>
          </a:prstGeom>
          <a:noFill/>
          <a:ln>
            <a:noFill/>
          </a:ln>
        </p:spPr>
      </p:pic>
      <p:pic>
        <p:nvPicPr>
          <p:cNvPr id="296" name="Google Shape;296;p38"/>
          <p:cNvPicPr preferRelativeResize="0"/>
          <p:nvPr/>
        </p:nvPicPr>
        <p:blipFill>
          <a:blip r:embed="rId4">
            <a:alphaModFix/>
          </a:blip>
          <a:stretch>
            <a:fillRect/>
          </a:stretch>
        </p:blipFill>
        <p:spPr>
          <a:xfrm>
            <a:off x="4971950" y="1272125"/>
            <a:ext cx="3104950" cy="2105050"/>
          </a:xfrm>
          <a:prstGeom prst="rect">
            <a:avLst/>
          </a:prstGeom>
          <a:noFill/>
          <a:ln>
            <a:noFill/>
          </a:ln>
        </p:spPr>
      </p:pic>
      <p:sp>
        <p:nvSpPr>
          <p:cNvPr id="297" name="Google Shape;297;p38"/>
          <p:cNvSpPr txBox="1"/>
          <p:nvPr/>
        </p:nvSpPr>
        <p:spPr>
          <a:xfrm>
            <a:off x="533550" y="4039400"/>
            <a:ext cx="8076900" cy="51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rPr>
              <a:t>The accuracy of CNN is 75.67%</a:t>
            </a:r>
            <a:r>
              <a:rPr i="1" lang="en" sz="1800">
                <a:solidFill>
                  <a:schemeClr val="dk1"/>
                </a:solidFill>
                <a:latin typeface="Times New Roman"/>
                <a:ea typeface="Times New Roman"/>
                <a:cs typeface="Times New Roman"/>
                <a:sym typeface="Times New Roman"/>
              </a:rPr>
              <a:t> </a:t>
            </a:r>
            <a:endParaRPr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of results </a:t>
            </a:r>
            <a:endParaRPr b="1"/>
          </a:p>
        </p:txBody>
      </p:sp>
      <p:sp>
        <p:nvSpPr>
          <p:cNvPr id="303" name="Google Shape;303;p39"/>
          <p:cNvSpPr txBox="1"/>
          <p:nvPr>
            <p:ph idx="1" type="body"/>
          </p:nvPr>
        </p:nvSpPr>
        <p:spPr>
          <a:xfrm>
            <a:off x="311700" y="695275"/>
            <a:ext cx="8520600" cy="4349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AutoNum type="arabicPeriod"/>
            </a:pPr>
            <a:r>
              <a:rPr i="1" lang="en" u="sng">
                <a:solidFill>
                  <a:schemeClr val="dk1"/>
                </a:solidFill>
              </a:rPr>
              <a:t>Improved</a:t>
            </a:r>
            <a:r>
              <a:rPr lang="en" u="sng">
                <a:solidFill>
                  <a:schemeClr val="dk1"/>
                </a:solidFill>
              </a:rPr>
              <a:t> </a:t>
            </a:r>
            <a:r>
              <a:rPr i="1" lang="en" u="sng">
                <a:solidFill>
                  <a:schemeClr val="dk1"/>
                </a:solidFill>
              </a:rPr>
              <a:t>accuracy</a:t>
            </a:r>
            <a:r>
              <a:rPr lang="en">
                <a:solidFill>
                  <a:schemeClr val="dk1"/>
                </a:solidFill>
              </a:rPr>
              <a:t> over similar state of the art models</a:t>
            </a:r>
            <a:endParaRPr>
              <a:solidFill>
                <a:schemeClr val="dk1"/>
              </a:solidFill>
            </a:endParaRPr>
          </a:p>
          <a:p>
            <a:pPr indent="-342900" lvl="0" marL="457200" rtl="0" algn="l">
              <a:lnSpc>
                <a:spcPct val="200000"/>
              </a:lnSpc>
              <a:spcBef>
                <a:spcPts val="0"/>
              </a:spcBef>
              <a:spcAft>
                <a:spcPts val="0"/>
              </a:spcAft>
              <a:buClr>
                <a:schemeClr val="dk1"/>
              </a:buClr>
              <a:buSzPts val="1800"/>
              <a:buAutoNum type="arabicPeriod"/>
            </a:pPr>
            <a:r>
              <a:rPr lang="en">
                <a:solidFill>
                  <a:schemeClr val="dk1"/>
                </a:solidFill>
              </a:rPr>
              <a:t>Highest accuracy on processed data  -----  </a:t>
            </a:r>
            <a:r>
              <a:rPr i="1" lang="en" u="sng">
                <a:solidFill>
                  <a:schemeClr val="dk1"/>
                </a:solidFill>
              </a:rPr>
              <a:t>Gradient Boosting</a:t>
            </a:r>
            <a:endParaRPr>
              <a:solidFill>
                <a:schemeClr val="dk1"/>
              </a:solidFill>
            </a:endParaRPr>
          </a:p>
          <a:p>
            <a:pPr indent="-342900" lvl="0" marL="457200" rtl="0" algn="just">
              <a:lnSpc>
                <a:spcPct val="200000"/>
              </a:lnSpc>
              <a:spcBef>
                <a:spcPts val="0"/>
              </a:spcBef>
              <a:spcAft>
                <a:spcPts val="0"/>
              </a:spcAft>
              <a:buClr>
                <a:schemeClr val="dk1"/>
              </a:buClr>
              <a:buSzPts val="1800"/>
              <a:buAutoNum type="arabicPeriod"/>
            </a:pPr>
            <a:r>
              <a:rPr i="1" lang="en" u="sng">
                <a:solidFill>
                  <a:schemeClr val="dk1"/>
                </a:solidFill>
              </a:rPr>
              <a:t>Bad models</a:t>
            </a:r>
            <a:r>
              <a:rPr lang="en">
                <a:solidFill>
                  <a:schemeClr val="dk1"/>
                </a:solidFill>
              </a:rPr>
              <a:t> - potentially deteriorated the performance in the ensemble model</a:t>
            </a:r>
            <a:endParaRPr>
              <a:solidFill>
                <a:schemeClr val="dk1"/>
              </a:solidFill>
            </a:endParaRPr>
          </a:p>
          <a:p>
            <a:pPr indent="-342900" lvl="0" marL="457200" rtl="0" algn="just">
              <a:lnSpc>
                <a:spcPct val="200000"/>
              </a:lnSpc>
              <a:spcBef>
                <a:spcPts val="0"/>
              </a:spcBef>
              <a:spcAft>
                <a:spcPts val="0"/>
              </a:spcAft>
              <a:buClr>
                <a:schemeClr val="dk1"/>
              </a:buClr>
              <a:buSzPts val="1800"/>
              <a:buAutoNum type="arabicPeriod"/>
            </a:pPr>
            <a:r>
              <a:rPr i="1" lang="en" u="sng">
                <a:solidFill>
                  <a:schemeClr val="dk1"/>
                </a:solidFill>
              </a:rPr>
              <a:t>MMSE</a:t>
            </a:r>
            <a:r>
              <a:rPr lang="en">
                <a:solidFill>
                  <a:schemeClr val="dk1"/>
                </a:solidFill>
              </a:rPr>
              <a:t> - found to be the most important feature --- agrees with the current diagnostic standards</a:t>
            </a:r>
            <a:endParaRPr>
              <a:solidFill>
                <a:schemeClr val="dk1"/>
              </a:solidFill>
            </a:endParaRPr>
          </a:p>
          <a:p>
            <a:pPr indent="-342900" lvl="0" marL="457200" rtl="0" algn="just">
              <a:lnSpc>
                <a:spcPct val="200000"/>
              </a:lnSpc>
              <a:spcBef>
                <a:spcPts val="0"/>
              </a:spcBef>
              <a:spcAft>
                <a:spcPts val="0"/>
              </a:spcAft>
              <a:buClr>
                <a:schemeClr val="dk1"/>
              </a:buClr>
              <a:buSzPts val="1800"/>
              <a:buAutoNum type="arabicPeriod"/>
            </a:pPr>
            <a:r>
              <a:rPr i="1" lang="en" u="sng">
                <a:solidFill>
                  <a:schemeClr val="dk1"/>
                </a:solidFill>
              </a:rPr>
              <a:t>Education</a:t>
            </a:r>
            <a:r>
              <a:rPr lang="en">
                <a:solidFill>
                  <a:schemeClr val="dk1"/>
                </a:solidFill>
              </a:rPr>
              <a:t> --- found to have negligible importance compared to other more important features</a:t>
            </a:r>
            <a:endParaRPr>
              <a:solidFill>
                <a:schemeClr val="dk1"/>
              </a:solidFill>
            </a:endParaRPr>
          </a:p>
          <a:p>
            <a:pPr indent="-342900" lvl="0" marL="457200" rtl="0" algn="just">
              <a:lnSpc>
                <a:spcPct val="200000"/>
              </a:lnSpc>
              <a:spcBef>
                <a:spcPts val="0"/>
              </a:spcBef>
              <a:spcAft>
                <a:spcPts val="0"/>
              </a:spcAft>
              <a:buClr>
                <a:schemeClr val="dk1"/>
              </a:buClr>
              <a:buSzPts val="1800"/>
              <a:buAutoNum type="arabicPeriod"/>
            </a:pPr>
            <a:r>
              <a:rPr i="1" lang="en" u="sng">
                <a:solidFill>
                  <a:schemeClr val="dk1"/>
                </a:solidFill>
              </a:rPr>
              <a:t>Convolutional Neural Network</a:t>
            </a:r>
            <a:r>
              <a:rPr lang="en">
                <a:solidFill>
                  <a:schemeClr val="dk1"/>
                </a:solidFill>
              </a:rPr>
              <a:t> worked on the images ---- improved accuracy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do experts have to say...</a:t>
            </a:r>
            <a:endParaRPr b="1"/>
          </a:p>
        </p:txBody>
      </p:sp>
      <p:sp>
        <p:nvSpPr>
          <p:cNvPr id="309" name="Google Shape;30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 this is great work and would be very interesting to see how it can be extended to other diseases like TBI</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Dr. Nephew, WPI</a:t>
            </a:r>
            <a:endParaRPr>
              <a:solidFill>
                <a:srgbClr val="FFFFFF"/>
              </a:solidFill>
            </a:endParaRPr>
          </a:p>
          <a:p>
            <a:pPr indent="0" lvl="0" marL="0" rtl="0" algn="l">
              <a:spcBef>
                <a:spcPts val="1600"/>
              </a:spcBef>
              <a:spcAft>
                <a:spcPts val="0"/>
              </a:spcAft>
              <a:buNone/>
            </a:pPr>
            <a:r>
              <a:rPr lang="en">
                <a:solidFill>
                  <a:srgbClr val="FFFFFF"/>
                </a:solidFill>
              </a:rPr>
              <a:t>… this would be of great help, especially education not being a very important metric is a very exciting result and would love to explore it deeper</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Dr. Serj, UMass Medical School and WPI</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311700" y="90025"/>
            <a:ext cx="8520601" cy="4834400"/>
          </a:xfrm>
          <a:prstGeom prst="rect">
            <a:avLst/>
          </a:prstGeom>
          <a:noFill/>
          <a:ln>
            <a:noFill/>
          </a:ln>
        </p:spPr>
      </p:pic>
      <p:sp>
        <p:nvSpPr>
          <p:cNvPr id="72" name="Google Shape;72;p15"/>
          <p:cNvSpPr txBox="1"/>
          <p:nvPr/>
        </p:nvSpPr>
        <p:spPr>
          <a:xfrm>
            <a:off x="5279225" y="4924425"/>
            <a:ext cx="38220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EFEFEF"/>
                </a:solidFill>
              </a:rPr>
              <a:t>http://media.medicalbag.com/images/2016/02/09/what-makes-you-angry.jpg/</a:t>
            </a:r>
            <a:endParaRPr sz="800">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p:nvPr/>
        </p:nvSpPr>
        <p:spPr>
          <a:xfrm>
            <a:off x="313000" y="3095450"/>
            <a:ext cx="8377800" cy="1560000"/>
          </a:xfrm>
          <a:prstGeom prst="roundRect">
            <a:avLst>
              <a:gd fmla="val 16667" name="adj"/>
            </a:avLst>
          </a:prstGeom>
          <a:gradFill>
            <a:gsLst>
              <a:gs pos="0">
                <a:srgbClr val="DDDDDD"/>
              </a:gs>
              <a:gs pos="100000">
                <a:srgbClr val="919191"/>
              </a:gs>
            </a:gsLst>
            <a:path path="circle">
              <a:fillToRect b="50%" l="50%" r="50%" t="50%"/>
            </a:path>
            <a:tileRect/>
          </a:gra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313000" y="1323113"/>
            <a:ext cx="8377800" cy="1281900"/>
          </a:xfrm>
          <a:prstGeom prst="roundRect">
            <a:avLst>
              <a:gd fmla="val 16667" name="adj"/>
            </a:avLst>
          </a:prstGeom>
          <a:gradFill>
            <a:gsLst>
              <a:gs pos="0">
                <a:srgbClr val="DDDDDD"/>
              </a:gs>
              <a:gs pos="100000">
                <a:srgbClr val="919191"/>
              </a:gs>
            </a:gsLst>
            <a:path path="circle">
              <a:fillToRect b="50%" l="50%" r="50%" t="50%"/>
            </a:path>
            <a:tileRect/>
          </a:gra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Currently</a:t>
            </a:r>
            <a:r>
              <a:rPr lang="en" sz="1600">
                <a:solidFill>
                  <a:srgbClr val="000000"/>
                </a:solidFill>
              </a:rPr>
              <a: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No single test to detect Alzheimer’s always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Multiple metrics but lack of clarity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Scope for improved decision making </a:t>
            </a:r>
            <a:endParaRPr sz="1600">
              <a:solidFill>
                <a:srgbClr val="000000"/>
              </a:solidFill>
            </a:endParaRPr>
          </a:p>
          <a:p>
            <a:pPr indent="0" lvl="0" marL="0" rtl="0" algn="l">
              <a:spcBef>
                <a:spcPts val="160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000000"/>
                </a:solidFill>
              </a:rPr>
              <a:t>We propose: M</a:t>
            </a:r>
            <a:r>
              <a:rPr b="1" lang="en" sz="1600">
                <a:solidFill>
                  <a:srgbClr val="000000"/>
                </a:solidFill>
              </a:rPr>
              <a:t>achine learning to augment capabilities of doctors</a:t>
            </a:r>
            <a:endParaRPr b="1"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Past successes: Google (tumors on mammograms) | Stanford (skin cancer)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Factor in multiple important features and eliminate human bias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ML for Alzheimer’s → small datasets and mostly predicts healthy or diseased</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We help early detection - predict Mild cognitive impairment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600">
              <a:solidFill>
                <a:srgbClr val="000000"/>
              </a:solidFill>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Helping Johns around the world...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72500" y="1727100"/>
            <a:ext cx="8520600" cy="317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6400">
                <a:solidFill>
                  <a:srgbClr val="FFFFFF"/>
                </a:solidFill>
              </a:rPr>
              <a:t>How do we do it?</a:t>
            </a:r>
            <a:endParaRPr b="1" sz="6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p:nvPr/>
        </p:nvSpPr>
        <p:spPr>
          <a:xfrm>
            <a:off x="76200" y="411950"/>
            <a:ext cx="2521800" cy="129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97400" y="411950"/>
            <a:ext cx="2105250" cy="1290650"/>
          </a:xfrm>
          <a:prstGeom prst="rect">
            <a:avLst/>
          </a:prstGeom>
          <a:noFill/>
          <a:ln>
            <a:noFill/>
          </a:ln>
        </p:spPr>
      </p:pic>
      <p:sp>
        <p:nvSpPr>
          <p:cNvPr id="92" name="Google Shape;92;p18"/>
          <p:cNvSpPr/>
          <p:nvPr/>
        </p:nvSpPr>
        <p:spPr>
          <a:xfrm>
            <a:off x="3514675" y="411977"/>
            <a:ext cx="2226600" cy="1290600"/>
          </a:xfrm>
          <a:prstGeom prst="roundRect">
            <a:avLst>
              <a:gd fmla="val 16667" name="adj"/>
            </a:avLst>
          </a:prstGeom>
          <a:gradFill>
            <a:gsLst>
              <a:gs pos="0">
                <a:srgbClr val="BFBFBF"/>
              </a:gs>
              <a:gs pos="100000">
                <a:srgbClr val="737373"/>
              </a:gs>
            </a:gsLst>
            <a:path path="circle">
              <a:fillToRect b="50%" l="50%" r="50%" t="50%"/>
            </a:path>
            <a:tileRect/>
          </a:gra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Classifier </a:t>
            </a:r>
            <a:endParaRPr b="1" sz="3200"/>
          </a:p>
        </p:txBody>
      </p:sp>
      <p:cxnSp>
        <p:nvCxnSpPr>
          <p:cNvPr id="93" name="Google Shape;93;p18"/>
          <p:cNvCxnSpPr>
            <a:stCxn id="92" idx="3"/>
            <a:endCxn id="94" idx="1"/>
          </p:cNvCxnSpPr>
          <p:nvPr/>
        </p:nvCxnSpPr>
        <p:spPr>
          <a:xfrm flipH="1" rot="10800000">
            <a:off x="5741275" y="490577"/>
            <a:ext cx="886800" cy="566700"/>
          </a:xfrm>
          <a:prstGeom prst="straightConnector1">
            <a:avLst/>
          </a:prstGeom>
          <a:noFill/>
          <a:ln cap="flat" cmpd="sng" w="28575">
            <a:solidFill>
              <a:srgbClr val="FFFFFF"/>
            </a:solidFill>
            <a:prstDash val="solid"/>
            <a:round/>
            <a:headEnd len="med" w="med" type="none"/>
            <a:tailEnd len="med" w="med" type="triangle"/>
          </a:ln>
        </p:spPr>
      </p:cxnSp>
      <p:cxnSp>
        <p:nvCxnSpPr>
          <p:cNvPr id="95" name="Google Shape;95;p18"/>
          <p:cNvCxnSpPr>
            <a:stCxn id="92" idx="3"/>
          </p:cNvCxnSpPr>
          <p:nvPr/>
        </p:nvCxnSpPr>
        <p:spPr>
          <a:xfrm>
            <a:off x="5741275" y="1057277"/>
            <a:ext cx="881100" cy="14400"/>
          </a:xfrm>
          <a:prstGeom prst="straightConnector1">
            <a:avLst/>
          </a:prstGeom>
          <a:noFill/>
          <a:ln cap="flat" cmpd="sng" w="28575">
            <a:solidFill>
              <a:srgbClr val="FFFFFF"/>
            </a:solidFill>
            <a:prstDash val="solid"/>
            <a:round/>
            <a:headEnd len="med" w="med" type="none"/>
            <a:tailEnd len="med" w="med" type="triangle"/>
          </a:ln>
        </p:spPr>
      </p:cxnSp>
      <p:cxnSp>
        <p:nvCxnSpPr>
          <p:cNvPr id="96" name="Google Shape;96;p18"/>
          <p:cNvCxnSpPr>
            <a:stCxn id="92" idx="3"/>
            <a:endCxn id="97" idx="1"/>
          </p:cNvCxnSpPr>
          <p:nvPr/>
        </p:nvCxnSpPr>
        <p:spPr>
          <a:xfrm>
            <a:off x="5741275" y="1057277"/>
            <a:ext cx="881100" cy="581100"/>
          </a:xfrm>
          <a:prstGeom prst="straightConnector1">
            <a:avLst/>
          </a:prstGeom>
          <a:noFill/>
          <a:ln cap="flat" cmpd="sng" w="28575">
            <a:solidFill>
              <a:srgbClr val="FFFFFF"/>
            </a:solidFill>
            <a:prstDash val="solid"/>
            <a:round/>
            <a:headEnd len="med" w="med" type="none"/>
            <a:tailEnd len="med" w="med" type="triangle"/>
          </a:ln>
        </p:spPr>
      </p:cxnSp>
      <p:cxnSp>
        <p:nvCxnSpPr>
          <p:cNvPr id="98" name="Google Shape;98;p18"/>
          <p:cNvCxnSpPr>
            <a:stCxn id="90" idx="3"/>
            <a:endCxn id="92" idx="1"/>
          </p:cNvCxnSpPr>
          <p:nvPr/>
        </p:nvCxnSpPr>
        <p:spPr>
          <a:xfrm>
            <a:off x="2598000" y="1057250"/>
            <a:ext cx="916800" cy="0"/>
          </a:xfrm>
          <a:prstGeom prst="straightConnector1">
            <a:avLst/>
          </a:prstGeom>
          <a:noFill/>
          <a:ln cap="flat" cmpd="sng" w="28575">
            <a:solidFill>
              <a:srgbClr val="FFFFFF"/>
            </a:solidFill>
            <a:prstDash val="solid"/>
            <a:round/>
            <a:headEnd len="med" w="med" type="none"/>
            <a:tailEnd len="med" w="med" type="triangle"/>
          </a:ln>
        </p:spPr>
      </p:cxnSp>
      <p:sp>
        <p:nvSpPr>
          <p:cNvPr id="94" name="Google Shape;94;p18"/>
          <p:cNvSpPr txBox="1"/>
          <p:nvPr/>
        </p:nvSpPr>
        <p:spPr>
          <a:xfrm>
            <a:off x="6628175" y="335750"/>
            <a:ext cx="17145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Alzheimer’s </a:t>
            </a:r>
            <a:endParaRPr b="1">
              <a:solidFill>
                <a:srgbClr val="FFFFFF"/>
              </a:solidFill>
            </a:endParaRPr>
          </a:p>
        </p:txBody>
      </p:sp>
      <p:sp>
        <p:nvSpPr>
          <p:cNvPr id="99" name="Google Shape;99;p18"/>
          <p:cNvSpPr txBox="1"/>
          <p:nvPr/>
        </p:nvSpPr>
        <p:spPr>
          <a:xfrm>
            <a:off x="6622375" y="909675"/>
            <a:ext cx="25218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Mild Cognitive Impairment</a:t>
            </a:r>
            <a:r>
              <a:rPr b="1" lang="en">
                <a:solidFill>
                  <a:srgbClr val="FFFFFF"/>
                </a:solidFill>
              </a:rPr>
              <a:t> </a:t>
            </a:r>
            <a:endParaRPr b="1">
              <a:solidFill>
                <a:srgbClr val="FFFFFF"/>
              </a:solidFill>
            </a:endParaRPr>
          </a:p>
        </p:txBody>
      </p:sp>
      <p:sp>
        <p:nvSpPr>
          <p:cNvPr id="97" name="Google Shape;97;p18"/>
          <p:cNvSpPr txBox="1"/>
          <p:nvPr/>
        </p:nvSpPr>
        <p:spPr>
          <a:xfrm>
            <a:off x="6622375" y="1483600"/>
            <a:ext cx="22266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Normal Condition </a:t>
            </a:r>
            <a:endParaRPr b="1">
              <a:solidFill>
                <a:srgbClr val="FFFFFF"/>
              </a:solidFill>
            </a:endParaRPr>
          </a:p>
        </p:txBody>
      </p:sp>
      <p:sp>
        <p:nvSpPr>
          <p:cNvPr id="100" name="Google Shape;100;p18"/>
          <p:cNvSpPr/>
          <p:nvPr/>
        </p:nvSpPr>
        <p:spPr>
          <a:xfrm>
            <a:off x="250400" y="2731300"/>
            <a:ext cx="2726100" cy="1543200"/>
          </a:xfrm>
          <a:prstGeom prst="roundRect">
            <a:avLst>
              <a:gd fmla="val 16667" name="adj"/>
            </a:avLst>
          </a:prstGeom>
          <a:gradFill>
            <a:gsLst>
              <a:gs pos="0">
                <a:srgbClr val="BFBFBF"/>
              </a:gs>
              <a:gs pos="100000">
                <a:srgbClr val="737373"/>
              </a:gs>
            </a:gsLst>
            <a:path path="circle">
              <a:fillToRect b="50%" l="50%" r="50%" t="50%"/>
            </a:path>
            <a:tileRect/>
          </a:gra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Random Forests </a:t>
            </a:r>
            <a:endParaRPr b="1" sz="1200"/>
          </a:p>
          <a:p>
            <a:pPr indent="0" lvl="0" marL="0" rtl="0" algn="l">
              <a:lnSpc>
                <a:spcPct val="115000"/>
              </a:lnSpc>
              <a:spcBef>
                <a:spcPts val="0"/>
              </a:spcBef>
              <a:spcAft>
                <a:spcPts val="0"/>
              </a:spcAft>
              <a:buNone/>
            </a:pPr>
            <a:r>
              <a:rPr b="1" lang="en" sz="1200"/>
              <a:t>Support Vector Machines</a:t>
            </a:r>
            <a:endParaRPr b="1" sz="1200"/>
          </a:p>
          <a:p>
            <a:pPr indent="0" lvl="0" marL="0" rtl="0" algn="l">
              <a:lnSpc>
                <a:spcPct val="115000"/>
              </a:lnSpc>
              <a:spcBef>
                <a:spcPts val="0"/>
              </a:spcBef>
              <a:spcAft>
                <a:spcPts val="0"/>
              </a:spcAft>
              <a:buNone/>
            </a:pPr>
            <a:r>
              <a:rPr b="1" lang="en" sz="1200"/>
              <a:t>Gaussian Process Classification</a:t>
            </a:r>
            <a:endParaRPr b="1" sz="1200"/>
          </a:p>
          <a:p>
            <a:pPr indent="0" lvl="0" marL="0" rtl="0" algn="l">
              <a:lnSpc>
                <a:spcPct val="115000"/>
              </a:lnSpc>
              <a:spcBef>
                <a:spcPts val="0"/>
              </a:spcBef>
              <a:spcAft>
                <a:spcPts val="0"/>
              </a:spcAft>
              <a:buNone/>
            </a:pPr>
            <a:r>
              <a:rPr b="1" lang="en" sz="1200"/>
              <a:t>Artificial Neural Networks</a:t>
            </a:r>
            <a:endParaRPr b="1" sz="1200"/>
          </a:p>
          <a:p>
            <a:pPr indent="0" lvl="0" marL="0" rtl="0" algn="l">
              <a:lnSpc>
                <a:spcPct val="115000"/>
              </a:lnSpc>
              <a:spcBef>
                <a:spcPts val="0"/>
              </a:spcBef>
              <a:spcAft>
                <a:spcPts val="0"/>
              </a:spcAft>
              <a:buNone/>
            </a:pPr>
            <a:r>
              <a:rPr b="1" lang="en" sz="1200"/>
              <a:t>Logistic Regression </a:t>
            </a:r>
            <a:endParaRPr b="1" sz="1300"/>
          </a:p>
        </p:txBody>
      </p:sp>
      <p:sp>
        <p:nvSpPr>
          <p:cNvPr id="101" name="Google Shape;101;p18"/>
          <p:cNvSpPr/>
          <p:nvPr/>
        </p:nvSpPr>
        <p:spPr>
          <a:xfrm>
            <a:off x="3438475" y="2731300"/>
            <a:ext cx="2440800" cy="1543200"/>
          </a:xfrm>
          <a:prstGeom prst="roundRect">
            <a:avLst>
              <a:gd fmla="val 16667" name="adj"/>
            </a:avLst>
          </a:prstGeom>
          <a:gradFill>
            <a:gsLst>
              <a:gs pos="0">
                <a:srgbClr val="BFBFBF"/>
              </a:gs>
              <a:gs pos="100000">
                <a:srgbClr val="737373"/>
              </a:gs>
            </a:gsLst>
            <a:path path="circle">
              <a:fillToRect b="50%" l="50%" r="50%" t="50%"/>
            </a:path>
            <a:tileRect/>
          </a:gra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Bagging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Ada boosting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Gradient Boosting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Ensemble - Majority Voting </a:t>
            </a:r>
            <a:endParaRPr b="1" sz="1200"/>
          </a:p>
          <a:p>
            <a:pPr indent="0" lvl="0" marL="0" rtl="0" algn="l">
              <a:spcBef>
                <a:spcPts val="0"/>
              </a:spcBef>
              <a:spcAft>
                <a:spcPts val="0"/>
              </a:spcAft>
              <a:buNone/>
            </a:pPr>
            <a:r>
              <a:t/>
            </a:r>
            <a:endParaRPr b="1" sz="1200"/>
          </a:p>
        </p:txBody>
      </p:sp>
      <p:sp>
        <p:nvSpPr>
          <p:cNvPr id="102" name="Google Shape;102;p18"/>
          <p:cNvSpPr/>
          <p:nvPr/>
        </p:nvSpPr>
        <p:spPr>
          <a:xfrm>
            <a:off x="6341225" y="2731300"/>
            <a:ext cx="2440800" cy="1543200"/>
          </a:xfrm>
          <a:prstGeom prst="roundRect">
            <a:avLst>
              <a:gd fmla="val 16667" name="adj"/>
            </a:avLst>
          </a:prstGeom>
          <a:gradFill>
            <a:gsLst>
              <a:gs pos="0">
                <a:srgbClr val="BFBFBF"/>
              </a:gs>
              <a:gs pos="100000">
                <a:srgbClr val="737373"/>
              </a:gs>
            </a:gsLst>
            <a:path path="circle">
              <a:fillToRect b="50%" l="50%" r="50%" t="50%"/>
            </a:path>
            <a:tileRect/>
          </a:gra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Convolutional Neural Network</a:t>
            </a:r>
            <a:endParaRPr b="1" sz="2000"/>
          </a:p>
        </p:txBody>
      </p:sp>
      <p:cxnSp>
        <p:nvCxnSpPr>
          <p:cNvPr id="103" name="Google Shape;103;p18"/>
          <p:cNvCxnSpPr>
            <a:stCxn id="92" idx="2"/>
            <a:endCxn id="100" idx="0"/>
          </p:cNvCxnSpPr>
          <p:nvPr/>
        </p:nvCxnSpPr>
        <p:spPr>
          <a:xfrm flipH="1">
            <a:off x="1613575" y="1702577"/>
            <a:ext cx="3014400" cy="1028700"/>
          </a:xfrm>
          <a:prstGeom prst="straightConnector1">
            <a:avLst/>
          </a:prstGeom>
          <a:noFill/>
          <a:ln cap="flat" cmpd="sng" w="28575">
            <a:solidFill>
              <a:srgbClr val="FFFFFF"/>
            </a:solidFill>
            <a:prstDash val="solid"/>
            <a:round/>
            <a:headEnd len="med" w="med" type="none"/>
            <a:tailEnd len="med" w="med" type="triangle"/>
          </a:ln>
        </p:spPr>
      </p:cxnSp>
      <p:cxnSp>
        <p:nvCxnSpPr>
          <p:cNvPr id="104" name="Google Shape;104;p18"/>
          <p:cNvCxnSpPr>
            <a:stCxn id="92" idx="2"/>
            <a:endCxn id="101" idx="0"/>
          </p:cNvCxnSpPr>
          <p:nvPr/>
        </p:nvCxnSpPr>
        <p:spPr>
          <a:xfrm>
            <a:off x="4627975" y="1702577"/>
            <a:ext cx="30900" cy="1028700"/>
          </a:xfrm>
          <a:prstGeom prst="straightConnector1">
            <a:avLst/>
          </a:prstGeom>
          <a:noFill/>
          <a:ln cap="flat" cmpd="sng" w="28575">
            <a:solidFill>
              <a:srgbClr val="FFFFFF"/>
            </a:solidFill>
            <a:prstDash val="solid"/>
            <a:round/>
            <a:headEnd len="med" w="med" type="none"/>
            <a:tailEnd len="med" w="med" type="triangle"/>
          </a:ln>
        </p:spPr>
      </p:cxnSp>
      <p:cxnSp>
        <p:nvCxnSpPr>
          <p:cNvPr id="105" name="Google Shape;105;p18"/>
          <p:cNvCxnSpPr>
            <a:stCxn id="92" idx="2"/>
            <a:endCxn id="102" idx="0"/>
          </p:cNvCxnSpPr>
          <p:nvPr/>
        </p:nvCxnSpPr>
        <p:spPr>
          <a:xfrm>
            <a:off x="4627975" y="1702577"/>
            <a:ext cx="2933700" cy="1028700"/>
          </a:xfrm>
          <a:prstGeom prst="straightConnector1">
            <a:avLst/>
          </a:prstGeom>
          <a:noFill/>
          <a:ln cap="flat" cmpd="sng" w="28575">
            <a:solidFill>
              <a:srgbClr val="FFFFFF"/>
            </a:solidFill>
            <a:prstDash val="solid"/>
            <a:round/>
            <a:headEnd len="med" w="med" type="none"/>
            <a:tailEnd len="med" w="med" type="triangle"/>
          </a:ln>
        </p:spPr>
      </p:cxnSp>
      <p:sp>
        <p:nvSpPr>
          <p:cNvPr id="106" name="Google Shape;106;p18"/>
          <p:cNvSpPr txBox="1"/>
          <p:nvPr/>
        </p:nvSpPr>
        <p:spPr>
          <a:xfrm>
            <a:off x="578750" y="4394350"/>
            <a:ext cx="20241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Individual models</a:t>
            </a:r>
            <a:endParaRPr b="1" sz="1600">
              <a:solidFill>
                <a:srgbClr val="FFFFFF"/>
              </a:solidFill>
            </a:endParaRPr>
          </a:p>
        </p:txBody>
      </p:sp>
      <p:sp>
        <p:nvSpPr>
          <p:cNvPr id="107" name="Google Shape;107;p18"/>
          <p:cNvSpPr txBox="1"/>
          <p:nvPr/>
        </p:nvSpPr>
        <p:spPr>
          <a:xfrm>
            <a:off x="3778975" y="4394348"/>
            <a:ext cx="20241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Ensemble </a:t>
            </a:r>
            <a:r>
              <a:rPr b="1" lang="en" sz="1600">
                <a:solidFill>
                  <a:srgbClr val="FFFFFF"/>
                </a:solidFill>
              </a:rPr>
              <a:t>models</a:t>
            </a:r>
            <a:endParaRPr b="1" sz="1600">
              <a:solidFill>
                <a:srgbClr val="FFFFFF"/>
              </a:solidFill>
            </a:endParaRPr>
          </a:p>
        </p:txBody>
      </p:sp>
      <p:sp>
        <p:nvSpPr>
          <p:cNvPr id="108" name="Google Shape;108;p18"/>
          <p:cNvSpPr txBox="1"/>
          <p:nvPr/>
        </p:nvSpPr>
        <p:spPr>
          <a:xfrm>
            <a:off x="6522000" y="4394350"/>
            <a:ext cx="23931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Deep learning model</a:t>
            </a:r>
            <a:endParaRPr b="1" sz="1600">
              <a:solidFill>
                <a:srgbClr val="FFFFFF"/>
              </a:solidFill>
            </a:endParaRPr>
          </a:p>
        </p:txBody>
      </p:sp>
      <p:sp>
        <p:nvSpPr>
          <p:cNvPr id="109" name="Google Shape;109;p18"/>
          <p:cNvSpPr txBox="1"/>
          <p:nvPr/>
        </p:nvSpPr>
        <p:spPr>
          <a:xfrm>
            <a:off x="2611075" y="758475"/>
            <a:ext cx="11286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Cleanse</a:t>
            </a:r>
            <a:endParaRPr b="1" sz="12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p:nvPr/>
        </p:nvSpPr>
        <p:spPr>
          <a:xfrm>
            <a:off x="76200" y="411950"/>
            <a:ext cx="2521800" cy="1290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9"/>
          <p:cNvPicPr preferRelativeResize="0"/>
          <p:nvPr/>
        </p:nvPicPr>
        <p:blipFill>
          <a:blip r:embed="rId3">
            <a:alphaModFix/>
          </a:blip>
          <a:stretch>
            <a:fillRect/>
          </a:stretch>
        </p:blipFill>
        <p:spPr>
          <a:xfrm>
            <a:off x="97400" y="411950"/>
            <a:ext cx="2105250" cy="1290650"/>
          </a:xfrm>
          <a:prstGeom prst="rect">
            <a:avLst/>
          </a:prstGeom>
          <a:noFill/>
          <a:ln cap="flat" cmpd="sng" w="9525">
            <a:solidFill>
              <a:srgbClr val="000000"/>
            </a:solidFill>
            <a:prstDash val="solid"/>
            <a:round/>
            <a:headEnd len="sm" w="sm" type="none"/>
            <a:tailEnd len="sm" w="sm" type="none"/>
          </a:ln>
        </p:spPr>
      </p:pic>
      <p:sp>
        <p:nvSpPr>
          <p:cNvPr id="116" name="Google Shape;116;p19"/>
          <p:cNvSpPr/>
          <p:nvPr/>
        </p:nvSpPr>
        <p:spPr>
          <a:xfrm>
            <a:off x="3514675" y="411977"/>
            <a:ext cx="2226600" cy="129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Classifier </a:t>
            </a:r>
            <a:endParaRPr b="1" sz="3200"/>
          </a:p>
        </p:txBody>
      </p:sp>
      <p:cxnSp>
        <p:nvCxnSpPr>
          <p:cNvPr id="117" name="Google Shape;117;p19"/>
          <p:cNvCxnSpPr>
            <a:stCxn id="116" idx="3"/>
            <a:endCxn id="118" idx="1"/>
          </p:cNvCxnSpPr>
          <p:nvPr/>
        </p:nvCxnSpPr>
        <p:spPr>
          <a:xfrm flipH="1" rot="10800000">
            <a:off x="5741275" y="490577"/>
            <a:ext cx="886800" cy="566700"/>
          </a:xfrm>
          <a:prstGeom prst="straightConnector1">
            <a:avLst/>
          </a:prstGeom>
          <a:noFill/>
          <a:ln cap="flat" cmpd="sng" w="28575">
            <a:solidFill>
              <a:srgbClr val="000000"/>
            </a:solidFill>
            <a:prstDash val="solid"/>
            <a:round/>
            <a:headEnd len="med" w="med" type="none"/>
            <a:tailEnd len="med" w="med" type="triangle"/>
          </a:ln>
        </p:spPr>
      </p:cxnSp>
      <p:cxnSp>
        <p:nvCxnSpPr>
          <p:cNvPr id="119" name="Google Shape;119;p19"/>
          <p:cNvCxnSpPr>
            <a:stCxn id="116" idx="3"/>
          </p:cNvCxnSpPr>
          <p:nvPr/>
        </p:nvCxnSpPr>
        <p:spPr>
          <a:xfrm>
            <a:off x="5741275" y="1057277"/>
            <a:ext cx="881100" cy="14400"/>
          </a:xfrm>
          <a:prstGeom prst="straightConnector1">
            <a:avLst/>
          </a:prstGeom>
          <a:noFill/>
          <a:ln cap="flat" cmpd="sng" w="28575">
            <a:solidFill>
              <a:srgbClr val="000000"/>
            </a:solidFill>
            <a:prstDash val="solid"/>
            <a:round/>
            <a:headEnd len="med" w="med" type="none"/>
            <a:tailEnd len="med" w="med" type="triangle"/>
          </a:ln>
        </p:spPr>
      </p:cxnSp>
      <p:cxnSp>
        <p:nvCxnSpPr>
          <p:cNvPr id="120" name="Google Shape;120;p19"/>
          <p:cNvCxnSpPr>
            <a:stCxn id="116" idx="3"/>
            <a:endCxn id="121" idx="1"/>
          </p:cNvCxnSpPr>
          <p:nvPr/>
        </p:nvCxnSpPr>
        <p:spPr>
          <a:xfrm>
            <a:off x="5741275" y="1057277"/>
            <a:ext cx="881100" cy="581100"/>
          </a:xfrm>
          <a:prstGeom prst="straightConnector1">
            <a:avLst/>
          </a:prstGeom>
          <a:noFill/>
          <a:ln cap="flat" cmpd="sng" w="28575">
            <a:solidFill>
              <a:srgbClr val="000000"/>
            </a:solidFill>
            <a:prstDash val="solid"/>
            <a:round/>
            <a:headEnd len="med" w="med" type="none"/>
            <a:tailEnd len="med" w="med" type="triangle"/>
          </a:ln>
        </p:spPr>
      </p:cxnSp>
      <p:cxnSp>
        <p:nvCxnSpPr>
          <p:cNvPr id="122" name="Google Shape;122;p19"/>
          <p:cNvCxnSpPr>
            <a:stCxn id="114" idx="3"/>
            <a:endCxn id="116" idx="1"/>
          </p:cNvCxnSpPr>
          <p:nvPr/>
        </p:nvCxnSpPr>
        <p:spPr>
          <a:xfrm>
            <a:off x="2598000" y="1057250"/>
            <a:ext cx="916800" cy="0"/>
          </a:xfrm>
          <a:prstGeom prst="straightConnector1">
            <a:avLst/>
          </a:prstGeom>
          <a:noFill/>
          <a:ln cap="flat" cmpd="sng" w="28575">
            <a:solidFill>
              <a:srgbClr val="000000"/>
            </a:solidFill>
            <a:prstDash val="solid"/>
            <a:round/>
            <a:headEnd len="med" w="med" type="none"/>
            <a:tailEnd len="med" w="med" type="triangle"/>
          </a:ln>
        </p:spPr>
      </p:cxnSp>
      <p:sp>
        <p:nvSpPr>
          <p:cNvPr id="118" name="Google Shape;118;p19"/>
          <p:cNvSpPr txBox="1"/>
          <p:nvPr/>
        </p:nvSpPr>
        <p:spPr>
          <a:xfrm>
            <a:off x="6628175" y="335750"/>
            <a:ext cx="17145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Alzheimer’s</a:t>
            </a:r>
            <a:r>
              <a:rPr b="1" lang="en">
                <a:solidFill>
                  <a:srgbClr val="FFFFFF"/>
                </a:solidFill>
              </a:rPr>
              <a:t> </a:t>
            </a:r>
            <a:endParaRPr b="1">
              <a:solidFill>
                <a:srgbClr val="FFFFFF"/>
              </a:solidFill>
            </a:endParaRPr>
          </a:p>
        </p:txBody>
      </p:sp>
      <p:sp>
        <p:nvSpPr>
          <p:cNvPr id="123" name="Google Shape;123;p19"/>
          <p:cNvSpPr txBox="1"/>
          <p:nvPr/>
        </p:nvSpPr>
        <p:spPr>
          <a:xfrm>
            <a:off x="6622375" y="909675"/>
            <a:ext cx="25218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Mild Cognitive Impairment </a:t>
            </a:r>
            <a:endParaRPr b="1"/>
          </a:p>
        </p:txBody>
      </p:sp>
      <p:sp>
        <p:nvSpPr>
          <p:cNvPr id="121" name="Google Shape;121;p19"/>
          <p:cNvSpPr txBox="1"/>
          <p:nvPr/>
        </p:nvSpPr>
        <p:spPr>
          <a:xfrm>
            <a:off x="6622375" y="1483600"/>
            <a:ext cx="22266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Normal Condition </a:t>
            </a:r>
            <a:endParaRPr b="1"/>
          </a:p>
        </p:txBody>
      </p:sp>
      <p:sp>
        <p:nvSpPr>
          <p:cNvPr id="124" name="Google Shape;124;p19"/>
          <p:cNvSpPr/>
          <p:nvPr/>
        </p:nvSpPr>
        <p:spPr>
          <a:xfrm>
            <a:off x="250400" y="2731300"/>
            <a:ext cx="2726100" cy="1543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t>Random Forests </a:t>
            </a:r>
            <a:endParaRPr b="1" sz="1200"/>
          </a:p>
          <a:p>
            <a:pPr indent="0" lvl="0" marL="0" rtl="0" algn="l">
              <a:lnSpc>
                <a:spcPct val="115000"/>
              </a:lnSpc>
              <a:spcBef>
                <a:spcPts val="0"/>
              </a:spcBef>
              <a:spcAft>
                <a:spcPts val="0"/>
              </a:spcAft>
              <a:buNone/>
            </a:pPr>
            <a:r>
              <a:rPr b="1" lang="en" sz="1200"/>
              <a:t>Support Vector Machines</a:t>
            </a:r>
            <a:endParaRPr b="1" sz="1200"/>
          </a:p>
          <a:p>
            <a:pPr indent="0" lvl="0" marL="0" rtl="0" algn="l">
              <a:lnSpc>
                <a:spcPct val="115000"/>
              </a:lnSpc>
              <a:spcBef>
                <a:spcPts val="0"/>
              </a:spcBef>
              <a:spcAft>
                <a:spcPts val="0"/>
              </a:spcAft>
              <a:buNone/>
            </a:pPr>
            <a:r>
              <a:rPr b="1" lang="en" sz="1200"/>
              <a:t>Gaussian Process Classification</a:t>
            </a:r>
            <a:endParaRPr b="1" sz="1200"/>
          </a:p>
          <a:p>
            <a:pPr indent="0" lvl="0" marL="0" rtl="0" algn="l">
              <a:lnSpc>
                <a:spcPct val="115000"/>
              </a:lnSpc>
              <a:spcBef>
                <a:spcPts val="0"/>
              </a:spcBef>
              <a:spcAft>
                <a:spcPts val="0"/>
              </a:spcAft>
              <a:buNone/>
            </a:pPr>
            <a:r>
              <a:rPr b="1" lang="en" sz="1200"/>
              <a:t>Artificial Neural Networks</a:t>
            </a:r>
            <a:endParaRPr b="1" sz="1200"/>
          </a:p>
          <a:p>
            <a:pPr indent="0" lvl="0" marL="0" rtl="0" algn="l">
              <a:lnSpc>
                <a:spcPct val="115000"/>
              </a:lnSpc>
              <a:spcBef>
                <a:spcPts val="0"/>
              </a:spcBef>
              <a:spcAft>
                <a:spcPts val="0"/>
              </a:spcAft>
              <a:buNone/>
            </a:pPr>
            <a:r>
              <a:rPr b="1" lang="en" sz="1200"/>
              <a:t>Logistic Regression </a:t>
            </a:r>
            <a:endParaRPr b="1" sz="1300"/>
          </a:p>
        </p:txBody>
      </p:sp>
      <p:sp>
        <p:nvSpPr>
          <p:cNvPr id="125" name="Google Shape;125;p19"/>
          <p:cNvSpPr/>
          <p:nvPr/>
        </p:nvSpPr>
        <p:spPr>
          <a:xfrm>
            <a:off x="3438475" y="2731300"/>
            <a:ext cx="2440800" cy="1543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Bagging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Ada boosting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Gradient Boosting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Ensemble - Majority Voting </a:t>
            </a:r>
            <a:endParaRPr b="1" sz="1200"/>
          </a:p>
          <a:p>
            <a:pPr indent="0" lvl="0" marL="0" rtl="0" algn="l">
              <a:spcBef>
                <a:spcPts val="0"/>
              </a:spcBef>
              <a:spcAft>
                <a:spcPts val="0"/>
              </a:spcAft>
              <a:buNone/>
            </a:pPr>
            <a:r>
              <a:t/>
            </a:r>
            <a:endParaRPr b="1" sz="1200"/>
          </a:p>
        </p:txBody>
      </p:sp>
      <p:sp>
        <p:nvSpPr>
          <p:cNvPr id="126" name="Google Shape;126;p19"/>
          <p:cNvSpPr/>
          <p:nvPr/>
        </p:nvSpPr>
        <p:spPr>
          <a:xfrm>
            <a:off x="6341225" y="2731300"/>
            <a:ext cx="2440800" cy="1543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Convolutional Neural Network</a:t>
            </a:r>
            <a:endParaRPr b="1" sz="2000"/>
          </a:p>
        </p:txBody>
      </p:sp>
      <p:cxnSp>
        <p:nvCxnSpPr>
          <p:cNvPr id="127" name="Google Shape;127;p19"/>
          <p:cNvCxnSpPr>
            <a:stCxn id="116" idx="2"/>
            <a:endCxn id="124" idx="0"/>
          </p:cNvCxnSpPr>
          <p:nvPr/>
        </p:nvCxnSpPr>
        <p:spPr>
          <a:xfrm flipH="1">
            <a:off x="1613575" y="1702577"/>
            <a:ext cx="3014400" cy="1028700"/>
          </a:xfrm>
          <a:prstGeom prst="straightConnector1">
            <a:avLst/>
          </a:prstGeom>
          <a:noFill/>
          <a:ln cap="flat" cmpd="sng" w="28575">
            <a:solidFill>
              <a:srgbClr val="000000"/>
            </a:solidFill>
            <a:prstDash val="solid"/>
            <a:round/>
            <a:headEnd len="med" w="med" type="none"/>
            <a:tailEnd len="med" w="med" type="triangle"/>
          </a:ln>
        </p:spPr>
      </p:cxnSp>
      <p:cxnSp>
        <p:nvCxnSpPr>
          <p:cNvPr id="128" name="Google Shape;128;p19"/>
          <p:cNvCxnSpPr>
            <a:stCxn id="116" idx="2"/>
            <a:endCxn id="125" idx="0"/>
          </p:cNvCxnSpPr>
          <p:nvPr/>
        </p:nvCxnSpPr>
        <p:spPr>
          <a:xfrm>
            <a:off x="4627975" y="1702577"/>
            <a:ext cx="30900" cy="1028700"/>
          </a:xfrm>
          <a:prstGeom prst="straightConnector1">
            <a:avLst/>
          </a:prstGeom>
          <a:noFill/>
          <a:ln cap="flat" cmpd="sng" w="28575">
            <a:solidFill>
              <a:srgbClr val="000000"/>
            </a:solidFill>
            <a:prstDash val="solid"/>
            <a:round/>
            <a:headEnd len="med" w="med" type="none"/>
            <a:tailEnd len="med" w="med" type="triangle"/>
          </a:ln>
        </p:spPr>
      </p:cxnSp>
      <p:cxnSp>
        <p:nvCxnSpPr>
          <p:cNvPr id="129" name="Google Shape;129;p19"/>
          <p:cNvCxnSpPr>
            <a:stCxn id="116" idx="2"/>
            <a:endCxn id="126" idx="0"/>
          </p:cNvCxnSpPr>
          <p:nvPr/>
        </p:nvCxnSpPr>
        <p:spPr>
          <a:xfrm>
            <a:off x="4627975" y="1702577"/>
            <a:ext cx="2933700" cy="1028700"/>
          </a:xfrm>
          <a:prstGeom prst="straightConnector1">
            <a:avLst/>
          </a:prstGeom>
          <a:noFill/>
          <a:ln cap="flat" cmpd="sng" w="28575">
            <a:solidFill>
              <a:srgbClr val="000000"/>
            </a:solidFill>
            <a:prstDash val="solid"/>
            <a:round/>
            <a:headEnd len="med" w="med" type="none"/>
            <a:tailEnd len="med" w="med" type="triangle"/>
          </a:ln>
        </p:spPr>
      </p:cxnSp>
      <p:sp>
        <p:nvSpPr>
          <p:cNvPr id="130" name="Google Shape;130;p19"/>
          <p:cNvSpPr txBox="1"/>
          <p:nvPr/>
        </p:nvSpPr>
        <p:spPr>
          <a:xfrm>
            <a:off x="578750" y="4394350"/>
            <a:ext cx="2024100" cy="44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Individual models</a:t>
            </a:r>
            <a:endParaRPr b="1" sz="1600"/>
          </a:p>
        </p:txBody>
      </p:sp>
      <p:sp>
        <p:nvSpPr>
          <p:cNvPr id="131" name="Google Shape;131;p19"/>
          <p:cNvSpPr txBox="1"/>
          <p:nvPr/>
        </p:nvSpPr>
        <p:spPr>
          <a:xfrm>
            <a:off x="3778975" y="4394348"/>
            <a:ext cx="2024100" cy="44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Ensemble models</a:t>
            </a:r>
            <a:endParaRPr b="1" sz="1600"/>
          </a:p>
        </p:txBody>
      </p:sp>
      <p:sp>
        <p:nvSpPr>
          <p:cNvPr id="132" name="Google Shape;132;p19"/>
          <p:cNvSpPr txBox="1"/>
          <p:nvPr/>
        </p:nvSpPr>
        <p:spPr>
          <a:xfrm>
            <a:off x="6522000" y="4394350"/>
            <a:ext cx="2393100" cy="44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Deep learning model</a:t>
            </a:r>
            <a:endParaRPr b="1" sz="1600"/>
          </a:p>
        </p:txBody>
      </p:sp>
      <p:sp>
        <p:nvSpPr>
          <p:cNvPr id="133" name="Google Shape;133;p19"/>
          <p:cNvSpPr txBox="1"/>
          <p:nvPr/>
        </p:nvSpPr>
        <p:spPr>
          <a:xfrm>
            <a:off x="2611075" y="758475"/>
            <a:ext cx="11286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Cleanse</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6400">
                <a:solidFill>
                  <a:srgbClr val="FFFFFF"/>
                </a:solidFill>
              </a:rPr>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a:t>Dataset Description </a:t>
            </a:r>
            <a:endParaRPr/>
          </a:p>
        </p:txBody>
      </p:sp>
      <p:sp>
        <p:nvSpPr>
          <p:cNvPr id="144" name="Google Shape;14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FEFEF"/>
              </a:buClr>
              <a:buSzPts val="1800"/>
              <a:buChar char="❏"/>
            </a:pPr>
            <a:r>
              <a:rPr b="1" lang="en">
                <a:solidFill>
                  <a:srgbClr val="EFEFEF"/>
                </a:solidFill>
              </a:rPr>
              <a:t>ADNI - Alzheimer’s Disease Neuroimaging Initiative</a:t>
            </a:r>
            <a:endParaRPr b="1">
              <a:solidFill>
                <a:srgbClr val="EFEFEF"/>
              </a:solidFill>
            </a:endParaRPr>
          </a:p>
          <a:p>
            <a:pPr indent="0" lvl="0" marL="457200" rtl="0" algn="l">
              <a:spcBef>
                <a:spcPts val="1600"/>
              </a:spcBef>
              <a:spcAft>
                <a:spcPts val="0"/>
              </a:spcAft>
              <a:buNone/>
            </a:pPr>
            <a:r>
              <a:t/>
            </a:r>
            <a:endParaRPr b="1">
              <a:solidFill>
                <a:srgbClr val="EFEFEF"/>
              </a:solidFill>
            </a:endParaRPr>
          </a:p>
          <a:p>
            <a:pPr indent="-342900" lvl="0" marL="457200" rtl="0" algn="l">
              <a:spcBef>
                <a:spcPts val="1600"/>
              </a:spcBef>
              <a:spcAft>
                <a:spcPts val="0"/>
              </a:spcAft>
              <a:buClr>
                <a:srgbClr val="EFEFEF"/>
              </a:buClr>
              <a:buSzPts val="1800"/>
              <a:buChar char="❏"/>
            </a:pPr>
            <a:r>
              <a:rPr b="1" lang="en">
                <a:solidFill>
                  <a:srgbClr val="EFEFEF"/>
                </a:solidFill>
              </a:rPr>
              <a:t>Two Types of Data : Processed Image Data and Original Image Data.</a:t>
            </a:r>
            <a:endParaRPr b="1">
              <a:solidFill>
                <a:srgbClr val="EFEFEF"/>
              </a:solidFill>
            </a:endParaRPr>
          </a:p>
          <a:p>
            <a:pPr indent="0" lvl="0" marL="457200" rtl="0" algn="l">
              <a:spcBef>
                <a:spcPts val="1600"/>
              </a:spcBef>
              <a:spcAft>
                <a:spcPts val="0"/>
              </a:spcAft>
              <a:buNone/>
            </a:pPr>
            <a:r>
              <a:rPr b="1" lang="en">
                <a:solidFill>
                  <a:srgbClr val="F3F3F3"/>
                </a:solidFill>
              </a:rPr>
              <a:t>The brain status which are CN, AD and MCI, is our prediction goal/output classes.</a:t>
            </a:r>
            <a:endParaRPr b="1">
              <a:solidFill>
                <a:srgbClr val="EFEFEF"/>
              </a:solidFill>
            </a:endParaRPr>
          </a:p>
          <a:p>
            <a:pPr indent="0" lvl="0" marL="0" rtl="0" algn="l">
              <a:spcBef>
                <a:spcPts val="1600"/>
              </a:spcBef>
              <a:spcAft>
                <a:spcPts val="0"/>
              </a:spcAft>
              <a:buNone/>
            </a:pPr>
            <a:r>
              <a:t/>
            </a:r>
            <a:endParaRPr b="1">
              <a:solidFill>
                <a:srgbClr val="EFEFEF"/>
              </a:solidFill>
            </a:endParaRPr>
          </a:p>
          <a:p>
            <a:pPr indent="-342900" lvl="0" marL="457200" rtl="0" algn="l">
              <a:spcBef>
                <a:spcPts val="0"/>
              </a:spcBef>
              <a:spcAft>
                <a:spcPts val="0"/>
              </a:spcAft>
              <a:buClr>
                <a:srgbClr val="F3F3F3"/>
              </a:buClr>
              <a:buSzPts val="1800"/>
              <a:buChar char="❏"/>
            </a:pPr>
            <a:r>
              <a:rPr b="1" lang="en">
                <a:solidFill>
                  <a:srgbClr val="F3F3F3"/>
                </a:solidFill>
              </a:rPr>
              <a:t>To handle shortcomings of small data set, we applied bootstrapping and generated more training samples.</a:t>
            </a:r>
            <a:endParaRPr b="1">
              <a:solidFill>
                <a:srgbClr val="F3F3F3"/>
              </a:solidFill>
            </a:endParaRPr>
          </a:p>
          <a:p>
            <a:pPr indent="0" lvl="0" marL="0" rtl="0" algn="l">
              <a:spcBef>
                <a:spcPts val="0"/>
              </a:spcBef>
              <a:spcAft>
                <a:spcPts val="0"/>
              </a:spcAft>
              <a:buNone/>
            </a:pPr>
            <a:r>
              <a:t/>
            </a:r>
            <a:endParaRPr b="1">
              <a:solidFill>
                <a:srgbClr val="EFEFEF"/>
              </a:solidFill>
            </a:endParaRPr>
          </a:p>
          <a:p>
            <a:pPr indent="0" lvl="0" marL="0" rtl="0" algn="l">
              <a:spcBef>
                <a:spcPts val="1600"/>
              </a:spcBef>
              <a:spcAft>
                <a:spcPts val="0"/>
              </a:spcAft>
              <a:buNone/>
            </a:pPr>
            <a:r>
              <a:t/>
            </a:r>
            <a:endParaRPr b="1">
              <a:solidFill>
                <a:srgbClr val="EFEFEF"/>
              </a:solidFill>
            </a:endParaRPr>
          </a:p>
          <a:p>
            <a:pPr indent="0" lvl="0" marL="0" rtl="0" algn="l">
              <a:spcBef>
                <a:spcPts val="1600"/>
              </a:spcBef>
              <a:spcAft>
                <a:spcPts val="0"/>
              </a:spcAft>
              <a:buNone/>
            </a:pPr>
            <a:r>
              <a:t/>
            </a:r>
            <a:endParaRPr b="1">
              <a:solidFill>
                <a:srgbClr val="EFEFEF"/>
              </a:solidFill>
            </a:endParaRPr>
          </a:p>
          <a:p>
            <a:pPr indent="0" lvl="0" marL="0" rtl="0" algn="l">
              <a:spcBef>
                <a:spcPts val="1600"/>
              </a:spcBef>
              <a:spcAft>
                <a:spcPts val="0"/>
              </a:spcAft>
              <a:buNone/>
            </a:pPr>
            <a:r>
              <a:t/>
            </a:r>
            <a:endParaRPr b="1">
              <a:solidFill>
                <a:srgbClr val="EFEFEF"/>
              </a:solidFill>
            </a:endParaRPr>
          </a:p>
          <a:p>
            <a:pPr indent="0" lvl="0" marL="0" rtl="0" algn="l">
              <a:spcBef>
                <a:spcPts val="1600"/>
              </a:spcBef>
              <a:spcAft>
                <a:spcPts val="0"/>
              </a:spcAft>
              <a:buNone/>
            </a:pPr>
            <a:r>
              <a:rPr b="1" lang="en">
                <a:solidFill>
                  <a:srgbClr val="EFEFEF"/>
                </a:solidFill>
              </a:rPr>
              <a:t>Image Source : http://adni.loni.usc.edu/</a:t>
            </a:r>
            <a:endParaRPr b="1">
              <a:solidFill>
                <a:srgbClr val="EFEFEF"/>
              </a:solidFill>
            </a:endParaRPr>
          </a:p>
          <a:p>
            <a:pPr indent="0" lvl="0" marL="0" rtl="0" algn="l">
              <a:spcBef>
                <a:spcPts val="1600"/>
              </a:spcBef>
              <a:spcAft>
                <a:spcPts val="1600"/>
              </a:spcAft>
              <a:buNone/>
            </a:pPr>
            <a:r>
              <a:rPr b="1" lang="en"/>
              <a:t> </a:t>
            </a:r>
            <a:endParaRPr b="1"/>
          </a:p>
        </p:txBody>
      </p:sp>
      <p:pic>
        <p:nvPicPr>
          <p:cNvPr id="145" name="Google Shape;145;p21"/>
          <p:cNvPicPr preferRelativeResize="0"/>
          <p:nvPr/>
        </p:nvPicPr>
        <p:blipFill>
          <a:blip r:embed="rId3">
            <a:alphaModFix/>
          </a:blip>
          <a:stretch>
            <a:fillRect/>
          </a:stretch>
        </p:blipFill>
        <p:spPr>
          <a:xfrm>
            <a:off x="6994750" y="761572"/>
            <a:ext cx="1837550" cy="120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