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ab54050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7ab54050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of App (what you’d expect)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Registry (bog standard)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VPP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problem with VPP test (singleton)—explicit vs. implicit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v1.5: Show VPP itself using server_name/0, then test setup for 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v2: Fix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Another problem we’re butting up against: casts (tests flaky)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issues with state sync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v3: Turn casts into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simplified export &amp; absorb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Interacting with batteries via ID + registry is more complicated than it needs to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Can we simplify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v3.5: No more Battery GenServer, move batteries into VPP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6d64c2e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6d64c2e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of App (what you’d expect)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Registry (bog standard)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VPP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problem with VPP test (singleton)—explicit vs. implicit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v1.5: Show VPP itself using server_name/0, then test setup for 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v2: Fix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Another problem we’re butting up against: casts (tests flaky)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issues with state sync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v3: Turn casts into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simplified export &amp; absorb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Interacting with batteries via ID + registry is more complicated than it needs to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Can we simplify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v3.5: No more Battery GenServer, move batteries into VPP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6d64c2ef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6d64c2ef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of App (what you’d expect)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Registry (bog standard)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VPP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problem with VPP test (singleton)—explicit vs. implicit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v1.5: Show VPP itself using server_name/0, then test setup for 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v2: Fix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Another problem we’re butting up against: casts (tests flaky)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issues with state sync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v3: Turn casts into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simplified export &amp; absorb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Interacting with batteries via ID + registry is more complicated than it needs to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Can we simplify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v3.5: No more Battery GenServer, move batteries into 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 tests don’t even have to change!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v4: Battery structs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6d64c2ef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6d64c2ef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of App (what you’d expect)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Registry (bog standard)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VPP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problem with VPP test (singleton)—explicit vs. implicit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v1.5: Show VPP itself using server_name/0, then test setup for 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v2: Fix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Another problem we’re butting up against: casts (tests flaky)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issues with state sync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v3: Turn casts into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simplified export &amp; absorb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Interacting with batteries via ID + registry is more complicated than it needs to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Can we simplify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v3.5: No more Battery GenServer, move batteries into 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Good: Not independent failure domains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Bad: No separation of concerns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v4: Back to battery structs; bring back Battery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v5: Split VPP and Vpp.Server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v6: Refactor Server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6d64c2ef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6d64c2ef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v1: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Tour of App (what you’d expect)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skip Registry (bog standard)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Battery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VPP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 problem with VPP test (singleton)—explicit vs. implicit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v1.5: Show VPP itself using server_name/0, then test setup for VPP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v2: Fix registration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Another problem we’re butting up against: casts (tests flaky)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Show issues with state sync solution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v3: Turn casts into calls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Show simplified export &amp; absorb test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Interacting with batteries via ID + registry is more complicated than it needs to be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Can we simplify 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v3.5: No more Battery GenServer, move batteries into VPP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A3990"/>
                </a:solidFill>
              </a:rPr>
              <a:t>	Good: Not independent failure domains</a:t>
            </a:r>
            <a:endParaRPr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A3990"/>
                </a:solidFill>
              </a:rPr>
              <a:t>	Bad: No separation of concerns</a:t>
            </a:r>
            <a:endParaRPr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v4: Back to battery structs; bring back Battery tests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v5: Split VPP and Vpp.Server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v6: Refactor Server implementation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v7: Separate statefulness config from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7ab5405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7ab5405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of App (what you’d expect)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Registry (bog standard)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VPP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problem with VPP test (singleton)—explicit vs. implicit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v1.5: Show VPP itself using server_name/0, then test setup for 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v2: Fix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Another problem we’re butting up against: casts (tests flaky)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issues with state sync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v3: Turn casts into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simplified export &amp; absorb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Interacting with batteries via ID + registry is more complicated than it needs to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Can we simplify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v3.5: No more Battery GenServer, move batteries into 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Good: Not independent failure domains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Bad: No separation of concerns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v4: Back to battery structs; bring back Battery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v5: Split VPP and Vpp.Server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v6: Refactor Server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v7: Separate statefulness config from state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0abbbb0b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0abbbb0b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d64c2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d64c2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6d64c2e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6d64c2e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ab5405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ab5405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ab54050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7ab54050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64c2e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64c2e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ab54050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ab54050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6d64c2e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6d64c2e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of App (what you’d expect)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Registry (bog standard)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VPP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problem with VPP test (singleton)—explicit vs. implicit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v1.5: Show VPP itself using server_name/0, then test setup for 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v2: Fix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Another problem we’re butting up against: casts (tests flaky)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issues with state sync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v3: Turn casts into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simplified export &amp; absorb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Interacting with batteries via ID + registry is more complicated than it needs to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Can we simplify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v3.5: No more Battery GenServer, move batteries into VPP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d64c2e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6d64c2e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of App (what you’d expect)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Registry (bog standard)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VPP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problem with VPP test (singleton)—explicit vs. implicit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v1.5: Show VPP itself using server_name/0, then test setup for VPP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v2: Fix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Another problem we’re butting up against: casts (tests flaky)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issues with state sync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v3: Turn casts into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Show simplified export &amp; absorb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Interacting with batteries via ID + registry is more complicated than it needs to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Can we simplify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v3.5: No more Battery GenServer, move batteries into VPP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CAPTION_ONLY_1">
    <p:bg>
      <p:bgPr>
        <a:solidFill>
          <a:srgbClr val="170A5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8"/>
            <a:ext cx="9144000" cy="51435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2577000" y="233575"/>
            <a:ext cx="399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D8588A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b="1" sz="4100">
              <a:solidFill>
                <a:srgbClr val="D858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700" y="1193050"/>
            <a:ext cx="6150599" cy="11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927588"/>
            <a:ext cx="1040430" cy="20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170A5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350" y="4913225"/>
            <a:ext cx="1106749" cy="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927588"/>
            <a:ext cx="1040430" cy="20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0A5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598100" y="949225"/>
            <a:ext cx="52506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98100" y="2715925"/>
            <a:ext cx="53376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3644" y="0"/>
            <a:ext cx="290036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0" y="4913225"/>
            <a:ext cx="1106749" cy="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170A5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98100" y="1758675"/>
            <a:ext cx="5555100" cy="19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350" y="4913225"/>
            <a:ext cx="1106749" cy="2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644" y="0"/>
            <a:ext cx="2900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0A51"/>
              </a:buClr>
              <a:buSzPts val="3000"/>
              <a:buNone/>
              <a:defRPr>
                <a:solidFill>
                  <a:srgbClr val="170A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170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350" y="4913225"/>
            <a:ext cx="1106749" cy="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0A51"/>
              </a:buClr>
              <a:buSzPts val="3000"/>
              <a:buNone/>
              <a:defRPr>
                <a:solidFill>
                  <a:srgbClr val="170A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927588"/>
            <a:ext cx="1040430" cy="20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0A51"/>
              </a:buClr>
              <a:buSzPts val="3000"/>
              <a:buNone/>
              <a:defRPr>
                <a:solidFill>
                  <a:srgbClr val="170A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927588"/>
            <a:ext cx="1040430" cy="20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0A51"/>
              </a:buClr>
              <a:buSzPts val="2400"/>
              <a:buNone/>
              <a:defRPr sz="2400">
                <a:solidFill>
                  <a:srgbClr val="170A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927588"/>
            <a:ext cx="1040430" cy="20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D8588A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3644" y="0"/>
            <a:ext cx="2900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170A5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70A51"/>
              </a:buClr>
              <a:buSzPts val="4200"/>
              <a:buNone/>
              <a:defRPr sz="4200">
                <a:solidFill>
                  <a:srgbClr val="170A5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927588"/>
            <a:ext cx="1040430" cy="20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0A51"/>
              </a:buClr>
              <a:buSzPts val="3000"/>
              <a:buFont typeface="Roboto"/>
              <a:buNone/>
              <a:defRPr sz="3000">
                <a:solidFill>
                  <a:srgbClr val="170A5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enbala.com" TargetMode="External"/><Relationship Id="rId4" Type="http://schemas.openxmlformats.org/officeDocument/2006/relationships/hyperlink" Target="https://twitter.com/TylerAYoung" TargetMode="External"/><Relationship Id="rId5" Type="http://schemas.openxmlformats.org/officeDocument/2006/relationships/hyperlink" Target="https://tylerayoung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3cur3/genserver_architectur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3cur3/genserver_architectur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3cur3/genserver_architectur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3cur3/genserver_architectur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3cur3/genserver_architectur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3cur3/genserver_architectur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witter.com/TylerAYoung" TargetMode="External"/><Relationship Id="rId4" Type="http://schemas.openxmlformats.org/officeDocument/2006/relationships/hyperlink" Target="https://www.enbala.com/about/care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qO-9yiAOQq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3cur3/genserver_architectur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3cur3/genserver_architectur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3cur3/genserver_architectur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3cur3/genserver_architectur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3cur3/genserver_architectur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3cur3/genserver_archite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598100" y="949225"/>
            <a:ext cx="568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Architecting GenServers for Testability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598100" y="2715925"/>
            <a:ext cx="53376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Young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A7D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Enbala Power Networks</a:t>
            </a:r>
            <a:endParaRPr sz="1400">
              <a:solidFill>
                <a:srgbClr val="B4A7D6"/>
              </a:solidFill>
            </a:endParaRP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671150" y="4799225"/>
            <a:ext cx="4713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A7D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@TylerAYoung</a:t>
            </a:r>
            <a:r>
              <a:rPr lang="en" sz="1300">
                <a:solidFill>
                  <a:srgbClr val="B4A7D6"/>
                </a:solidFill>
              </a:rPr>
              <a:t>                                  </a:t>
            </a:r>
            <a:r>
              <a:rPr lang="en" sz="1300">
                <a:solidFill>
                  <a:srgbClr val="B4A7D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TylerAYoung.com</a:t>
            </a:r>
            <a:endParaRPr sz="1300">
              <a:solidFill>
                <a:srgbClr val="B4A7D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3"/>
          <p:cNvCxnSpPr>
            <a:stCxn id="169" idx="2"/>
            <a:endCxn id="170" idx="3"/>
          </p:cNvCxnSpPr>
          <p:nvPr/>
        </p:nvCxnSpPr>
        <p:spPr>
          <a:xfrm rot="5400000">
            <a:off x="4687025" y="1434113"/>
            <a:ext cx="1244100" cy="41232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1" name="Google Shape;171;p23"/>
          <p:cNvSpPr/>
          <p:nvPr/>
        </p:nvSpPr>
        <p:spPr>
          <a:xfrm>
            <a:off x="5647025" y="2196199"/>
            <a:ext cx="2812800" cy="8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5760514" y="2099750"/>
            <a:ext cx="2812800" cy="8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487575" y="3898238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590100" y="3806163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10000"/>
            <a:ext cx="303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 Architecture</a:t>
            </a:r>
            <a:endParaRPr>
              <a:solidFill>
                <a:schemeClr val="accent5"/>
              </a:solidFill>
              <a:highlight>
                <a:schemeClr val="accent5"/>
              </a:highlight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397025" y="702425"/>
            <a:ext cx="2338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application.ex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706450" y="2042363"/>
            <a:ext cx="25410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battery_registry.ex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5907575" y="2042363"/>
            <a:ext cx="29262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virtual_power_plant.ex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178525" y="1078088"/>
            <a:ext cx="63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706450" y="3701988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9" name="Google Shape;179;p23"/>
          <p:cNvCxnSpPr>
            <a:stCxn id="177" idx="2"/>
            <a:endCxn id="170" idx="0"/>
          </p:cNvCxnSpPr>
          <p:nvPr/>
        </p:nvCxnSpPr>
        <p:spPr>
          <a:xfrm>
            <a:off x="1976950" y="2873663"/>
            <a:ext cx="0" cy="82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0" name="Google Shape;180;p23"/>
          <p:cNvCxnSpPr>
            <a:stCxn id="176" idx="1"/>
            <a:endCxn id="177" idx="0"/>
          </p:cNvCxnSpPr>
          <p:nvPr/>
        </p:nvCxnSpPr>
        <p:spPr>
          <a:xfrm flipH="1">
            <a:off x="1976825" y="1118075"/>
            <a:ext cx="1420200" cy="9243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endCxn id="169" idx="0"/>
          </p:cNvCxnSpPr>
          <p:nvPr/>
        </p:nvCxnSpPr>
        <p:spPr>
          <a:xfrm>
            <a:off x="5763575" y="1075163"/>
            <a:ext cx="1607100" cy="9672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3"/>
          <p:cNvSpPr txBox="1"/>
          <p:nvPr/>
        </p:nvSpPr>
        <p:spPr>
          <a:xfrm>
            <a:off x="5907575" y="174562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GenServer(s)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706450" y="3405963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GenServers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706450" y="169887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3397025" y="354588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4655150" y="4533300"/>
            <a:ext cx="4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6920475" y="483050"/>
            <a:ext cx="20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0A5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Call, not cast</a:t>
            </a:r>
            <a:r>
              <a:rPr lang="en" sz="1800">
                <a:solidFill>
                  <a:schemeClr val="accent5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4"/>
          <p:cNvCxnSpPr>
            <a:stCxn id="193" idx="2"/>
            <a:endCxn id="194" idx="3"/>
          </p:cNvCxnSpPr>
          <p:nvPr/>
        </p:nvCxnSpPr>
        <p:spPr>
          <a:xfrm rot="5400000">
            <a:off x="4687025" y="1434113"/>
            <a:ext cx="1244100" cy="41232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5" name="Google Shape;195;p24"/>
          <p:cNvSpPr/>
          <p:nvPr/>
        </p:nvSpPr>
        <p:spPr>
          <a:xfrm>
            <a:off x="5647025" y="2196199"/>
            <a:ext cx="2812800" cy="8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5760514" y="2099750"/>
            <a:ext cx="2812800" cy="8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487575" y="3898238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590100" y="3806163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10000"/>
            <a:ext cx="29994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v3.5 Architecture  </a:t>
            </a:r>
            <a:r>
              <a:rPr lang="en" sz="2100"/>
              <a:t>                       </a:t>
            </a:r>
            <a:r>
              <a:rPr lang="en" sz="2800"/>
              <a:t> </a:t>
            </a:r>
            <a:endParaRPr sz="2800"/>
          </a:p>
        </p:txBody>
      </p:sp>
      <p:sp>
        <p:nvSpPr>
          <p:cNvPr id="200" name="Google Shape;200;p24"/>
          <p:cNvSpPr/>
          <p:nvPr/>
        </p:nvSpPr>
        <p:spPr>
          <a:xfrm>
            <a:off x="3397025" y="702425"/>
            <a:ext cx="2338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application.ex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06450" y="2042363"/>
            <a:ext cx="25410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battery_registry.ex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5907575" y="2042363"/>
            <a:ext cx="29262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virtual_power_plant.ex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4178525" y="1078088"/>
            <a:ext cx="63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706450" y="3701988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3" name="Google Shape;203;p24"/>
          <p:cNvCxnSpPr>
            <a:stCxn id="201" idx="2"/>
            <a:endCxn id="194" idx="0"/>
          </p:cNvCxnSpPr>
          <p:nvPr/>
        </p:nvCxnSpPr>
        <p:spPr>
          <a:xfrm>
            <a:off x="1976950" y="2873663"/>
            <a:ext cx="0" cy="82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4" name="Google Shape;204;p24"/>
          <p:cNvCxnSpPr>
            <a:stCxn id="200" idx="1"/>
            <a:endCxn id="201" idx="0"/>
          </p:cNvCxnSpPr>
          <p:nvPr/>
        </p:nvCxnSpPr>
        <p:spPr>
          <a:xfrm flipH="1">
            <a:off x="1976825" y="1118075"/>
            <a:ext cx="1420200" cy="9243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4"/>
          <p:cNvCxnSpPr>
            <a:endCxn id="193" idx="0"/>
          </p:cNvCxnSpPr>
          <p:nvPr/>
        </p:nvCxnSpPr>
        <p:spPr>
          <a:xfrm>
            <a:off x="5763575" y="1075163"/>
            <a:ext cx="1607100" cy="9672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4"/>
          <p:cNvSpPr txBox="1"/>
          <p:nvPr/>
        </p:nvSpPr>
        <p:spPr>
          <a:xfrm>
            <a:off x="5907575" y="174562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GenServer(s)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706450" y="3405963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GenServers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706450" y="169887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397025" y="354588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655150" y="4533300"/>
            <a:ext cx="4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6920475" y="483050"/>
            <a:ext cx="20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0A5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Cohesion?</a:t>
            </a:r>
            <a:r>
              <a:rPr lang="en" sz="1800">
                <a:solidFill>
                  <a:schemeClr val="accent5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410000"/>
            <a:ext cx="30237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v3.5 Architecture</a:t>
            </a:r>
            <a:endParaRPr sz="2800"/>
          </a:p>
        </p:txBody>
      </p:sp>
      <p:sp>
        <p:nvSpPr>
          <p:cNvPr id="217" name="Google Shape;217;p25"/>
          <p:cNvSpPr/>
          <p:nvPr/>
        </p:nvSpPr>
        <p:spPr>
          <a:xfrm>
            <a:off x="5647025" y="2196199"/>
            <a:ext cx="2812800" cy="8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5760514" y="2099750"/>
            <a:ext cx="2812800" cy="8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3397025" y="702425"/>
            <a:ext cx="2338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application.ex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5907575" y="2042363"/>
            <a:ext cx="29262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virtual_power_plant.ex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4178525" y="1078088"/>
            <a:ext cx="63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25"/>
          <p:cNvCxnSpPr>
            <a:endCxn id="220" idx="0"/>
          </p:cNvCxnSpPr>
          <p:nvPr/>
        </p:nvCxnSpPr>
        <p:spPr>
          <a:xfrm>
            <a:off x="5763575" y="1075163"/>
            <a:ext cx="1607100" cy="9672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5"/>
          <p:cNvSpPr txBox="1"/>
          <p:nvPr/>
        </p:nvSpPr>
        <p:spPr>
          <a:xfrm>
            <a:off x="5907575" y="174562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GenServer(s)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3397025" y="354588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4655150" y="4533300"/>
            <a:ext cx="4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6920475" y="483050"/>
            <a:ext cx="20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0A5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Cohesion?</a:t>
            </a:r>
            <a:r>
              <a:rPr lang="en" sz="1800">
                <a:solidFill>
                  <a:schemeClr val="accent5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6"/>
          <p:cNvCxnSpPr>
            <a:stCxn id="232" idx="2"/>
          </p:cNvCxnSpPr>
          <p:nvPr/>
        </p:nvCxnSpPr>
        <p:spPr>
          <a:xfrm rot="5400000">
            <a:off x="4099975" y="3207400"/>
            <a:ext cx="864300" cy="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6"/>
          <p:cNvSpPr/>
          <p:nvPr/>
        </p:nvSpPr>
        <p:spPr>
          <a:xfrm>
            <a:off x="2808925" y="2098237"/>
            <a:ext cx="2812800" cy="8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2922414" y="2001788"/>
            <a:ext cx="2812800" cy="8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2972413" y="3820275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3074938" y="3728200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26"/>
          <p:cNvSpPr txBox="1"/>
          <p:nvPr>
            <p:ph type="title"/>
          </p:nvPr>
        </p:nvSpPr>
        <p:spPr>
          <a:xfrm>
            <a:off x="311700" y="410000"/>
            <a:ext cx="8732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 Architecture</a:t>
            </a:r>
            <a:endParaRPr sz="2000"/>
          </a:p>
        </p:txBody>
      </p:sp>
      <p:sp>
        <p:nvSpPr>
          <p:cNvPr id="238" name="Google Shape;238;p26"/>
          <p:cNvSpPr/>
          <p:nvPr/>
        </p:nvSpPr>
        <p:spPr>
          <a:xfrm>
            <a:off x="3177375" y="539188"/>
            <a:ext cx="2338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application.ex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3069475" y="1944400"/>
            <a:ext cx="29262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virtual_power_plant.ex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3958875" y="914850"/>
            <a:ext cx="63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3191288" y="3624025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1" name="Google Shape;241;p26"/>
          <p:cNvCxnSpPr>
            <a:endCxn id="232" idx="0"/>
          </p:cNvCxnSpPr>
          <p:nvPr/>
        </p:nvCxnSpPr>
        <p:spPr>
          <a:xfrm flipH="1" rot="-5400000">
            <a:off x="4252675" y="1664500"/>
            <a:ext cx="558600" cy="1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6"/>
          <p:cNvSpPr txBox="1"/>
          <p:nvPr/>
        </p:nvSpPr>
        <p:spPr>
          <a:xfrm>
            <a:off x="3069475" y="1647663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GenServer(s)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3191288" y="3328000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Structs</a:t>
            </a:r>
            <a:endParaRPr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3177375" y="191350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225150" y="4533300"/>
            <a:ext cx="3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6912425" y="483050"/>
            <a:ext cx="20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0A5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Sep. of concerns</a:t>
            </a:r>
            <a:r>
              <a:rPr lang="en" sz="1800">
                <a:solidFill>
                  <a:schemeClr val="accent5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/>
          <p:nvPr/>
        </p:nvSpPr>
        <p:spPr>
          <a:xfrm>
            <a:off x="3377725" y="919097"/>
            <a:ext cx="3120300" cy="7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3503608" y="831748"/>
            <a:ext cx="3120300" cy="7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3979850" y="3674773"/>
            <a:ext cx="2229000" cy="71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4069778" y="3595472"/>
            <a:ext cx="2229000" cy="71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7"/>
          <p:cNvSpPr txBox="1"/>
          <p:nvPr>
            <p:ph type="title"/>
          </p:nvPr>
        </p:nvSpPr>
        <p:spPr>
          <a:xfrm>
            <a:off x="311700" y="410000"/>
            <a:ext cx="261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v5 Architecture</a:t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311700" y="1423375"/>
            <a:ext cx="2173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application.ex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3666729" y="779775"/>
            <a:ext cx="3245700" cy="75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virtual_power_plant_server.ex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4171832" y="3505750"/>
            <a:ext cx="2229000" cy="71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9" name="Google Shape;259;p27"/>
          <p:cNvCxnSpPr>
            <a:stCxn id="256" idx="3"/>
            <a:endCxn id="257" idx="1"/>
          </p:cNvCxnSpPr>
          <p:nvPr/>
        </p:nvCxnSpPr>
        <p:spPr>
          <a:xfrm flipH="1" rot="10800000">
            <a:off x="2485500" y="1156225"/>
            <a:ext cx="1181100" cy="6828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 txBox="1"/>
          <p:nvPr/>
        </p:nvSpPr>
        <p:spPr>
          <a:xfrm>
            <a:off x="3638275" y="483038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GenServer(s)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4013425" y="320972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Structs</a:t>
            </a:r>
            <a:endParaRPr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311700" y="1075525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5225150" y="4533300"/>
            <a:ext cx="3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3947225" y="2221711"/>
            <a:ext cx="2684700" cy="68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virtual_power_plant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3947213" y="192642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endParaRPr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6912425" y="483050"/>
            <a:ext cx="20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0A5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Sep. of concerns</a:t>
            </a:r>
            <a:r>
              <a:rPr lang="en" sz="1800">
                <a:solidFill>
                  <a:schemeClr val="accent5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27"/>
          <p:cNvCxnSpPr>
            <a:stCxn id="257" idx="2"/>
            <a:endCxn id="264" idx="0"/>
          </p:cNvCxnSpPr>
          <p:nvPr/>
        </p:nvCxnSpPr>
        <p:spPr>
          <a:xfrm>
            <a:off x="5289579" y="1532775"/>
            <a:ext cx="0" cy="68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7"/>
          <p:cNvCxnSpPr>
            <a:stCxn id="264" idx="2"/>
            <a:endCxn id="258" idx="0"/>
          </p:cNvCxnSpPr>
          <p:nvPr/>
        </p:nvCxnSpPr>
        <p:spPr>
          <a:xfrm flipH="1">
            <a:off x="5286275" y="2904511"/>
            <a:ext cx="3300" cy="60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311700" y="410000"/>
            <a:ext cx="261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v7 Architecture</a:t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5225150" y="4533300"/>
            <a:ext cx="3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7303275" y="2156100"/>
            <a:ext cx="14796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stateful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config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28"/>
          <p:cNvCxnSpPr>
            <a:stCxn id="277" idx="3"/>
            <a:endCxn id="275" idx="0"/>
          </p:cNvCxnSpPr>
          <p:nvPr/>
        </p:nvCxnSpPr>
        <p:spPr>
          <a:xfrm>
            <a:off x="6912429" y="1156275"/>
            <a:ext cx="1130700" cy="999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8"/>
          <p:cNvSpPr/>
          <p:nvPr/>
        </p:nvSpPr>
        <p:spPr>
          <a:xfrm>
            <a:off x="3377725" y="919097"/>
            <a:ext cx="3120300" cy="7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3503608" y="831748"/>
            <a:ext cx="3120300" cy="7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3979850" y="3674773"/>
            <a:ext cx="2229000" cy="71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4069778" y="3595472"/>
            <a:ext cx="2229000" cy="71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311700" y="1423375"/>
            <a:ext cx="2173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application.ex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3666729" y="779775"/>
            <a:ext cx="3245700" cy="75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virtual_power_plant_server.ex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4171832" y="3505750"/>
            <a:ext cx="2229000" cy="71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4" name="Google Shape;284;p28"/>
          <p:cNvCxnSpPr>
            <a:stCxn id="282" idx="3"/>
            <a:endCxn id="277" idx="1"/>
          </p:cNvCxnSpPr>
          <p:nvPr/>
        </p:nvCxnSpPr>
        <p:spPr>
          <a:xfrm flipH="1" rot="10800000">
            <a:off x="2485500" y="1156225"/>
            <a:ext cx="1181100" cy="6828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8"/>
          <p:cNvSpPr txBox="1"/>
          <p:nvPr/>
        </p:nvSpPr>
        <p:spPr>
          <a:xfrm>
            <a:off x="3638275" y="483038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GenServer(s)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4013425" y="320972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Structs</a:t>
            </a:r>
            <a:endParaRPr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311700" y="1075525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3947225" y="2221711"/>
            <a:ext cx="2684700" cy="68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virtual_power_plant.ex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3947213" y="192642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endParaRPr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6912425" y="483050"/>
            <a:ext cx="20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0A5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Sep. of concerns</a:t>
            </a:r>
            <a:r>
              <a:rPr lang="en" sz="1800">
                <a:solidFill>
                  <a:schemeClr val="accent5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28"/>
          <p:cNvCxnSpPr>
            <a:stCxn id="277" idx="2"/>
            <a:endCxn id="288" idx="0"/>
          </p:cNvCxnSpPr>
          <p:nvPr/>
        </p:nvCxnSpPr>
        <p:spPr>
          <a:xfrm>
            <a:off x="5289579" y="1532775"/>
            <a:ext cx="0" cy="68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8"/>
          <p:cNvCxnSpPr>
            <a:stCxn id="288" idx="2"/>
            <a:endCxn id="283" idx="0"/>
          </p:cNvCxnSpPr>
          <p:nvPr/>
        </p:nvCxnSpPr>
        <p:spPr>
          <a:xfrm flipH="1">
            <a:off x="5286275" y="2904511"/>
            <a:ext cx="3300" cy="60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98" name="Google Shape;298;p29"/>
          <p:cNvSpPr txBox="1"/>
          <p:nvPr>
            <p:ph idx="1" type="body"/>
          </p:nvPr>
        </p:nvSpPr>
        <p:spPr>
          <a:xfrm>
            <a:off x="311700" y="1164775"/>
            <a:ext cx="8520600" cy="3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Reduce coupling + increase cohesion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Prefer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" sz="2000"/>
              <a:t> over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cast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/>
              <a:t>Explicit is better than implicit</a:t>
            </a:r>
            <a:endParaRPr sz="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🐦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@TylerAYoung</a:t>
            </a:r>
            <a:r>
              <a:rPr lang="en" sz="2000"/>
              <a:t> on Twitter with questions &amp; comments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💻 </a:t>
            </a:r>
            <a:r>
              <a:rPr lang="en" sz="2000"/>
              <a:t>Enbala is always hiring Elixir devs!</a:t>
            </a:r>
            <a:br>
              <a:rPr lang="en" sz="2000"/>
            </a:br>
            <a:r>
              <a:rPr lang="en" sz="2000"/>
              <a:t>⚡️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enbala.com/careers/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54425" y="4012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Tyler.</a:t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Recovering C++ developer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Fell in love with Elixir near the end of 2019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Team lead w</a:t>
            </a:r>
            <a:r>
              <a:rPr lang="en" sz="2000"/>
              <a:t>riting Elixir &amp; Elm at Enbala (we’re hiring 😄)</a:t>
            </a:r>
            <a:endParaRPr sz="200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4898" r="4898" t="0"/>
          <a:stretch/>
        </p:blipFill>
        <p:spPr>
          <a:xfrm>
            <a:off x="1110779" y="2082500"/>
            <a:ext cx="2192700" cy="21927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65500" y="13173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“I’m not an expert, I’m just a dude.”</a:t>
            </a:r>
            <a:endParaRPr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65500" y="293525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lang="en" sz="18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Scott Schurr, CppCon 2015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won’t agree with everything I say.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You might be right, or we might both be right, but coming from different contexts.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4939500" y="4540050"/>
            <a:ext cx="42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exercise in comparative architecture</a:t>
            </a:r>
            <a:endParaRPr sz="3600"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939500" y="1600200"/>
            <a:ext cx="38370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Separation of concerns + Keeping closely related logic together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939500" y="4540050"/>
            <a:ext cx="42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exercise in comparative architecture</a:t>
            </a:r>
            <a:endParaRPr sz="3600"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39500" y="1621975"/>
            <a:ext cx="38370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Reduce coupling + increase cohesion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4939500" y="4540050"/>
            <a:ext cx="42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exercise in comparative architecture</a:t>
            </a:r>
            <a:endParaRPr sz="3600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1621975"/>
            <a:ext cx="38370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Reduce coupling + increase cohesion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Explicit is better than implicit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4939500" y="4540050"/>
            <a:ext cx="42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exercise in comparative architecture</a:t>
            </a:r>
            <a:endParaRPr sz="3600"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939500" y="1621975"/>
            <a:ext cx="38370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Reduce coupling + increase cohesion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Explicit is better than implicit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Prefer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" sz="2000"/>
              <a:t> over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cast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87575" y="3898238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590100" y="3806163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Architecture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3397025" y="702425"/>
            <a:ext cx="2338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application.ex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706450" y="2042363"/>
            <a:ext cx="25410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battery_registry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907575" y="2042363"/>
            <a:ext cx="29262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virtual_power_plant.ex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178525" y="1078088"/>
            <a:ext cx="63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706450" y="3701988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" name="Google Shape;131;p21"/>
          <p:cNvCxnSpPr>
            <a:stCxn id="127" idx="2"/>
            <a:endCxn id="130" idx="0"/>
          </p:cNvCxnSpPr>
          <p:nvPr/>
        </p:nvCxnSpPr>
        <p:spPr>
          <a:xfrm>
            <a:off x="1976950" y="2873663"/>
            <a:ext cx="0" cy="82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2" name="Google Shape;132;p21"/>
          <p:cNvCxnSpPr>
            <a:stCxn id="126" idx="1"/>
            <a:endCxn id="127" idx="0"/>
          </p:cNvCxnSpPr>
          <p:nvPr/>
        </p:nvCxnSpPr>
        <p:spPr>
          <a:xfrm flipH="1">
            <a:off x="1976825" y="1118075"/>
            <a:ext cx="1420200" cy="9243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>
            <a:endCxn id="128" idx="0"/>
          </p:cNvCxnSpPr>
          <p:nvPr/>
        </p:nvCxnSpPr>
        <p:spPr>
          <a:xfrm>
            <a:off x="5763575" y="1075163"/>
            <a:ext cx="1607100" cy="9672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1"/>
          <p:cNvCxnSpPr>
            <a:stCxn id="128" idx="2"/>
            <a:endCxn id="130" idx="3"/>
          </p:cNvCxnSpPr>
          <p:nvPr/>
        </p:nvCxnSpPr>
        <p:spPr>
          <a:xfrm rot="5400000">
            <a:off x="4687025" y="1434113"/>
            <a:ext cx="1244100" cy="41232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 txBox="1"/>
          <p:nvPr/>
        </p:nvSpPr>
        <p:spPr>
          <a:xfrm>
            <a:off x="5907575" y="174562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06450" y="3405963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GenServers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706450" y="169887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397025" y="354588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655150" y="4533300"/>
            <a:ext cx="4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2"/>
          <p:cNvCxnSpPr>
            <a:stCxn id="145" idx="2"/>
            <a:endCxn id="146" idx="3"/>
          </p:cNvCxnSpPr>
          <p:nvPr/>
        </p:nvCxnSpPr>
        <p:spPr>
          <a:xfrm rot="5400000">
            <a:off x="4687025" y="1434113"/>
            <a:ext cx="1244100" cy="41232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/>
          <p:nvPr/>
        </p:nvSpPr>
        <p:spPr>
          <a:xfrm>
            <a:off x="5647025" y="2196199"/>
            <a:ext cx="2812800" cy="8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760514" y="2099750"/>
            <a:ext cx="2812800" cy="8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87575" y="3898238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590100" y="3806163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10000"/>
            <a:ext cx="303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r>
              <a:rPr lang="en"/>
              <a:t> Architecture</a:t>
            </a:r>
            <a:endParaRPr>
              <a:solidFill>
                <a:schemeClr val="accent5"/>
              </a:solidFill>
              <a:highlight>
                <a:schemeClr val="accent5"/>
              </a:highlight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3397025" y="702425"/>
            <a:ext cx="23388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application.ex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706450" y="2042363"/>
            <a:ext cx="2541000" cy="83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battery_registry.ex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5907575" y="2042363"/>
            <a:ext cx="29262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virtual_power_plant.ex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4178525" y="1078088"/>
            <a:ext cx="63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06450" y="3701988"/>
            <a:ext cx="2541000" cy="8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battery.ex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5" name="Google Shape;155;p22"/>
          <p:cNvCxnSpPr>
            <a:stCxn id="153" idx="2"/>
            <a:endCxn id="146" idx="0"/>
          </p:cNvCxnSpPr>
          <p:nvPr/>
        </p:nvCxnSpPr>
        <p:spPr>
          <a:xfrm>
            <a:off x="1976950" y="2873663"/>
            <a:ext cx="0" cy="82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6" name="Google Shape;156;p22"/>
          <p:cNvCxnSpPr>
            <a:stCxn id="152" idx="1"/>
            <a:endCxn id="153" idx="0"/>
          </p:cNvCxnSpPr>
          <p:nvPr/>
        </p:nvCxnSpPr>
        <p:spPr>
          <a:xfrm flipH="1">
            <a:off x="1976825" y="1118075"/>
            <a:ext cx="1420200" cy="9243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>
            <a:endCxn id="145" idx="0"/>
          </p:cNvCxnSpPr>
          <p:nvPr/>
        </p:nvCxnSpPr>
        <p:spPr>
          <a:xfrm>
            <a:off x="5763575" y="1075163"/>
            <a:ext cx="1607100" cy="9672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2"/>
          <p:cNvSpPr txBox="1"/>
          <p:nvPr/>
        </p:nvSpPr>
        <p:spPr>
          <a:xfrm>
            <a:off x="5907575" y="174562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GenServer(s)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706450" y="3405963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GenServers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06450" y="1698875"/>
            <a:ext cx="17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397025" y="354588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655150" y="4533300"/>
            <a:ext cx="4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github.com/s3cur3/genserver_architecture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920475" y="483050"/>
            <a:ext cx="20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0A5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Explicit &gt; implicit</a:t>
            </a:r>
            <a:r>
              <a:rPr lang="en" sz="1800">
                <a:solidFill>
                  <a:schemeClr val="accent5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ixirConf US 2021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