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78" r:id="rId4"/>
    <p:sldId id="259" r:id="rId5"/>
    <p:sldId id="260" r:id="rId6"/>
    <p:sldId id="25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4" r:id="rId15"/>
    <p:sldId id="268" r:id="rId16"/>
    <p:sldId id="270" r:id="rId17"/>
    <p:sldId id="271" r:id="rId18"/>
    <p:sldId id="272" r:id="rId19"/>
    <p:sldId id="276" r:id="rId20"/>
    <p:sldId id="277" r:id="rId21"/>
    <p:sldId id="273" r:id="rId22"/>
    <p:sldId id="275" r:id="rId23"/>
    <p:sldId id="280" r:id="rId24"/>
    <p:sldId id="279" r:id="rId25"/>
    <p:sldId id="283" r:id="rId26"/>
    <p:sldId id="281" r:id="rId27"/>
    <p:sldId id="282" r:id="rId28"/>
    <p:sldId id="269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6EA0DE7-DA7D-4E82-BA3B-994D194EF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2F566C5-8373-4DE8-B740-3B2378092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7ACA31B-5248-4CDD-95BB-E3C244C1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BF10-C9E5-424F-993C-FB73FD65BD49}" type="datetimeFigureOut">
              <a:rPr lang="tr-TR" smtClean="0"/>
              <a:t>13.12.2022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9E6D448-43AF-454F-AA7C-C90AC45F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2EFDB20-E1A0-40B7-83F6-095E9A0F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5EF8-6EB2-4875-ADBA-BAD67AD98A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68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8C45708-7881-4948-AF72-2F3D9982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F52E529-BE48-446E-B13C-89C56AD04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612273F-9CEE-4556-B04A-5C4B813E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BF10-C9E5-424F-993C-FB73FD65BD49}" type="datetimeFigureOut">
              <a:rPr lang="tr-TR" smtClean="0"/>
              <a:t>13.12.2022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99EC7C9-9D22-463B-A417-9E14E5C3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A0978C3-9C26-4728-B229-37C7BDBC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5EF8-6EB2-4875-ADBA-BAD67AD98A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841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2FB13D9-99C8-4932-A966-BA97251EB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4EECD50-2BFC-4548-911D-0C8160F94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871013-B4BB-4E90-A7CF-BD03B53B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BF10-C9E5-424F-993C-FB73FD65BD49}" type="datetimeFigureOut">
              <a:rPr lang="tr-TR" smtClean="0"/>
              <a:t>13.12.2022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FB44422-BFE1-448B-8E21-D88BFD41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3024DC-BA9C-4EBA-9C9A-62E6CBC7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5EF8-6EB2-4875-ADBA-BAD67AD98A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352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0F8849C-4F4C-48A2-BD61-ED75ADC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3E7221-325C-4EB7-9B35-CA3BE5E5C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401FF3-6718-4C58-98FA-6E713C66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BF10-C9E5-424F-993C-FB73FD65BD49}" type="datetimeFigureOut">
              <a:rPr lang="tr-TR" smtClean="0"/>
              <a:t>13.12.2022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8CC36E-FB47-457F-9C42-B9F90FB6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23551A4-601B-4C2C-86DF-28857D9E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5EF8-6EB2-4875-ADBA-BAD67AD98A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517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54E02E2-B838-4270-B611-D3663833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29FB2BC-AB85-48A9-A3DB-5E0801F66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891A012-D741-4FC0-B4EF-B4DA7B03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BF10-C9E5-424F-993C-FB73FD65BD49}" type="datetimeFigureOut">
              <a:rPr lang="tr-TR" smtClean="0"/>
              <a:t>13.12.2022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CE5FD5-C9F5-477C-8E35-7F884C2C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A9D0320-7A97-4B5D-9445-D6F429C9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5EF8-6EB2-4875-ADBA-BAD67AD98A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519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F9E1A7F-5D97-4E51-8D9C-EBE03B9A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3A2AB5-5CAE-4734-8A24-95A8C3B9D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0E7E85F-3333-4210-9D05-7684360FA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9FECF0E-CACD-4ED6-ADDF-56DDD56E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BF10-C9E5-424F-993C-FB73FD65BD49}" type="datetimeFigureOut">
              <a:rPr lang="tr-TR" smtClean="0"/>
              <a:t>13.12.2022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A99A549-D1B7-42FF-9730-6848459D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CFEEA15-086F-458D-A1E2-CE571768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5EF8-6EB2-4875-ADBA-BAD67AD98A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44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A3E9166-4A55-4B5A-B2C2-B37533DC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CFA3AA-34CF-43F3-9000-430A761A8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CEC8AEC-017A-41A1-8914-561372D9D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22ED631-8544-4E7E-9AFF-81318603E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91866BB-7D3C-4FCD-B8C4-72E628453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1400374-10AA-4309-AEA0-0761A119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BF10-C9E5-424F-993C-FB73FD65BD49}" type="datetimeFigureOut">
              <a:rPr lang="tr-TR" smtClean="0"/>
              <a:t>13.12.2022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11FC25E-8FBD-4609-ABC3-77FEDC17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4FB9B32-86B7-4D1C-885A-9F6418FC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5EF8-6EB2-4875-ADBA-BAD67AD98A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006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8BB26D4-EE94-4958-88AE-CFA9027E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F19D14E-BE1E-43AC-819F-CA96E9BE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BF10-C9E5-424F-993C-FB73FD65BD49}" type="datetimeFigureOut">
              <a:rPr lang="tr-TR" smtClean="0"/>
              <a:t>13.12.2022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513CF85-3568-446C-9E96-2854150C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1661FF1-3B92-48D3-BEC8-6E0EEBA7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5EF8-6EB2-4875-ADBA-BAD67AD98A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448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F0C934C-DD8E-4858-BB86-F287E67A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BF10-C9E5-424F-993C-FB73FD65BD49}" type="datetimeFigureOut">
              <a:rPr lang="tr-TR" smtClean="0"/>
              <a:t>13.12.2022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AAA3F52-CE9F-4ED5-B381-7CCD481B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5B6825C-60DC-4FD5-AA69-3AB802A8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5EF8-6EB2-4875-ADBA-BAD67AD98A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784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7F39532-1F63-47E3-808C-A23F8D50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4DE0CF-26CC-4A0E-91BD-399880B96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E145E11-A9A5-41D9-AF97-2770F62A5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602CCA0-3540-4ACC-942E-B4B36AF5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BF10-C9E5-424F-993C-FB73FD65BD49}" type="datetimeFigureOut">
              <a:rPr lang="tr-TR" smtClean="0"/>
              <a:t>13.12.2022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EC71D06-08AC-487C-8B88-895ED1F3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3A264D1-E33D-4DA6-827B-6B7D13FE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5EF8-6EB2-4875-ADBA-BAD67AD98A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477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22CBC87-56E6-4D64-9643-52A1E250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22A3AE0-B2B4-486C-9C3B-5755C04BB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4DE53FD-CA0A-423B-9CB3-DDAAAFCD6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9AEA93E-0DFA-405F-9728-8741FCA6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BF10-C9E5-424F-993C-FB73FD65BD49}" type="datetimeFigureOut">
              <a:rPr lang="tr-TR" smtClean="0"/>
              <a:t>13.12.2022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627F87C-1696-4E7E-87C5-70626221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239467A-CADB-4792-8606-63702556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F5EF8-6EB2-4875-ADBA-BAD67AD98A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292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EB0B34E-381E-4256-81DA-F32BB41E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E2971B7-3B64-4A70-91BF-F764A0BEE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9389BF1-51CB-40A1-86B3-1572377F7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4BF10-C9E5-424F-993C-FB73FD65BD49}" type="datetimeFigureOut">
              <a:rPr lang="tr-TR" smtClean="0"/>
              <a:t>13.12.2022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45499E1-79E8-4BC4-8C16-ABA4B6559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5DBB5C-08F9-4DD7-A56C-07C043C0B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F5EF8-6EB2-4875-ADBA-BAD67AD98A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81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machine-learning-t%C3%BCrkiye/scikit-learn-k%C3%BCt%C3%BCphanesi-ile-data-%C3%B6l%C3%A7eklendirme-86dbff831393" TargetMode="External"/><Relationship Id="rId7" Type="http://schemas.openxmlformats.org/officeDocument/2006/relationships/hyperlink" Target="https://fatmacetin.medium.com/k-nn-k-nearest-nei%CC%87ghbors-algori%CC%87tmasi-i%CC%87le-kalp-kri%CC%87zi%CC%87-tahmi%CC%87n-ve-anali%CC%87zi%CC%87-c77bf7eb5fe" TargetMode="External"/><Relationship Id="rId2" Type="http://schemas.openxmlformats.org/officeDocument/2006/relationships/hyperlink" Target="https://www.kaggle.com/datasets/rashikrahmanpritom/heart-attack-analysis-prediction-datas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igitsener.medium.com/veri-biliminde-kategorik-de%C4%9Fi%C5%9Fkenler-dummy-kukla-variable-ve-python-uygulamas%C4%B1-e086cb9a4f71" TargetMode="External"/><Relationship Id="rId5" Type="http://schemas.openxmlformats.org/officeDocument/2006/relationships/hyperlink" Target="https://www.youtube.com/watch?v=ZLUy5YeTbWA" TargetMode="External"/><Relationship Id="rId4" Type="http://schemas.openxmlformats.org/officeDocument/2006/relationships/hyperlink" Target="https://scikit-learn.org/stabl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900B6E4-90DC-40CC-9CFE-5F9705B5B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9387" y="360573"/>
            <a:ext cx="9675845" cy="2662545"/>
          </a:xfrm>
        </p:spPr>
        <p:txBody>
          <a:bodyPr>
            <a:normAutofit/>
          </a:bodyPr>
          <a:lstStyle/>
          <a:p>
            <a:r>
              <a:rPr lang="tr-TR" b="1" dirty="0"/>
              <a:t>KSU Mühendislik ve Mimarlık Fakültesi</a:t>
            </a:r>
            <a:br>
              <a:rPr lang="tr-TR" b="1" dirty="0"/>
            </a:br>
            <a:r>
              <a:rPr lang="tr-TR" b="1" dirty="0"/>
              <a:t>Bilgisayar Mühendisliği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7C95DB4-FA11-46C5-9952-8AD1957FE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3289" y="4208106"/>
            <a:ext cx="9144000" cy="1655762"/>
          </a:xfrm>
        </p:spPr>
        <p:txBody>
          <a:bodyPr>
            <a:normAutofit/>
          </a:bodyPr>
          <a:lstStyle/>
          <a:p>
            <a:r>
              <a:rPr lang="tr-TR" dirty="0"/>
              <a:t>Semih ACAR</a:t>
            </a:r>
          </a:p>
          <a:p>
            <a:r>
              <a:rPr lang="tr-TR" dirty="0"/>
              <a:t>Adem YETER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1E6C459-2C28-4329-A0A6-CB20118E1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99388" cy="20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44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D2D0B04-A7FE-4D8A-B04E-B35B6A3A4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66" y="1408567"/>
            <a:ext cx="4228571" cy="2641270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0D9F5665-5FE3-47C3-9572-58738B42E9EC}"/>
              </a:ext>
            </a:extLst>
          </p:cNvPr>
          <p:cNvSpPr/>
          <p:nvPr/>
        </p:nvSpPr>
        <p:spPr>
          <a:xfrm>
            <a:off x="5371322" y="652787"/>
            <a:ext cx="682067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highlight>
                  <a:srgbClr val="FFFF00"/>
                </a:highlight>
              </a:rPr>
              <a:t>### Kategorik olan verilerin grafikleri</a:t>
            </a:r>
          </a:p>
          <a:p>
            <a:r>
              <a:rPr lang="tr-TR" sz="2800" dirty="0" err="1">
                <a:highlight>
                  <a:srgbClr val="FFFF00"/>
                </a:highlight>
              </a:rPr>
              <a:t>kategorik_sutunlar</a:t>
            </a:r>
            <a:r>
              <a:rPr lang="tr-TR" sz="2800" dirty="0">
                <a:highlight>
                  <a:srgbClr val="FFFF00"/>
                </a:highlight>
              </a:rPr>
              <a:t> = [ </a:t>
            </a:r>
          </a:p>
          <a:p>
            <a:r>
              <a:rPr lang="tr-TR" sz="2800" dirty="0">
                <a:highlight>
                  <a:srgbClr val="FFFF00"/>
                </a:highlight>
              </a:rPr>
              <a:t>'</a:t>
            </a:r>
            <a:r>
              <a:rPr lang="tr-TR" sz="2800" dirty="0" err="1">
                <a:highlight>
                  <a:srgbClr val="FFFF00"/>
                </a:highlight>
              </a:rPr>
              <a:t>sex</a:t>
            </a:r>
            <a:r>
              <a:rPr lang="tr-TR" sz="2800" dirty="0">
                <a:highlight>
                  <a:srgbClr val="FFFF00"/>
                </a:highlight>
              </a:rPr>
              <a:t>','</a:t>
            </a:r>
            <a:r>
              <a:rPr lang="tr-TR" sz="2800" dirty="0" err="1">
                <a:highlight>
                  <a:srgbClr val="FFFF00"/>
                </a:highlight>
              </a:rPr>
              <a:t>exng</a:t>
            </a:r>
            <a:r>
              <a:rPr lang="tr-TR" sz="2800" dirty="0">
                <a:highlight>
                  <a:srgbClr val="FFFF00"/>
                </a:highlight>
              </a:rPr>
              <a:t>','</a:t>
            </a:r>
            <a:r>
              <a:rPr lang="tr-TR" sz="2800" dirty="0" err="1">
                <a:highlight>
                  <a:srgbClr val="FFFF00"/>
                </a:highlight>
              </a:rPr>
              <a:t>caa</a:t>
            </a:r>
            <a:r>
              <a:rPr lang="tr-TR" sz="2800" dirty="0">
                <a:highlight>
                  <a:srgbClr val="FFFF00"/>
                </a:highlight>
              </a:rPr>
              <a:t>’,</a:t>
            </a:r>
          </a:p>
          <a:p>
            <a:r>
              <a:rPr lang="tr-TR" sz="2800" dirty="0">
                <a:highlight>
                  <a:srgbClr val="FFFF00"/>
                </a:highlight>
              </a:rPr>
              <a:t>'</a:t>
            </a:r>
            <a:r>
              <a:rPr lang="tr-TR" sz="2800" dirty="0" err="1">
                <a:highlight>
                  <a:srgbClr val="FFFF00"/>
                </a:highlight>
              </a:rPr>
              <a:t>cp</a:t>
            </a:r>
            <a:r>
              <a:rPr lang="tr-TR" sz="2800" dirty="0">
                <a:highlight>
                  <a:srgbClr val="FFFF00"/>
                </a:highlight>
              </a:rPr>
              <a:t>','</a:t>
            </a:r>
            <a:r>
              <a:rPr lang="tr-TR" sz="2800" dirty="0" err="1">
                <a:highlight>
                  <a:srgbClr val="FFFF00"/>
                </a:highlight>
              </a:rPr>
              <a:t>fbs</a:t>
            </a:r>
            <a:r>
              <a:rPr lang="tr-TR" sz="2800" dirty="0">
                <a:highlight>
                  <a:srgbClr val="FFFF00"/>
                </a:highlight>
              </a:rPr>
              <a:t>','</a:t>
            </a:r>
            <a:r>
              <a:rPr lang="tr-TR" sz="2800" dirty="0" err="1">
                <a:highlight>
                  <a:srgbClr val="FFFF00"/>
                </a:highlight>
              </a:rPr>
              <a:t>restecg</a:t>
            </a:r>
            <a:r>
              <a:rPr lang="tr-TR" sz="2800" dirty="0">
                <a:highlight>
                  <a:srgbClr val="FFFF00"/>
                </a:highlight>
              </a:rPr>
              <a:t>’,</a:t>
            </a:r>
          </a:p>
          <a:p>
            <a:r>
              <a:rPr lang="tr-TR" sz="2800" dirty="0">
                <a:highlight>
                  <a:srgbClr val="FFFF00"/>
                </a:highlight>
              </a:rPr>
              <a:t>'</a:t>
            </a:r>
            <a:r>
              <a:rPr lang="tr-TR" sz="2800" dirty="0" err="1">
                <a:highlight>
                  <a:srgbClr val="FFFF00"/>
                </a:highlight>
              </a:rPr>
              <a:t>slp</a:t>
            </a:r>
            <a:r>
              <a:rPr lang="tr-TR" sz="2800" dirty="0">
                <a:highlight>
                  <a:srgbClr val="FFFF00"/>
                </a:highlight>
              </a:rPr>
              <a:t>','</a:t>
            </a:r>
            <a:r>
              <a:rPr lang="tr-TR" sz="2800" dirty="0" err="1">
                <a:highlight>
                  <a:srgbClr val="FFFF00"/>
                </a:highlight>
              </a:rPr>
              <a:t>thall</a:t>
            </a:r>
            <a:r>
              <a:rPr lang="tr-TR" sz="2800" dirty="0">
                <a:highlight>
                  <a:srgbClr val="FFFF00"/>
                </a:highlight>
              </a:rPr>
              <a:t>', '</a:t>
            </a:r>
            <a:r>
              <a:rPr lang="tr-TR" sz="2800" dirty="0" err="1">
                <a:highlight>
                  <a:srgbClr val="FFFF00"/>
                </a:highlight>
              </a:rPr>
              <a:t>output</a:t>
            </a:r>
            <a:r>
              <a:rPr lang="tr-TR" sz="2800" dirty="0">
                <a:highlight>
                  <a:srgbClr val="FFFF00"/>
                </a:highlight>
              </a:rPr>
              <a:t>']</a:t>
            </a:r>
          </a:p>
          <a:p>
            <a:endParaRPr lang="tr-TR" sz="2800" dirty="0">
              <a:highlight>
                <a:srgbClr val="FFFF00"/>
              </a:highlight>
            </a:endParaRPr>
          </a:p>
          <a:p>
            <a:r>
              <a:rPr lang="tr-TR" sz="2800" dirty="0" err="1">
                <a:highlight>
                  <a:srgbClr val="FFFF00"/>
                </a:highlight>
              </a:rPr>
              <a:t>for</a:t>
            </a:r>
            <a:r>
              <a:rPr lang="tr-TR" sz="2800" dirty="0">
                <a:highlight>
                  <a:srgbClr val="FFFF00"/>
                </a:highlight>
              </a:rPr>
              <a:t> </a:t>
            </a:r>
            <a:r>
              <a:rPr lang="tr-TR" sz="2800" dirty="0" err="1">
                <a:highlight>
                  <a:srgbClr val="FFFF00"/>
                </a:highlight>
              </a:rPr>
              <a:t>sutun</a:t>
            </a:r>
            <a:r>
              <a:rPr lang="tr-TR" sz="2800" dirty="0">
                <a:highlight>
                  <a:srgbClr val="FFFF00"/>
                </a:highlight>
              </a:rPr>
              <a:t> in </a:t>
            </a:r>
            <a:r>
              <a:rPr lang="tr-TR" sz="2800" dirty="0" err="1">
                <a:highlight>
                  <a:srgbClr val="FFFF00"/>
                </a:highlight>
              </a:rPr>
              <a:t>kategorik_sutunlar</a:t>
            </a:r>
            <a:r>
              <a:rPr lang="tr-TR" sz="2800" dirty="0">
                <a:highlight>
                  <a:srgbClr val="FFFF00"/>
                </a:highlight>
              </a:rPr>
              <a:t>:</a:t>
            </a:r>
          </a:p>
          <a:p>
            <a:r>
              <a:rPr lang="tr-TR" sz="2800" dirty="0">
                <a:highlight>
                  <a:srgbClr val="FFFF00"/>
                </a:highlight>
              </a:rPr>
              <a:t>    </a:t>
            </a:r>
            <a:r>
              <a:rPr lang="tr-TR" sz="2800" dirty="0" err="1">
                <a:highlight>
                  <a:srgbClr val="FFFF00"/>
                </a:highlight>
              </a:rPr>
              <a:t>plt.figure</a:t>
            </a:r>
            <a:r>
              <a:rPr lang="tr-TR" sz="2800" dirty="0">
                <a:highlight>
                  <a:srgbClr val="FFFF00"/>
                </a:highlight>
              </a:rPr>
              <a:t>(</a:t>
            </a:r>
            <a:r>
              <a:rPr lang="tr-TR" sz="2800" dirty="0" err="1">
                <a:highlight>
                  <a:srgbClr val="FFFF00"/>
                </a:highlight>
              </a:rPr>
              <a:t>figsize</a:t>
            </a:r>
            <a:r>
              <a:rPr lang="tr-TR" sz="2800" dirty="0">
                <a:highlight>
                  <a:srgbClr val="FFFF00"/>
                </a:highlight>
              </a:rPr>
              <a:t>=(5,3))</a:t>
            </a:r>
          </a:p>
          <a:p>
            <a:r>
              <a:rPr lang="tr-TR" sz="2800" dirty="0">
                <a:highlight>
                  <a:srgbClr val="FFFF00"/>
                </a:highlight>
              </a:rPr>
              <a:t>    </a:t>
            </a:r>
            <a:r>
              <a:rPr lang="tr-TR" sz="2800" dirty="0" err="1">
                <a:highlight>
                  <a:srgbClr val="FFFF00"/>
                </a:highlight>
              </a:rPr>
              <a:t>sns.countplot</a:t>
            </a:r>
            <a:r>
              <a:rPr lang="tr-TR" sz="2800" dirty="0">
                <a:highlight>
                  <a:srgbClr val="FFFF00"/>
                </a:highlight>
              </a:rPr>
              <a:t>( </a:t>
            </a:r>
          </a:p>
          <a:p>
            <a:r>
              <a:rPr lang="tr-TR" sz="2800" dirty="0">
                <a:highlight>
                  <a:srgbClr val="FFFF00"/>
                </a:highlight>
              </a:rPr>
              <a:t>            x=</a:t>
            </a:r>
            <a:r>
              <a:rPr lang="tr-TR" sz="2800" dirty="0" err="1">
                <a:highlight>
                  <a:srgbClr val="FFFF00"/>
                </a:highlight>
              </a:rPr>
              <a:t>sutun</a:t>
            </a:r>
            <a:r>
              <a:rPr lang="tr-TR" sz="2800" dirty="0">
                <a:highlight>
                  <a:srgbClr val="FFFF00"/>
                </a:highlight>
              </a:rPr>
              <a:t>,</a:t>
            </a:r>
          </a:p>
          <a:p>
            <a:r>
              <a:rPr lang="tr-TR" sz="2800" dirty="0">
                <a:highlight>
                  <a:srgbClr val="FFFF00"/>
                </a:highlight>
              </a:rPr>
              <a:t>            data=data[</a:t>
            </a:r>
            <a:r>
              <a:rPr lang="tr-TR" sz="2800" dirty="0" err="1">
                <a:highlight>
                  <a:srgbClr val="FFFF00"/>
                </a:highlight>
              </a:rPr>
              <a:t>kategorik_sutunlar</a:t>
            </a:r>
            <a:r>
              <a:rPr lang="tr-TR" sz="2800" dirty="0">
                <a:highlight>
                  <a:srgbClr val="FFFF00"/>
                </a:highlight>
              </a:rPr>
              <a:t>],</a:t>
            </a:r>
          </a:p>
          <a:p>
            <a:r>
              <a:rPr lang="tr-TR" sz="2800" dirty="0">
                <a:highlight>
                  <a:srgbClr val="FFFF00"/>
                </a:highlight>
              </a:rPr>
              <a:t>            </a:t>
            </a:r>
            <a:r>
              <a:rPr lang="tr-TR" sz="2800" dirty="0" err="1">
                <a:highlight>
                  <a:srgbClr val="FFFF00"/>
                </a:highlight>
              </a:rPr>
              <a:t>hue</a:t>
            </a:r>
            <a:r>
              <a:rPr lang="tr-TR" sz="2800" dirty="0">
                <a:highlight>
                  <a:srgbClr val="FFFF00"/>
                </a:highlight>
              </a:rPr>
              <a:t>="</a:t>
            </a:r>
            <a:r>
              <a:rPr lang="tr-TR" sz="2800" dirty="0" err="1">
                <a:highlight>
                  <a:srgbClr val="FFFF00"/>
                </a:highlight>
              </a:rPr>
              <a:t>output</a:t>
            </a:r>
            <a:r>
              <a:rPr lang="tr-TR" sz="2800" dirty="0">
                <a:highlight>
                  <a:srgbClr val="FFFF00"/>
                </a:highlight>
              </a:rPr>
              <a:t>"</a:t>
            </a:r>
          </a:p>
          <a:p>
            <a:r>
              <a:rPr lang="tr-TR" sz="2800" dirty="0">
                <a:highlight>
                  <a:srgbClr val="FF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426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FD73704-E337-4E5A-84D9-767C1D1B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491" y="-74645"/>
            <a:ext cx="7344747" cy="1258402"/>
          </a:xfrm>
        </p:spPr>
        <p:txBody>
          <a:bodyPr>
            <a:normAutofit/>
          </a:bodyPr>
          <a:lstStyle/>
          <a:p>
            <a:r>
              <a:rPr lang="tr-TR" sz="2800" dirty="0"/>
              <a:t>Devamlılık gösteren sütunlar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188F689-2635-4C05-8D3F-1742D4C8E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88" y="1034240"/>
            <a:ext cx="101917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7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4105E437-D6D4-4536-B6BF-5B8127978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53"/>
          <a:stretch/>
        </p:blipFill>
        <p:spPr>
          <a:xfrm>
            <a:off x="1073805" y="438538"/>
            <a:ext cx="10044390" cy="4012517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B8CC4C35-4F13-4952-9C76-3FE73D06BFF2}"/>
              </a:ext>
            </a:extLst>
          </p:cNvPr>
          <p:cNvSpPr/>
          <p:nvPr/>
        </p:nvSpPr>
        <p:spPr>
          <a:xfrm>
            <a:off x="1296955" y="4603933"/>
            <a:ext cx="82669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highlight>
                  <a:srgbClr val="FFFF00"/>
                </a:highlight>
              </a:rPr>
              <a:t>## </a:t>
            </a:r>
            <a:r>
              <a:rPr lang="tr-TR" sz="2800" dirty="0" err="1">
                <a:highlight>
                  <a:srgbClr val="FFFF00"/>
                </a:highlight>
              </a:rPr>
              <a:t>pair</a:t>
            </a:r>
            <a:r>
              <a:rPr lang="tr-TR" sz="2800" dirty="0">
                <a:highlight>
                  <a:srgbClr val="FFFF00"/>
                </a:highlight>
              </a:rPr>
              <a:t> </a:t>
            </a:r>
            <a:r>
              <a:rPr lang="tr-TR" sz="2800" dirty="0" err="1">
                <a:highlight>
                  <a:srgbClr val="FFFF00"/>
                </a:highlight>
              </a:rPr>
              <a:t>plot</a:t>
            </a:r>
            <a:endParaRPr lang="tr-TR" sz="2800" dirty="0">
              <a:highlight>
                <a:srgbClr val="FFFF00"/>
              </a:highlight>
            </a:endParaRPr>
          </a:p>
          <a:p>
            <a:r>
              <a:rPr lang="tr-TR" sz="2800" dirty="0" err="1">
                <a:highlight>
                  <a:srgbClr val="FFFF00"/>
                </a:highlight>
              </a:rPr>
              <a:t>kategorik_olmayan</a:t>
            </a:r>
            <a:r>
              <a:rPr lang="tr-TR" sz="2800" dirty="0">
                <a:highlight>
                  <a:srgbClr val="FFFF00"/>
                </a:highlight>
              </a:rPr>
              <a:t> =</a:t>
            </a:r>
          </a:p>
          <a:p>
            <a:r>
              <a:rPr lang="tr-TR" sz="2800" dirty="0">
                <a:highlight>
                  <a:srgbClr val="FFFF00"/>
                </a:highlight>
              </a:rPr>
              <a:t>["</a:t>
            </a:r>
            <a:r>
              <a:rPr lang="tr-TR" sz="2800" dirty="0" err="1">
                <a:highlight>
                  <a:srgbClr val="FFFF00"/>
                </a:highlight>
              </a:rPr>
              <a:t>age</a:t>
            </a:r>
            <a:r>
              <a:rPr lang="tr-TR" sz="2800" dirty="0">
                <a:highlight>
                  <a:srgbClr val="FFFF00"/>
                </a:highlight>
              </a:rPr>
              <a:t>","</a:t>
            </a:r>
            <a:r>
              <a:rPr lang="tr-TR" sz="2800" dirty="0" err="1">
                <a:highlight>
                  <a:srgbClr val="FFFF00"/>
                </a:highlight>
              </a:rPr>
              <a:t>trtbps</a:t>
            </a:r>
            <a:r>
              <a:rPr lang="tr-TR" sz="2800" dirty="0">
                <a:highlight>
                  <a:srgbClr val="FFFF00"/>
                </a:highlight>
              </a:rPr>
              <a:t>","</a:t>
            </a:r>
            <a:r>
              <a:rPr lang="tr-TR" sz="2800" dirty="0" err="1">
                <a:highlight>
                  <a:srgbClr val="FFFF00"/>
                </a:highlight>
              </a:rPr>
              <a:t>chol</a:t>
            </a:r>
            <a:r>
              <a:rPr lang="tr-TR" sz="2800" dirty="0">
                <a:highlight>
                  <a:srgbClr val="FFFF00"/>
                </a:highlight>
              </a:rPr>
              <a:t>","</a:t>
            </a:r>
            <a:r>
              <a:rPr lang="tr-TR" sz="2800" dirty="0" err="1">
                <a:highlight>
                  <a:srgbClr val="FFFF00"/>
                </a:highlight>
              </a:rPr>
              <a:t>thalachh</a:t>
            </a:r>
            <a:r>
              <a:rPr lang="tr-TR" sz="2800" dirty="0">
                <a:highlight>
                  <a:srgbClr val="FFFF00"/>
                </a:highlight>
              </a:rPr>
              <a:t>","</a:t>
            </a:r>
            <a:r>
              <a:rPr lang="tr-TR" sz="2800" dirty="0" err="1">
                <a:highlight>
                  <a:srgbClr val="FFFF00"/>
                </a:highlight>
              </a:rPr>
              <a:t>oldpeak</a:t>
            </a:r>
            <a:r>
              <a:rPr lang="tr-TR" sz="2800" dirty="0">
                <a:highlight>
                  <a:srgbClr val="FFFF00"/>
                </a:highlight>
              </a:rPr>
              <a:t>","</a:t>
            </a:r>
            <a:r>
              <a:rPr lang="tr-TR" sz="2800" dirty="0" err="1">
                <a:highlight>
                  <a:srgbClr val="FFFF00"/>
                </a:highlight>
              </a:rPr>
              <a:t>output</a:t>
            </a:r>
            <a:r>
              <a:rPr lang="tr-TR" sz="2800" dirty="0">
                <a:highlight>
                  <a:srgbClr val="FFFF00"/>
                </a:highlight>
              </a:rPr>
              <a:t>"]  </a:t>
            </a:r>
          </a:p>
          <a:p>
            <a:r>
              <a:rPr lang="tr-TR" sz="2800" dirty="0" err="1">
                <a:highlight>
                  <a:srgbClr val="FFFF00"/>
                </a:highlight>
              </a:rPr>
              <a:t>sns.pairplot</a:t>
            </a:r>
            <a:r>
              <a:rPr lang="tr-TR" sz="2800" dirty="0">
                <a:highlight>
                  <a:srgbClr val="FFFF00"/>
                </a:highlight>
              </a:rPr>
              <a:t>(data[</a:t>
            </a:r>
            <a:r>
              <a:rPr lang="tr-TR" sz="2800" dirty="0" err="1">
                <a:highlight>
                  <a:srgbClr val="FFFF00"/>
                </a:highlight>
              </a:rPr>
              <a:t>kategorik_olmayan</a:t>
            </a:r>
            <a:r>
              <a:rPr lang="tr-TR" sz="2800" dirty="0">
                <a:highlight>
                  <a:srgbClr val="FFFF00"/>
                </a:highlight>
              </a:rPr>
              <a:t>], </a:t>
            </a:r>
            <a:r>
              <a:rPr lang="tr-TR" sz="2800" dirty="0" err="1">
                <a:highlight>
                  <a:srgbClr val="FFFF00"/>
                </a:highlight>
              </a:rPr>
              <a:t>hue</a:t>
            </a:r>
            <a:r>
              <a:rPr lang="tr-TR" sz="2800" dirty="0">
                <a:highlight>
                  <a:srgbClr val="FFFF00"/>
                </a:highlight>
              </a:rPr>
              <a:t>="</a:t>
            </a:r>
            <a:r>
              <a:rPr lang="tr-TR" sz="2800" dirty="0" err="1">
                <a:highlight>
                  <a:srgbClr val="FFFF00"/>
                </a:highlight>
              </a:rPr>
              <a:t>output</a:t>
            </a:r>
            <a:r>
              <a:rPr lang="tr-TR" sz="2800" dirty="0">
                <a:highlight>
                  <a:srgbClr val="FFFF00"/>
                </a:highlight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811975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D95C962-B1E9-46FE-AB68-C272C09E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000" dirty="0"/>
              <a:t>Veri ölçeklendirme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2549F4-9F76-40CD-9606-5044ABA9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dirty="0"/>
              <a:t>Ölçekleme zorunlu değildir, yukarıdaki gibi ölçeklenmemiş bir data ile çok kötü bir sonuç alabiliriz. </a:t>
            </a:r>
          </a:p>
          <a:p>
            <a:r>
              <a:rPr lang="tr-TR" dirty="0"/>
              <a:t>Ölçeklemenin temel amacı, daha büyük sayısal aralıkların etkilerinden kaçınmaktır </a:t>
            </a:r>
          </a:p>
          <a:p>
            <a:r>
              <a:rPr lang="tr-TR" dirty="0"/>
              <a:t>Makine öğrenimi algoritmalarından önce verileri ölçeklendirmek daha iyi performans gösterecektir</a:t>
            </a:r>
          </a:p>
        </p:txBody>
      </p:sp>
    </p:spTree>
    <p:extLst>
      <p:ext uri="{BB962C8B-B14F-4D97-AF65-F5344CB8AC3E}">
        <p14:creationId xmlns:p14="http://schemas.microsoft.com/office/powerpoint/2010/main" val="4256254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DD523D1-0FBB-4B3F-9D40-2F59AA227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4923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B456887-8E99-4A86-B24A-02CCA157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000" dirty="0" err="1"/>
              <a:t>Robust</a:t>
            </a:r>
            <a:r>
              <a:rPr lang="tr-TR" sz="4000" dirty="0"/>
              <a:t> </a:t>
            </a:r>
            <a:r>
              <a:rPr lang="tr-TR" sz="4000" dirty="0" err="1"/>
              <a:t>Scaler</a:t>
            </a:r>
            <a:endParaRPr lang="tr-TR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33669B-5A52-418D-A8BD-2523D6730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RobustScaler</a:t>
            </a:r>
            <a:r>
              <a:rPr lang="tr-TR" dirty="0"/>
              <a:t>, medyan tabanlı bir ölçekleme yöntemidir.</a:t>
            </a:r>
          </a:p>
          <a:p>
            <a:r>
              <a:rPr lang="tr-TR" dirty="0"/>
              <a:t> </a:t>
            </a:r>
            <a:r>
              <a:rPr lang="tr-TR" dirty="0" err="1"/>
              <a:t>RobustScaler</a:t>
            </a:r>
            <a:r>
              <a:rPr lang="tr-TR" dirty="0"/>
              <a:t> formülü (</a:t>
            </a:r>
            <a:r>
              <a:rPr lang="tr-TR" dirty="0" err="1"/>
              <a:t>Xi-Xmedian</a:t>
            </a:r>
            <a:r>
              <a:rPr lang="tr-TR" dirty="0"/>
              <a:t>) / </a:t>
            </a:r>
            <a:r>
              <a:rPr lang="tr-TR" dirty="0" err="1"/>
              <a:t>Xiqr</a:t>
            </a:r>
            <a:r>
              <a:rPr lang="tr-TR" dirty="0"/>
              <a:t> olduğundan aykırı değerlerden etkilenmez.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D31724A-8F8E-4316-9FEB-11B0085E2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17" y="4001294"/>
            <a:ext cx="36480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9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27DD9552-12A1-47B9-AEE2-61ED23540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086599" cy="6858000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B78A37A3-D4DB-4581-A504-97FC1F92EFB3}"/>
              </a:ext>
            </a:extLst>
          </p:cNvPr>
          <p:cNvSpPr/>
          <p:nvPr/>
        </p:nvSpPr>
        <p:spPr>
          <a:xfrm>
            <a:off x="6998445" y="0"/>
            <a:ext cx="507896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ighlight>
                  <a:srgbClr val="00FF00"/>
                </a:highlight>
              </a:rPr>
              <a:t>### </a:t>
            </a:r>
            <a:r>
              <a:rPr lang="tr-TR" dirty="0" err="1">
                <a:highlight>
                  <a:srgbClr val="00FF00"/>
                </a:highlight>
              </a:rPr>
              <a:t>Swarm</a:t>
            </a:r>
            <a:r>
              <a:rPr lang="tr-TR" dirty="0">
                <a:highlight>
                  <a:srgbClr val="00FF00"/>
                </a:highlight>
              </a:rPr>
              <a:t> </a:t>
            </a:r>
            <a:r>
              <a:rPr lang="tr-TR" dirty="0" err="1">
                <a:highlight>
                  <a:srgbClr val="00FF00"/>
                </a:highlight>
              </a:rPr>
              <a:t>Plot</a:t>
            </a:r>
            <a:endParaRPr lang="tr-TR" dirty="0">
              <a:highlight>
                <a:srgbClr val="00FF00"/>
              </a:highlight>
            </a:endParaRPr>
          </a:p>
          <a:p>
            <a:r>
              <a:rPr lang="tr-TR" dirty="0" err="1">
                <a:highlight>
                  <a:srgbClr val="FFFF00"/>
                </a:highlight>
              </a:rPr>
              <a:t>from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sklearn.preprocessing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import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RobustScaler</a:t>
            </a:r>
            <a:endParaRPr lang="tr-TR" dirty="0">
              <a:highlight>
                <a:srgbClr val="FFFF00"/>
              </a:highlight>
            </a:endParaRPr>
          </a:p>
          <a:p>
            <a:endParaRPr lang="tr-TR" dirty="0">
              <a:highlight>
                <a:srgbClr val="FFFF00"/>
              </a:highlight>
            </a:endParaRPr>
          </a:p>
          <a:p>
            <a:r>
              <a:rPr lang="tr-TR" dirty="0" err="1">
                <a:highlight>
                  <a:srgbClr val="FFFF00"/>
                </a:highlight>
              </a:rPr>
              <a:t>kategorik_olmayan_data</a:t>
            </a:r>
            <a:r>
              <a:rPr lang="tr-TR" dirty="0">
                <a:highlight>
                  <a:srgbClr val="FFFF00"/>
                </a:highlight>
              </a:rPr>
              <a:t> = data[</a:t>
            </a:r>
            <a:r>
              <a:rPr lang="tr-TR" dirty="0" err="1">
                <a:highlight>
                  <a:srgbClr val="FFFF00"/>
                </a:highlight>
              </a:rPr>
              <a:t>kategorik_olmayan</a:t>
            </a:r>
            <a:r>
              <a:rPr lang="tr-TR" dirty="0">
                <a:highlight>
                  <a:srgbClr val="FFFF00"/>
                </a:highlight>
              </a:rPr>
              <a:t>]</a:t>
            </a:r>
          </a:p>
          <a:p>
            <a:endParaRPr lang="tr-TR" dirty="0">
              <a:highlight>
                <a:srgbClr val="FFFF00"/>
              </a:highlight>
            </a:endParaRPr>
          </a:p>
          <a:p>
            <a:r>
              <a:rPr lang="tr-TR" dirty="0" err="1">
                <a:highlight>
                  <a:srgbClr val="FFFF00"/>
                </a:highlight>
              </a:rPr>
              <a:t>scaler</a:t>
            </a:r>
            <a:r>
              <a:rPr lang="tr-TR" dirty="0">
                <a:highlight>
                  <a:srgbClr val="FFFF00"/>
                </a:highlight>
              </a:rPr>
              <a:t> = </a:t>
            </a:r>
            <a:r>
              <a:rPr lang="tr-TR" dirty="0" err="1">
                <a:highlight>
                  <a:srgbClr val="FFFF00"/>
                </a:highlight>
              </a:rPr>
              <a:t>RobustScaler</a:t>
            </a:r>
            <a:r>
              <a:rPr lang="tr-TR" dirty="0">
                <a:highlight>
                  <a:srgbClr val="FFFF00"/>
                </a:highlight>
              </a:rPr>
              <a:t>()</a:t>
            </a:r>
          </a:p>
          <a:p>
            <a:endParaRPr lang="tr-TR" dirty="0">
              <a:highlight>
                <a:srgbClr val="FFFF00"/>
              </a:highlight>
            </a:endParaRPr>
          </a:p>
          <a:p>
            <a:r>
              <a:rPr lang="tr-TR" dirty="0" err="1">
                <a:highlight>
                  <a:srgbClr val="FFFF00"/>
                </a:highlight>
              </a:rPr>
              <a:t>kategorik_olmayan_data</a:t>
            </a:r>
            <a:r>
              <a:rPr lang="tr-TR" dirty="0">
                <a:highlight>
                  <a:srgbClr val="FFFF00"/>
                </a:highlight>
              </a:rPr>
              <a:t> = 	</a:t>
            </a:r>
          </a:p>
          <a:p>
            <a:r>
              <a:rPr lang="tr-TR" dirty="0">
                <a:highlight>
                  <a:srgbClr val="FFFF00"/>
                </a:highlight>
              </a:rPr>
              <a:t>	</a:t>
            </a:r>
            <a:r>
              <a:rPr lang="tr-TR" dirty="0" err="1">
                <a:highlight>
                  <a:srgbClr val="FFFF00"/>
                </a:highlight>
              </a:rPr>
              <a:t>scaler.fit_transform</a:t>
            </a:r>
            <a:r>
              <a:rPr lang="tr-TR" dirty="0">
                <a:highlight>
                  <a:srgbClr val="FFFF00"/>
                </a:highlight>
              </a:rPr>
              <a:t>(</a:t>
            </a:r>
          </a:p>
          <a:p>
            <a:r>
              <a:rPr lang="tr-TR" dirty="0" err="1">
                <a:highlight>
                  <a:srgbClr val="FFFF00"/>
                </a:highlight>
              </a:rPr>
              <a:t>kategorik_olmayan_data.drop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 err="1">
                <a:highlight>
                  <a:srgbClr val="FFFF00"/>
                </a:highlight>
              </a:rPr>
              <a:t>columns</a:t>
            </a:r>
            <a:r>
              <a:rPr lang="tr-TR" dirty="0">
                <a:highlight>
                  <a:srgbClr val="FFFF00"/>
                </a:highlight>
              </a:rPr>
              <a:t>="</a:t>
            </a:r>
            <a:r>
              <a:rPr lang="tr-TR" dirty="0" err="1">
                <a:highlight>
                  <a:srgbClr val="FFFF00"/>
                </a:highlight>
              </a:rPr>
              <a:t>output</a:t>
            </a:r>
            <a:r>
              <a:rPr lang="tr-TR" dirty="0">
                <a:highlight>
                  <a:srgbClr val="FFFF00"/>
                </a:highlight>
              </a:rPr>
              <a:t>")</a:t>
            </a:r>
          </a:p>
          <a:p>
            <a:r>
              <a:rPr lang="tr-TR" dirty="0">
                <a:highlight>
                  <a:srgbClr val="FFFF00"/>
                </a:highlight>
              </a:rPr>
              <a:t>)</a:t>
            </a:r>
          </a:p>
          <a:p>
            <a:r>
              <a:rPr lang="tr-TR" dirty="0">
                <a:highlight>
                  <a:srgbClr val="00FF00"/>
                </a:highlight>
              </a:rPr>
              <a:t>### </a:t>
            </a:r>
            <a:r>
              <a:rPr lang="tr-TR" dirty="0" err="1">
                <a:highlight>
                  <a:srgbClr val="00FF00"/>
                </a:highlight>
              </a:rPr>
              <a:t>numpy</a:t>
            </a:r>
            <a:r>
              <a:rPr lang="tr-TR" dirty="0">
                <a:highlight>
                  <a:srgbClr val="00FF00"/>
                </a:highlight>
              </a:rPr>
              <a:t> </a:t>
            </a:r>
            <a:r>
              <a:rPr lang="tr-TR" dirty="0" err="1">
                <a:highlight>
                  <a:srgbClr val="00FF00"/>
                </a:highlight>
              </a:rPr>
              <a:t>array</a:t>
            </a:r>
            <a:r>
              <a:rPr lang="tr-TR" dirty="0">
                <a:highlight>
                  <a:srgbClr val="00FF00"/>
                </a:highlight>
              </a:rPr>
              <a:t> </a:t>
            </a:r>
            <a:r>
              <a:rPr lang="tr-TR" dirty="0" err="1">
                <a:highlight>
                  <a:srgbClr val="00FF00"/>
                </a:highlight>
              </a:rPr>
              <a:t>oldugu</a:t>
            </a:r>
            <a:r>
              <a:rPr lang="tr-TR" dirty="0">
                <a:highlight>
                  <a:srgbClr val="00FF00"/>
                </a:highlight>
              </a:rPr>
              <a:t> için </a:t>
            </a:r>
            <a:r>
              <a:rPr lang="tr-TR" dirty="0" err="1">
                <a:highlight>
                  <a:srgbClr val="00FF00"/>
                </a:highlight>
              </a:rPr>
              <a:t>dataframe</a:t>
            </a:r>
            <a:r>
              <a:rPr lang="tr-TR" dirty="0">
                <a:highlight>
                  <a:srgbClr val="00FF00"/>
                </a:highlight>
              </a:rPr>
              <a:t> çeviriyoruz</a:t>
            </a:r>
          </a:p>
          <a:p>
            <a:r>
              <a:rPr lang="tr-TR" dirty="0" err="1">
                <a:highlight>
                  <a:srgbClr val="FFFF00"/>
                </a:highlight>
              </a:rPr>
              <a:t>kategorik_olmayan_dataF</a:t>
            </a:r>
            <a:r>
              <a:rPr lang="tr-TR" dirty="0">
                <a:highlight>
                  <a:srgbClr val="FFFF00"/>
                </a:highlight>
              </a:rPr>
              <a:t> =</a:t>
            </a:r>
          </a:p>
          <a:p>
            <a:r>
              <a:rPr lang="tr-TR" dirty="0">
                <a:highlight>
                  <a:srgbClr val="FFFF00"/>
                </a:highlight>
              </a:rPr>
              <a:t>	</a:t>
            </a:r>
            <a:r>
              <a:rPr lang="tr-TR" dirty="0" err="1">
                <a:highlight>
                  <a:srgbClr val="FFFF00"/>
                </a:highlight>
              </a:rPr>
              <a:t>pd.DataFrame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 err="1">
                <a:highlight>
                  <a:srgbClr val="FFFF00"/>
                </a:highlight>
              </a:rPr>
              <a:t>kategorik_olmayan_data</a:t>
            </a:r>
            <a:r>
              <a:rPr lang="tr-TR" dirty="0">
                <a:highlight>
                  <a:srgbClr val="FFFF00"/>
                </a:highlight>
              </a:rPr>
              <a:t>, 	</a:t>
            </a:r>
            <a:r>
              <a:rPr lang="tr-TR" dirty="0" err="1">
                <a:highlight>
                  <a:srgbClr val="FFFF00"/>
                </a:highlight>
              </a:rPr>
              <a:t>columns</a:t>
            </a:r>
            <a:r>
              <a:rPr lang="tr-TR" dirty="0">
                <a:highlight>
                  <a:srgbClr val="FFFF00"/>
                </a:highlight>
              </a:rPr>
              <a:t> = </a:t>
            </a:r>
            <a:r>
              <a:rPr lang="tr-TR" dirty="0" err="1">
                <a:highlight>
                  <a:srgbClr val="FFFF00"/>
                </a:highlight>
              </a:rPr>
              <a:t>kategorik_olmayan</a:t>
            </a:r>
            <a:r>
              <a:rPr lang="tr-TR" dirty="0">
                <a:highlight>
                  <a:srgbClr val="FFFF00"/>
                </a:highlight>
              </a:rPr>
              <a:t>[:-1]</a:t>
            </a:r>
          </a:p>
          <a:p>
            <a:r>
              <a:rPr lang="tr-TR" dirty="0">
                <a:highlight>
                  <a:srgbClr val="FFFF00"/>
                </a:highlight>
              </a:rPr>
              <a:t>)</a:t>
            </a:r>
          </a:p>
          <a:p>
            <a:r>
              <a:rPr lang="tr-TR" dirty="0" err="1">
                <a:highlight>
                  <a:srgbClr val="FFFF00"/>
                </a:highlight>
              </a:rPr>
              <a:t>kategorik_olmayan_dataF.head</a:t>
            </a:r>
            <a:r>
              <a:rPr lang="tr-TR" dirty="0">
                <a:highlight>
                  <a:srgbClr val="FFFF00"/>
                </a:highlight>
              </a:rPr>
              <a:t>()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D25D9BF-D973-46BC-A31F-989D46AF1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816" y="4892544"/>
            <a:ext cx="52863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94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174F6E41-75B0-408B-BD25-F5FFDA0E5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086599" cy="6858000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807B5592-CA8C-4CCD-A124-81DE85BA1139}"/>
              </a:ext>
            </a:extLst>
          </p:cNvPr>
          <p:cNvSpPr/>
          <p:nvPr/>
        </p:nvSpPr>
        <p:spPr>
          <a:xfrm>
            <a:off x="7007290" y="74645"/>
            <a:ext cx="518471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/>
          </a:p>
          <a:p>
            <a:r>
              <a:rPr lang="tr-TR" dirty="0" err="1">
                <a:highlight>
                  <a:srgbClr val="FFFF00"/>
                </a:highlight>
              </a:rPr>
              <a:t>kategorik_olmayan_dataF</a:t>
            </a:r>
            <a:r>
              <a:rPr lang="tr-TR" dirty="0">
                <a:highlight>
                  <a:srgbClr val="FFFF00"/>
                </a:highlight>
              </a:rPr>
              <a:t> = 	</a:t>
            </a:r>
            <a:r>
              <a:rPr lang="tr-TR" dirty="0" err="1">
                <a:highlight>
                  <a:srgbClr val="FFFF00"/>
                </a:highlight>
              </a:rPr>
              <a:t>pd.concat</a:t>
            </a:r>
            <a:r>
              <a:rPr lang="tr-TR" dirty="0">
                <a:highlight>
                  <a:srgbClr val="FFFF00"/>
                </a:highlight>
              </a:rPr>
              <a:t>([</a:t>
            </a:r>
            <a:r>
              <a:rPr lang="tr-TR" dirty="0" err="1">
                <a:highlight>
                  <a:srgbClr val="FFFF00"/>
                </a:highlight>
              </a:rPr>
              <a:t>kategorik_olmayan_dataF</a:t>
            </a:r>
            <a:r>
              <a:rPr lang="tr-TR" dirty="0">
                <a:highlight>
                  <a:srgbClr val="FFFF00"/>
                </a:highlight>
              </a:rPr>
              <a:t>, </a:t>
            </a:r>
            <a:r>
              <a:rPr lang="tr-TR" dirty="0" err="1">
                <a:highlight>
                  <a:srgbClr val="FFFF00"/>
                </a:highlight>
              </a:rPr>
              <a:t>data.loc</a:t>
            </a:r>
            <a:r>
              <a:rPr lang="tr-TR" dirty="0">
                <a:highlight>
                  <a:srgbClr val="FFFF00"/>
                </a:highlight>
              </a:rPr>
              <a:t>[:, "</a:t>
            </a:r>
            <a:r>
              <a:rPr lang="tr-TR" dirty="0" err="1">
                <a:highlight>
                  <a:srgbClr val="FFFF00"/>
                </a:highlight>
              </a:rPr>
              <a:t>output</a:t>
            </a:r>
            <a:r>
              <a:rPr lang="tr-TR" dirty="0">
                <a:highlight>
                  <a:srgbClr val="FFFF00"/>
                </a:highlight>
              </a:rPr>
              <a:t>"]], </a:t>
            </a:r>
            <a:r>
              <a:rPr lang="tr-TR" dirty="0" err="1">
                <a:highlight>
                  <a:srgbClr val="FFFF00"/>
                </a:highlight>
              </a:rPr>
              <a:t>axis</a:t>
            </a:r>
            <a:r>
              <a:rPr lang="tr-TR" dirty="0">
                <a:highlight>
                  <a:srgbClr val="FFFF00"/>
                </a:highlight>
              </a:rPr>
              <a:t> = 1)</a:t>
            </a:r>
          </a:p>
          <a:p>
            <a:endParaRPr lang="tr-TR" dirty="0">
              <a:highlight>
                <a:srgbClr val="FFFF00"/>
              </a:highlight>
            </a:endParaRPr>
          </a:p>
          <a:p>
            <a:r>
              <a:rPr lang="tr-TR" dirty="0" err="1">
                <a:highlight>
                  <a:srgbClr val="FFFF00"/>
                </a:highlight>
              </a:rPr>
              <a:t>kategorik_olmayan_dataF.head</a:t>
            </a:r>
            <a:r>
              <a:rPr lang="tr-TR" dirty="0">
                <a:highlight>
                  <a:srgbClr val="FFFF00"/>
                </a:highlight>
              </a:rPr>
              <a:t>()</a:t>
            </a:r>
          </a:p>
          <a:p>
            <a:endParaRPr lang="tr-TR" dirty="0">
              <a:highlight>
                <a:srgbClr val="FFFF00"/>
              </a:highlight>
            </a:endParaRPr>
          </a:p>
          <a:p>
            <a:r>
              <a:rPr lang="tr-TR" dirty="0" err="1">
                <a:highlight>
                  <a:srgbClr val="FFFF00"/>
                </a:highlight>
              </a:rPr>
              <a:t>kategorik_olmayan_dataF_melt</a:t>
            </a:r>
            <a:r>
              <a:rPr lang="tr-TR" dirty="0">
                <a:highlight>
                  <a:srgbClr val="FFFF00"/>
                </a:highlight>
              </a:rPr>
              <a:t> = </a:t>
            </a:r>
            <a:r>
              <a:rPr lang="tr-TR" dirty="0" err="1">
                <a:highlight>
                  <a:srgbClr val="FFFF00"/>
                </a:highlight>
              </a:rPr>
              <a:t>pd.melt</a:t>
            </a:r>
            <a:r>
              <a:rPr lang="tr-TR" dirty="0">
                <a:highlight>
                  <a:srgbClr val="FFFF00"/>
                </a:highlight>
              </a:rPr>
              <a:t>(</a:t>
            </a:r>
          </a:p>
          <a:p>
            <a:pPr lvl="1"/>
            <a:r>
              <a:rPr lang="tr-TR" dirty="0" err="1">
                <a:highlight>
                  <a:srgbClr val="FFFF00"/>
                </a:highlight>
              </a:rPr>
              <a:t>kategorik_olmayan_dataF</a:t>
            </a:r>
            <a:r>
              <a:rPr lang="tr-TR" dirty="0">
                <a:highlight>
                  <a:srgbClr val="FFFF00"/>
                </a:highlight>
              </a:rPr>
              <a:t>,</a:t>
            </a:r>
          </a:p>
          <a:p>
            <a:pPr lvl="1"/>
            <a:r>
              <a:rPr lang="tr-TR" dirty="0" err="1">
                <a:highlight>
                  <a:srgbClr val="FFFF00"/>
                </a:highlight>
              </a:rPr>
              <a:t>id_vars</a:t>
            </a:r>
            <a:r>
              <a:rPr lang="tr-TR" dirty="0">
                <a:highlight>
                  <a:srgbClr val="FFFF00"/>
                </a:highlight>
              </a:rPr>
              <a:t>="</a:t>
            </a:r>
            <a:r>
              <a:rPr lang="tr-TR" dirty="0" err="1">
                <a:highlight>
                  <a:srgbClr val="FFFF00"/>
                </a:highlight>
              </a:rPr>
              <a:t>output</a:t>
            </a:r>
            <a:r>
              <a:rPr lang="tr-TR" dirty="0">
                <a:highlight>
                  <a:srgbClr val="FFFF00"/>
                </a:highlight>
              </a:rPr>
              <a:t>",</a:t>
            </a:r>
          </a:p>
          <a:p>
            <a:pPr lvl="1"/>
            <a:r>
              <a:rPr lang="tr-TR" dirty="0" err="1">
                <a:highlight>
                  <a:srgbClr val="FFFF00"/>
                </a:highlight>
              </a:rPr>
              <a:t>var_name</a:t>
            </a:r>
            <a:r>
              <a:rPr lang="tr-TR" dirty="0">
                <a:highlight>
                  <a:srgbClr val="FFFF00"/>
                </a:highlight>
              </a:rPr>
              <a:t>="</a:t>
            </a:r>
            <a:r>
              <a:rPr lang="tr-TR" dirty="0" err="1">
                <a:highlight>
                  <a:srgbClr val="FFFF00"/>
                </a:highlight>
              </a:rPr>
              <a:t>features</a:t>
            </a:r>
            <a:r>
              <a:rPr lang="tr-TR" dirty="0">
                <a:highlight>
                  <a:srgbClr val="FFFF00"/>
                </a:highlight>
              </a:rPr>
              <a:t>",</a:t>
            </a:r>
          </a:p>
          <a:p>
            <a:pPr lvl="1"/>
            <a:r>
              <a:rPr lang="tr-TR" dirty="0" err="1">
                <a:highlight>
                  <a:srgbClr val="FFFF00"/>
                </a:highlight>
              </a:rPr>
              <a:t>value_name</a:t>
            </a:r>
            <a:r>
              <a:rPr lang="tr-TR" dirty="0">
                <a:highlight>
                  <a:srgbClr val="FFFF00"/>
                </a:highlight>
              </a:rPr>
              <a:t>="</a:t>
            </a:r>
            <a:r>
              <a:rPr lang="tr-TR" dirty="0" err="1">
                <a:highlight>
                  <a:srgbClr val="FFFF00"/>
                </a:highlight>
              </a:rPr>
              <a:t>values</a:t>
            </a:r>
            <a:r>
              <a:rPr lang="tr-TR" dirty="0">
                <a:highlight>
                  <a:srgbClr val="FFFF00"/>
                </a:highlight>
              </a:rPr>
              <a:t>«</a:t>
            </a:r>
          </a:p>
          <a:p>
            <a:pPr lvl="1"/>
            <a:r>
              <a:rPr lang="tr-TR" dirty="0">
                <a:highlight>
                  <a:srgbClr val="FFFF00"/>
                </a:highlight>
              </a:rPr>
              <a:t>)</a:t>
            </a:r>
          </a:p>
          <a:p>
            <a:pPr lvl="1"/>
            <a:endParaRPr lang="tr-TR" dirty="0">
              <a:highlight>
                <a:srgbClr val="FFFF00"/>
              </a:highlight>
            </a:endParaRPr>
          </a:p>
          <a:p>
            <a:r>
              <a:rPr lang="tr-TR" dirty="0" err="1">
                <a:highlight>
                  <a:srgbClr val="FFFF00"/>
                </a:highlight>
              </a:rPr>
              <a:t>kategorik_olmayan_dataF_melt.head</a:t>
            </a:r>
            <a:r>
              <a:rPr lang="tr-TR" dirty="0">
                <a:highlight>
                  <a:srgbClr val="FFFF00"/>
                </a:highlight>
              </a:rPr>
              <a:t>()</a:t>
            </a:r>
          </a:p>
          <a:p>
            <a:endParaRPr lang="tr-TR" dirty="0">
              <a:highlight>
                <a:srgbClr val="FFFF00"/>
              </a:highlight>
            </a:endParaRPr>
          </a:p>
          <a:p>
            <a:r>
              <a:rPr lang="tr-TR" dirty="0" err="1">
                <a:highlight>
                  <a:srgbClr val="FFFF00"/>
                </a:highlight>
              </a:rPr>
              <a:t>plt.figure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 err="1">
                <a:highlight>
                  <a:srgbClr val="FFFF00"/>
                </a:highlight>
              </a:rPr>
              <a:t>figsize</a:t>
            </a:r>
            <a:r>
              <a:rPr lang="tr-TR" dirty="0">
                <a:highlight>
                  <a:srgbClr val="FFFF00"/>
                </a:highlight>
              </a:rPr>
              <a:t>=(8,8))</a:t>
            </a:r>
          </a:p>
          <a:p>
            <a:r>
              <a:rPr lang="tr-TR" dirty="0" err="1">
                <a:highlight>
                  <a:srgbClr val="FFFF00"/>
                </a:highlight>
              </a:rPr>
              <a:t>sns.swarmplot</a:t>
            </a:r>
            <a:r>
              <a:rPr lang="tr-TR" dirty="0">
                <a:highlight>
                  <a:srgbClr val="FFFF00"/>
                </a:highlight>
              </a:rPr>
              <a:t>(</a:t>
            </a:r>
          </a:p>
          <a:p>
            <a:pPr lvl="1"/>
            <a:r>
              <a:rPr lang="tr-TR" dirty="0">
                <a:highlight>
                  <a:srgbClr val="FFFF00"/>
                </a:highlight>
              </a:rPr>
              <a:t>x="</a:t>
            </a:r>
            <a:r>
              <a:rPr lang="tr-TR" dirty="0" err="1">
                <a:highlight>
                  <a:srgbClr val="FFFF00"/>
                </a:highlight>
              </a:rPr>
              <a:t>features</a:t>
            </a:r>
            <a:r>
              <a:rPr lang="tr-TR" dirty="0">
                <a:highlight>
                  <a:srgbClr val="FFFF00"/>
                </a:highlight>
              </a:rPr>
              <a:t>",</a:t>
            </a:r>
          </a:p>
          <a:p>
            <a:pPr lvl="1"/>
            <a:r>
              <a:rPr lang="tr-TR" dirty="0">
                <a:highlight>
                  <a:srgbClr val="FFFF00"/>
                </a:highlight>
              </a:rPr>
              <a:t>y="</a:t>
            </a:r>
            <a:r>
              <a:rPr lang="tr-TR" dirty="0" err="1">
                <a:highlight>
                  <a:srgbClr val="FFFF00"/>
                </a:highlight>
              </a:rPr>
              <a:t>values</a:t>
            </a:r>
            <a:r>
              <a:rPr lang="tr-TR" dirty="0">
                <a:highlight>
                  <a:srgbClr val="FFFF00"/>
                </a:highlight>
              </a:rPr>
              <a:t>",</a:t>
            </a:r>
          </a:p>
          <a:p>
            <a:pPr lvl="1"/>
            <a:r>
              <a:rPr lang="tr-TR" dirty="0">
                <a:highlight>
                  <a:srgbClr val="FFFF00"/>
                </a:highlight>
              </a:rPr>
              <a:t>data=</a:t>
            </a:r>
            <a:r>
              <a:rPr lang="tr-TR" dirty="0" err="1">
                <a:highlight>
                  <a:srgbClr val="FFFF00"/>
                </a:highlight>
              </a:rPr>
              <a:t>kategorik_olmayan_dataF_melt</a:t>
            </a:r>
            <a:r>
              <a:rPr lang="tr-TR" dirty="0">
                <a:highlight>
                  <a:srgbClr val="FFFF00"/>
                </a:highlight>
              </a:rPr>
              <a:t>,</a:t>
            </a:r>
          </a:p>
          <a:p>
            <a:pPr lvl="1"/>
            <a:r>
              <a:rPr lang="tr-TR" dirty="0" err="1">
                <a:highlight>
                  <a:srgbClr val="FFFF00"/>
                </a:highlight>
              </a:rPr>
              <a:t>hue</a:t>
            </a:r>
            <a:r>
              <a:rPr lang="tr-TR" dirty="0">
                <a:highlight>
                  <a:srgbClr val="FFFF00"/>
                </a:highlight>
              </a:rPr>
              <a:t>="</a:t>
            </a:r>
            <a:r>
              <a:rPr lang="tr-TR" dirty="0" err="1">
                <a:highlight>
                  <a:srgbClr val="FFFF00"/>
                </a:highlight>
              </a:rPr>
              <a:t>output</a:t>
            </a:r>
            <a:r>
              <a:rPr lang="tr-TR" dirty="0">
                <a:highlight>
                  <a:srgbClr val="FFFF00"/>
                </a:highlight>
              </a:rPr>
              <a:t>«</a:t>
            </a:r>
          </a:p>
          <a:p>
            <a:pPr lvl="1"/>
            <a:r>
              <a:rPr lang="tr-TR" dirty="0">
                <a:highlight>
                  <a:srgbClr val="FF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961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28B62467-FAA8-4079-84DA-7D91D2301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37796" cy="6858000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63208BF3-6E61-42A4-8624-F32975D0A45B}"/>
              </a:ext>
            </a:extLst>
          </p:cNvPr>
          <p:cNvSpPr/>
          <p:nvPr/>
        </p:nvSpPr>
        <p:spPr>
          <a:xfrm>
            <a:off x="9337796" y="1166526"/>
            <a:ext cx="24747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highlight>
                  <a:srgbClr val="FFFF00"/>
                </a:highlight>
              </a:rPr>
              <a:t># </a:t>
            </a:r>
            <a:r>
              <a:rPr lang="tr-TR" sz="2400" dirty="0" err="1">
                <a:highlight>
                  <a:srgbClr val="FFFF00"/>
                </a:highlight>
              </a:rPr>
              <a:t>Heatmap</a:t>
            </a:r>
            <a:endParaRPr lang="tr-TR" sz="2400" dirty="0">
              <a:highlight>
                <a:srgbClr val="FFFF00"/>
              </a:highlight>
            </a:endParaRPr>
          </a:p>
          <a:p>
            <a:r>
              <a:rPr lang="tr-TR" sz="2400" dirty="0" err="1">
                <a:highlight>
                  <a:srgbClr val="FFFF00"/>
                </a:highlight>
              </a:rPr>
              <a:t>plt.figure</a:t>
            </a:r>
            <a:r>
              <a:rPr lang="tr-TR" sz="2400" dirty="0">
                <a:highlight>
                  <a:srgbClr val="FFFF00"/>
                </a:highlight>
              </a:rPr>
              <a:t>(</a:t>
            </a:r>
          </a:p>
          <a:p>
            <a:r>
              <a:rPr lang="tr-TR" sz="2400" dirty="0">
                <a:highlight>
                  <a:srgbClr val="FFFF00"/>
                </a:highlight>
              </a:rPr>
              <a:t>    </a:t>
            </a:r>
            <a:r>
              <a:rPr lang="tr-TR" sz="2400" dirty="0" err="1">
                <a:highlight>
                  <a:srgbClr val="FFFF00"/>
                </a:highlight>
              </a:rPr>
              <a:t>figsize</a:t>
            </a:r>
            <a:r>
              <a:rPr lang="tr-TR" sz="2400" dirty="0">
                <a:highlight>
                  <a:srgbClr val="FFFF00"/>
                </a:highlight>
              </a:rPr>
              <a:t>=(14,10))</a:t>
            </a:r>
          </a:p>
          <a:p>
            <a:r>
              <a:rPr lang="tr-TR" sz="2400" dirty="0" err="1">
                <a:highlight>
                  <a:srgbClr val="FFFF00"/>
                </a:highlight>
              </a:rPr>
              <a:t>sns.heatmap</a:t>
            </a:r>
            <a:r>
              <a:rPr lang="tr-TR" sz="2400" dirty="0">
                <a:highlight>
                  <a:srgbClr val="FFFF00"/>
                </a:highlight>
              </a:rPr>
              <a:t>(</a:t>
            </a:r>
          </a:p>
          <a:p>
            <a:r>
              <a:rPr lang="tr-TR" sz="2400" dirty="0">
                <a:highlight>
                  <a:srgbClr val="FFFF00"/>
                </a:highlight>
              </a:rPr>
              <a:t>    </a:t>
            </a:r>
            <a:r>
              <a:rPr lang="tr-TR" sz="2400" dirty="0" err="1">
                <a:highlight>
                  <a:srgbClr val="FFFF00"/>
                </a:highlight>
              </a:rPr>
              <a:t>data.corr</a:t>
            </a:r>
            <a:r>
              <a:rPr lang="tr-TR" sz="2400" dirty="0">
                <a:highlight>
                  <a:srgbClr val="FFFF00"/>
                </a:highlight>
              </a:rPr>
              <a:t>(),</a:t>
            </a:r>
          </a:p>
          <a:p>
            <a:r>
              <a:rPr lang="tr-TR" sz="2400" dirty="0">
                <a:highlight>
                  <a:srgbClr val="FFFF00"/>
                </a:highlight>
              </a:rPr>
              <a:t>    </a:t>
            </a:r>
            <a:r>
              <a:rPr lang="tr-TR" sz="2400" dirty="0" err="1">
                <a:highlight>
                  <a:srgbClr val="FFFF00"/>
                </a:highlight>
              </a:rPr>
              <a:t>annot</a:t>
            </a:r>
            <a:r>
              <a:rPr lang="tr-TR" sz="2400" dirty="0">
                <a:highlight>
                  <a:srgbClr val="FFFF00"/>
                </a:highlight>
              </a:rPr>
              <a:t>=True,</a:t>
            </a:r>
          </a:p>
          <a:p>
            <a:r>
              <a:rPr lang="tr-TR" sz="2400" dirty="0">
                <a:highlight>
                  <a:srgbClr val="FFFF00"/>
                </a:highlight>
              </a:rPr>
              <a:t>    </a:t>
            </a:r>
            <a:r>
              <a:rPr lang="tr-TR" sz="2400" dirty="0" err="1">
                <a:highlight>
                  <a:srgbClr val="FFFF00"/>
                </a:highlight>
              </a:rPr>
              <a:t>fmt</a:t>
            </a:r>
            <a:r>
              <a:rPr lang="tr-TR" sz="2400" dirty="0">
                <a:highlight>
                  <a:srgbClr val="FFFF00"/>
                </a:highlight>
              </a:rPr>
              <a:t>=".1f"</a:t>
            </a:r>
          </a:p>
          <a:p>
            <a:r>
              <a:rPr lang="tr-TR" sz="2400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48C4262E-7EEE-42E1-9F87-B4058E1AC5A4}"/>
              </a:ext>
            </a:extLst>
          </p:cNvPr>
          <p:cNvSpPr/>
          <p:nvPr/>
        </p:nvSpPr>
        <p:spPr>
          <a:xfrm>
            <a:off x="9337796" y="230546"/>
            <a:ext cx="2284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115921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37BD14B-6694-40B1-B204-D7E13ECF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Dummy</a:t>
            </a:r>
            <a:r>
              <a:rPr lang="tr-TR" dirty="0"/>
              <a:t> (Kukla) </a:t>
            </a:r>
            <a:r>
              <a:rPr lang="tr-TR" dirty="0" err="1"/>
              <a:t>Variable</a:t>
            </a:r>
            <a:br>
              <a:rPr lang="tr-TR" b="1" dirty="0"/>
            </a:br>
            <a:endParaRPr lang="tr-TR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4322B315-628A-4959-8099-369AAC00E395}"/>
              </a:ext>
            </a:extLst>
          </p:cNvPr>
          <p:cNvSpPr/>
          <p:nvPr/>
        </p:nvSpPr>
        <p:spPr>
          <a:xfrm>
            <a:off x="727789" y="1212981"/>
            <a:ext cx="4357396" cy="5357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2400" b="1" dirty="0" err="1">
                <a:solidFill>
                  <a:srgbClr val="292929"/>
                </a:solidFill>
              </a:rPr>
              <a:t>Integer</a:t>
            </a:r>
            <a:r>
              <a:rPr lang="tr-TR" sz="2400" b="1" dirty="0">
                <a:solidFill>
                  <a:srgbClr val="292929"/>
                </a:solidFill>
              </a:rPr>
              <a:t> </a:t>
            </a:r>
            <a:r>
              <a:rPr lang="tr-TR" sz="2400" b="1" dirty="0" err="1">
                <a:solidFill>
                  <a:srgbClr val="292929"/>
                </a:solidFill>
              </a:rPr>
              <a:t>Encoding</a:t>
            </a:r>
            <a:r>
              <a:rPr lang="tr-TR" sz="2400" dirty="0">
                <a:solidFill>
                  <a:srgbClr val="292929"/>
                </a:solidFill>
              </a:rPr>
              <a:t>: Veride yer alan gruplara sayısal olarak bir değer ataması yapılır.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757575"/>
                </a:solidFill>
              </a:rPr>
              <a:t>{A = 1, B = 2, C = 3}</a:t>
            </a:r>
            <a:endParaRPr lang="tr-TR" sz="2400" dirty="0">
              <a:solidFill>
                <a:srgbClr val="757575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400" b="1" dirty="0" err="1">
                <a:solidFill>
                  <a:srgbClr val="292929"/>
                </a:solidFill>
              </a:rPr>
              <a:t>One</a:t>
            </a:r>
            <a:r>
              <a:rPr lang="tr-TR" sz="2400" b="1" dirty="0">
                <a:solidFill>
                  <a:srgbClr val="292929"/>
                </a:solidFill>
              </a:rPr>
              <a:t>-Hot </a:t>
            </a:r>
            <a:r>
              <a:rPr lang="tr-TR" sz="2400" b="1" dirty="0" err="1">
                <a:solidFill>
                  <a:srgbClr val="292929"/>
                </a:solidFill>
              </a:rPr>
              <a:t>Encoding</a:t>
            </a:r>
            <a:r>
              <a:rPr lang="tr-TR" sz="2400" dirty="0">
                <a:solidFill>
                  <a:srgbClr val="292929"/>
                </a:solidFill>
              </a:rPr>
              <a:t>: 1 ve 0 olarak dönüştürülen gruplar vektör dizeleri halinde yeni değişkenler oluştururlar.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757575"/>
                </a:solidFill>
              </a:rPr>
              <a:t>A, B, C birer değişkene çevrilerek; {A : [1,0,0], B : [0,1,0], C : [0,0,1]}</a:t>
            </a:r>
            <a:endParaRPr lang="tr-TR" sz="2400" dirty="0"/>
          </a:p>
          <a:p>
            <a:pPr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292929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tr-TR" sz="2400" dirty="0"/>
          </a:p>
          <a:p>
            <a:pPr>
              <a:buFont typeface="Arial" panose="020B0604020202020204" pitchFamily="34" charset="0"/>
              <a:buChar char="•"/>
            </a:pPr>
            <a:endParaRPr lang="tr-TR" sz="2400" b="0" i="0" dirty="0">
              <a:solidFill>
                <a:srgbClr val="292929"/>
              </a:solidFill>
              <a:effectLst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8BA4C98-B3DC-4384-BE45-6A022EE0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523" y="1093220"/>
            <a:ext cx="61531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2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D8CC365D-50BC-4EE3-B142-E05D70DA9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796" y="2276670"/>
            <a:ext cx="5701004" cy="2677885"/>
          </a:xfrm>
        </p:spPr>
        <p:txBody>
          <a:bodyPr/>
          <a:lstStyle/>
          <a:p>
            <a:r>
              <a:rPr lang="tr-TR" b="1" dirty="0"/>
              <a:t>Kalp</a:t>
            </a:r>
            <a:r>
              <a:rPr lang="tr-TR" dirty="0"/>
              <a:t> damarındaki plakların aniden yırtılması ve üzerine pıhtı oturması ile </a:t>
            </a:r>
            <a:r>
              <a:rPr lang="tr-TR" b="1" dirty="0"/>
              <a:t>kalp</a:t>
            </a:r>
            <a:r>
              <a:rPr lang="tr-TR" dirty="0"/>
              <a:t> damarı aniden tıkanabilir, sonuçta </a:t>
            </a:r>
            <a:r>
              <a:rPr lang="tr-TR" b="1" dirty="0"/>
              <a:t>kalp</a:t>
            </a:r>
            <a:r>
              <a:rPr lang="tr-TR" dirty="0"/>
              <a:t> kası oksijensiz kalır. Oksijensiz kalan </a:t>
            </a:r>
            <a:r>
              <a:rPr lang="tr-TR" b="1" dirty="0"/>
              <a:t>kalp</a:t>
            </a:r>
            <a:r>
              <a:rPr lang="tr-TR" dirty="0"/>
              <a:t> kası hücreleri bir süre sonra ölmeye başlar.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F844763-1A0D-4091-8F0C-391C43A93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72" y="1075929"/>
            <a:ext cx="3809524" cy="5079365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F9351216-5F48-45ED-A2E6-AE4A1C502E41}"/>
              </a:ext>
            </a:extLst>
          </p:cNvPr>
          <p:cNvSpPr txBox="1"/>
          <p:nvPr/>
        </p:nvSpPr>
        <p:spPr>
          <a:xfrm>
            <a:off x="4236097" y="279919"/>
            <a:ext cx="432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>
                <a:latin typeface="+mj-lt"/>
              </a:rPr>
              <a:t>Kalp krizi Nedir?</a:t>
            </a:r>
          </a:p>
        </p:txBody>
      </p:sp>
    </p:spTree>
    <p:extLst>
      <p:ext uri="{BB962C8B-B14F-4D97-AF65-F5344CB8AC3E}">
        <p14:creationId xmlns:p14="http://schemas.microsoft.com/office/powerpoint/2010/main" val="1792243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D06E83CC-6CAE-459B-A139-64CB577C8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15"/>
            <a:ext cx="12192000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21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70416857-842F-4F33-B412-6F432099DD93}"/>
              </a:ext>
            </a:extLst>
          </p:cNvPr>
          <p:cNvSpPr/>
          <p:nvPr/>
        </p:nvSpPr>
        <p:spPr>
          <a:xfrm>
            <a:off x="475861" y="374275"/>
            <a:ext cx="934927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>
                <a:highlight>
                  <a:srgbClr val="FFFF00"/>
                </a:highlight>
              </a:rPr>
              <a:t>kategorik_sutunlar</a:t>
            </a:r>
            <a:r>
              <a:rPr lang="tr-TR" sz="2000" dirty="0">
                <a:highlight>
                  <a:srgbClr val="FFFF00"/>
                </a:highlight>
              </a:rPr>
              <a:t> = ['</a:t>
            </a:r>
            <a:r>
              <a:rPr lang="tr-TR" sz="2000" dirty="0" err="1">
                <a:highlight>
                  <a:srgbClr val="FFFF00"/>
                </a:highlight>
              </a:rPr>
              <a:t>sex</a:t>
            </a:r>
            <a:r>
              <a:rPr lang="tr-TR" sz="2000" dirty="0">
                <a:highlight>
                  <a:srgbClr val="FFFF00"/>
                </a:highlight>
              </a:rPr>
              <a:t>','</a:t>
            </a:r>
            <a:r>
              <a:rPr lang="tr-TR" sz="2000" dirty="0" err="1">
                <a:highlight>
                  <a:srgbClr val="FFFF00"/>
                </a:highlight>
              </a:rPr>
              <a:t>exng</a:t>
            </a:r>
            <a:r>
              <a:rPr lang="tr-TR" sz="2000" dirty="0">
                <a:highlight>
                  <a:srgbClr val="FFFF00"/>
                </a:highlight>
              </a:rPr>
              <a:t>','</a:t>
            </a:r>
            <a:r>
              <a:rPr lang="tr-TR" sz="2000" dirty="0" err="1">
                <a:highlight>
                  <a:srgbClr val="FFFF00"/>
                </a:highlight>
              </a:rPr>
              <a:t>caa</a:t>
            </a:r>
            <a:r>
              <a:rPr lang="tr-TR" sz="2000" dirty="0">
                <a:highlight>
                  <a:srgbClr val="FFFF00"/>
                </a:highlight>
              </a:rPr>
              <a:t>','</a:t>
            </a:r>
            <a:r>
              <a:rPr lang="tr-TR" sz="2000" dirty="0" err="1">
                <a:highlight>
                  <a:srgbClr val="FFFF00"/>
                </a:highlight>
              </a:rPr>
              <a:t>cp</a:t>
            </a:r>
            <a:r>
              <a:rPr lang="tr-TR" sz="2000" dirty="0">
                <a:highlight>
                  <a:srgbClr val="FFFF00"/>
                </a:highlight>
              </a:rPr>
              <a:t>','</a:t>
            </a:r>
            <a:r>
              <a:rPr lang="tr-TR" sz="2000" dirty="0" err="1">
                <a:highlight>
                  <a:srgbClr val="FFFF00"/>
                </a:highlight>
              </a:rPr>
              <a:t>slp</a:t>
            </a:r>
            <a:r>
              <a:rPr lang="tr-TR" sz="2000" dirty="0">
                <a:highlight>
                  <a:srgbClr val="FFFF00"/>
                </a:highlight>
              </a:rPr>
              <a:t>','</a:t>
            </a:r>
            <a:r>
              <a:rPr lang="tr-TR" sz="2000" dirty="0" err="1">
                <a:highlight>
                  <a:srgbClr val="FFFF00"/>
                </a:highlight>
              </a:rPr>
              <a:t>thall</a:t>
            </a:r>
            <a:r>
              <a:rPr lang="tr-TR" sz="2000" dirty="0">
                <a:highlight>
                  <a:srgbClr val="FFFF00"/>
                </a:highlight>
              </a:rPr>
              <a:t>']</a:t>
            </a:r>
          </a:p>
          <a:p>
            <a:r>
              <a:rPr lang="tr-TR" sz="2000" dirty="0" err="1">
                <a:highlight>
                  <a:srgbClr val="FFFF00"/>
                </a:highlight>
              </a:rPr>
              <a:t>kategorik_olmayan</a:t>
            </a:r>
            <a:r>
              <a:rPr lang="tr-TR" sz="2000" dirty="0">
                <a:highlight>
                  <a:srgbClr val="FFFF00"/>
                </a:highlight>
              </a:rPr>
              <a:t> = ["</a:t>
            </a:r>
            <a:r>
              <a:rPr lang="tr-TR" sz="2000" dirty="0" err="1">
                <a:highlight>
                  <a:srgbClr val="FFFF00"/>
                </a:highlight>
              </a:rPr>
              <a:t>age</a:t>
            </a:r>
            <a:r>
              <a:rPr lang="tr-TR" sz="2000" dirty="0">
                <a:highlight>
                  <a:srgbClr val="FFFF00"/>
                </a:highlight>
              </a:rPr>
              <a:t>","</a:t>
            </a:r>
            <a:r>
              <a:rPr lang="tr-TR" sz="2000" dirty="0" err="1">
                <a:highlight>
                  <a:srgbClr val="FFFF00"/>
                </a:highlight>
              </a:rPr>
              <a:t>thalachh</a:t>
            </a:r>
            <a:r>
              <a:rPr lang="tr-TR" sz="2000" dirty="0">
                <a:highlight>
                  <a:srgbClr val="FFFF00"/>
                </a:highlight>
              </a:rPr>
              <a:t>","</a:t>
            </a:r>
            <a:r>
              <a:rPr lang="tr-TR" sz="2000" dirty="0" err="1">
                <a:highlight>
                  <a:srgbClr val="FFFF00"/>
                </a:highlight>
              </a:rPr>
              <a:t>oldpeak</a:t>
            </a:r>
            <a:r>
              <a:rPr lang="tr-TR" sz="2000" dirty="0">
                <a:highlight>
                  <a:srgbClr val="FFFF00"/>
                </a:highlight>
              </a:rPr>
              <a:t>"]</a:t>
            </a:r>
          </a:p>
          <a:p>
            <a:endParaRPr lang="tr-TR" sz="2000" dirty="0">
              <a:highlight>
                <a:srgbClr val="FFFF00"/>
              </a:highlight>
            </a:endParaRPr>
          </a:p>
          <a:p>
            <a:r>
              <a:rPr lang="tr-TR" sz="2000" b="1" dirty="0" err="1">
                <a:highlight>
                  <a:srgbClr val="FFFF00"/>
                </a:highlight>
              </a:rPr>
              <a:t>Dummy</a:t>
            </a:r>
            <a:r>
              <a:rPr lang="tr-TR" sz="2000" b="1" dirty="0">
                <a:highlight>
                  <a:srgbClr val="FFFF00"/>
                </a:highlight>
              </a:rPr>
              <a:t> </a:t>
            </a:r>
            <a:r>
              <a:rPr lang="tr-TR" sz="2000" b="1" dirty="0" err="1">
                <a:highlight>
                  <a:srgbClr val="FFFF00"/>
                </a:highlight>
              </a:rPr>
              <a:t>variable</a:t>
            </a:r>
            <a:r>
              <a:rPr lang="tr-TR" sz="2000" b="1" dirty="0">
                <a:highlight>
                  <a:srgbClr val="FFFF00"/>
                </a:highlight>
              </a:rPr>
              <a:t> oluşturmak </a:t>
            </a:r>
          </a:p>
          <a:p>
            <a:endParaRPr lang="tr-TR" sz="2000" dirty="0">
              <a:highlight>
                <a:srgbClr val="FFFF00"/>
              </a:highlight>
            </a:endParaRPr>
          </a:p>
          <a:p>
            <a:r>
              <a:rPr lang="tr-TR" sz="2000" dirty="0" err="1">
                <a:highlight>
                  <a:srgbClr val="FFFF00"/>
                </a:highlight>
              </a:rPr>
              <a:t>df</a:t>
            </a:r>
            <a:r>
              <a:rPr lang="tr-TR" sz="2000" dirty="0">
                <a:highlight>
                  <a:srgbClr val="FFFF00"/>
                </a:highlight>
              </a:rPr>
              <a:t> = </a:t>
            </a:r>
            <a:r>
              <a:rPr lang="tr-TR" sz="2000" dirty="0" err="1">
                <a:highlight>
                  <a:srgbClr val="FFFF00"/>
                </a:highlight>
              </a:rPr>
              <a:t>pd.get_dummies</a:t>
            </a:r>
            <a:r>
              <a:rPr lang="tr-TR" sz="2000" dirty="0">
                <a:highlight>
                  <a:srgbClr val="FFFF00"/>
                </a:highlight>
              </a:rPr>
              <a:t>(data, </a:t>
            </a:r>
            <a:r>
              <a:rPr lang="tr-TR" sz="2000" dirty="0" err="1">
                <a:highlight>
                  <a:srgbClr val="FFFF00"/>
                </a:highlight>
              </a:rPr>
              <a:t>columns</a:t>
            </a:r>
            <a:r>
              <a:rPr lang="tr-TR" sz="2000" dirty="0">
                <a:highlight>
                  <a:srgbClr val="FFFF00"/>
                </a:highlight>
              </a:rPr>
              <a:t> = </a:t>
            </a:r>
            <a:r>
              <a:rPr lang="tr-TR" sz="2000" dirty="0" err="1">
                <a:highlight>
                  <a:srgbClr val="FFFF00"/>
                </a:highlight>
              </a:rPr>
              <a:t>kategorik_sutunlar</a:t>
            </a:r>
            <a:r>
              <a:rPr lang="tr-TR" sz="2000" dirty="0">
                <a:highlight>
                  <a:srgbClr val="FFFF00"/>
                </a:highlight>
              </a:rPr>
              <a:t>, </a:t>
            </a:r>
            <a:r>
              <a:rPr lang="tr-TR" sz="2000" dirty="0" err="1">
                <a:highlight>
                  <a:srgbClr val="FFFF00"/>
                </a:highlight>
              </a:rPr>
              <a:t>drop_first</a:t>
            </a:r>
            <a:r>
              <a:rPr lang="tr-TR" sz="2000" dirty="0">
                <a:highlight>
                  <a:srgbClr val="FFFF00"/>
                </a:highlight>
              </a:rPr>
              <a:t> = True)</a:t>
            </a:r>
          </a:p>
          <a:p>
            <a:endParaRPr lang="tr-TR" sz="2000" dirty="0">
              <a:highlight>
                <a:srgbClr val="FFFF00"/>
              </a:highlight>
            </a:endParaRPr>
          </a:p>
          <a:p>
            <a:r>
              <a:rPr lang="tr-TR" sz="2000" dirty="0">
                <a:highlight>
                  <a:srgbClr val="FFFF00"/>
                </a:highlight>
              </a:rPr>
              <a:t>x = </a:t>
            </a:r>
            <a:r>
              <a:rPr lang="tr-TR" sz="2000" dirty="0" err="1">
                <a:highlight>
                  <a:srgbClr val="FFFF00"/>
                </a:highlight>
              </a:rPr>
              <a:t>df.drop</a:t>
            </a:r>
            <a:r>
              <a:rPr lang="tr-TR" sz="2000" dirty="0">
                <a:highlight>
                  <a:srgbClr val="FFFF00"/>
                </a:highlight>
              </a:rPr>
              <a:t>(</a:t>
            </a:r>
            <a:r>
              <a:rPr lang="tr-TR" sz="2000" dirty="0" err="1">
                <a:highlight>
                  <a:srgbClr val="FFFF00"/>
                </a:highlight>
              </a:rPr>
              <a:t>columns</a:t>
            </a:r>
            <a:r>
              <a:rPr lang="tr-TR" sz="2000" dirty="0">
                <a:highlight>
                  <a:srgbClr val="FFFF00"/>
                </a:highlight>
              </a:rPr>
              <a:t>=['</a:t>
            </a:r>
            <a:r>
              <a:rPr lang="tr-TR" sz="2000" dirty="0" err="1">
                <a:highlight>
                  <a:srgbClr val="FFFF00"/>
                </a:highlight>
              </a:rPr>
              <a:t>output</a:t>
            </a:r>
            <a:r>
              <a:rPr lang="tr-TR" sz="2000" dirty="0">
                <a:highlight>
                  <a:srgbClr val="FFFF00"/>
                </a:highlight>
              </a:rPr>
              <a:t>',"</a:t>
            </a:r>
            <a:r>
              <a:rPr lang="tr-TR" sz="2000" dirty="0" err="1">
                <a:highlight>
                  <a:srgbClr val="FFFF00"/>
                </a:highlight>
              </a:rPr>
              <a:t>chol</a:t>
            </a:r>
            <a:r>
              <a:rPr lang="tr-TR" sz="2000" dirty="0">
                <a:highlight>
                  <a:srgbClr val="FFFF00"/>
                </a:highlight>
              </a:rPr>
              <a:t>","</a:t>
            </a:r>
            <a:r>
              <a:rPr lang="tr-TR" sz="2000" dirty="0" err="1">
                <a:highlight>
                  <a:srgbClr val="FFFF00"/>
                </a:highlight>
              </a:rPr>
              <a:t>trtbps</a:t>
            </a:r>
            <a:r>
              <a:rPr lang="tr-TR" sz="2000" dirty="0">
                <a:highlight>
                  <a:srgbClr val="FFFF00"/>
                </a:highlight>
              </a:rPr>
              <a:t>","</a:t>
            </a:r>
            <a:r>
              <a:rPr lang="tr-TR" sz="2000" dirty="0" err="1">
                <a:highlight>
                  <a:srgbClr val="FFFF00"/>
                </a:highlight>
              </a:rPr>
              <a:t>fbs</a:t>
            </a:r>
            <a:r>
              <a:rPr lang="tr-TR" sz="2000" dirty="0">
                <a:highlight>
                  <a:srgbClr val="FFFF00"/>
                </a:highlight>
              </a:rPr>
              <a:t>",'</a:t>
            </a:r>
            <a:r>
              <a:rPr lang="tr-TR" sz="2000" dirty="0" err="1">
                <a:highlight>
                  <a:srgbClr val="FFFF00"/>
                </a:highlight>
              </a:rPr>
              <a:t>restecg</a:t>
            </a:r>
            <a:r>
              <a:rPr lang="tr-TR" sz="2000" dirty="0">
                <a:highlight>
                  <a:srgbClr val="FFFF00"/>
                </a:highlight>
              </a:rPr>
              <a:t>'])</a:t>
            </a:r>
          </a:p>
          <a:p>
            <a:r>
              <a:rPr lang="tr-TR" sz="2000" dirty="0">
                <a:highlight>
                  <a:srgbClr val="FFFF00"/>
                </a:highlight>
              </a:rPr>
              <a:t>y = </a:t>
            </a:r>
            <a:r>
              <a:rPr lang="tr-TR" sz="2000" dirty="0" err="1">
                <a:highlight>
                  <a:srgbClr val="FFFF00"/>
                </a:highlight>
              </a:rPr>
              <a:t>df</a:t>
            </a:r>
            <a:r>
              <a:rPr lang="tr-TR" sz="2000" dirty="0">
                <a:highlight>
                  <a:srgbClr val="FFFF00"/>
                </a:highlight>
              </a:rPr>
              <a:t>['</a:t>
            </a:r>
            <a:r>
              <a:rPr lang="tr-TR" sz="2000" dirty="0" err="1">
                <a:highlight>
                  <a:srgbClr val="FFFF00"/>
                </a:highlight>
              </a:rPr>
              <a:t>output</a:t>
            </a:r>
            <a:r>
              <a:rPr lang="tr-TR" sz="2000" dirty="0">
                <a:highlight>
                  <a:srgbClr val="FFFF00"/>
                </a:highlight>
              </a:rPr>
              <a:t>']</a:t>
            </a:r>
          </a:p>
          <a:p>
            <a:endParaRPr lang="tr-TR" sz="2000" dirty="0">
              <a:highlight>
                <a:srgbClr val="FFFF00"/>
              </a:highlight>
            </a:endParaRPr>
          </a:p>
          <a:p>
            <a:r>
              <a:rPr lang="tr-TR" sz="2000" dirty="0">
                <a:highlight>
                  <a:srgbClr val="FFFF00"/>
                </a:highlight>
              </a:rPr>
              <a:t>x[</a:t>
            </a:r>
            <a:r>
              <a:rPr lang="tr-TR" sz="2000" dirty="0" err="1">
                <a:highlight>
                  <a:srgbClr val="FFFF00"/>
                </a:highlight>
              </a:rPr>
              <a:t>kategorik_olmayan</a:t>
            </a:r>
            <a:r>
              <a:rPr lang="tr-TR" sz="2000" dirty="0">
                <a:highlight>
                  <a:srgbClr val="FFFF00"/>
                </a:highlight>
              </a:rPr>
              <a:t>] = </a:t>
            </a:r>
            <a:r>
              <a:rPr lang="tr-TR" sz="2000" dirty="0" err="1">
                <a:highlight>
                  <a:srgbClr val="FFFF00"/>
                </a:highlight>
              </a:rPr>
              <a:t>scaler.fit_transform</a:t>
            </a:r>
            <a:r>
              <a:rPr lang="tr-TR" sz="2000" dirty="0">
                <a:highlight>
                  <a:srgbClr val="FFFF00"/>
                </a:highlight>
              </a:rPr>
              <a:t>(x[</a:t>
            </a:r>
            <a:r>
              <a:rPr lang="tr-TR" sz="2000" dirty="0" err="1">
                <a:highlight>
                  <a:srgbClr val="FFFF00"/>
                </a:highlight>
              </a:rPr>
              <a:t>kategorik_olmayan</a:t>
            </a:r>
            <a:r>
              <a:rPr lang="tr-TR" sz="2000" dirty="0">
                <a:highlight>
                  <a:srgbClr val="FFFF00"/>
                </a:highlight>
              </a:rPr>
              <a:t>])</a:t>
            </a:r>
          </a:p>
          <a:p>
            <a:endParaRPr lang="tr-TR" sz="2000" dirty="0">
              <a:highlight>
                <a:srgbClr val="FFFF00"/>
              </a:highlight>
            </a:endParaRPr>
          </a:p>
          <a:p>
            <a:endParaRPr lang="tr-TR" sz="2000" dirty="0">
              <a:highlight>
                <a:srgbClr val="FFFF00"/>
              </a:highlight>
            </a:endParaRPr>
          </a:p>
          <a:p>
            <a:r>
              <a:rPr lang="tr-TR" sz="2000" dirty="0" err="1">
                <a:highlight>
                  <a:srgbClr val="FFFF00"/>
                </a:highlight>
              </a:rPr>
              <a:t>from</a:t>
            </a:r>
            <a:r>
              <a:rPr lang="tr-TR" sz="2000" dirty="0">
                <a:highlight>
                  <a:srgbClr val="FFFF00"/>
                </a:highlight>
              </a:rPr>
              <a:t> </a:t>
            </a:r>
            <a:r>
              <a:rPr lang="tr-TR" sz="2000" dirty="0" err="1">
                <a:highlight>
                  <a:srgbClr val="FFFF00"/>
                </a:highlight>
              </a:rPr>
              <a:t>sklearn.model_selection</a:t>
            </a:r>
            <a:r>
              <a:rPr lang="tr-TR" sz="2000" dirty="0">
                <a:highlight>
                  <a:srgbClr val="FFFF00"/>
                </a:highlight>
              </a:rPr>
              <a:t> </a:t>
            </a:r>
            <a:r>
              <a:rPr lang="tr-TR" sz="2000" dirty="0" err="1">
                <a:highlight>
                  <a:srgbClr val="FFFF00"/>
                </a:highlight>
              </a:rPr>
              <a:t>import</a:t>
            </a:r>
            <a:r>
              <a:rPr lang="tr-TR" sz="2000" dirty="0">
                <a:highlight>
                  <a:srgbClr val="FFFF00"/>
                </a:highlight>
              </a:rPr>
              <a:t> </a:t>
            </a:r>
            <a:r>
              <a:rPr lang="tr-TR" sz="2000" dirty="0" err="1">
                <a:highlight>
                  <a:srgbClr val="FFFF00"/>
                </a:highlight>
              </a:rPr>
              <a:t>train_test_split</a:t>
            </a:r>
            <a:endParaRPr lang="tr-TR" sz="2000" dirty="0">
              <a:highlight>
                <a:srgbClr val="FFFF00"/>
              </a:highlight>
            </a:endParaRPr>
          </a:p>
          <a:p>
            <a:endParaRPr lang="tr-TR" sz="2000" dirty="0">
              <a:highlight>
                <a:srgbClr val="FFFF00"/>
              </a:highlight>
            </a:endParaRPr>
          </a:p>
          <a:p>
            <a:r>
              <a:rPr lang="tr-TR" sz="2000" dirty="0" err="1">
                <a:highlight>
                  <a:srgbClr val="FFFF00"/>
                </a:highlight>
              </a:rPr>
              <a:t>train_x</a:t>
            </a:r>
            <a:r>
              <a:rPr lang="tr-TR" sz="2000" dirty="0">
                <a:highlight>
                  <a:srgbClr val="FFFF00"/>
                </a:highlight>
              </a:rPr>
              <a:t>, </a:t>
            </a:r>
            <a:r>
              <a:rPr lang="tr-TR" sz="2000" dirty="0" err="1">
                <a:highlight>
                  <a:srgbClr val="FFFF00"/>
                </a:highlight>
              </a:rPr>
              <a:t>test_x</a:t>
            </a:r>
            <a:r>
              <a:rPr lang="tr-TR" sz="2000" dirty="0">
                <a:highlight>
                  <a:srgbClr val="FFFF00"/>
                </a:highlight>
              </a:rPr>
              <a:t>, </a:t>
            </a:r>
            <a:r>
              <a:rPr lang="tr-TR" sz="2000" dirty="0" err="1">
                <a:highlight>
                  <a:srgbClr val="FFFF00"/>
                </a:highlight>
              </a:rPr>
              <a:t>train_y</a:t>
            </a:r>
            <a:r>
              <a:rPr lang="tr-TR" sz="2000" dirty="0">
                <a:highlight>
                  <a:srgbClr val="FFFF00"/>
                </a:highlight>
              </a:rPr>
              <a:t>, </a:t>
            </a:r>
            <a:r>
              <a:rPr lang="tr-TR" sz="2000" dirty="0" err="1">
                <a:highlight>
                  <a:srgbClr val="FFFF00"/>
                </a:highlight>
              </a:rPr>
              <a:t>test_y</a:t>
            </a:r>
            <a:r>
              <a:rPr lang="tr-TR" sz="2000" dirty="0">
                <a:highlight>
                  <a:srgbClr val="FFFF00"/>
                </a:highlight>
              </a:rPr>
              <a:t> = </a:t>
            </a:r>
            <a:r>
              <a:rPr lang="tr-TR" sz="2000" dirty="0" err="1">
                <a:highlight>
                  <a:srgbClr val="FFFF00"/>
                </a:highlight>
              </a:rPr>
              <a:t>train_test_split</a:t>
            </a:r>
            <a:r>
              <a:rPr lang="tr-TR" sz="2000" dirty="0">
                <a:highlight>
                  <a:srgbClr val="FFFF00"/>
                </a:highlight>
              </a:rPr>
              <a:t>(</a:t>
            </a:r>
            <a:r>
              <a:rPr lang="tr-TR" sz="2000" dirty="0" err="1">
                <a:highlight>
                  <a:srgbClr val="FFFF00"/>
                </a:highlight>
              </a:rPr>
              <a:t>x,y</a:t>
            </a:r>
            <a:r>
              <a:rPr lang="tr-TR" sz="2000" dirty="0">
                <a:highlight>
                  <a:srgbClr val="FFFF00"/>
                </a:highlight>
              </a:rPr>
              <a:t>, </a:t>
            </a:r>
            <a:r>
              <a:rPr lang="tr-TR" sz="2000" dirty="0" err="1">
                <a:highlight>
                  <a:srgbClr val="FFFF00"/>
                </a:highlight>
              </a:rPr>
              <a:t>test_size</a:t>
            </a:r>
            <a:r>
              <a:rPr lang="tr-TR" sz="2000" dirty="0">
                <a:highlight>
                  <a:srgbClr val="FFFF00"/>
                </a:highlight>
              </a:rPr>
              <a:t>=0.2, </a:t>
            </a:r>
            <a:r>
              <a:rPr lang="tr-TR" sz="2000" dirty="0" err="1">
                <a:highlight>
                  <a:srgbClr val="FFFF00"/>
                </a:highlight>
              </a:rPr>
              <a:t>random_state</a:t>
            </a:r>
            <a:r>
              <a:rPr lang="tr-TR" sz="2000" dirty="0">
                <a:highlight>
                  <a:srgbClr val="FFFF00"/>
                </a:highlight>
              </a:rPr>
              <a:t>=42)</a:t>
            </a:r>
          </a:p>
          <a:p>
            <a:r>
              <a:rPr lang="tr-TR" sz="2000" dirty="0" err="1">
                <a:highlight>
                  <a:srgbClr val="FFFF00"/>
                </a:highlight>
              </a:rPr>
              <a:t>print</a:t>
            </a:r>
            <a:r>
              <a:rPr lang="tr-TR" sz="2000" dirty="0">
                <a:highlight>
                  <a:srgbClr val="FFFF00"/>
                </a:highlight>
              </a:rPr>
              <a:t>("</a:t>
            </a:r>
            <a:r>
              <a:rPr lang="tr-TR" sz="2000" dirty="0" err="1">
                <a:highlight>
                  <a:srgbClr val="FFFF00"/>
                </a:highlight>
              </a:rPr>
              <a:t>Train_x</a:t>
            </a:r>
            <a:r>
              <a:rPr lang="tr-TR" sz="2000" dirty="0">
                <a:highlight>
                  <a:srgbClr val="FFFF00"/>
                </a:highlight>
              </a:rPr>
              <a:t> :",</a:t>
            </a:r>
            <a:r>
              <a:rPr lang="tr-TR" sz="2000" dirty="0" err="1">
                <a:highlight>
                  <a:srgbClr val="FFFF00"/>
                </a:highlight>
              </a:rPr>
              <a:t>train_x.shape</a:t>
            </a:r>
            <a:r>
              <a:rPr lang="tr-TR" sz="2000" dirty="0">
                <a:highlight>
                  <a:srgbClr val="FFFF00"/>
                </a:highlight>
              </a:rPr>
              <a:t>)</a:t>
            </a:r>
          </a:p>
          <a:p>
            <a:r>
              <a:rPr lang="tr-TR" sz="2000" dirty="0" err="1">
                <a:highlight>
                  <a:srgbClr val="FFFF00"/>
                </a:highlight>
              </a:rPr>
              <a:t>print</a:t>
            </a:r>
            <a:r>
              <a:rPr lang="tr-TR" sz="2000" dirty="0">
                <a:highlight>
                  <a:srgbClr val="FFFF00"/>
                </a:highlight>
              </a:rPr>
              <a:t>("</a:t>
            </a:r>
            <a:r>
              <a:rPr lang="tr-TR" sz="2000" dirty="0" err="1">
                <a:highlight>
                  <a:srgbClr val="FFFF00"/>
                </a:highlight>
              </a:rPr>
              <a:t>Test_x</a:t>
            </a:r>
            <a:r>
              <a:rPr lang="tr-TR" sz="2000" dirty="0">
                <a:highlight>
                  <a:srgbClr val="FFFF00"/>
                </a:highlight>
              </a:rPr>
              <a:t> :",</a:t>
            </a:r>
            <a:r>
              <a:rPr lang="tr-TR" sz="2000" dirty="0" err="1">
                <a:highlight>
                  <a:srgbClr val="FFFF00"/>
                </a:highlight>
              </a:rPr>
              <a:t>test_x.shape</a:t>
            </a:r>
            <a:r>
              <a:rPr lang="tr-TR" sz="2000" dirty="0">
                <a:highlight>
                  <a:srgbClr val="FFFF00"/>
                </a:highlight>
              </a:rPr>
              <a:t>)</a:t>
            </a:r>
          </a:p>
          <a:p>
            <a:r>
              <a:rPr lang="tr-TR" sz="2000" dirty="0" err="1">
                <a:highlight>
                  <a:srgbClr val="FFFF00"/>
                </a:highlight>
              </a:rPr>
              <a:t>print</a:t>
            </a:r>
            <a:r>
              <a:rPr lang="tr-TR" sz="2000" dirty="0">
                <a:highlight>
                  <a:srgbClr val="FFFF00"/>
                </a:highlight>
              </a:rPr>
              <a:t>("</a:t>
            </a:r>
            <a:r>
              <a:rPr lang="tr-TR" sz="2000" dirty="0" err="1">
                <a:highlight>
                  <a:srgbClr val="FFFF00"/>
                </a:highlight>
              </a:rPr>
              <a:t>Train_y</a:t>
            </a:r>
            <a:r>
              <a:rPr lang="tr-TR" sz="2000" dirty="0">
                <a:highlight>
                  <a:srgbClr val="FFFF00"/>
                </a:highlight>
              </a:rPr>
              <a:t> :",</a:t>
            </a:r>
            <a:r>
              <a:rPr lang="tr-TR" sz="2000" dirty="0" err="1">
                <a:highlight>
                  <a:srgbClr val="FFFF00"/>
                </a:highlight>
              </a:rPr>
              <a:t>train_y.shape</a:t>
            </a:r>
            <a:r>
              <a:rPr lang="tr-TR" sz="2000" dirty="0">
                <a:highlight>
                  <a:srgbClr val="FFFF00"/>
                </a:highlight>
              </a:rPr>
              <a:t>)</a:t>
            </a:r>
          </a:p>
          <a:p>
            <a:r>
              <a:rPr lang="tr-TR" sz="2000" dirty="0" err="1">
                <a:highlight>
                  <a:srgbClr val="FFFF00"/>
                </a:highlight>
              </a:rPr>
              <a:t>print</a:t>
            </a:r>
            <a:r>
              <a:rPr lang="tr-TR" sz="2000" dirty="0">
                <a:highlight>
                  <a:srgbClr val="FFFF00"/>
                </a:highlight>
              </a:rPr>
              <a:t>("</a:t>
            </a:r>
            <a:r>
              <a:rPr lang="tr-TR" sz="2000" dirty="0" err="1">
                <a:highlight>
                  <a:srgbClr val="FFFF00"/>
                </a:highlight>
              </a:rPr>
              <a:t>Test_y</a:t>
            </a:r>
            <a:r>
              <a:rPr lang="tr-TR" sz="2000" dirty="0">
                <a:highlight>
                  <a:srgbClr val="FFFF00"/>
                </a:highlight>
              </a:rPr>
              <a:t> :",</a:t>
            </a:r>
            <a:r>
              <a:rPr lang="tr-TR" sz="2000" dirty="0" err="1">
                <a:highlight>
                  <a:srgbClr val="FFFF00"/>
                </a:highlight>
              </a:rPr>
              <a:t>test_y.shape</a:t>
            </a:r>
            <a:r>
              <a:rPr lang="tr-TR" sz="2000" dirty="0">
                <a:highlight>
                  <a:srgbClr val="FFFF00"/>
                </a:highlight>
              </a:rPr>
              <a:t>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2EA0E37-028A-49A8-A43C-DDD15B26C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168" y="3120623"/>
            <a:ext cx="3091004" cy="148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50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C2CCBF93-EB17-416B-8A3B-1794B4FC9ACF}"/>
              </a:ext>
            </a:extLst>
          </p:cNvPr>
          <p:cNvSpPr/>
          <p:nvPr/>
        </p:nvSpPr>
        <p:spPr>
          <a:xfrm>
            <a:off x="3573739" y="323852"/>
            <a:ext cx="50445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3200" dirty="0">
                <a:latin typeface="+mj-lt"/>
              </a:rPr>
              <a:t>K-en yakın komşu algoritması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97171A93-291F-4EA9-91DA-7CD8D29E6905}"/>
              </a:ext>
            </a:extLst>
          </p:cNvPr>
          <p:cNvSpPr/>
          <p:nvPr/>
        </p:nvSpPr>
        <p:spPr>
          <a:xfrm>
            <a:off x="634481" y="908627"/>
            <a:ext cx="11109649" cy="534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>
                <a:highlight>
                  <a:srgbClr val="FFFF00"/>
                </a:highlight>
              </a:rPr>
              <a:t>from</a:t>
            </a:r>
            <a:r>
              <a:rPr lang="tr-TR" sz="2800" dirty="0">
                <a:highlight>
                  <a:srgbClr val="FFFF00"/>
                </a:highlight>
              </a:rPr>
              <a:t> </a:t>
            </a:r>
            <a:r>
              <a:rPr lang="tr-TR" sz="2800" dirty="0" err="1">
                <a:highlight>
                  <a:srgbClr val="FFFF00"/>
                </a:highlight>
              </a:rPr>
              <a:t>sklearn.neighbors</a:t>
            </a:r>
            <a:r>
              <a:rPr lang="tr-TR" sz="2800" dirty="0">
                <a:highlight>
                  <a:srgbClr val="FFFF00"/>
                </a:highlight>
              </a:rPr>
              <a:t> </a:t>
            </a:r>
            <a:r>
              <a:rPr lang="tr-TR" sz="2800" dirty="0" err="1">
                <a:highlight>
                  <a:srgbClr val="FFFF00"/>
                </a:highlight>
              </a:rPr>
              <a:t>import</a:t>
            </a:r>
            <a:r>
              <a:rPr lang="tr-TR" sz="2800" dirty="0">
                <a:highlight>
                  <a:srgbClr val="FFFF00"/>
                </a:highlight>
              </a:rPr>
              <a:t> </a:t>
            </a:r>
            <a:r>
              <a:rPr lang="tr-TR" sz="2800" dirty="0" err="1">
                <a:highlight>
                  <a:srgbClr val="FFFF00"/>
                </a:highlight>
              </a:rPr>
              <a:t>KNeighborsClassifier</a:t>
            </a:r>
            <a:endParaRPr lang="tr-TR" sz="2800" dirty="0">
              <a:highlight>
                <a:srgbClr val="FFFF00"/>
              </a:highlight>
            </a:endParaRPr>
          </a:p>
          <a:p>
            <a:endParaRPr lang="tr-TR" sz="2800" dirty="0">
              <a:highlight>
                <a:srgbClr val="FFFF00"/>
              </a:highlight>
            </a:endParaRPr>
          </a:p>
          <a:p>
            <a:r>
              <a:rPr lang="tr-TR" sz="2800" dirty="0">
                <a:highlight>
                  <a:srgbClr val="FFFF00"/>
                </a:highlight>
              </a:rPr>
              <a:t>## Öklid uzaklığı -- </a:t>
            </a:r>
            <a:r>
              <a:rPr lang="tr-TR" sz="2800" dirty="0" err="1">
                <a:highlight>
                  <a:srgbClr val="FFFF00"/>
                </a:highlight>
              </a:rPr>
              <a:t>euclidean</a:t>
            </a:r>
            <a:endParaRPr lang="tr-TR" sz="2800" dirty="0">
              <a:highlight>
                <a:srgbClr val="FFFF00"/>
              </a:highlight>
            </a:endParaRPr>
          </a:p>
          <a:p>
            <a:r>
              <a:rPr lang="tr-TR" sz="2800" dirty="0" err="1">
                <a:highlight>
                  <a:srgbClr val="FFFF00"/>
                </a:highlight>
              </a:rPr>
              <a:t>ken</a:t>
            </a:r>
            <a:r>
              <a:rPr lang="tr-TR" sz="2800" dirty="0">
                <a:highlight>
                  <a:srgbClr val="FFFF00"/>
                </a:highlight>
              </a:rPr>
              <a:t> = </a:t>
            </a:r>
            <a:r>
              <a:rPr lang="tr-TR" sz="2800" dirty="0" err="1">
                <a:highlight>
                  <a:srgbClr val="FFFF00"/>
                </a:highlight>
              </a:rPr>
              <a:t>KNeighborsClassifier</a:t>
            </a:r>
            <a:r>
              <a:rPr lang="tr-TR" sz="2800" dirty="0">
                <a:highlight>
                  <a:srgbClr val="FFFF00"/>
                </a:highlight>
              </a:rPr>
              <a:t>(</a:t>
            </a:r>
            <a:r>
              <a:rPr lang="tr-TR" sz="2800" dirty="0" err="1">
                <a:highlight>
                  <a:srgbClr val="FFFF00"/>
                </a:highlight>
              </a:rPr>
              <a:t>n_neighbors</a:t>
            </a:r>
            <a:r>
              <a:rPr lang="tr-TR" sz="2800" dirty="0">
                <a:highlight>
                  <a:srgbClr val="FFFF00"/>
                </a:highlight>
              </a:rPr>
              <a:t>=5, </a:t>
            </a:r>
            <a:r>
              <a:rPr lang="tr-TR" sz="2800" dirty="0" err="1">
                <a:highlight>
                  <a:srgbClr val="FFFF00"/>
                </a:highlight>
              </a:rPr>
              <a:t>metric</a:t>
            </a:r>
            <a:r>
              <a:rPr lang="tr-TR" sz="2800" dirty="0">
                <a:highlight>
                  <a:srgbClr val="FFFF00"/>
                </a:highlight>
              </a:rPr>
              <a:t>="</a:t>
            </a:r>
            <a:r>
              <a:rPr lang="tr-TR" sz="2800" dirty="0" err="1">
                <a:highlight>
                  <a:srgbClr val="FFFF00"/>
                </a:highlight>
              </a:rPr>
              <a:t>euclidean</a:t>
            </a:r>
            <a:r>
              <a:rPr lang="tr-TR" sz="2800" dirty="0">
                <a:highlight>
                  <a:srgbClr val="FFFF00"/>
                </a:highlight>
              </a:rPr>
              <a:t>")</a:t>
            </a:r>
          </a:p>
          <a:p>
            <a:r>
              <a:rPr lang="tr-TR" sz="2800" dirty="0" err="1">
                <a:highlight>
                  <a:srgbClr val="FFFF00"/>
                </a:highlight>
              </a:rPr>
              <a:t>ken.fit</a:t>
            </a:r>
            <a:r>
              <a:rPr lang="tr-TR" sz="2800" dirty="0">
                <a:highlight>
                  <a:srgbClr val="FFFF00"/>
                </a:highlight>
              </a:rPr>
              <a:t>(</a:t>
            </a:r>
            <a:r>
              <a:rPr lang="tr-TR" sz="2800" dirty="0" err="1">
                <a:highlight>
                  <a:srgbClr val="FFFF00"/>
                </a:highlight>
              </a:rPr>
              <a:t>X_train,y_train</a:t>
            </a:r>
            <a:r>
              <a:rPr lang="tr-TR" sz="2800" dirty="0">
                <a:highlight>
                  <a:srgbClr val="FFFF00"/>
                </a:highlight>
              </a:rPr>
              <a:t>)</a:t>
            </a:r>
          </a:p>
          <a:p>
            <a:endParaRPr lang="tr-TR" sz="2800" dirty="0">
              <a:highlight>
                <a:srgbClr val="FFFF00"/>
              </a:highlight>
            </a:endParaRPr>
          </a:p>
          <a:p>
            <a:r>
              <a:rPr lang="tr-TR" sz="2800" dirty="0" err="1">
                <a:highlight>
                  <a:srgbClr val="FFFF00"/>
                </a:highlight>
              </a:rPr>
              <a:t>print</a:t>
            </a:r>
            <a:r>
              <a:rPr lang="tr-TR" sz="2800" dirty="0">
                <a:highlight>
                  <a:srgbClr val="FFFF00"/>
                </a:highlight>
              </a:rPr>
              <a:t>("K-en yakın komşu algoritması: ",</a:t>
            </a:r>
            <a:r>
              <a:rPr lang="tr-TR" sz="2800" dirty="0" err="1">
                <a:highlight>
                  <a:srgbClr val="FFFF00"/>
                </a:highlight>
              </a:rPr>
              <a:t>ken.score</a:t>
            </a:r>
            <a:r>
              <a:rPr lang="tr-TR" sz="2800" dirty="0">
                <a:highlight>
                  <a:srgbClr val="FFFF00"/>
                </a:highlight>
              </a:rPr>
              <a:t>(</a:t>
            </a:r>
            <a:r>
              <a:rPr lang="tr-TR" sz="2800" dirty="0" err="1">
                <a:highlight>
                  <a:srgbClr val="FFFF00"/>
                </a:highlight>
              </a:rPr>
              <a:t>X_test,y_test</a:t>
            </a:r>
            <a:r>
              <a:rPr lang="tr-TR" sz="2800" dirty="0">
                <a:highlight>
                  <a:srgbClr val="FFFF00"/>
                </a:highlight>
              </a:rPr>
              <a:t>))</a:t>
            </a:r>
          </a:p>
          <a:p>
            <a:endParaRPr lang="tr-TR" sz="2800" dirty="0">
              <a:highlight>
                <a:srgbClr val="FFFF00"/>
              </a:highlight>
            </a:endParaRPr>
          </a:p>
          <a:p>
            <a:r>
              <a:rPr lang="tr-TR" sz="2800" dirty="0">
                <a:highlight>
                  <a:srgbClr val="FFFF00"/>
                </a:highlight>
              </a:rPr>
              <a:t>## </a:t>
            </a:r>
            <a:r>
              <a:rPr lang="tr-TR" sz="2800" dirty="0" err="1">
                <a:highlight>
                  <a:srgbClr val="FFFF00"/>
                </a:highlight>
              </a:rPr>
              <a:t>Confusion</a:t>
            </a:r>
            <a:r>
              <a:rPr lang="tr-TR" sz="2800" dirty="0">
                <a:highlight>
                  <a:srgbClr val="FFFF00"/>
                </a:highlight>
              </a:rPr>
              <a:t> </a:t>
            </a:r>
            <a:r>
              <a:rPr lang="tr-TR" sz="2800" dirty="0" err="1">
                <a:highlight>
                  <a:srgbClr val="FFFF00"/>
                </a:highlight>
              </a:rPr>
              <a:t>Matrix</a:t>
            </a:r>
            <a:endParaRPr lang="tr-TR" sz="2800" dirty="0">
              <a:highlight>
                <a:srgbClr val="FFFF00"/>
              </a:highlight>
            </a:endParaRPr>
          </a:p>
          <a:p>
            <a:endParaRPr lang="tr-TR" sz="2800" dirty="0">
              <a:highlight>
                <a:srgbClr val="FFFF00"/>
              </a:highlight>
            </a:endParaRPr>
          </a:p>
          <a:p>
            <a:r>
              <a:rPr lang="tr-TR" sz="2800" dirty="0" err="1">
                <a:highlight>
                  <a:srgbClr val="FFFF00"/>
                </a:highlight>
              </a:rPr>
              <a:t>ken_prediction</a:t>
            </a:r>
            <a:r>
              <a:rPr lang="tr-TR" sz="2800" dirty="0">
                <a:highlight>
                  <a:srgbClr val="FFFF00"/>
                </a:highlight>
              </a:rPr>
              <a:t> = </a:t>
            </a:r>
            <a:r>
              <a:rPr lang="tr-TR" sz="2800" dirty="0" err="1">
                <a:highlight>
                  <a:srgbClr val="FFFF00"/>
                </a:highlight>
              </a:rPr>
              <a:t>ken.predict</a:t>
            </a:r>
            <a:r>
              <a:rPr lang="tr-TR" sz="2800" dirty="0">
                <a:highlight>
                  <a:srgbClr val="FFFF00"/>
                </a:highlight>
              </a:rPr>
              <a:t>(</a:t>
            </a:r>
            <a:r>
              <a:rPr lang="tr-TR" sz="2800" dirty="0" err="1">
                <a:highlight>
                  <a:srgbClr val="FFFF00"/>
                </a:highlight>
              </a:rPr>
              <a:t>X_test</a:t>
            </a:r>
            <a:r>
              <a:rPr lang="tr-TR" sz="2800" dirty="0">
                <a:highlight>
                  <a:srgbClr val="FFFF00"/>
                </a:highlight>
              </a:rPr>
              <a:t>)</a:t>
            </a:r>
          </a:p>
          <a:p>
            <a:r>
              <a:rPr lang="tr-TR" sz="2800" dirty="0" err="1">
                <a:highlight>
                  <a:srgbClr val="FFFF00"/>
                </a:highlight>
              </a:rPr>
              <a:t>confusion_matrix</a:t>
            </a:r>
            <a:r>
              <a:rPr lang="tr-TR" sz="2800" dirty="0">
                <a:highlight>
                  <a:srgbClr val="FFFF00"/>
                </a:highlight>
              </a:rPr>
              <a:t>(ken_</a:t>
            </a:r>
            <a:r>
              <a:rPr lang="tr-TR" sz="2800" dirty="0" err="1">
                <a:highlight>
                  <a:srgbClr val="FFFF00"/>
                </a:highlight>
              </a:rPr>
              <a:t>prediction</a:t>
            </a:r>
            <a:r>
              <a:rPr lang="tr-TR" sz="2800" dirty="0">
                <a:highlight>
                  <a:srgbClr val="FFFF00"/>
                </a:highlight>
              </a:rPr>
              <a:t>,"K-en yakın komşu algoritması")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8064DA9-E01C-40E2-8215-DAB574A6A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19" y="4076116"/>
            <a:ext cx="8028844" cy="103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16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63EBFFE9-D555-4EEE-B03D-8B7953446FB8}"/>
              </a:ext>
            </a:extLst>
          </p:cNvPr>
          <p:cNvSpPr/>
          <p:nvPr/>
        </p:nvSpPr>
        <p:spPr>
          <a:xfrm>
            <a:off x="556725" y="909478"/>
            <a:ext cx="1003351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>
                <a:highlight>
                  <a:srgbClr val="FFFF00"/>
                </a:highlight>
              </a:rPr>
              <a:t>from</a:t>
            </a:r>
            <a:r>
              <a:rPr lang="tr-TR" sz="2800" dirty="0">
                <a:highlight>
                  <a:srgbClr val="FFFF00"/>
                </a:highlight>
              </a:rPr>
              <a:t> </a:t>
            </a:r>
            <a:r>
              <a:rPr lang="tr-TR" sz="2800" dirty="0" err="1">
                <a:highlight>
                  <a:srgbClr val="FFFF00"/>
                </a:highlight>
              </a:rPr>
              <a:t>sklearn.tree</a:t>
            </a:r>
            <a:r>
              <a:rPr lang="tr-TR" sz="2800" dirty="0">
                <a:highlight>
                  <a:srgbClr val="FFFF00"/>
                </a:highlight>
              </a:rPr>
              <a:t> </a:t>
            </a:r>
            <a:r>
              <a:rPr lang="tr-TR" sz="2800" dirty="0" err="1">
                <a:highlight>
                  <a:srgbClr val="FFFF00"/>
                </a:highlight>
              </a:rPr>
              <a:t>import</a:t>
            </a:r>
            <a:r>
              <a:rPr lang="tr-TR" sz="2800" dirty="0">
                <a:highlight>
                  <a:srgbClr val="FFFF00"/>
                </a:highlight>
              </a:rPr>
              <a:t> </a:t>
            </a:r>
            <a:r>
              <a:rPr lang="tr-TR" sz="2800" dirty="0" err="1">
                <a:highlight>
                  <a:srgbClr val="FFFF00"/>
                </a:highlight>
              </a:rPr>
              <a:t>DecisionTreeClassifier</a:t>
            </a:r>
            <a:endParaRPr lang="tr-TR" sz="2800" dirty="0">
              <a:highlight>
                <a:srgbClr val="FFFF00"/>
              </a:highlight>
            </a:endParaRPr>
          </a:p>
          <a:p>
            <a:endParaRPr lang="tr-TR" sz="2800" dirty="0">
              <a:highlight>
                <a:srgbClr val="FFFF00"/>
              </a:highlight>
            </a:endParaRPr>
          </a:p>
          <a:p>
            <a:r>
              <a:rPr lang="tr-TR" sz="2800" dirty="0" err="1">
                <a:highlight>
                  <a:srgbClr val="FFFF00"/>
                </a:highlight>
              </a:rPr>
              <a:t>tree</a:t>
            </a:r>
            <a:r>
              <a:rPr lang="tr-TR" sz="2800" dirty="0">
                <a:highlight>
                  <a:srgbClr val="FFFF00"/>
                </a:highlight>
              </a:rPr>
              <a:t> = </a:t>
            </a:r>
            <a:r>
              <a:rPr lang="tr-TR" sz="2800" dirty="0" err="1">
                <a:highlight>
                  <a:srgbClr val="FFFF00"/>
                </a:highlight>
              </a:rPr>
              <a:t>DecisionTreeClassifier</a:t>
            </a:r>
            <a:r>
              <a:rPr lang="tr-TR" sz="2800" dirty="0">
                <a:highlight>
                  <a:srgbClr val="FFFF00"/>
                </a:highlight>
              </a:rPr>
              <a:t>()</a:t>
            </a:r>
          </a:p>
          <a:p>
            <a:r>
              <a:rPr lang="tr-TR" sz="2800" dirty="0" err="1">
                <a:highlight>
                  <a:srgbClr val="FFFF00"/>
                </a:highlight>
              </a:rPr>
              <a:t>tree.fit</a:t>
            </a:r>
            <a:r>
              <a:rPr lang="tr-TR" sz="2800" dirty="0">
                <a:highlight>
                  <a:srgbClr val="FFFF00"/>
                </a:highlight>
              </a:rPr>
              <a:t>(</a:t>
            </a:r>
            <a:r>
              <a:rPr lang="tr-TR" sz="2800" dirty="0" err="1">
                <a:highlight>
                  <a:srgbClr val="FFFF00"/>
                </a:highlight>
              </a:rPr>
              <a:t>X_train,y_train</a:t>
            </a:r>
            <a:r>
              <a:rPr lang="tr-TR" sz="2800" dirty="0">
                <a:highlight>
                  <a:srgbClr val="FFFF00"/>
                </a:highlight>
              </a:rPr>
              <a:t>)</a:t>
            </a:r>
          </a:p>
          <a:p>
            <a:endParaRPr lang="tr-TR" sz="2800" dirty="0">
              <a:highlight>
                <a:srgbClr val="FFFF00"/>
              </a:highlight>
            </a:endParaRPr>
          </a:p>
          <a:p>
            <a:r>
              <a:rPr lang="tr-TR" sz="2800" dirty="0" err="1">
                <a:highlight>
                  <a:srgbClr val="FFFF00"/>
                </a:highlight>
              </a:rPr>
              <a:t>print</a:t>
            </a:r>
            <a:r>
              <a:rPr lang="tr-TR" sz="2800" dirty="0">
                <a:highlight>
                  <a:srgbClr val="FFFF00"/>
                </a:highlight>
              </a:rPr>
              <a:t>("Karar Ağaçları: ",</a:t>
            </a:r>
            <a:r>
              <a:rPr lang="tr-TR" sz="2800" dirty="0" err="1">
                <a:highlight>
                  <a:srgbClr val="FFFF00"/>
                </a:highlight>
              </a:rPr>
              <a:t>tree.score</a:t>
            </a:r>
            <a:r>
              <a:rPr lang="tr-TR" sz="2800" dirty="0">
                <a:highlight>
                  <a:srgbClr val="FFFF00"/>
                </a:highlight>
              </a:rPr>
              <a:t>(</a:t>
            </a:r>
            <a:r>
              <a:rPr lang="tr-TR" sz="2800" dirty="0" err="1">
                <a:highlight>
                  <a:srgbClr val="FFFF00"/>
                </a:highlight>
              </a:rPr>
              <a:t>X_test,y_test</a:t>
            </a:r>
            <a:r>
              <a:rPr lang="tr-TR" sz="2800" dirty="0">
                <a:highlight>
                  <a:srgbClr val="FFFF00"/>
                </a:highlight>
              </a:rPr>
              <a:t>))</a:t>
            </a:r>
          </a:p>
          <a:p>
            <a:endParaRPr lang="tr-TR" sz="2800" dirty="0">
              <a:highlight>
                <a:srgbClr val="FFFF00"/>
              </a:highlight>
            </a:endParaRPr>
          </a:p>
          <a:p>
            <a:r>
              <a:rPr lang="tr-TR" sz="2800" dirty="0">
                <a:highlight>
                  <a:srgbClr val="FFFF00"/>
                </a:highlight>
              </a:rPr>
              <a:t>## </a:t>
            </a:r>
            <a:r>
              <a:rPr lang="tr-TR" sz="2800" dirty="0" err="1">
                <a:highlight>
                  <a:srgbClr val="FFFF00"/>
                </a:highlight>
              </a:rPr>
              <a:t>Confusion</a:t>
            </a:r>
            <a:r>
              <a:rPr lang="tr-TR" sz="2800" dirty="0">
                <a:highlight>
                  <a:srgbClr val="FFFF00"/>
                </a:highlight>
              </a:rPr>
              <a:t> </a:t>
            </a:r>
            <a:r>
              <a:rPr lang="tr-TR" sz="2800" dirty="0" err="1">
                <a:highlight>
                  <a:srgbClr val="FFFF00"/>
                </a:highlight>
              </a:rPr>
              <a:t>Matrix</a:t>
            </a:r>
            <a:endParaRPr lang="tr-TR" sz="2800" dirty="0">
              <a:highlight>
                <a:srgbClr val="FFFF00"/>
              </a:highlight>
            </a:endParaRPr>
          </a:p>
          <a:p>
            <a:endParaRPr lang="tr-TR" sz="2800" dirty="0">
              <a:highlight>
                <a:srgbClr val="FFFF00"/>
              </a:highlight>
            </a:endParaRPr>
          </a:p>
          <a:p>
            <a:r>
              <a:rPr lang="tr-TR" sz="2800" dirty="0" err="1">
                <a:highlight>
                  <a:srgbClr val="FFFF00"/>
                </a:highlight>
              </a:rPr>
              <a:t>decision_prediction</a:t>
            </a:r>
            <a:r>
              <a:rPr lang="tr-TR" sz="2800" dirty="0">
                <a:highlight>
                  <a:srgbClr val="FFFF00"/>
                </a:highlight>
              </a:rPr>
              <a:t> = </a:t>
            </a:r>
            <a:r>
              <a:rPr lang="tr-TR" sz="2800" dirty="0" err="1">
                <a:highlight>
                  <a:srgbClr val="FFFF00"/>
                </a:highlight>
              </a:rPr>
              <a:t>tree.predict</a:t>
            </a:r>
            <a:r>
              <a:rPr lang="tr-TR" sz="2800" dirty="0">
                <a:highlight>
                  <a:srgbClr val="FFFF00"/>
                </a:highlight>
              </a:rPr>
              <a:t>(</a:t>
            </a:r>
            <a:r>
              <a:rPr lang="tr-TR" sz="2800" dirty="0" err="1">
                <a:highlight>
                  <a:srgbClr val="FFFF00"/>
                </a:highlight>
              </a:rPr>
              <a:t>X_test</a:t>
            </a:r>
            <a:r>
              <a:rPr lang="tr-TR" sz="2800" dirty="0">
                <a:highlight>
                  <a:srgbClr val="FFFF00"/>
                </a:highlight>
              </a:rPr>
              <a:t>)</a:t>
            </a:r>
          </a:p>
          <a:p>
            <a:r>
              <a:rPr lang="tr-TR" sz="2800" dirty="0" err="1">
                <a:highlight>
                  <a:srgbClr val="FFFF00"/>
                </a:highlight>
              </a:rPr>
              <a:t>confusion_matrix</a:t>
            </a:r>
            <a:r>
              <a:rPr lang="tr-TR" sz="2800" dirty="0">
                <a:highlight>
                  <a:srgbClr val="FFFF00"/>
                </a:highlight>
              </a:rPr>
              <a:t>(decision_</a:t>
            </a:r>
            <a:r>
              <a:rPr lang="tr-TR" sz="2800" dirty="0" err="1">
                <a:highlight>
                  <a:srgbClr val="FFFF00"/>
                </a:highlight>
              </a:rPr>
              <a:t>prediction</a:t>
            </a:r>
            <a:r>
              <a:rPr lang="tr-TR" sz="2800" dirty="0">
                <a:highlight>
                  <a:srgbClr val="FFFF00"/>
                </a:highlight>
              </a:rPr>
              <a:t>,"Karar Ağaçları")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B0913AA0-F121-4FE6-B3C9-F595F75B61B6}"/>
              </a:ext>
            </a:extLst>
          </p:cNvPr>
          <p:cNvSpPr/>
          <p:nvPr/>
        </p:nvSpPr>
        <p:spPr>
          <a:xfrm>
            <a:off x="4307633" y="30582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800" dirty="0"/>
              <a:t>Karar ağaçları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1CE548E-A571-4B38-B8BE-94567537A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92" y="5741570"/>
            <a:ext cx="6525208" cy="11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67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2BF8CF95-6D68-4A69-8002-FD6166EDABE4}"/>
              </a:ext>
            </a:extLst>
          </p:cNvPr>
          <p:cNvSpPr/>
          <p:nvPr/>
        </p:nvSpPr>
        <p:spPr>
          <a:xfrm>
            <a:off x="575674" y="2652497"/>
            <a:ext cx="63696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>
                <a:highlight>
                  <a:srgbClr val="FFFF00"/>
                </a:highlight>
              </a:rPr>
              <a:t>from</a:t>
            </a:r>
            <a:r>
              <a:rPr lang="tr-TR" sz="2400" dirty="0">
                <a:highlight>
                  <a:srgbClr val="FFFF00"/>
                </a:highlight>
              </a:rPr>
              <a:t> </a:t>
            </a:r>
            <a:r>
              <a:rPr lang="tr-TR" sz="2400" dirty="0" err="1">
                <a:highlight>
                  <a:srgbClr val="FFFF00"/>
                </a:highlight>
              </a:rPr>
              <a:t>sklearn.metrics</a:t>
            </a:r>
            <a:r>
              <a:rPr lang="tr-TR" sz="2400" dirty="0">
                <a:highlight>
                  <a:srgbClr val="FFFF00"/>
                </a:highlight>
              </a:rPr>
              <a:t> </a:t>
            </a:r>
            <a:r>
              <a:rPr lang="tr-TR" sz="2400" dirty="0" err="1">
                <a:highlight>
                  <a:srgbClr val="FFFF00"/>
                </a:highlight>
              </a:rPr>
              <a:t>import</a:t>
            </a:r>
            <a:r>
              <a:rPr lang="tr-TR" sz="2400" dirty="0">
                <a:highlight>
                  <a:srgbClr val="FFFF00"/>
                </a:highlight>
              </a:rPr>
              <a:t> </a:t>
            </a:r>
            <a:r>
              <a:rPr lang="tr-TR" sz="2400" dirty="0" err="1">
                <a:highlight>
                  <a:srgbClr val="FFFF00"/>
                </a:highlight>
              </a:rPr>
              <a:t>confusion_matrix</a:t>
            </a:r>
            <a:r>
              <a:rPr lang="tr-TR" sz="2400" dirty="0">
                <a:highlight>
                  <a:srgbClr val="FFFF00"/>
                </a:highlight>
              </a:rPr>
              <a:t>, </a:t>
            </a:r>
            <a:r>
              <a:rPr lang="tr-TR" sz="2400" dirty="0" err="1">
                <a:highlight>
                  <a:srgbClr val="FFFF00"/>
                </a:highlight>
              </a:rPr>
              <a:t>classification_report</a:t>
            </a:r>
            <a:endParaRPr lang="tr-TR" sz="2400" dirty="0">
              <a:highlight>
                <a:srgbClr val="FFFF00"/>
              </a:highlight>
            </a:endParaRPr>
          </a:p>
          <a:p>
            <a:endParaRPr lang="tr-TR" sz="2400" dirty="0">
              <a:highlight>
                <a:srgbClr val="FFFF00"/>
              </a:highlight>
            </a:endParaRPr>
          </a:p>
          <a:p>
            <a:r>
              <a:rPr lang="tr-TR" sz="2400" dirty="0" err="1">
                <a:highlight>
                  <a:srgbClr val="FFFF00"/>
                </a:highlight>
              </a:rPr>
              <a:t>logreg_prediction</a:t>
            </a:r>
            <a:r>
              <a:rPr lang="tr-TR" sz="2400" dirty="0">
                <a:highlight>
                  <a:srgbClr val="FFFF00"/>
                </a:highlight>
              </a:rPr>
              <a:t> = </a:t>
            </a:r>
            <a:r>
              <a:rPr lang="tr-TR" sz="2400" dirty="0" err="1">
                <a:highlight>
                  <a:srgbClr val="FFFF00"/>
                </a:highlight>
              </a:rPr>
              <a:t>logreg.predict</a:t>
            </a:r>
            <a:r>
              <a:rPr lang="tr-TR" sz="2400" dirty="0">
                <a:highlight>
                  <a:srgbClr val="FFFF00"/>
                </a:highlight>
              </a:rPr>
              <a:t>(</a:t>
            </a:r>
            <a:r>
              <a:rPr lang="tr-TR" sz="2400" dirty="0" err="1">
                <a:highlight>
                  <a:srgbClr val="FFFF00"/>
                </a:highlight>
              </a:rPr>
              <a:t>X_test</a:t>
            </a:r>
            <a:r>
              <a:rPr lang="tr-TR" sz="2400" dirty="0">
                <a:highlight>
                  <a:srgbClr val="FFFF00"/>
                </a:highlight>
              </a:rPr>
              <a:t>)</a:t>
            </a:r>
          </a:p>
          <a:p>
            <a:r>
              <a:rPr lang="tr-TR" sz="2400" dirty="0" err="1">
                <a:highlight>
                  <a:srgbClr val="FFFF00"/>
                </a:highlight>
              </a:rPr>
              <a:t>plt.figure</a:t>
            </a:r>
            <a:r>
              <a:rPr lang="tr-TR" sz="2400" dirty="0">
                <a:highlight>
                  <a:srgbClr val="FFFF00"/>
                </a:highlight>
              </a:rPr>
              <a:t>()</a:t>
            </a:r>
          </a:p>
          <a:p>
            <a:r>
              <a:rPr lang="tr-TR" sz="2400" dirty="0" err="1">
                <a:highlight>
                  <a:srgbClr val="FFFF00"/>
                </a:highlight>
              </a:rPr>
              <a:t>sns.heatmap</a:t>
            </a:r>
            <a:r>
              <a:rPr lang="tr-TR" sz="2400" dirty="0">
                <a:highlight>
                  <a:srgbClr val="FFFF00"/>
                </a:highlight>
              </a:rPr>
              <a:t>(</a:t>
            </a:r>
            <a:r>
              <a:rPr lang="tr-TR" sz="2400" dirty="0" err="1">
                <a:highlight>
                  <a:srgbClr val="FFFF00"/>
                </a:highlight>
              </a:rPr>
              <a:t>confusion_matrix</a:t>
            </a:r>
            <a:r>
              <a:rPr lang="tr-TR" sz="2400" dirty="0">
                <a:highlight>
                  <a:srgbClr val="FFFF00"/>
                </a:highlight>
              </a:rPr>
              <a:t>(</a:t>
            </a:r>
            <a:r>
              <a:rPr lang="tr-TR" sz="2400" dirty="0" err="1">
                <a:highlight>
                  <a:srgbClr val="FFFF00"/>
                </a:highlight>
              </a:rPr>
              <a:t>y_test</a:t>
            </a:r>
            <a:r>
              <a:rPr lang="tr-TR" sz="2400" dirty="0">
                <a:highlight>
                  <a:srgbClr val="FFFF00"/>
                </a:highlight>
              </a:rPr>
              <a:t>, </a:t>
            </a:r>
            <a:r>
              <a:rPr lang="tr-TR" sz="2400" dirty="0" err="1">
                <a:highlight>
                  <a:srgbClr val="FFFF00"/>
                </a:highlight>
              </a:rPr>
              <a:t>logreg_prediction</a:t>
            </a:r>
            <a:r>
              <a:rPr lang="tr-TR" sz="2400" dirty="0">
                <a:highlight>
                  <a:srgbClr val="FFFF00"/>
                </a:highlight>
              </a:rPr>
              <a:t>), </a:t>
            </a:r>
            <a:r>
              <a:rPr lang="tr-TR" sz="2400" dirty="0" err="1">
                <a:highlight>
                  <a:srgbClr val="FFFF00"/>
                </a:highlight>
              </a:rPr>
              <a:t>annot</a:t>
            </a:r>
            <a:r>
              <a:rPr lang="tr-TR" sz="2400" dirty="0">
                <a:highlight>
                  <a:srgbClr val="FFFF00"/>
                </a:highlight>
              </a:rPr>
              <a:t>=True)</a:t>
            </a:r>
          </a:p>
          <a:p>
            <a:r>
              <a:rPr lang="tr-TR" sz="2400" dirty="0" err="1">
                <a:highlight>
                  <a:srgbClr val="FFFF00"/>
                </a:highlight>
              </a:rPr>
              <a:t>plt.xlabel</a:t>
            </a:r>
            <a:r>
              <a:rPr lang="tr-TR" sz="2400" dirty="0">
                <a:highlight>
                  <a:srgbClr val="FFFF00"/>
                </a:highlight>
              </a:rPr>
              <a:t>("Tahmin")</a:t>
            </a:r>
          </a:p>
          <a:p>
            <a:r>
              <a:rPr lang="tr-TR" sz="2400" dirty="0" err="1">
                <a:highlight>
                  <a:srgbClr val="FFFF00"/>
                </a:highlight>
              </a:rPr>
              <a:t>plt.ylabel</a:t>
            </a:r>
            <a:r>
              <a:rPr lang="tr-TR" sz="2400" dirty="0">
                <a:highlight>
                  <a:srgbClr val="FFFF00"/>
                </a:highlight>
              </a:rPr>
              <a:t>("Gerçek")</a:t>
            </a:r>
          </a:p>
          <a:p>
            <a:r>
              <a:rPr lang="tr-TR" sz="2400" dirty="0" err="1">
                <a:highlight>
                  <a:srgbClr val="FFFF00"/>
                </a:highlight>
              </a:rPr>
              <a:t>plt.title</a:t>
            </a:r>
            <a:r>
              <a:rPr lang="tr-TR" sz="2400" dirty="0">
                <a:highlight>
                  <a:srgbClr val="FFFF00"/>
                </a:highlight>
              </a:rPr>
              <a:t>("</a:t>
            </a:r>
            <a:r>
              <a:rPr lang="tr-TR" sz="2400" dirty="0" err="1">
                <a:highlight>
                  <a:srgbClr val="FFFF00"/>
                </a:highlight>
              </a:rPr>
              <a:t>Logistic</a:t>
            </a:r>
            <a:r>
              <a:rPr lang="tr-TR" sz="2400" dirty="0">
                <a:highlight>
                  <a:srgbClr val="FFFF00"/>
                </a:highlight>
              </a:rPr>
              <a:t> </a:t>
            </a:r>
            <a:r>
              <a:rPr lang="tr-TR" sz="2400" dirty="0" err="1">
                <a:highlight>
                  <a:srgbClr val="FFFF00"/>
                </a:highlight>
              </a:rPr>
              <a:t>Regression</a:t>
            </a:r>
            <a:r>
              <a:rPr lang="tr-TR" sz="2400" dirty="0">
                <a:highlight>
                  <a:srgbClr val="FFFF00"/>
                </a:highlight>
              </a:rPr>
              <a:t>");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569F08AB-EB3F-474B-8BC2-3F3ACB23A114}"/>
              </a:ext>
            </a:extLst>
          </p:cNvPr>
          <p:cNvSpPr/>
          <p:nvPr/>
        </p:nvSpPr>
        <p:spPr>
          <a:xfrm>
            <a:off x="575674" y="281741"/>
            <a:ext cx="101265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>
                <a:highlight>
                  <a:srgbClr val="FFFF00"/>
                </a:highlight>
              </a:rPr>
              <a:t>from</a:t>
            </a:r>
            <a:r>
              <a:rPr lang="tr-TR" sz="2400" dirty="0">
                <a:highlight>
                  <a:srgbClr val="FFFF00"/>
                </a:highlight>
              </a:rPr>
              <a:t> </a:t>
            </a:r>
            <a:r>
              <a:rPr lang="tr-TR" sz="2400" dirty="0" err="1">
                <a:highlight>
                  <a:srgbClr val="FFFF00"/>
                </a:highlight>
              </a:rPr>
              <a:t>sklearn.linear_model</a:t>
            </a:r>
            <a:r>
              <a:rPr lang="tr-TR" sz="2400" dirty="0">
                <a:highlight>
                  <a:srgbClr val="FFFF00"/>
                </a:highlight>
              </a:rPr>
              <a:t> </a:t>
            </a:r>
            <a:r>
              <a:rPr lang="tr-TR" sz="2400" dirty="0" err="1">
                <a:highlight>
                  <a:srgbClr val="FFFF00"/>
                </a:highlight>
              </a:rPr>
              <a:t>import</a:t>
            </a:r>
            <a:r>
              <a:rPr lang="tr-TR" sz="2400" dirty="0">
                <a:highlight>
                  <a:srgbClr val="FFFF00"/>
                </a:highlight>
              </a:rPr>
              <a:t> </a:t>
            </a:r>
            <a:r>
              <a:rPr lang="tr-TR" sz="2400" dirty="0" err="1">
                <a:highlight>
                  <a:srgbClr val="FFFF00"/>
                </a:highlight>
              </a:rPr>
              <a:t>LogisticRegression</a:t>
            </a:r>
            <a:endParaRPr lang="tr-TR" sz="2400" dirty="0">
              <a:highlight>
                <a:srgbClr val="FFFF00"/>
              </a:highlight>
            </a:endParaRPr>
          </a:p>
          <a:p>
            <a:endParaRPr lang="tr-TR" sz="2400" dirty="0">
              <a:highlight>
                <a:srgbClr val="FFFF00"/>
              </a:highlight>
            </a:endParaRPr>
          </a:p>
          <a:p>
            <a:r>
              <a:rPr lang="tr-TR" sz="2400" dirty="0" err="1">
                <a:highlight>
                  <a:srgbClr val="FFFF00"/>
                </a:highlight>
              </a:rPr>
              <a:t>logreg</a:t>
            </a:r>
            <a:r>
              <a:rPr lang="tr-TR" sz="2400" dirty="0">
                <a:highlight>
                  <a:srgbClr val="FFFF00"/>
                </a:highlight>
              </a:rPr>
              <a:t> = </a:t>
            </a:r>
            <a:r>
              <a:rPr lang="tr-TR" sz="2400" dirty="0" err="1">
                <a:highlight>
                  <a:srgbClr val="FFFF00"/>
                </a:highlight>
              </a:rPr>
              <a:t>LogisticRegression</a:t>
            </a:r>
            <a:r>
              <a:rPr lang="tr-TR" sz="2400" dirty="0">
                <a:highlight>
                  <a:srgbClr val="FFFF00"/>
                </a:highlight>
              </a:rPr>
              <a:t>()</a:t>
            </a:r>
          </a:p>
          <a:p>
            <a:r>
              <a:rPr lang="tr-TR" sz="2400" dirty="0" err="1">
                <a:highlight>
                  <a:srgbClr val="FFFF00"/>
                </a:highlight>
              </a:rPr>
              <a:t>logreg.fit</a:t>
            </a:r>
            <a:r>
              <a:rPr lang="tr-TR" sz="2400" dirty="0">
                <a:highlight>
                  <a:srgbClr val="FFFF00"/>
                </a:highlight>
              </a:rPr>
              <a:t>(</a:t>
            </a:r>
            <a:r>
              <a:rPr lang="tr-TR" sz="2400" dirty="0" err="1">
                <a:highlight>
                  <a:srgbClr val="FFFF00"/>
                </a:highlight>
              </a:rPr>
              <a:t>X_train,y_train</a:t>
            </a:r>
            <a:r>
              <a:rPr lang="tr-TR" sz="2400" dirty="0">
                <a:highlight>
                  <a:srgbClr val="FFFF00"/>
                </a:highlight>
              </a:rPr>
              <a:t>)</a:t>
            </a:r>
          </a:p>
          <a:p>
            <a:r>
              <a:rPr lang="tr-TR" sz="2400" dirty="0" err="1">
                <a:highlight>
                  <a:srgbClr val="FFFF00"/>
                </a:highlight>
              </a:rPr>
              <a:t>print</a:t>
            </a:r>
            <a:r>
              <a:rPr lang="tr-TR" sz="2400" dirty="0">
                <a:highlight>
                  <a:srgbClr val="FFFF00"/>
                </a:highlight>
              </a:rPr>
              <a:t>("</a:t>
            </a:r>
            <a:r>
              <a:rPr lang="tr-TR" sz="2400" dirty="0" err="1">
                <a:highlight>
                  <a:srgbClr val="FFFF00"/>
                </a:highlight>
              </a:rPr>
              <a:t>Logistic</a:t>
            </a:r>
            <a:r>
              <a:rPr lang="tr-TR" sz="2400" dirty="0">
                <a:highlight>
                  <a:srgbClr val="FFFF00"/>
                </a:highlight>
              </a:rPr>
              <a:t> </a:t>
            </a:r>
            <a:r>
              <a:rPr lang="tr-TR" sz="2400" dirty="0" err="1">
                <a:highlight>
                  <a:srgbClr val="FFFF00"/>
                </a:highlight>
              </a:rPr>
              <a:t>Regression</a:t>
            </a:r>
            <a:r>
              <a:rPr lang="tr-TR" sz="2400" dirty="0">
                <a:highlight>
                  <a:srgbClr val="FFFF00"/>
                </a:highlight>
              </a:rPr>
              <a:t>: ",</a:t>
            </a:r>
            <a:r>
              <a:rPr lang="tr-TR" sz="2400" dirty="0" err="1">
                <a:highlight>
                  <a:srgbClr val="FFFF00"/>
                </a:highlight>
              </a:rPr>
              <a:t>logreg.score</a:t>
            </a:r>
            <a:r>
              <a:rPr lang="tr-TR" sz="2400" dirty="0">
                <a:highlight>
                  <a:srgbClr val="FFFF00"/>
                </a:highlight>
              </a:rPr>
              <a:t>(</a:t>
            </a:r>
            <a:r>
              <a:rPr lang="tr-TR" sz="2400" dirty="0" err="1">
                <a:highlight>
                  <a:srgbClr val="FFFF00"/>
                </a:highlight>
              </a:rPr>
              <a:t>X_test,y_test</a:t>
            </a:r>
            <a:r>
              <a:rPr lang="tr-TR" sz="2400" dirty="0">
                <a:highlight>
                  <a:srgbClr val="FFFF00"/>
                </a:highlight>
              </a:rPr>
              <a:t>))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07E2DA6-734F-4EA2-B6C4-14BF35CA5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681" y="5802280"/>
            <a:ext cx="6947319" cy="10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36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2BB43E33-41D6-4E84-902E-63629E41185A}"/>
              </a:ext>
            </a:extLst>
          </p:cNvPr>
          <p:cNvSpPr/>
          <p:nvPr/>
        </p:nvSpPr>
        <p:spPr>
          <a:xfrm>
            <a:off x="538065" y="662790"/>
            <a:ext cx="844731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>
                <a:highlight>
                  <a:srgbClr val="FFFF00"/>
                </a:highlight>
              </a:rPr>
              <a:t>from</a:t>
            </a:r>
            <a:r>
              <a:rPr lang="tr-TR" sz="2800" dirty="0">
                <a:highlight>
                  <a:srgbClr val="FFFF00"/>
                </a:highlight>
              </a:rPr>
              <a:t> </a:t>
            </a:r>
            <a:r>
              <a:rPr lang="tr-TR" sz="2800" dirty="0" err="1">
                <a:highlight>
                  <a:srgbClr val="FFFF00"/>
                </a:highlight>
              </a:rPr>
              <a:t>sklearn.naive_bayes</a:t>
            </a:r>
            <a:r>
              <a:rPr lang="tr-TR" sz="2800" dirty="0">
                <a:highlight>
                  <a:srgbClr val="FFFF00"/>
                </a:highlight>
              </a:rPr>
              <a:t> </a:t>
            </a:r>
            <a:r>
              <a:rPr lang="tr-TR" sz="2800" dirty="0" err="1">
                <a:highlight>
                  <a:srgbClr val="FFFF00"/>
                </a:highlight>
              </a:rPr>
              <a:t>import</a:t>
            </a:r>
            <a:r>
              <a:rPr lang="tr-TR" sz="2800" dirty="0">
                <a:highlight>
                  <a:srgbClr val="FFFF00"/>
                </a:highlight>
              </a:rPr>
              <a:t> </a:t>
            </a:r>
            <a:r>
              <a:rPr lang="tr-TR" sz="2800" dirty="0" err="1">
                <a:highlight>
                  <a:srgbClr val="FFFF00"/>
                </a:highlight>
              </a:rPr>
              <a:t>GaussianNB</a:t>
            </a:r>
            <a:endParaRPr lang="tr-TR" sz="2800" dirty="0">
              <a:highlight>
                <a:srgbClr val="FFFF00"/>
              </a:highlight>
            </a:endParaRPr>
          </a:p>
          <a:p>
            <a:endParaRPr lang="tr-TR" sz="2800" dirty="0">
              <a:highlight>
                <a:srgbClr val="FFFF00"/>
              </a:highlight>
            </a:endParaRPr>
          </a:p>
          <a:p>
            <a:r>
              <a:rPr lang="tr-TR" sz="2800" dirty="0" err="1">
                <a:highlight>
                  <a:srgbClr val="FFFF00"/>
                </a:highlight>
              </a:rPr>
              <a:t>nb</a:t>
            </a:r>
            <a:r>
              <a:rPr lang="tr-TR" sz="2800" dirty="0">
                <a:highlight>
                  <a:srgbClr val="FFFF00"/>
                </a:highlight>
              </a:rPr>
              <a:t> = </a:t>
            </a:r>
            <a:r>
              <a:rPr lang="tr-TR" sz="2800" dirty="0" err="1">
                <a:highlight>
                  <a:srgbClr val="FFFF00"/>
                </a:highlight>
              </a:rPr>
              <a:t>GaussianNB</a:t>
            </a:r>
            <a:r>
              <a:rPr lang="tr-TR" sz="2800" dirty="0">
                <a:highlight>
                  <a:srgbClr val="FFFF00"/>
                </a:highlight>
              </a:rPr>
              <a:t>()</a:t>
            </a:r>
          </a:p>
          <a:p>
            <a:r>
              <a:rPr lang="tr-TR" sz="2800" dirty="0" err="1">
                <a:highlight>
                  <a:srgbClr val="FFFF00"/>
                </a:highlight>
              </a:rPr>
              <a:t>nb.fit</a:t>
            </a:r>
            <a:r>
              <a:rPr lang="tr-TR" sz="2800" dirty="0">
                <a:highlight>
                  <a:srgbClr val="FFFF00"/>
                </a:highlight>
              </a:rPr>
              <a:t>(</a:t>
            </a:r>
            <a:r>
              <a:rPr lang="tr-TR" sz="2800" dirty="0" err="1">
                <a:highlight>
                  <a:srgbClr val="FFFF00"/>
                </a:highlight>
              </a:rPr>
              <a:t>X_train,y_train</a:t>
            </a:r>
            <a:r>
              <a:rPr lang="tr-TR" sz="2800" dirty="0">
                <a:highlight>
                  <a:srgbClr val="FFFF00"/>
                </a:highlight>
              </a:rPr>
              <a:t>)</a:t>
            </a:r>
          </a:p>
          <a:p>
            <a:r>
              <a:rPr lang="tr-TR" sz="2800" dirty="0" err="1">
                <a:highlight>
                  <a:srgbClr val="FFFF00"/>
                </a:highlight>
              </a:rPr>
              <a:t>print</a:t>
            </a:r>
            <a:r>
              <a:rPr lang="tr-TR" sz="2800" dirty="0">
                <a:highlight>
                  <a:srgbClr val="FFFF00"/>
                </a:highlight>
              </a:rPr>
              <a:t>("</a:t>
            </a:r>
            <a:r>
              <a:rPr lang="tr-TR" sz="2800" dirty="0" err="1">
                <a:highlight>
                  <a:srgbClr val="FFFF00"/>
                </a:highlight>
              </a:rPr>
              <a:t>Naive</a:t>
            </a:r>
            <a:r>
              <a:rPr lang="tr-TR" sz="2800" dirty="0">
                <a:highlight>
                  <a:srgbClr val="FFFF00"/>
                </a:highlight>
              </a:rPr>
              <a:t> </a:t>
            </a:r>
            <a:r>
              <a:rPr lang="tr-TR" sz="2800" dirty="0" err="1">
                <a:highlight>
                  <a:srgbClr val="FFFF00"/>
                </a:highlight>
              </a:rPr>
              <a:t>Bayes</a:t>
            </a:r>
            <a:r>
              <a:rPr lang="tr-TR" sz="2800" dirty="0">
                <a:highlight>
                  <a:srgbClr val="FFFF00"/>
                </a:highlight>
              </a:rPr>
              <a:t>:",</a:t>
            </a:r>
            <a:r>
              <a:rPr lang="tr-TR" sz="2800" dirty="0" err="1">
                <a:highlight>
                  <a:srgbClr val="FFFF00"/>
                </a:highlight>
              </a:rPr>
              <a:t>nb.score</a:t>
            </a:r>
            <a:r>
              <a:rPr lang="tr-TR" sz="2800" dirty="0">
                <a:highlight>
                  <a:srgbClr val="FFFF00"/>
                </a:highlight>
              </a:rPr>
              <a:t>(</a:t>
            </a:r>
            <a:r>
              <a:rPr lang="tr-TR" sz="2800" dirty="0" err="1">
                <a:highlight>
                  <a:srgbClr val="FFFF00"/>
                </a:highlight>
              </a:rPr>
              <a:t>X_test,y_test</a:t>
            </a:r>
            <a:r>
              <a:rPr lang="tr-TR" sz="2800" dirty="0">
                <a:highlight>
                  <a:srgbClr val="FFFF00"/>
                </a:highlight>
              </a:rPr>
              <a:t>))</a:t>
            </a:r>
          </a:p>
          <a:p>
            <a:endParaRPr lang="tr-TR" sz="2800" dirty="0">
              <a:highlight>
                <a:srgbClr val="FFFF00"/>
              </a:highlight>
            </a:endParaRPr>
          </a:p>
          <a:p>
            <a:r>
              <a:rPr lang="tr-TR" sz="2800" dirty="0">
                <a:highlight>
                  <a:srgbClr val="FFFF00"/>
                </a:highlight>
              </a:rPr>
              <a:t>## </a:t>
            </a:r>
            <a:r>
              <a:rPr lang="tr-TR" sz="2800" dirty="0" err="1">
                <a:highlight>
                  <a:srgbClr val="FFFF00"/>
                </a:highlight>
              </a:rPr>
              <a:t>Confusion</a:t>
            </a:r>
            <a:r>
              <a:rPr lang="tr-TR" sz="2800" dirty="0">
                <a:highlight>
                  <a:srgbClr val="FFFF00"/>
                </a:highlight>
              </a:rPr>
              <a:t> </a:t>
            </a:r>
            <a:r>
              <a:rPr lang="tr-TR" sz="2800" dirty="0" err="1">
                <a:highlight>
                  <a:srgbClr val="FFFF00"/>
                </a:highlight>
              </a:rPr>
              <a:t>Matrix</a:t>
            </a:r>
            <a:endParaRPr lang="tr-TR" sz="2800" dirty="0">
              <a:highlight>
                <a:srgbClr val="FFFF00"/>
              </a:highlight>
            </a:endParaRPr>
          </a:p>
          <a:p>
            <a:r>
              <a:rPr lang="tr-TR" sz="2800" dirty="0" err="1">
                <a:highlight>
                  <a:srgbClr val="FFFF00"/>
                </a:highlight>
              </a:rPr>
              <a:t>nb_prediction</a:t>
            </a:r>
            <a:r>
              <a:rPr lang="tr-TR" sz="2800" dirty="0">
                <a:highlight>
                  <a:srgbClr val="FFFF00"/>
                </a:highlight>
              </a:rPr>
              <a:t> = </a:t>
            </a:r>
            <a:r>
              <a:rPr lang="tr-TR" sz="2800" dirty="0" err="1">
                <a:highlight>
                  <a:srgbClr val="FFFF00"/>
                </a:highlight>
              </a:rPr>
              <a:t>nb.predict</a:t>
            </a:r>
            <a:r>
              <a:rPr lang="tr-TR" sz="2800" dirty="0">
                <a:highlight>
                  <a:srgbClr val="FFFF00"/>
                </a:highlight>
              </a:rPr>
              <a:t>(</a:t>
            </a:r>
            <a:r>
              <a:rPr lang="tr-TR" sz="2800" dirty="0" err="1">
                <a:highlight>
                  <a:srgbClr val="FFFF00"/>
                </a:highlight>
              </a:rPr>
              <a:t>X_test</a:t>
            </a:r>
            <a:r>
              <a:rPr lang="tr-TR" sz="2800" dirty="0">
                <a:highlight>
                  <a:srgbClr val="FFFF00"/>
                </a:highlight>
              </a:rPr>
              <a:t>)</a:t>
            </a:r>
          </a:p>
          <a:p>
            <a:r>
              <a:rPr lang="tr-TR" sz="2800" dirty="0" err="1">
                <a:highlight>
                  <a:srgbClr val="FFFF00"/>
                </a:highlight>
              </a:rPr>
              <a:t>print</a:t>
            </a:r>
            <a:r>
              <a:rPr lang="tr-TR" sz="2800" dirty="0">
                <a:highlight>
                  <a:srgbClr val="FFFF00"/>
                </a:highlight>
              </a:rPr>
              <a:t>(</a:t>
            </a:r>
            <a:r>
              <a:rPr lang="tr-TR" sz="2800" dirty="0" err="1">
                <a:highlight>
                  <a:srgbClr val="FFFF00"/>
                </a:highlight>
              </a:rPr>
              <a:t>confusion_matrix</a:t>
            </a:r>
            <a:r>
              <a:rPr lang="tr-TR" sz="2800" dirty="0">
                <a:highlight>
                  <a:srgbClr val="FFFF00"/>
                </a:highlight>
              </a:rPr>
              <a:t>(</a:t>
            </a:r>
            <a:r>
              <a:rPr lang="tr-TR" sz="2800" dirty="0" err="1">
                <a:highlight>
                  <a:srgbClr val="FFFF00"/>
                </a:highlight>
              </a:rPr>
              <a:t>y_test</a:t>
            </a:r>
            <a:r>
              <a:rPr lang="tr-TR" sz="2800" dirty="0">
                <a:highlight>
                  <a:srgbClr val="FFFF00"/>
                </a:highlight>
              </a:rPr>
              <a:t>, </a:t>
            </a:r>
            <a:r>
              <a:rPr lang="tr-TR" sz="2800" dirty="0" err="1">
                <a:highlight>
                  <a:srgbClr val="FFFF00"/>
                </a:highlight>
              </a:rPr>
              <a:t>nb_prediction</a:t>
            </a:r>
            <a:r>
              <a:rPr lang="tr-TR" sz="2800" dirty="0">
                <a:highlight>
                  <a:srgbClr val="FFFF00"/>
                </a:highlight>
              </a:rPr>
              <a:t>))</a:t>
            </a:r>
          </a:p>
          <a:p>
            <a:r>
              <a:rPr lang="tr-TR" sz="2800" dirty="0" err="1">
                <a:highlight>
                  <a:srgbClr val="FFFF00"/>
                </a:highlight>
              </a:rPr>
              <a:t>confusion</a:t>
            </a:r>
            <a:r>
              <a:rPr lang="tr-TR" sz="2800" dirty="0">
                <a:highlight>
                  <a:srgbClr val="FFFF00"/>
                </a:highlight>
              </a:rPr>
              <a:t>(nb_</a:t>
            </a:r>
            <a:r>
              <a:rPr lang="tr-TR" sz="2800" dirty="0" err="1">
                <a:highlight>
                  <a:srgbClr val="FFFF00"/>
                </a:highlight>
              </a:rPr>
              <a:t>prediction</a:t>
            </a:r>
            <a:r>
              <a:rPr lang="tr-TR" sz="2800" dirty="0">
                <a:highlight>
                  <a:srgbClr val="FFFF00"/>
                </a:highlight>
              </a:rPr>
              <a:t>,"</a:t>
            </a:r>
            <a:r>
              <a:rPr lang="tr-TR" sz="2800" dirty="0" err="1">
                <a:highlight>
                  <a:srgbClr val="FFFF00"/>
                </a:highlight>
              </a:rPr>
              <a:t>Naive</a:t>
            </a:r>
            <a:r>
              <a:rPr lang="tr-TR" sz="2800" dirty="0">
                <a:highlight>
                  <a:srgbClr val="FFFF00"/>
                </a:highlight>
              </a:rPr>
              <a:t> </a:t>
            </a:r>
            <a:r>
              <a:rPr lang="tr-TR" sz="2800" dirty="0" err="1">
                <a:highlight>
                  <a:srgbClr val="FFFF00"/>
                </a:highlight>
              </a:rPr>
              <a:t>Bayes</a:t>
            </a:r>
            <a:r>
              <a:rPr lang="tr-TR" sz="2800" dirty="0">
                <a:highlight>
                  <a:srgbClr val="FFFF00"/>
                </a:highlight>
              </a:rPr>
              <a:t>")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F89C0A8-98EC-42DF-BCCD-B8335BE17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145" y="5661155"/>
            <a:ext cx="7067855" cy="119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40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A0CDD70D-1A25-4537-BB8A-BEAB461368B9}"/>
              </a:ext>
            </a:extLst>
          </p:cNvPr>
          <p:cNvSpPr/>
          <p:nvPr/>
        </p:nvSpPr>
        <p:spPr>
          <a:xfrm>
            <a:off x="1726163" y="1228397"/>
            <a:ext cx="1046583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highlight>
                  <a:srgbClr val="FFFF00"/>
                </a:highlight>
              </a:rPr>
              <a:t>def </a:t>
            </a:r>
            <a:r>
              <a:rPr lang="tr-TR" sz="2800" dirty="0" err="1">
                <a:highlight>
                  <a:srgbClr val="FFFF00"/>
                </a:highlight>
              </a:rPr>
              <a:t>confusion</a:t>
            </a:r>
            <a:r>
              <a:rPr lang="tr-TR" sz="2800" dirty="0">
                <a:highlight>
                  <a:srgbClr val="FFFF00"/>
                </a:highlight>
              </a:rPr>
              <a:t>(</a:t>
            </a:r>
            <a:r>
              <a:rPr lang="tr-TR" sz="2800" dirty="0" err="1">
                <a:highlight>
                  <a:srgbClr val="FFFF00"/>
                </a:highlight>
              </a:rPr>
              <a:t>alg_predict</a:t>
            </a:r>
            <a:r>
              <a:rPr lang="tr-TR" sz="2800" dirty="0">
                <a:highlight>
                  <a:srgbClr val="FFFF00"/>
                </a:highlight>
              </a:rPr>
              <a:t>, </a:t>
            </a:r>
            <a:r>
              <a:rPr lang="tr-TR" sz="2800" dirty="0" err="1">
                <a:highlight>
                  <a:srgbClr val="FFFF00"/>
                </a:highlight>
              </a:rPr>
              <a:t>title</a:t>
            </a:r>
            <a:r>
              <a:rPr lang="tr-TR" sz="2800" dirty="0">
                <a:highlight>
                  <a:srgbClr val="FFFF00"/>
                </a:highlight>
              </a:rPr>
              <a:t>):</a:t>
            </a:r>
          </a:p>
          <a:p>
            <a:endParaRPr lang="tr-TR" sz="2800" dirty="0">
              <a:highlight>
                <a:srgbClr val="FFFF00"/>
              </a:highlight>
            </a:endParaRPr>
          </a:p>
          <a:p>
            <a:r>
              <a:rPr lang="tr-TR" sz="2800" dirty="0">
                <a:highlight>
                  <a:srgbClr val="FFFF00"/>
                </a:highlight>
              </a:rPr>
              <a:t>    </a:t>
            </a:r>
            <a:r>
              <a:rPr lang="tr-TR" sz="2800" dirty="0" err="1">
                <a:highlight>
                  <a:srgbClr val="FFFF00"/>
                </a:highlight>
              </a:rPr>
              <a:t>from</a:t>
            </a:r>
            <a:r>
              <a:rPr lang="tr-TR" sz="2800" dirty="0">
                <a:highlight>
                  <a:srgbClr val="FFFF00"/>
                </a:highlight>
              </a:rPr>
              <a:t> </a:t>
            </a:r>
            <a:r>
              <a:rPr lang="tr-TR" sz="2800" dirty="0" err="1">
                <a:highlight>
                  <a:srgbClr val="FFFF00"/>
                </a:highlight>
              </a:rPr>
              <a:t>sklearn.metrics</a:t>
            </a:r>
            <a:r>
              <a:rPr lang="tr-TR" sz="2800" dirty="0">
                <a:highlight>
                  <a:srgbClr val="FFFF00"/>
                </a:highlight>
              </a:rPr>
              <a:t> </a:t>
            </a:r>
            <a:r>
              <a:rPr lang="tr-TR" sz="2800" dirty="0" err="1">
                <a:highlight>
                  <a:srgbClr val="FFFF00"/>
                </a:highlight>
              </a:rPr>
              <a:t>import</a:t>
            </a:r>
            <a:r>
              <a:rPr lang="tr-TR" sz="2800" dirty="0">
                <a:highlight>
                  <a:srgbClr val="FFFF00"/>
                </a:highlight>
              </a:rPr>
              <a:t> </a:t>
            </a:r>
            <a:r>
              <a:rPr lang="tr-TR" sz="2800" dirty="0" err="1">
                <a:highlight>
                  <a:srgbClr val="FFFF00"/>
                </a:highlight>
              </a:rPr>
              <a:t>confusion_matrix</a:t>
            </a:r>
            <a:endParaRPr lang="tr-TR" sz="2800" dirty="0">
              <a:highlight>
                <a:srgbClr val="FFFF00"/>
              </a:highlight>
            </a:endParaRPr>
          </a:p>
          <a:p>
            <a:endParaRPr lang="tr-TR" sz="2800" dirty="0">
              <a:highlight>
                <a:srgbClr val="FFFF00"/>
              </a:highlight>
            </a:endParaRPr>
          </a:p>
          <a:p>
            <a:r>
              <a:rPr lang="tr-TR" sz="2800" dirty="0">
                <a:highlight>
                  <a:srgbClr val="FFFF00"/>
                </a:highlight>
              </a:rPr>
              <a:t>    </a:t>
            </a:r>
            <a:r>
              <a:rPr lang="tr-TR" sz="2800" dirty="0" err="1">
                <a:highlight>
                  <a:srgbClr val="FFFF00"/>
                </a:highlight>
              </a:rPr>
              <a:t>plt.figure</a:t>
            </a:r>
            <a:r>
              <a:rPr lang="tr-TR" sz="2800" dirty="0">
                <a:highlight>
                  <a:srgbClr val="FFFF00"/>
                </a:highlight>
              </a:rPr>
              <a:t>()</a:t>
            </a:r>
          </a:p>
          <a:p>
            <a:r>
              <a:rPr lang="tr-TR" sz="2800" dirty="0">
                <a:highlight>
                  <a:srgbClr val="FFFF00"/>
                </a:highlight>
              </a:rPr>
              <a:t>    </a:t>
            </a:r>
            <a:r>
              <a:rPr lang="tr-TR" sz="2800" dirty="0" err="1">
                <a:highlight>
                  <a:srgbClr val="FFFF00"/>
                </a:highlight>
              </a:rPr>
              <a:t>sns.heatmap</a:t>
            </a:r>
            <a:r>
              <a:rPr lang="tr-TR" sz="2800" dirty="0">
                <a:highlight>
                  <a:srgbClr val="FFFF00"/>
                </a:highlight>
              </a:rPr>
              <a:t>(</a:t>
            </a:r>
            <a:r>
              <a:rPr lang="tr-TR" sz="2800" dirty="0" err="1">
                <a:highlight>
                  <a:srgbClr val="FFFF00"/>
                </a:highlight>
              </a:rPr>
              <a:t>confusion_matrix</a:t>
            </a:r>
            <a:r>
              <a:rPr lang="tr-TR" sz="2800" dirty="0">
                <a:highlight>
                  <a:srgbClr val="FFFF00"/>
                </a:highlight>
              </a:rPr>
              <a:t>(</a:t>
            </a:r>
            <a:r>
              <a:rPr lang="tr-TR" sz="2800" dirty="0" err="1">
                <a:highlight>
                  <a:srgbClr val="FFFF00"/>
                </a:highlight>
              </a:rPr>
              <a:t>y_test</a:t>
            </a:r>
            <a:r>
              <a:rPr lang="tr-TR" sz="2800" dirty="0">
                <a:highlight>
                  <a:srgbClr val="FFFF00"/>
                </a:highlight>
              </a:rPr>
              <a:t>, </a:t>
            </a:r>
            <a:r>
              <a:rPr lang="tr-TR" sz="2800" dirty="0" err="1">
                <a:highlight>
                  <a:srgbClr val="FFFF00"/>
                </a:highlight>
              </a:rPr>
              <a:t>alg_predict</a:t>
            </a:r>
            <a:r>
              <a:rPr lang="tr-TR" sz="2800" dirty="0">
                <a:highlight>
                  <a:srgbClr val="FFFF00"/>
                </a:highlight>
              </a:rPr>
              <a:t>),</a:t>
            </a:r>
            <a:r>
              <a:rPr lang="tr-TR" sz="2800" dirty="0" err="1">
                <a:highlight>
                  <a:srgbClr val="FFFF00"/>
                </a:highlight>
              </a:rPr>
              <a:t>annot</a:t>
            </a:r>
            <a:r>
              <a:rPr lang="tr-TR" sz="2800" dirty="0">
                <a:highlight>
                  <a:srgbClr val="FFFF00"/>
                </a:highlight>
              </a:rPr>
              <a:t>=True)</a:t>
            </a:r>
          </a:p>
          <a:p>
            <a:r>
              <a:rPr lang="tr-TR" sz="2800" dirty="0">
                <a:highlight>
                  <a:srgbClr val="FFFF00"/>
                </a:highlight>
              </a:rPr>
              <a:t>    </a:t>
            </a:r>
          </a:p>
          <a:p>
            <a:r>
              <a:rPr lang="tr-TR" sz="2800" dirty="0">
                <a:highlight>
                  <a:srgbClr val="FFFF00"/>
                </a:highlight>
              </a:rPr>
              <a:t>    </a:t>
            </a:r>
            <a:r>
              <a:rPr lang="tr-TR" sz="2800" dirty="0" err="1">
                <a:highlight>
                  <a:srgbClr val="FFFF00"/>
                </a:highlight>
              </a:rPr>
              <a:t>plt.xlabel</a:t>
            </a:r>
            <a:r>
              <a:rPr lang="tr-TR" sz="2800" dirty="0">
                <a:highlight>
                  <a:srgbClr val="FFFF00"/>
                </a:highlight>
              </a:rPr>
              <a:t>("Tahmin")</a:t>
            </a:r>
          </a:p>
          <a:p>
            <a:r>
              <a:rPr lang="tr-TR" sz="2800" dirty="0">
                <a:highlight>
                  <a:srgbClr val="FFFF00"/>
                </a:highlight>
              </a:rPr>
              <a:t>    </a:t>
            </a:r>
            <a:r>
              <a:rPr lang="tr-TR" sz="2800" dirty="0" err="1">
                <a:highlight>
                  <a:srgbClr val="FFFF00"/>
                </a:highlight>
              </a:rPr>
              <a:t>plt.ylabel</a:t>
            </a:r>
            <a:r>
              <a:rPr lang="tr-TR" sz="2800" dirty="0">
                <a:highlight>
                  <a:srgbClr val="FFFF00"/>
                </a:highlight>
              </a:rPr>
              <a:t>("Gerçek")</a:t>
            </a:r>
          </a:p>
          <a:p>
            <a:r>
              <a:rPr lang="tr-TR" sz="2800" dirty="0">
                <a:highlight>
                  <a:srgbClr val="FFFF00"/>
                </a:highlight>
              </a:rPr>
              <a:t>    </a:t>
            </a:r>
            <a:r>
              <a:rPr lang="tr-TR" sz="2800" dirty="0" err="1">
                <a:highlight>
                  <a:srgbClr val="FFFF00"/>
                </a:highlight>
              </a:rPr>
              <a:t>plt.title</a:t>
            </a:r>
            <a:r>
              <a:rPr lang="tr-TR" sz="2800" dirty="0">
                <a:highlight>
                  <a:srgbClr val="FFFF00"/>
                </a:highlight>
              </a:rPr>
              <a:t>(</a:t>
            </a:r>
            <a:r>
              <a:rPr lang="tr-TR" sz="2800" dirty="0" err="1">
                <a:highlight>
                  <a:srgbClr val="FFFF00"/>
                </a:highlight>
              </a:rPr>
              <a:t>title</a:t>
            </a:r>
            <a:r>
              <a:rPr lang="tr-TR" sz="2800" dirty="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B0E48431-FF0D-4E26-84D6-50173BAE323E}"/>
              </a:ext>
            </a:extLst>
          </p:cNvPr>
          <p:cNvSpPr/>
          <p:nvPr/>
        </p:nvSpPr>
        <p:spPr>
          <a:xfrm>
            <a:off x="3048000" y="33590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800" dirty="0" err="1"/>
              <a:t>Confusion</a:t>
            </a:r>
            <a:r>
              <a:rPr lang="tr-TR" sz="2800" dirty="0"/>
              <a:t> Fonksiyonu</a:t>
            </a:r>
          </a:p>
        </p:txBody>
      </p:sp>
    </p:spTree>
    <p:extLst>
      <p:ext uri="{BB962C8B-B14F-4D97-AF65-F5344CB8AC3E}">
        <p14:creationId xmlns:p14="http://schemas.microsoft.com/office/powerpoint/2010/main" val="535075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6A8C0816-FD67-4983-8C4F-1BE65DCB7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30" y="0"/>
            <a:ext cx="4571428" cy="353015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C817A64-F0ED-48A3-95D3-81FE78EFC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529" y="0"/>
            <a:ext cx="4698413" cy="353015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E56C056-2E51-4A5D-A3D0-1A9E7972E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630" y="3327841"/>
            <a:ext cx="4571428" cy="353015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BDF3E96-AFFC-4ED7-9629-B8F2CDA85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529" y="3327840"/>
            <a:ext cx="4571428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50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93897BF-D0B5-443D-A216-E7A6FF04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</p:spPr>
        <p:txBody>
          <a:bodyPr/>
          <a:lstStyle/>
          <a:p>
            <a:r>
              <a:rPr lang="tr-TR" dirty="0"/>
              <a:t>Kaynak: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DB6FCA-F4C0-4657-890A-F08A5DE45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376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tr-TR" dirty="0" err="1">
                <a:hlinkClick r:id="rId2"/>
              </a:rPr>
              <a:t>Heart</a:t>
            </a:r>
            <a:r>
              <a:rPr lang="tr-TR" dirty="0">
                <a:hlinkClick r:id="rId2"/>
              </a:rPr>
              <a:t> Attack Analysis &amp; </a:t>
            </a:r>
            <a:r>
              <a:rPr lang="tr-TR" dirty="0" err="1">
                <a:hlinkClick r:id="rId2"/>
              </a:rPr>
              <a:t>Prediction</a:t>
            </a:r>
            <a:r>
              <a:rPr lang="tr-TR" dirty="0">
                <a:hlinkClick r:id="rId2"/>
              </a:rPr>
              <a:t> </a:t>
            </a:r>
            <a:r>
              <a:rPr lang="tr-TR" dirty="0" err="1">
                <a:hlinkClick r:id="rId2"/>
              </a:rPr>
              <a:t>Dataset</a:t>
            </a:r>
            <a:r>
              <a:rPr lang="tr-TR" dirty="0">
                <a:hlinkClick r:id="rId2"/>
              </a:rPr>
              <a:t> | </a:t>
            </a:r>
            <a:r>
              <a:rPr lang="tr-TR" dirty="0" err="1">
                <a:hlinkClick r:id="rId2"/>
              </a:rPr>
              <a:t>Kaggle</a:t>
            </a:r>
            <a:endParaRPr lang="tr-TR" dirty="0">
              <a:hlinkClick r:id="rId3"/>
            </a:endParaRPr>
          </a:p>
          <a:p>
            <a:r>
              <a:rPr lang="en-US" dirty="0" err="1">
                <a:hlinkClick r:id="rId4"/>
              </a:rPr>
              <a:t>scikit</a:t>
            </a:r>
            <a:r>
              <a:rPr lang="en-US" dirty="0">
                <a:hlinkClick r:id="rId4"/>
              </a:rPr>
              <a:t>-learn: machine learning in Python — </a:t>
            </a:r>
            <a:r>
              <a:rPr lang="en-US" dirty="0" err="1">
                <a:hlinkClick r:id="rId4"/>
              </a:rPr>
              <a:t>scikit</a:t>
            </a:r>
            <a:r>
              <a:rPr lang="en-US" dirty="0">
                <a:hlinkClick r:id="rId4"/>
              </a:rPr>
              <a:t>-learn 1.2.0 documentation</a:t>
            </a:r>
            <a:endParaRPr lang="tr-TR" dirty="0"/>
          </a:p>
          <a:p>
            <a:r>
              <a:rPr lang="tr-TR" dirty="0" err="1">
                <a:hlinkClick r:id="rId3"/>
              </a:rPr>
              <a:t>Scikit-Learn</a:t>
            </a:r>
            <a:r>
              <a:rPr lang="tr-TR" dirty="0">
                <a:hlinkClick r:id="rId3"/>
              </a:rPr>
              <a:t> Kütüphanesi ile Data Ölçeklendirme | </a:t>
            </a:r>
            <a:r>
              <a:rPr lang="tr-TR" dirty="0" err="1">
                <a:hlinkClick r:id="rId3"/>
              </a:rPr>
              <a:t>by</a:t>
            </a:r>
            <a:r>
              <a:rPr lang="tr-TR" dirty="0">
                <a:hlinkClick r:id="rId3"/>
              </a:rPr>
              <a:t> İbrahim Halil Kaplan | Machine Learning </a:t>
            </a:r>
            <a:r>
              <a:rPr lang="tr-TR" dirty="0" err="1">
                <a:hlinkClick r:id="rId3"/>
              </a:rPr>
              <a:t>Turkiye</a:t>
            </a:r>
            <a:r>
              <a:rPr lang="tr-TR" dirty="0">
                <a:hlinkClick r:id="rId3"/>
              </a:rPr>
              <a:t> | </a:t>
            </a:r>
            <a:r>
              <a:rPr lang="tr-TR" dirty="0" err="1">
                <a:hlinkClick r:id="rId3"/>
              </a:rPr>
              <a:t>Medium</a:t>
            </a:r>
            <a:endParaRPr lang="tr-TR" dirty="0"/>
          </a:p>
          <a:p>
            <a:r>
              <a:rPr lang="tr-TR" dirty="0">
                <a:hlinkClick r:id="rId5"/>
              </a:rPr>
              <a:t>DENETİMSİZ ÖĞRENME | VERİ ÖLÇEKLEME | SCIKIT LEARN UYGULAMALARI | PYTHON MAKİNE ÖĞRENMESİ DERSLERİ – </a:t>
            </a:r>
            <a:r>
              <a:rPr lang="tr-TR" dirty="0" err="1">
                <a:hlinkClick r:id="rId5"/>
              </a:rPr>
              <a:t>YouTube</a:t>
            </a:r>
            <a:endParaRPr lang="tr-TR" dirty="0"/>
          </a:p>
          <a:p>
            <a:r>
              <a:rPr lang="tr-TR" dirty="0">
                <a:hlinkClick r:id="rId6"/>
              </a:rPr>
              <a:t>Veri Biliminde Kategorik Değişkenler, </a:t>
            </a:r>
            <a:r>
              <a:rPr lang="tr-TR" dirty="0" err="1">
                <a:hlinkClick r:id="rId6"/>
              </a:rPr>
              <a:t>Dummy</a:t>
            </a:r>
            <a:r>
              <a:rPr lang="tr-TR" dirty="0">
                <a:hlinkClick r:id="rId6"/>
              </a:rPr>
              <a:t> (Kukla) </a:t>
            </a:r>
            <a:r>
              <a:rPr lang="tr-TR" dirty="0" err="1">
                <a:hlinkClick r:id="rId6"/>
              </a:rPr>
              <a:t>Variable</a:t>
            </a:r>
            <a:r>
              <a:rPr lang="tr-TR" dirty="0">
                <a:hlinkClick r:id="rId6"/>
              </a:rPr>
              <a:t> ve </a:t>
            </a:r>
            <a:r>
              <a:rPr lang="tr-TR" dirty="0" err="1">
                <a:hlinkClick r:id="rId6"/>
              </a:rPr>
              <a:t>Python</a:t>
            </a:r>
            <a:r>
              <a:rPr lang="tr-TR" dirty="0">
                <a:hlinkClick r:id="rId6"/>
              </a:rPr>
              <a:t> Uygulaması | </a:t>
            </a:r>
            <a:r>
              <a:rPr lang="tr-TR" dirty="0" err="1">
                <a:hlinkClick r:id="rId6"/>
              </a:rPr>
              <a:t>by</a:t>
            </a:r>
            <a:r>
              <a:rPr lang="tr-TR" dirty="0">
                <a:hlinkClick r:id="rId6"/>
              </a:rPr>
              <a:t> Yiğit Şener | </a:t>
            </a:r>
            <a:r>
              <a:rPr lang="tr-TR" dirty="0" err="1">
                <a:hlinkClick r:id="rId6"/>
              </a:rPr>
              <a:t>Medium</a:t>
            </a:r>
            <a:endParaRPr lang="tr-TR" dirty="0"/>
          </a:p>
          <a:p>
            <a:r>
              <a:rPr lang="tr-TR" dirty="0">
                <a:hlinkClick r:id="rId7"/>
              </a:rPr>
              <a:t>K-NN (K-NEAREST NEİGHBORS) ALGORİTMASI İLE KALP KRİZİ TAHMİN VE ANALİZİ | </a:t>
            </a:r>
            <a:r>
              <a:rPr lang="tr-TR" dirty="0" err="1">
                <a:hlinkClick r:id="rId7"/>
              </a:rPr>
              <a:t>by</a:t>
            </a:r>
            <a:r>
              <a:rPr lang="tr-TR" dirty="0">
                <a:hlinkClick r:id="rId7"/>
              </a:rPr>
              <a:t> Fatma Çetin | </a:t>
            </a:r>
            <a:r>
              <a:rPr lang="tr-TR" dirty="0" err="1">
                <a:hlinkClick r:id="rId7"/>
              </a:rPr>
              <a:t>Medium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928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71202CC-A399-44A8-A1E4-2284429F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Projenin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A14A5E-DCD9-489E-AAF4-13049F7B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Çalışmanın amacı, hastanın yaş, cinsiyet, göğüs ağrısı tipi, kan basıncı ve kolesterol gibi verilerinden faydalanarak kalp krizi riskini tahmin etmek ve analizde bulunmaktır.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916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98EA7B6-F79D-468F-8B3C-ABE269F0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48" y="-41817"/>
            <a:ext cx="10517155" cy="1053128"/>
          </a:xfrm>
        </p:spPr>
        <p:txBody>
          <a:bodyPr>
            <a:normAutofit/>
          </a:bodyPr>
          <a:lstStyle/>
          <a:p>
            <a:pPr algn="ctr"/>
            <a:r>
              <a:rPr lang="tr-TR" sz="4000" dirty="0"/>
              <a:t>Kalp krizi veri seti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8006F7-8352-4441-B6CE-E9013F205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1" y="923730"/>
            <a:ext cx="11308701" cy="5569143"/>
          </a:xfrm>
        </p:spPr>
        <p:txBody>
          <a:bodyPr>
            <a:normAutofit/>
          </a:bodyPr>
          <a:lstStyle/>
          <a:p>
            <a:pPr fontAlgn="base"/>
            <a:r>
              <a:rPr lang="tr-TR" dirty="0"/>
              <a:t>Age : Age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patient</a:t>
            </a:r>
            <a:endParaRPr lang="tr-TR" dirty="0"/>
          </a:p>
          <a:p>
            <a:pPr fontAlgn="base"/>
            <a:r>
              <a:rPr lang="tr-TR" dirty="0" err="1"/>
              <a:t>Sex</a:t>
            </a:r>
            <a:r>
              <a:rPr lang="tr-TR" dirty="0"/>
              <a:t> : </a:t>
            </a:r>
            <a:r>
              <a:rPr lang="tr-TR" dirty="0" err="1"/>
              <a:t>Sex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patient</a:t>
            </a:r>
            <a:endParaRPr lang="tr-TR" dirty="0"/>
          </a:p>
          <a:p>
            <a:pPr fontAlgn="base"/>
            <a:r>
              <a:rPr lang="tr-TR" dirty="0" err="1"/>
              <a:t>exang</a:t>
            </a:r>
            <a:r>
              <a:rPr lang="tr-TR" dirty="0"/>
              <a:t>: </a:t>
            </a:r>
            <a:r>
              <a:rPr lang="tr-TR" dirty="0" err="1"/>
              <a:t>exercise</a:t>
            </a:r>
            <a:r>
              <a:rPr lang="tr-TR" dirty="0"/>
              <a:t> </a:t>
            </a:r>
            <a:r>
              <a:rPr lang="tr-TR" dirty="0" err="1"/>
              <a:t>induced</a:t>
            </a:r>
            <a:r>
              <a:rPr lang="tr-TR" dirty="0"/>
              <a:t> </a:t>
            </a:r>
            <a:r>
              <a:rPr lang="tr-TR" dirty="0" err="1"/>
              <a:t>angina</a:t>
            </a:r>
            <a:r>
              <a:rPr lang="tr-TR" dirty="0"/>
              <a:t> (1 = </a:t>
            </a:r>
            <a:r>
              <a:rPr lang="tr-TR" dirty="0" err="1"/>
              <a:t>yes</a:t>
            </a:r>
            <a:r>
              <a:rPr lang="tr-TR" dirty="0"/>
              <a:t>; 0 = </a:t>
            </a:r>
            <a:r>
              <a:rPr lang="tr-TR" dirty="0" err="1"/>
              <a:t>no</a:t>
            </a:r>
            <a:r>
              <a:rPr lang="tr-TR" dirty="0"/>
              <a:t>)</a:t>
            </a:r>
          </a:p>
          <a:p>
            <a:pPr fontAlgn="base"/>
            <a:r>
              <a:rPr lang="tr-TR" dirty="0" err="1"/>
              <a:t>ca</a:t>
            </a:r>
            <a:r>
              <a:rPr lang="tr-TR" dirty="0"/>
              <a:t>: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major</a:t>
            </a:r>
            <a:r>
              <a:rPr lang="tr-TR" dirty="0"/>
              <a:t> </a:t>
            </a:r>
            <a:r>
              <a:rPr lang="tr-TR" dirty="0" err="1"/>
              <a:t>vessels</a:t>
            </a:r>
            <a:r>
              <a:rPr lang="tr-TR" dirty="0"/>
              <a:t> (0-3)</a:t>
            </a:r>
          </a:p>
          <a:p>
            <a:pPr fontAlgn="base"/>
            <a:r>
              <a:rPr lang="tr-TR" dirty="0" err="1"/>
              <a:t>cp</a:t>
            </a:r>
            <a:r>
              <a:rPr lang="tr-TR" dirty="0"/>
              <a:t> : </a:t>
            </a:r>
            <a:r>
              <a:rPr lang="tr-TR" dirty="0" err="1"/>
              <a:t>Chest</a:t>
            </a:r>
            <a:r>
              <a:rPr lang="tr-TR" dirty="0"/>
              <a:t> </a:t>
            </a:r>
            <a:r>
              <a:rPr lang="tr-TR" dirty="0" err="1"/>
              <a:t>Pain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</a:t>
            </a:r>
            <a:r>
              <a:rPr lang="tr-TR" dirty="0" err="1"/>
              <a:t>chest</a:t>
            </a:r>
            <a:r>
              <a:rPr lang="tr-TR" dirty="0"/>
              <a:t> </a:t>
            </a:r>
            <a:r>
              <a:rPr lang="tr-TR" dirty="0" err="1"/>
              <a:t>pain</a:t>
            </a:r>
            <a:r>
              <a:rPr lang="tr-TR" dirty="0"/>
              <a:t> </a:t>
            </a:r>
            <a:r>
              <a:rPr lang="tr-TR" dirty="0" err="1"/>
              <a:t>type</a:t>
            </a:r>
            <a:endParaRPr lang="tr-TR" dirty="0"/>
          </a:p>
          <a:p>
            <a:pPr lvl="1" fontAlgn="base"/>
            <a:r>
              <a:rPr lang="tr-TR" sz="2800" dirty="0"/>
              <a:t>Value 1: </a:t>
            </a:r>
            <a:r>
              <a:rPr lang="tr-TR" sz="2800" dirty="0" err="1"/>
              <a:t>typical</a:t>
            </a:r>
            <a:r>
              <a:rPr lang="tr-TR" sz="2800" dirty="0"/>
              <a:t> </a:t>
            </a:r>
            <a:r>
              <a:rPr lang="tr-TR" sz="2800" dirty="0" err="1"/>
              <a:t>angina</a:t>
            </a:r>
            <a:endParaRPr lang="tr-TR" sz="2800" dirty="0"/>
          </a:p>
          <a:p>
            <a:pPr lvl="1" fontAlgn="base"/>
            <a:r>
              <a:rPr lang="tr-TR" sz="2800" dirty="0"/>
              <a:t>Value 2: </a:t>
            </a:r>
            <a:r>
              <a:rPr lang="tr-TR" sz="2800" dirty="0" err="1"/>
              <a:t>atypical</a:t>
            </a:r>
            <a:r>
              <a:rPr lang="tr-TR" sz="2800" dirty="0"/>
              <a:t> </a:t>
            </a:r>
            <a:r>
              <a:rPr lang="tr-TR" sz="2800" dirty="0" err="1"/>
              <a:t>angina</a:t>
            </a:r>
            <a:endParaRPr lang="tr-TR" sz="2800" dirty="0"/>
          </a:p>
          <a:p>
            <a:pPr lvl="1" fontAlgn="base"/>
            <a:r>
              <a:rPr lang="tr-TR" sz="2800" dirty="0"/>
              <a:t>Value 3: </a:t>
            </a:r>
            <a:r>
              <a:rPr lang="tr-TR" sz="2800" dirty="0" err="1"/>
              <a:t>non-anginal</a:t>
            </a:r>
            <a:r>
              <a:rPr lang="tr-TR" sz="2800" dirty="0"/>
              <a:t> </a:t>
            </a:r>
            <a:r>
              <a:rPr lang="tr-TR" sz="2800" dirty="0" err="1"/>
              <a:t>pain</a:t>
            </a:r>
            <a:endParaRPr lang="tr-TR" sz="2800" dirty="0"/>
          </a:p>
          <a:p>
            <a:pPr lvl="1" fontAlgn="base"/>
            <a:r>
              <a:rPr lang="tr-TR" sz="2800" dirty="0"/>
              <a:t>Value 4: </a:t>
            </a:r>
            <a:r>
              <a:rPr lang="tr-TR" sz="2800" dirty="0" err="1"/>
              <a:t>asymptomatic</a:t>
            </a:r>
            <a:endParaRPr lang="tr-TR" sz="2800" dirty="0"/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827DB99-2CCF-45F2-A4DB-353C01A010D2}"/>
              </a:ext>
            </a:extLst>
          </p:cNvPr>
          <p:cNvSpPr txBox="1"/>
          <p:nvPr/>
        </p:nvSpPr>
        <p:spPr>
          <a:xfrm>
            <a:off x="7721077" y="788922"/>
            <a:ext cx="41661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highlight>
                  <a:srgbClr val="FFFF00"/>
                </a:highlight>
              </a:rPr>
              <a:t>Yaş bilgisi</a:t>
            </a:r>
          </a:p>
          <a:p>
            <a:r>
              <a:rPr lang="tr-TR" sz="2800" dirty="0">
                <a:highlight>
                  <a:srgbClr val="FFFF00"/>
                </a:highlight>
              </a:rPr>
              <a:t>Cinsiyet bilgisi</a:t>
            </a:r>
          </a:p>
          <a:p>
            <a:r>
              <a:rPr lang="tr-TR" sz="2800" dirty="0">
                <a:highlight>
                  <a:srgbClr val="FFFF00"/>
                </a:highlight>
              </a:rPr>
              <a:t>Egzersize bağlı </a:t>
            </a:r>
            <a:r>
              <a:rPr lang="tr-TR" sz="2800" dirty="0" err="1">
                <a:highlight>
                  <a:srgbClr val="FFFF00"/>
                </a:highlight>
              </a:rPr>
              <a:t>anjina</a:t>
            </a:r>
            <a:endParaRPr lang="tr-TR" sz="2800" dirty="0">
              <a:highlight>
                <a:srgbClr val="FFFF00"/>
              </a:highlight>
            </a:endParaRPr>
          </a:p>
          <a:p>
            <a:r>
              <a:rPr lang="tr-TR" sz="2800" dirty="0" err="1">
                <a:highlight>
                  <a:srgbClr val="FFFF00"/>
                </a:highlight>
              </a:rPr>
              <a:t>Florosopi</a:t>
            </a:r>
            <a:r>
              <a:rPr lang="tr-TR" sz="2800" dirty="0">
                <a:highlight>
                  <a:srgbClr val="FFFF00"/>
                </a:highlight>
              </a:rPr>
              <a:t> ile renklendirilen büyük kapların sayısı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43A7AB5-0DE1-444F-AA1B-3D29962AB625}"/>
              </a:ext>
            </a:extLst>
          </p:cNvPr>
          <p:cNvSpPr txBox="1"/>
          <p:nvPr/>
        </p:nvSpPr>
        <p:spPr>
          <a:xfrm>
            <a:off x="5928825" y="3429000"/>
            <a:ext cx="70166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highlight>
                  <a:srgbClr val="FFFF00"/>
                </a:highlight>
              </a:rPr>
              <a:t>Göğüs ağrısı tipleri:</a:t>
            </a:r>
          </a:p>
          <a:p>
            <a:r>
              <a:rPr lang="tr-TR" sz="2800" dirty="0">
                <a:highlight>
                  <a:srgbClr val="FFFF00"/>
                </a:highlight>
              </a:rPr>
              <a:t>1- Tipik </a:t>
            </a:r>
            <a:r>
              <a:rPr lang="tr-TR" sz="2800" dirty="0" err="1">
                <a:highlight>
                  <a:srgbClr val="FFFF00"/>
                </a:highlight>
              </a:rPr>
              <a:t>angina</a:t>
            </a:r>
            <a:r>
              <a:rPr lang="tr-TR" sz="2800" dirty="0">
                <a:highlight>
                  <a:srgbClr val="FFFF00"/>
                </a:highlight>
              </a:rPr>
              <a:t> </a:t>
            </a:r>
            <a:r>
              <a:rPr lang="tr-TR" sz="2800" dirty="0" err="1">
                <a:highlight>
                  <a:srgbClr val="FFFF00"/>
                </a:highlight>
              </a:rPr>
              <a:t>pektoris</a:t>
            </a:r>
            <a:r>
              <a:rPr lang="tr-TR" sz="2800" dirty="0">
                <a:highlight>
                  <a:srgbClr val="FFFF00"/>
                </a:highlight>
              </a:rPr>
              <a:t>. </a:t>
            </a:r>
          </a:p>
          <a:p>
            <a:r>
              <a:rPr lang="tr-TR" sz="2800" dirty="0">
                <a:highlight>
                  <a:srgbClr val="FFFF00"/>
                </a:highlight>
              </a:rPr>
              <a:t>2- </a:t>
            </a:r>
            <a:r>
              <a:rPr lang="tr-TR" sz="2800" dirty="0" err="1">
                <a:highlight>
                  <a:srgbClr val="FFFF00"/>
                </a:highlight>
              </a:rPr>
              <a:t>Atipik</a:t>
            </a:r>
            <a:r>
              <a:rPr lang="tr-TR" sz="2800" dirty="0">
                <a:highlight>
                  <a:srgbClr val="FFFF00"/>
                </a:highlight>
              </a:rPr>
              <a:t> </a:t>
            </a:r>
            <a:r>
              <a:rPr lang="tr-TR" sz="2800" dirty="0" err="1">
                <a:highlight>
                  <a:srgbClr val="FFFF00"/>
                </a:highlight>
              </a:rPr>
              <a:t>angina</a:t>
            </a:r>
            <a:r>
              <a:rPr lang="tr-TR" sz="2800" dirty="0">
                <a:highlight>
                  <a:srgbClr val="FFFF00"/>
                </a:highlight>
              </a:rPr>
              <a:t> </a:t>
            </a:r>
            <a:r>
              <a:rPr lang="tr-TR" sz="2800" dirty="0" err="1">
                <a:highlight>
                  <a:srgbClr val="FFFF00"/>
                </a:highlight>
              </a:rPr>
              <a:t>pektoris</a:t>
            </a:r>
            <a:r>
              <a:rPr lang="tr-TR" sz="2800" dirty="0">
                <a:highlight>
                  <a:srgbClr val="FFFF00"/>
                </a:highlight>
              </a:rPr>
              <a:t>. </a:t>
            </a:r>
          </a:p>
          <a:p>
            <a:r>
              <a:rPr lang="tr-TR" sz="2800" dirty="0">
                <a:highlight>
                  <a:srgbClr val="FFFF00"/>
                </a:highlight>
              </a:rPr>
              <a:t>3- </a:t>
            </a:r>
            <a:r>
              <a:rPr lang="tr-TR" sz="2800" dirty="0" err="1">
                <a:highlight>
                  <a:srgbClr val="FFFF00"/>
                </a:highlight>
              </a:rPr>
              <a:t>Angina</a:t>
            </a:r>
            <a:r>
              <a:rPr lang="tr-TR" sz="2800" dirty="0">
                <a:highlight>
                  <a:srgbClr val="FFFF00"/>
                </a:highlight>
              </a:rPr>
              <a:t> dışı göğüs ağrısı.</a:t>
            </a:r>
          </a:p>
          <a:p>
            <a:r>
              <a:rPr lang="tr-TR" sz="2800" dirty="0">
                <a:highlight>
                  <a:srgbClr val="FFFF00"/>
                </a:highlight>
              </a:rPr>
              <a:t>4- </a:t>
            </a:r>
            <a:r>
              <a:rPr lang="tr-TR" sz="2800" dirty="0" err="1">
                <a:highlight>
                  <a:srgbClr val="FFFF00"/>
                </a:highlight>
              </a:rPr>
              <a:t>Asemptomatik</a:t>
            </a:r>
            <a:endParaRPr lang="tr-TR" sz="2800" dirty="0">
              <a:highlight>
                <a:srgbClr val="FFFF00"/>
              </a:highlight>
            </a:endParaRPr>
          </a:p>
          <a:p>
            <a:endParaRPr lang="tr-TR" sz="2800" dirty="0">
              <a:highlight>
                <a:srgbClr val="FFFF00"/>
              </a:highlight>
            </a:endParaRPr>
          </a:p>
          <a:p>
            <a:endParaRPr lang="tr-TR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088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AB8876-3CEC-4F9D-B112-9877B99E2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2" y="974934"/>
            <a:ext cx="7081933" cy="5323228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tr-TR" sz="4000" dirty="0" err="1"/>
              <a:t>trtbps</a:t>
            </a:r>
            <a:r>
              <a:rPr lang="tr-TR" sz="4000" dirty="0"/>
              <a:t> : </a:t>
            </a:r>
            <a:r>
              <a:rPr lang="tr-TR" sz="4000" dirty="0" err="1"/>
              <a:t>resting</a:t>
            </a:r>
            <a:r>
              <a:rPr lang="tr-TR" sz="4000" dirty="0"/>
              <a:t> </a:t>
            </a:r>
            <a:r>
              <a:rPr lang="tr-TR" sz="4000" dirty="0" err="1"/>
              <a:t>blood</a:t>
            </a:r>
            <a:r>
              <a:rPr lang="tr-TR" sz="4000" dirty="0"/>
              <a:t> </a:t>
            </a:r>
            <a:r>
              <a:rPr lang="tr-TR" sz="4000" dirty="0" err="1"/>
              <a:t>pressure</a:t>
            </a:r>
            <a:r>
              <a:rPr lang="tr-TR" sz="4000" dirty="0"/>
              <a:t> (in mm Hg)</a:t>
            </a:r>
          </a:p>
          <a:p>
            <a:pPr fontAlgn="base"/>
            <a:r>
              <a:rPr lang="tr-TR" sz="4000" dirty="0" err="1"/>
              <a:t>chol</a:t>
            </a:r>
            <a:r>
              <a:rPr lang="tr-TR" sz="4000" dirty="0"/>
              <a:t> : </a:t>
            </a:r>
            <a:r>
              <a:rPr lang="tr-TR" sz="4000" dirty="0" err="1"/>
              <a:t>cholestoral</a:t>
            </a:r>
            <a:r>
              <a:rPr lang="tr-TR" sz="4000" dirty="0"/>
              <a:t> in mg/dl </a:t>
            </a:r>
            <a:r>
              <a:rPr lang="tr-TR" sz="4000" dirty="0" err="1"/>
              <a:t>fetched</a:t>
            </a:r>
            <a:r>
              <a:rPr lang="tr-TR" sz="4000" dirty="0"/>
              <a:t> </a:t>
            </a:r>
            <a:r>
              <a:rPr lang="tr-TR" sz="4000" dirty="0" err="1"/>
              <a:t>via</a:t>
            </a:r>
            <a:r>
              <a:rPr lang="tr-TR" sz="4000" dirty="0"/>
              <a:t> BMI sensor</a:t>
            </a:r>
          </a:p>
          <a:p>
            <a:pPr fontAlgn="base"/>
            <a:r>
              <a:rPr lang="tr-TR" sz="4000" dirty="0" err="1"/>
              <a:t>fbs</a:t>
            </a:r>
            <a:r>
              <a:rPr lang="tr-TR" sz="4000" dirty="0"/>
              <a:t> : (</a:t>
            </a:r>
            <a:r>
              <a:rPr lang="tr-TR" sz="4000" dirty="0" err="1"/>
              <a:t>fasting</a:t>
            </a:r>
            <a:r>
              <a:rPr lang="tr-TR" sz="4000" dirty="0"/>
              <a:t> </a:t>
            </a:r>
            <a:r>
              <a:rPr lang="tr-TR" sz="4000" dirty="0" err="1"/>
              <a:t>blood</a:t>
            </a:r>
            <a:r>
              <a:rPr lang="tr-TR" sz="4000" dirty="0"/>
              <a:t> </a:t>
            </a:r>
            <a:r>
              <a:rPr lang="tr-TR" sz="4000" dirty="0" err="1"/>
              <a:t>sugar</a:t>
            </a:r>
            <a:r>
              <a:rPr lang="tr-TR" sz="4000" dirty="0"/>
              <a:t> &gt; 120 mg/dl) (1 = </a:t>
            </a:r>
            <a:r>
              <a:rPr lang="tr-TR" sz="4000" dirty="0" err="1"/>
              <a:t>true</a:t>
            </a:r>
            <a:r>
              <a:rPr lang="tr-TR" sz="4000" dirty="0"/>
              <a:t>; 0 = </a:t>
            </a:r>
            <a:r>
              <a:rPr lang="tr-TR" sz="4000" dirty="0" err="1"/>
              <a:t>false</a:t>
            </a:r>
            <a:r>
              <a:rPr lang="tr-TR" sz="4000" dirty="0"/>
              <a:t>)</a:t>
            </a:r>
          </a:p>
          <a:p>
            <a:pPr fontAlgn="base"/>
            <a:r>
              <a:rPr lang="tr-TR" sz="4000" dirty="0" err="1"/>
              <a:t>rest_ecg</a:t>
            </a:r>
            <a:r>
              <a:rPr lang="tr-TR" sz="4000" dirty="0"/>
              <a:t> : </a:t>
            </a:r>
            <a:r>
              <a:rPr lang="tr-TR" sz="4000" dirty="0" err="1"/>
              <a:t>resting</a:t>
            </a:r>
            <a:r>
              <a:rPr lang="tr-TR" sz="4000" dirty="0"/>
              <a:t> </a:t>
            </a:r>
            <a:r>
              <a:rPr lang="tr-TR" sz="4000" dirty="0" err="1"/>
              <a:t>electrocardiographic</a:t>
            </a:r>
            <a:r>
              <a:rPr lang="tr-TR" sz="4000" dirty="0"/>
              <a:t> </a:t>
            </a:r>
            <a:r>
              <a:rPr lang="tr-TR" sz="4000" dirty="0" err="1"/>
              <a:t>results</a:t>
            </a:r>
            <a:endParaRPr lang="tr-TR" sz="4000" dirty="0"/>
          </a:p>
          <a:p>
            <a:pPr lvl="1" fontAlgn="base"/>
            <a:r>
              <a:rPr lang="tr-TR" sz="4000" dirty="0"/>
              <a:t>Value 0: normal</a:t>
            </a:r>
          </a:p>
          <a:p>
            <a:pPr lvl="1" fontAlgn="base"/>
            <a:r>
              <a:rPr lang="tr-TR" sz="4000" dirty="0"/>
              <a:t>Value 1: </a:t>
            </a:r>
            <a:r>
              <a:rPr lang="tr-TR" sz="4000" dirty="0" err="1"/>
              <a:t>having</a:t>
            </a:r>
            <a:r>
              <a:rPr lang="tr-TR" sz="4000" dirty="0"/>
              <a:t> ST-T </a:t>
            </a:r>
            <a:r>
              <a:rPr lang="tr-TR" sz="4000" dirty="0" err="1"/>
              <a:t>wave</a:t>
            </a:r>
            <a:r>
              <a:rPr lang="tr-TR" sz="4000" dirty="0"/>
              <a:t> </a:t>
            </a:r>
            <a:r>
              <a:rPr lang="tr-TR" sz="4000" dirty="0" err="1"/>
              <a:t>abnormality</a:t>
            </a:r>
            <a:r>
              <a:rPr lang="tr-TR" sz="4000" dirty="0"/>
              <a:t> (T </a:t>
            </a:r>
            <a:r>
              <a:rPr lang="tr-TR" sz="4000" dirty="0" err="1"/>
              <a:t>wave</a:t>
            </a:r>
            <a:r>
              <a:rPr lang="tr-TR" sz="4000" dirty="0"/>
              <a:t> </a:t>
            </a:r>
            <a:r>
              <a:rPr lang="tr-TR" sz="4000" dirty="0" err="1"/>
              <a:t>inversions</a:t>
            </a:r>
            <a:r>
              <a:rPr lang="tr-TR" sz="4000" dirty="0"/>
              <a:t> </a:t>
            </a:r>
            <a:r>
              <a:rPr lang="tr-TR" sz="4000" dirty="0" err="1"/>
              <a:t>and</a:t>
            </a:r>
            <a:r>
              <a:rPr lang="tr-TR" sz="4000" dirty="0"/>
              <a:t>/</a:t>
            </a:r>
            <a:r>
              <a:rPr lang="tr-TR" sz="4000" dirty="0" err="1"/>
              <a:t>or</a:t>
            </a:r>
            <a:r>
              <a:rPr lang="tr-TR" sz="4000" dirty="0"/>
              <a:t> ST </a:t>
            </a:r>
            <a:r>
              <a:rPr lang="tr-TR" sz="4000" dirty="0" err="1"/>
              <a:t>elevation</a:t>
            </a:r>
            <a:r>
              <a:rPr lang="tr-TR" sz="4000" dirty="0"/>
              <a:t> </a:t>
            </a:r>
            <a:r>
              <a:rPr lang="tr-TR" sz="4000" dirty="0" err="1"/>
              <a:t>or</a:t>
            </a:r>
            <a:r>
              <a:rPr lang="tr-TR" sz="4000" dirty="0"/>
              <a:t> </a:t>
            </a:r>
            <a:r>
              <a:rPr lang="tr-TR" sz="4000" dirty="0" err="1"/>
              <a:t>depression</a:t>
            </a:r>
            <a:r>
              <a:rPr lang="tr-TR" sz="4000" dirty="0"/>
              <a:t> of &gt; 0.05 </a:t>
            </a:r>
            <a:r>
              <a:rPr lang="tr-TR" sz="4000" dirty="0" err="1"/>
              <a:t>mV</a:t>
            </a:r>
            <a:r>
              <a:rPr lang="tr-TR" sz="4000" dirty="0"/>
              <a:t>)</a:t>
            </a:r>
          </a:p>
          <a:p>
            <a:pPr lvl="1" fontAlgn="base"/>
            <a:r>
              <a:rPr lang="tr-TR" sz="4000" dirty="0"/>
              <a:t>Value 2: </a:t>
            </a:r>
            <a:r>
              <a:rPr lang="tr-TR" sz="4000" dirty="0" err="1"/>
              <a:t>showing</a:t>
            </a:r>
            <a:r>
              <a:rPr lang="tr-TR" sz="4000" dirty="0"/>
              <a:t> </a:t>
            </a:r>
            <a:r>
              <a:rPr lang="tr-TR" sz="4000" dirty="0" err="1"/>
              <a:t>probable</a:t>
            </a:r>
            <a:r>
              <a:rPr lang="tr-TR" sz="4000" dirty="0"/>
              <a:t> </a:t>
            </a:r>
            <a:r>
              <a:rPr lang="tr-TR" sz="4000" dirty="0" err="1"/>
              <a:t>or</a:t>
            </a:r>
            <a:r>
              <a:rPr lang="tr-TR" sz="4000" dirty="0"/>
              <a:t> </a:t>
            </a:r>
            <a:r>
              <a:rPr lang="tr-TR" sz="4000" dirty="0" err="1"/>
              <a:t>definite</a:t>
            </a:r>
            <a:r>
              <a:rPr lang="tr-TR" sz="4000" dirty="0"/>
              <a:t> </a:t>
            </a:r>
            <a:r>
              <a:rPr lang="tr-TR" sz="4000" dirty="0" err="1"/>
              <a:t>left</a:t>
            </a:r>
            <a:r>
              <a:rPr lang="tr-TR" sz="4000" dirty="0"/>
              <a:t> </a:t>
            </a:r>
            <a:r>
              <a:rPr lang="tr-TR" sz="4000" dirty="0" err="1"/>
              <a:t>ventricular</a:t>
            </a:r>
            <a:r>
              <a:rPr lang="tr-TR" sz="4000" dirty="0"/>
              <a:t> </a:t>
            </a:r>
            <a:r>
              <a:rPr lang="tr-TR" sz="4000" dirty="0" err="1"/>
              <a:t>hypertrophy</a:t>
            </a:r>
            <a:r>
              <a:rPr lang="tr-TR" sz="4000" dirty="0"/>
              <a:t> </a:t>
            </a:r>
            <a:r>
              <a:rPr lang="tr-TR" sz="4000" dirty="0" err="1"/>
              <a:t>by</a:t>
            </a:r>
            <a:r>
              <a:rPr lang="tr-TR" sz="4000" dirty="0"/>
              <a:t> </a:t>
            </a:r>
            <a:r>
              <a:rPr lang="tr-TR" sz="4000" dirty="0" err="1"/>
              <a:t>Estes</a:t>
            </a:r>
            <a:r>
              <a:rPr lang="tr-TR" sz="4000" dirty="0"/>
              <a:t>' </a:t>
            </a:r>
            <a:r>
              <a:rPr lang="tr-TR" sz="4000" dirty="0" err="1"/>
              <a:t>criteria</a:t>
            </a:r>
            <a:endParaRPr lang="tr-TR" sz="4000" dirty="0"/>
          </a:p>
          <a:p>
            <a:pPr fontAlgn="base"/>
            <a:r>
              <a:rPr lang="tr-TR" sz="4000" dirty="0" err="1"/>
              <a:t>thalach</a:t>
            </a:r>
            <a:r>
              <a:rPr lang="tr-TR" sz="4000" dirty="0"/>
              <a:t> : </a:t>
            </a:r>
            <a:r>
              <a:rPr lang="tr-TR" sz="4000" dirty="0" err="1"/>
              <a:t>maximum</a:t>
            </a:r>
            <a:r>
              <a:rPr lang="tr-TR" sz="4000" dirty="0"/>
              <a:t> </a:t>
            </a:r>
            <a:r>
              <a:rPr lang="tr-TR" sz="4000" dirty="0" err="1"/>
              <a:t>heart</a:t>
            </a:r>
            <a:r>
              <a:rPr lang="tr-TR" sz="4000" dirty="0"/>
              <a:t> rate </a:t>
            </a:r>
            <a:r>
              <a:rPr lang="tr-TR" sz="4000" dirty="0" err="1"/>
              <a:t>achieved</a:t>
            </a:r>
            <a:endParaRPr lang="tr-TR" sz="4000" dirty="0"/>
          </a:p>
          <a:p>
            <a:pPr fontAlgn="base"/>
            <a:r>
              <a:rPr lang="tr-TR" sz="4000" dirty="0" err="1"/>
              <a:t>target</a:t>
            </a:r>
            <a:r>
              <a:rPr lang="tr-TR" sz="4000" dirty="0"/>
              <a:t> : 0= </a:t>
            </a:r>
            <a:r>
              <a:rPr lang="tr-TR" sz="4000" dirty="0" err="1"/>
              <a:t>less</a:t>
            </a:r>
            <a:r>
              <a:rPr lang="tr-TR" sz="4000" dirty="0"/>
              <a:t> </a:t>
            </a:r>
            <a:r>
              <a:rPr lang="tr-TR" sz="4000" dirty="0" err="1"/>
              <a:t>chance</a:t>
            </a:r>
            <a:r>
              <a:rPr lang="tr-TR" sz="4000" dirty="0"/>
              <a:t> of </a:t>
            </a:r>
            <a:r>
              <a:rPr lang="tr-TR" sz="4000" dirty="0" err="1"/>
              <a:t>heart</a:t>
            </a:r>
            <a:r>
              <a:rPr lang="tr-TR" sz="4000" dirty="0"/>
              <a:t> </a:t>
            </a:r>
            <a:r>
              <a:rPr lang="tr-TR" sz="4000" dirty="0" err="1"/>
              <a:t>attack</a:t>
            </a:r>
            <a:r>
              <a:rPr lang="tr-TR" sz="4000" dirty="0"/>
              <a:t> 1= </a:t>
            </a:r>
            <a:r>
              <a:rPr lang="tr-TR" sz="4000" dirty="0" err="1"/>
              <a:t>more</a:t>
            </a:r>
            <a:r>
              <a:rPr lang="tr-TR" sz="4000" dirty="0"/>
              <a:t> </a:t>
            </a:r>
            <a:r>
              <a:rPr lang="tr-TR" sz="4000" dirty="0" err="1"/>
              <a:t>chance</a:t>
            </a:r>
            <a:r>
              <a:rPr lang="tr-TR" sz="4000" dirty="0"/>
              <a:t> of </a:t>
            </a:r>
            <a:r>
              <a:rPr lang="tr-TR" sz="4000" dirty="0" err="1"/>
              <a:t>heart</a:t>
            </a:r>
            <a:r>
              <a:rPr lang="tr-TR" sz="4000" dirty="0"/>
              <a:t> </a:t>
            </a:r>
            <a:r>
              <a:rPr lang="tr-TR" sz="4000" dirty="0" err="1"/>
              <a:t>attack</a:t>
            </a:r>
            <a:endParaRPr lang="tr-TR" sz="4000" dirty="0"/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0C6A265-E267-4CB6-9A03-9F7DE030CE90}"/>
              </a:ext>
            </a:extLst>
          </p:cNvPr>
          <p:cNvSpPr txBox="1"/>
          <p:nvPr/>
        </p:nvSpPr>
        <p:spPr>
          <a:xfrm>
            <a:off x="7557795" y="974934"/>
            <a:ext cx="47492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highlight>
                  <a:srgbClr val="FFFF00"/>
                </a:highlight>
              </a:rPr>
              <a:t>Dinlenme kan basıncı</a:t>
            </a:r>
          </a:p>
          <a:p>
            <a:r>
              <a:rPr lang="tr-TR" sz="2800" dirty="0">
                <a:highlight>
                  <a:srgbClr val="FFFF00"/>
                </a:highlight>
              </a:rPr>
              <a:t>Serum </a:t>
            </a:r>
            <a:r>
              <a:rPr lang="tr-TR" sz="2800" dirty="0" err="1">
                <a:highlight>
                  <a:srgbClr val="FFFF00"/>
                </a:highlight>
              </a:rPr>
              <a:t>kolestoral</a:t>
            </a:r>
            <a:endParaRPr lang="tr-TR" sz="2800" dirty="0">
              <a:highlight>
                <a:srgbClr val="FFFF00"/>
              </a:highlight>
            </a:endParaRPr>
          </a:p>
          <a:p>
            <a:r>
              <a:rPr lang="tr-TR" sz="2800" dirty="0">
                <a:highlight>
                  <a:srgbClr val="FFFF00"/>
                </a:highlight>
              </a:rPr>
              <a:t>Açlık kan şekeri</a:t>
            </a:r>
          </a:p>
          <a:p>
            <a:r>
              <a:rPr lang="tr-TR" sz="2800" dirty="0">
                <a:highlight>
                  <a:srgbClr val="FFFF00"/>
                </a:highlight>
              </a:rPr>
              <a:t>İstirahat elektrokardiyografik sonuçları</a:t>
            </a:r>
          </a:p>
          <a:p>
            <a:endParaRPr lang="tr-TR" sz="2400" dirty="0">
              <a:highlight>
                <a:srgbClr val="FFFF00"/>
              </a:highlight>
            </a:endParaRPr>
          </a:p>
          <a:p>
            <a:endParaRPr lang="tr-TR" sz="2400" dirty="0">
              <a:highlight>
                <a:srgbClr val="FFFF00"/>
              </a:highlight>
            </a:endParaRPr>
          </a:p>
          <a:p>
            <a:r>
              <a:rPr lang="tr-TR" sz="2800" dirty="0">
                <a:highlight>
                  <a:srgbClr val="FFFF00"/>
                </a:highlight>
              </a:rPr>
              <a:t>Maksimum kalp atış hızı</a:t>
            </a:r>
          </a:p>
          <a:p>
            <a:r>
              <a:rPr lang="tr-TR" sz="2800" dirty="0">
                <a:highlight>
                  <a:srgbClr val="FFFF00"/>
                </a:highlight>
              </a:rPr>
              <a:t>0= daha az kalp krizi geçirme şansı 1= daha fazla kalp krizi geçirme şans</a:t>
            </a:r>
          </a:p>
        </p:txBody>
      </p:sp>
      <p:sp>
        <p:nvSpPr>
          <p:cNvPr id="5" name="Unvan 1">
            <a:extLst>
              <a:ext uri="{FF2B5EF4-FFF2-40B4-BE49-F238E27FC236}">
                <a16:creationId xmlns:a16="http://schemas.microsoft.com/office/drawing/2014/main" id="{B36CA0F6-51F7-4D9A-8CA9-C76794D6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48" y="-41817"/>
            <a:ext cx="10517155" cy="1053128"/>
          </a:xfrm>
        </p:spPr>
        <p:txBody>
          <a:bodyPr>
            <a:normAutofit/>
          </a:bodyPr>
          <a:lstStyle/>
          <a:p>
            <a:pPr algn="ctr"/>
            <a:r>
              <a:rPr lang="tr-TR" sz="4000" dirty="0"/>
              <a:t>Kalp krizi veri seti</a:t>
            </a:r>
          </a:p>
        </p:txBody>
      </p:sp>
    </p:spTree>
    <p:extLst>
      <p:ext uri="{BB962C8B-B14F-4D97-AF65-F5344CB8AC3E}">
        <p14:creationId xmlns:p14="http://schemas.microsoft.com/office/powerpoint/2010/main" val="328724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A3245A6-21D6-4764-9F07-99A1E3F8EC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" r="-324" b="-324"/>
          <a:stretch/>
        </p:blipFill>
        <p:spPr>
          <a:xfrm>
            <a:off x="634485" y="170891"/>
            <a:ext cx="10175192" cy="6516218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AF8326-55D6-42EC-8CF2-95ACB0BFC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809" y="5464799"/>
            <a:ext cx="6679323" cy="1222310"/>
          </a:xfrm>
        </p:spPr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sz="3200" dirty="0">
                <a:highlight>
                  <a:srgbClr val="FFFF00"/>
                </a:highlight>
              </a:rPr>
              <a:t>data = </a:t>
            </a:r>
            <a:r>
              <a:rPr lang="tr-TR" sz="3200" dirty="0" err="1">
                <a:highlight>
                  <a:srgbClr val="FFFF00"/>
                </a:highlight>
              </a:rPr>
              <a:t>pd.read_csv</a:t>
            </a:r>
            <a:r>
              <a:rPr lang="tr-TR" sz="3200" dirty="0">
                <a:highlight>
                  <a:srgbClr val="FFFF00"/>
                </a:highlight>
              </a:rPr>
              <a:t>("heart.csv")</a:t>
            </a:r>
          </a:p>
        </p:txBody>
      </p:sp>
    </p:spTree>
    <p:extLst>
      <p:ext uri="{BB962C8B-B14F-4D97-AF65-F5344CB8AC3E}">
        <p14:creationId xmlns:p14="http://schemas.microsoft.com/office/powerpoint/2010/main" val="35258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6FF482EF-8C9F-4341-92D6-74E5C5A83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949" y="765110"/>
            <a:ext cx="4560209" cy="463731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3B48EFA-1C47-41AC-AE1F-FD1D8F38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717" y="765110"/>
            <a:ext cx="6792782" cy="2353677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FB95FEA0-D4C7-47EB-86B7-4E77005F6064}"/>
              </a:ext>
            </a:extLst>
          </p:cNvPr>
          <p:cNvSpPr txBox="1">
            <a:spLocks/>
          </p:cNvSpPr>
          <p:nvPr/>
        </p:nvSpPr>
        <p:spPr>
          <a:xfrm>
            <a:off x="3040028" y="4301412"/>
            <a:ext cx="2004689" cy="1222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3200" dirty="0">
                <a:highlight>
                  <a:srgbClr val="FFFF00"/>
                </a:highlight>
              </a:rPr>
              <a:t>data.info()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2B84C159-C261-48E8-9AC4-8EED452B039A}"/>
              </a:ext>
            </a:extLst>
          </p:cNvPr>
          <p:cNvSpPr txBox="1">
            <a:spLocks/>
          </p:cNvSpPr>
          <p:nvPr/>
        </p:nvSpPr>
        <p:spPr>
          <a:xfrm>
            <a:off x="9189294" y="2004915"/>
            <a:ext cx="2896258" cy="1222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tr-TR" sz="3200" dirty="0" err="1">
                <a:highlight>
                  <a:srgbClr val="FFFF00"/>
                </a:highlight>
              </a:rPr>
              <a:t>data.describe</a:t>
            </a:r>
            <a:r>
              <a:rPr lang="tr-TR" sz="3200" dirty="0">
                <a:highlight>
                  <a:srgbClr val="FFFF00"/>
                </a:highlight>
              </a:rPr>
              <a:t>()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8807613-C70C-49EB-A7B9-15699D4FD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716" y="3227225"/>
            <a:ext cx="2811659" cy="3388410"/>
          </a:xfrm>
          <a:prstGeom prst="rect">
            <a:avLst/>
          </a:prstGeom>
        </p:spPr>
      </p:pic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9A899546-AB7E-4C5F-8037-9CA9F8B7820E}"/>
              </a:ext>
            </a:extLst>
          </p:cNvPr>
          <p:cNvSpPr txBox="1">
            <a:spLocks/>
          </p:cNvSpPr>
          <p:nvPr/>
        </p:nvSpPr>
        <p:spPr>
          <a:xfrm>
            <a:off x="7153693" y="3007984"/>
            <a:ext cx="5038307" cy="3691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tr-TR" dirty="0"/>
          </a:p>
          <a:p>
            <a:pPr marL="0" indent="0">
              <a:buNone/>
            </a:pPr>
            <a:r>
              <a:rPr lang="tr-TR" sz="3200" b="1" dirty="0">
                <a:highlight>
                  <a:srgbClr val="FFFF00"/>
                </a:highlight>
              </a:rPr>
              <a:t>### benzersiz değer sayısı</a:t>
            </a:r>
          </a:p>
          <a:p>
            <a:pPr marL="0" indent="0">
              <a:buNone/>
            </a:pPr>
            <a:r>
              <a:rPr lang="tr-TR" sz="3200" dirty="0" err="1">
                <a:highlight>
                  <a:srgbClr val="FFFF00"/>
                </a:highlight>
              </a:rPr>
              <a:t>sutunlar</a:t>
            </a:r>
            <a:r>
              <a:rPr lang="tr-TR" sz="3200" dirty="0">
                <a:highlight>
                  <a:srgbClr val="FFFF00"/>
                </a:highlight>
              </a:rPr>
              <a:t> = </a:t>
            </a:r>
            <a:r>
              <a:rPr lang="tr-TR" sz="3200" dirty="0" err="1">
                <a:highlight>
                  <a:srgbClr val="FFFF00"/>
                </a:highlight>
              </a:rPr>
              <a:t>data.columns</a:t>
            </a:r>
            <a:endParaRPr lang="tr-TR" sz="32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tr-TR" sz="3200" dirty="0" err="1">
                <a:highlight>
                  <a:srgbClr val="FFFF00"/>
                </a:highlight>
              </a:rPr>
              <a:t>for</a:t>
            </a:r>
            <a:r>
              <a:rPr lang="tr-TR" sz="3200" dirty="0">
                <a:highlight>
                  <a:srgbClr val="FFFF00"/>
                </a:highlight>
              </a:rPr>
              <a:t> </a:t>
            </a:r>
            <a:r>
              <a:rPr lang="tr-TR" sz="3200" dirty="0" err="1">
                <a:highlight>
                  <a:srgbClr val="FFFF00"/>
                </a:highlight>
              </a:rPr>
              <a:t>sutun</a:t>
            </a:r>
            <a:r>
              <a:rPr lang="tr-TR" sz="3200" dirty="0">
                <a:highlight>
                  <a:srgbClr val="FFFF00"/>
                </a:highlight>
              </a:rPr>
              <a:t> in </a:t>
            </a:r>
            <a:r>
              <a:rPr lang="tr-TR" sz="3200" dirty="0" err="1">
                <a:highlight>
                  <a:srgbClr val="FFFF00"/>
                </a:highlight>
              </a:rPr>
              <a:t>sutunlar</a:t>
            </a:r>
            <a:r>
              <a:rPr lang="tr-TR" sz="3200" dirty="0">
                <a:highlight>
                  <a:srgbClr val="FFFF00"/>
                </a:highlight>
              </a:rPr>
              <a:t>:</a:t>
            </a:r>
          </a:p>
          <a:p>
            <a:pPr marL="0" indent="0">
              <a:buNone/>
            </a:pPr>
            <a:r>
              <a:rPr lang="tr-TR" sz="3200" dirty="0">
                <a:highlight>
                  <a:srgbClr val="FFFF00"/>
                </a:highlight>
              </a:rPr>
              <a:t>    </a:t>
            </a:r>
            <a:r>
              <a:rPr lang="tr-TR" sz="3200" dirty="0" err="1">
                <a:highlight>
                  <a:srgbClr val="FFFF00"/>
                </a:highlight>
              </a:rPr>
              <a:t>print</a:t>
            </a:r>
            <a:r>
              <a:rPr lang="tr-TR" sz="3200" dirty="0">
                <a:highlight>
                  <a:srgbClr val="FFFF00"/>
                </a:highlight>
              </a:rPr>
              <a:t>(</a:t>
            </a:r>
          </a:p>
          <a:p>
            <a:pPr marL="0" indent="0">
              <a:buNone/>
            </a:pPr>
            <a:r>
              <a:rPr lang="tr-TR" sz="3200" dirty="0">
                <a:highlight>
                  <a:srgbClr val="FFFF00"/>
                </a:highlight>
              </a:rPr>
              <a:t>	</a:t>
            </a:r>
            <a:r>
              <a:rPr lang="tr-TR" sz="3200" dirty="0" err="1">
                <a:highlight>
                  <a:srgbClr val="FFFF00"/>
                </a:highlight>
              </a:rPr>
              <a:t>sutun</a:t>
            </a:r>
            <a:r>
              <a:rPr lang="tr-TR" sz="3200" dirty="0">
                <a:highlight>
                  <a:srgbClr val="FFFF00"/>
                </a:highlight>
              </a:rPr>
              <a:t>,":",</a:t>
            </a:r>
          </a:p>
          <a:p>
            <a:pPr marL="0" indent="0">
              <a:buNone/>
            </a:pPr>
            <a:r>
              <a:rPr lang="tr-TR" sz="3200" dirty="0">
                <a:highlight>
                  <a:srgbClr val="FFFF00"/>
                </a:highlight>
              </a:rPr>
              <a:t>	</a:t>
            </a:r>
            <a:r>
              <a:rPr lang="tr-TR" sz="3200" dirty="0" err="1">
                <a:highlight>
                  <a:srgbClr val="FFFF00"/>
                </a:highlight>
              </a:rPr>
              <a:t>len</a:t>
            </a:r>
            <a:r>
              <a:rPr lang="tr-TR" sz="3200" dirty="0">
                <a:highlight>
                  <a:srgbClr val="FFFF00"/>
                </a:highlight>
              </a:rPr>
              <a:t>(data[</a:t>
            </a:r>
            <a:r>
              <a:rPr lang="tr-TR" sz="3200" dirty="0" err="1">
                <a:highlight>
                  <a:srgbClr val="FFFF00"/>
                </a:highlight>
              </a:rPr>
              <a:t>sutun</a:t>
            </a:r>
            <a:r>
              <a:rPr lang="tr-TR" sz="3200" dirty="0">
                <a:highlight>
                  <a:srgbClr val="FFFF00"/>
                </a:highlight>
              </a:rPr>
              <a:t>].</a:t>
            </a:r>
            <a:r>
              <a:rPr lang="tr-TR" sz="3200" dirty="0" err="1">
                <a:highlight>
                  <a:srgbClr val="FFFF00"/>
                </a:highlight>
              </a:rPr>
              <a:t>unique</a:t>
            </a:r>
            <a:r>
              <a:rPr lang="tr-TR" sz="3200" dirty="0">
                <a:highlight>
                  <a:srgbClr val="FFFF00"/>
                </a:highlight>
              </a:rPr>
              <a:t>())</a:t>
            </a:r>
          </a:p>
          <a:p>
            <a:pPr marL="0" indent="0">
              <a:buNone/>
            </a:pPr>
            <a:r>
              <a:rPr lang="tr-TR" sz="3200" dirty="0">
                <a:highlight>
                  <a:srgbClr val="FFFF00"/>
                </a:highlight>
              </a:rPr>
              <a:t>)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177D9097-6071-4CD3-8672-DEFD5D0DC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723" y="5523722"/>
            <a:ext cx="2887941" cy="92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1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5916324-3FB0-45B6-89EC-536649760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701" y="1048634"/>
            <a:ext cx="4228571" cy="264127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1ED9A70-7DC0-4F4A-B591-4DC1CD6AD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131" y="1039303"/>
            <a:ext cx="4228571" cy="264127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65737A6-BEF8-4675-8734-B9888EE7D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032" y="3635458"/>
            <a:ext cx="4228571" cy="264127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CA33623-1161-4606-8B3D-239C209CE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131" y="3680573"/>
            <a:ext cx="4228571" cy="2641270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6D61693B-6FA2-459C-BD1E-D200EC9662EE}"/>
              </a:ext>
            </a:extLst>
          </p:cNvPr>
          <p:cNvSpPr/>
          <p:nvPr/>
        </p:nvSpPr>
        <p:spPr>
          <a:xfrm>
            <a:off x="3782204" y="333026"/>
            <a:ext cx="4238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/>
              <a:t>Kategorik olan verilerin grafikleri</a:t>
            </a:r>
          </a:p>
        </p:txBody>
      </p:sp>
    </p:spTree>
    <p:extLst>
      <p:ext uri="{BB962C8B-B14F-4D97-AF65-F5344CB8AC3E}">
        <p14:creationId xmlns:p14="http://schemas.microsoft.com/office/powerpoint/2010/main" val="160918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0D90B31D-4CAB-44BB-AD47-E98204D40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10" y="708774"/>
            <a:ext cx="4228571" cy="264127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C241FFC-A093-4FC4-BA47-1A96A259A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823" y="760092"/>
            <a:ext cx="4152381" cy="264127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73257D9-E436-4CB0-B97E-7E702B41A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362" y="3591932"/>
            <a:ext cx="4228571" cy="264127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E9EC908-2C8E-4086-B8AE-4753CFB1C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727" y="3703900"/>
            <a:ext cx="4228571" cy="26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5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1569</Words>
  <Application>Microsoft Office PowerPoint</Application>
  <PresentationFormat>Geniş ekran</PresentationFormat>
  <Paragraphs>222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Teması</vt:lpstr>
      <vt:lpstr>KSU Mühendislik ve Mimarlık Fakültesi Bilgisayar Mühendisliği</vt:lpstr>
      <vt:lpstr>PowerPoint Sunusu</vt:lpstr>
      <vt:lpstr>Projenin Amacı</vt:lpstr>
      <vt:lpstr>Kalp krizi veri seti</vt:lpstr>
      <vt:lpstr>Kalp krizi veri seti</vt:lpstr>
      <vt:lpstr>PowerPoint Sunusu</vt:lpstr>
      <vt:lpstr>PowerPoint Sunusu</vt:lpstr>
      <vt:lpstr>PowerPoint Sunusu</vt:lpstr>
      <vt:lpstr>PowerPoint Sunusu</vt:lpstr>
      <vt:lpstr>PowerPoint Sunusu</vt:lpstr>
      <vt:lpstr>Devamlılık gösteren sütunlar</vt:lpstr>
      <vt:lpstr>PowerPoint Sunusu</vt:lpstr>
      <vt:lpstr>Veri ölçeklendirme</vt:lpstr>
      <vt:lpstr>PowerPoint Sunusu</vt:lpstr>
      <vt:lpstr>Robust Scaler</vt:lpstr>
      <vt:lpstr>PowerPoint Sunusu</vt:lpstr>
      <vt:lpstr>PowerPoint Sunusu</vt:lpstr>
      <vt:lpstr>PowerPoint Sunusu</vt:lpstr>
      <vt:lpstr>Dummy (Kukla) Variable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Kaynak: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semih</dc:creator>
  <cp:lastModifiedBy>semih</cp:lastModifiedBy>
  <cp:revision>48</cp:revision>
  <dcterms:created xsi:type="dcterms:W3CDTF">2022-12-12T05:25:21Z</dcterms:created>
  <dcterms:modified xsi:type="dcterms:W3CDTF">2022-12-13T07:20:23Z</dcterms:modified>
</cp:coreProperties>
</file>