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9125d5c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9125d5c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Anahit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9125d5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9125d5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-Max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125d5c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125d5c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-Max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125d5c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125d5c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9125d5c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9125d5c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931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ARD-Autonomous Response Drone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Team A1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682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Ali Baqar – alinbaqar@gmaill.com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Anahit Sarao - anahitsarao@gmail.com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Maxwell Cheshier - maxcheshier@gmail.com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Brian Josefowicz - brian.josefowicz@sjsu.edu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92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081225"/>
            <a:ext cx="75057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Proposed Hardware Design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Motors with ESC controller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Gimbal/Gyroscope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Antenna and Receiver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Battery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GPS / Magnetometer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IR/RF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Raspberry Pi daughter board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575" y="334745"/>
            <a:ext cx="4334724" cy="45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546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248625"/>
            <a:ext cx="3516600" cy="31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Obstacle avoidance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capture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Autonomous flight accuracy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Drone laws and regulations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Signal reception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locating</a:t>
            </a:r>
            <a:endParaRPr sz="1800"/>
          </a:p>
        </p:txBody>
      </p:sp>
      <p:pic>
        <p:nvPicPr>
          <p:cNvPr descr="Panoptes-Systems-eBumper4-Drone-Obstacle-Avoidance-System.jpg"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975" y="1248613"/>
            <a:ext cx="38100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618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286475"/>
            <a:ext cx="75057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Infrared detection and flight optimization with gimbal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 field of view and pan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Utilize accurate coordinates and heading involving longitude, latitude, and true north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Careful analysis of drone laws and regulations and possible change of location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Apply for drone surveillance license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Determine the best emitter and receiver device or method for strong signal reception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505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Implementation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273850"/>
            <a:ext cx="75057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Paparazzi UAV Software to control drone and communicate with appropriate sensors - Python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AeroQuad Software to control (Works with </a:t>
            </a:r>
            <a:r>
              <a:rPr lang="en" sz="1400"/>
              <a:t>Raspberry</a:t>
            </a:r>
            <a:r>
              <a:rPr lang="en" sz="1400"/>
              <a:t> PI and Arduino) - C, C++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Char char="●"/>
            </a:pPr>
            <a:r>
              <a:rPr lang="en" sz="1400">
                <a:solidFill>
                  <a:srgbClr val="3B3B3B"/>
                </a:solidFill>
                <a:highlight>
                  <a:srgbClr val="FEFEFE"/>
                </a:highlight>
              </a:rPr>
              <a:t>XIRO drone Frame</a:t>
            </a:r>
            <a:endParaRPr sz="1400">
              <a:solidFill>
                <a:srgbClr val="3B3B3B"/>
              </a:solidFill>
              <a:highlight>
                <a:srgbClr val="FEFEFE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Char char="●"/>
            </a:pPr>
            <a:r>
              <a:rPr lang="en" sz="1400">
                <a:solidFill>
                  <a:srgbClr val="3B3B3B"/>
                </a:solidFill>
                <a:highlight>
                  <a:srgbClr val="FEFEFE"/>
                </a:highlight>
              </a:rPr>
              <a:t>AC Brushless Motor x4 (2 clockwise and 2 counter-clockwise)</a:t>
            </a:r>
            <a:endParaRPr sz="1400">
              <a:solidFill>
                <a:srgbClr val="3B3B3B"/>
              </a:solidFill>
              <a:highlight>
                <a:srgbClr val="FEFEFE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Char char="●"/>
            </a:pPr>
            <a:r>
              <a:rPr lang="en" sz="1400">
                <a:solidFill>
                  <a:srgbClr val="3B3B3B"/>
                </a:solidFill>
                <a:highlight>
                  <a:srgbClr val="FEFEFE"/>
                </a:highlight>
              </a:rPr>
              <a:t>4-channel Electronic Speed Control (ESC)</a:t>
            </a:r>
            <a:endParaRPr sz="1400">
              <a:solidFill>
                <a:srgbClr val="3B3B3B"/>
              </a:solidFill>
              <a:highlight>
                <a:srgbClr val="FEFEFE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Char char="●"/>
            </a:pPr>
            <a:r>
              <a:rPr lang="en" sz="1400">
                <a:solidFill>
                  <a:srgbClr val="3B3B3B"/>
                </a:solidFill>
                <a:highlight>
                  <a:srgbClr val="FEFEFE"/>
                </a:highlight>
              </a:rPr>
              <a:t>System Control Board</a:t>
            </a:r>
            <a:endParaRPr sz="1400">
              <a:solidFill>
                <a:srgbClr val="3B3B3B"/>
              </a:solidFill>
              <a:highlight>
                <a:srgbClr val="FEFEFE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Char char="●"/>
            </a:pPr>
            <a:r>
              <a:rPr lang="en" sz="1400">
                <a:solidFill>
                  <a:srgbClr val="3B3B3B"/>
                </a:solidFill>
                <a:highlight>
                  <a:srgbClr val="FEFEFE"/>
                </a:highlight>
              </a:rPr>
              <a:t>Radio transmitter and receiver</a:t>
            </a:r>
            <a:endParaRPr sz="1400">
              <a:solidFill>
                <a:srgbClr val="3B3B3B"/>
              </a:solidFill>
              <a:highlight>
                <a:srgbClr val="FEFEFE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Char char="●"/>
            </a:pPr>
            <a:r>
              <a:rPr lang="en" sz="1400">
                <a:solidFill>
                  <a:srgbClr val="3B3B3B"/>
                </a:solidFill>
                <a:highlight>
                  <a:srgbClr val="FEFEFE"/>
                </a:highlight>
              </a:rPr>
              <a:t>Propeller x 4 (2 clockwise and 2 counter-clockwise)</a:t>
            </a:r>
            <a:endParaRPr sz="1400">
              <a:solidFill>
                <a:srgbClr val="3B3B3B"/>
              </a:solidFill>
              <a:highlight>
                <a:srgbClr val="FEFEFE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Char char="●"/>
            </a:pPr>
            <a:r>
              <a:rPr lang="en" sz="1400">
                <a:solidFill>
                  <a:srgbClr val="3B3B3B"/>
                </a:solidFill>
                <a:highlight>
                  <a:srgbClr val="FEFEFE"/>
                </a:highlight>
              </a:rPr>
              <a:t>Battery &amp; Charger</a:t>
            </a:r>
            <a:endParaRPr sz="1400">
              <a:solidFill>
                <a:srgbClr val="3B3B3B"/>
              </a:solidFill>
              <a:highlight>
                <a:srgbClr val="FEFEFE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Char char="●"/>
            </a:pPr>
            <a:r>
              <a:rPr lang="en" sz="1400">
                <a:solidFill>
                  <a:srgbClr val="3B3B3B"/>
                </a:solidFill>
                <a:highlight>
                  <a:srgbClr val="FEFEFE"/>
                </a:highlight>
              </a:rPr>
              <a:t>Gyroscope for flight stabilization</a:t>
            </a:r>
            <a:endParaRPr sz="1400">
              <a:solidFill>
                <a:srgbClr val="3B3B3B"/>
              </a:solidFill>
              <a:highlight>
                <a:srgbClr val="FEFEFE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Char char="●"/>
            </a:pPr>
            <a:r>
              <a:rPr lang="en" sz="1400">
                <a:solidFill>
                  <a:srgbClr val="3B3B3B"/>
                </a:solidFill>
                <a:highlight>
                  <a:srgbClr val="FEFEFE"/>
                </a:highlight>
              </a:rPr>
              <a:t>Gimbal for Camera control</a:t>
            </a:r>
            <a:endParaRPr sz="1400">
              <a:solidFill>
                <a:srgbClr val="3B3B3B"/>
              </a:solidFill>
              <a:highlight>
                <a:srgbClr val="FEFEFE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Char char="●"/>
            </a:pPr>
            <a:r>
              <a:rPr lang="en" sz="1400">
                <a:solidFill>
                  <a:srgbClr val="3B3B3B"/>
                </a:solidFill>
                <a:highlight>
                  <a:srgbClr val="FEFEFE"/>
                </a:highlight>
              </a:rPr>
              <a:t>Raspberry Pi Zero</a:t>
            </a:r>
            <a:endParaRPr sz="1400">
              <a:solidFill>
                <a:srgbClr val="3B3B3B"/>
              </a:solidFill>
              <a:highlight>
                <a:srgbClr val="FEFEFE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Char char="●"/>
            </a:pPr>
            <a:r>
              <a:rPr lang="en" sz="1400">
                <a:solidFill>
                  <a:srgbClr val="3B3B3B"/>
                </a:solidFill>
                <a:highlight>
                  <a:srgbClr val="FEFEFE"/>
                </a:highlight>
              </a:rPr>
              <a:t>Raspberry Pi Camera Board 8 megapixel</a:t>
            </a:r>
            <a:endParaRPr sz="1400">
              <a:solidFill>
                <a:srgbClr val="3B3B3B"/>
              </a:solidFill>
              <a:highlight>
                <a:srgbClr val="FEFEFE"/>
              </a:highlight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15700" l="6688" r="5306" t="20373"/>
          <a:stretch/>
        </p:blipFill>
        <p:spPr>
          <a:xfrm>
            <a:off x="6420175" y="1982788"/>
            <a:ext cx="2029025" cy="14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9725" y="3506750"/>
            <a:ext cx="1405125" cy="10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505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236025"/>
            <a:ext cx="37509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Almost done with hardware </a:t>
            </a:r>
            <a:r>
              <a:rPr lang="en" sz="1800"/>
              <a:t>specifications.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parts have been ordered. Still waiting to decide on certain peripherals and finalize bill of materials.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design stage will begin once hardware stage is finalized.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During the hardware development cycle the software architecture will be designed.</a:t>
            </a:r>
            <a:endParaRPr sz="18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050" y="1780349"/>
            <a:ext cx="3601625" cy="2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