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7.xml"/><Relationship Id="rId22" Type="http://schemas.openxmlformats.org/officeDocument/2006/relationships/font" Target="fonts/Lato-bold.fntdata"/><Relationship Id="rId10" Type="http://schemas.openxmlformats.org/officeDocument/2006/relationships/slide" Target="slides/slide6.xml"/><Relationship Id="rId21" Type="http://schemas.openxmlformats.org/officeDocument/2006/relationships/font" Target="fonts/Lato-regular.fntdata"/><Relationship Id="rId13" Type="http://schemas.openxmlformats.org/officeDocument/2006/relationships/slide" Target="slides/slide9.xml"/><Relationship Id="rId24" Type="http://schemas.openxmlformats.org/officeDocument/2006/relationships/font" Target="fonts/Lato-boldItalic.fntdata"/><Relationship Id="rId12" Type="http://schemas.openxmlformats.org/officeDocument/2006/relationships/slide" Target="slides/slide8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Raleway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Raleway-italic.fntdata"/><Relationship Id="rId6" Type="http://schemas.openxmlformats.org/officeDocument/2006/relationships/slide" Target="slides/slide2.xml"/><Relationship Id="rId18" Type="http://schemas.openxmlformats.org/officeDocument/2006/relationships/font" Target="fonts/Raleway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fb337823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fb337823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Anahit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fb3378230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fb3378230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fb3378230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fb3378230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b337823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b337823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b337823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fb337823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b337823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fb337823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4d423f56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4d423f56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fb3378230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fb3378230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d423f56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4d423f56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4d423f56e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4d423f56e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d31ce65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4d31ce65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bitcraze/crazyflie-firmware" TargetMode="External"/><Relationship Id="rId4" Type="http://schemas.openxmlformats.org/officeDocument/2006/relationships/hyperlink" Target="https://github.com/bitcraze/crazyflie-lib-python" TargetMode="External"/><Relationship Id="rId5" Type="http://schemas.openxmlformats.org/officeDocument/2006/relationships/hyperlink" Target="https://github.com/bitcraze/toolbelt" TargetMode="External"/><Relationship Id="rId6" Type="http://schemas.openxmlformats.org/officeDocument/2006/relationships/hyperlink" Target="http://www.youtube.com/watch?v=I5GarBK532Q" TargetMode="External"/><Relationship Id="rId7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3.png"/><Relationship Id="rId5" Type="http://schemas.openxmlformats.org/officeDocument/2006/relationships/image" Target="../media/image12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3906600" y="1342050"/>
            <a:ext cx="1330800" cy="7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</a:rPr>
              <a:t>ARD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2491350" y="2430750"/>
            <a:ext cx="4161300" cy="19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Ali Baqar – alinbaqar@gmaill.com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Anahit Sarao - anahitsarao@gmail.com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Maxwell Cheshier - maxcheshier@gmail.com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Brian Josefowicz - brian.josefowicz@sjsu.edu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729450" y="566125"/>
            <a:ext cx="79332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on the CrazieFlie 2.0 &amp; RPI</a:t>
            </a:r>
            <a:r>
              <a:rPr lang="en"/>
              <a:t> 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729450" y="1541675"/>
            <a:ext cx="34143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Private Github Repo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https://github.com/s3nu/ARD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code is cloned from crazyflie main github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https://github.com/bitcraze/crazyflie-firmware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https://github.com/bitcraze/crazyflie-lib-python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https://github.com/bitcraze/toolbelt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Code runs on mac OSX using dependencies:</a:t>
            </a:r>
            <a:endParaRPr/>
          </a:p>
          <a:p>
            <a:pPr indent="-298450" lvl="1" marL="914400" marR="1524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>
                <a:solidFill>
                  <a:srgbClr val="000000"/>
                </a:solidFill>
              </a:rPr>
              <a:t>python3, sdl, sdl2, sdl_image, sdl_mixer, sdl_ttf, libusb, portmidi, pyqt5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4365475" y="1150175"/>
            <a:ext cx="4058700" cy="3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Alpha Software Testing Video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TeamStandy" id="159" name="Google Shape;159;p22" title="Beta Software Testing ARD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65475" y="154167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Results</a:t>
            </a:r>
            <a:endParaRPr/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Achieved remote controlled flight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Control achieved through various remotes such as iPhone and PS3 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Flight is unstable and will need to be corrected in the future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Raspberry Pi is capable of capturing photo and video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</a:t>
            </a:r>
            <a:endParaRPr/>
          </a:p>
        </p:txBody>
      </p:sp>
      <p:sp>
        <p:nvSpPr>
          <p:cNvPr id="171" name="Google Shape;171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Progress has been made however due to some </a:t>
            </a:r>
            <a:r>
              <a:rPr lang="en"/>
              <a:t>unforeseen</a:t>
            </a:r>
            <a:r>
              <a:rPr lang="en"/>
              <a:t> problems, we have been slowed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Switch is broken preventing CrazyFlie from entering bootloader mode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Raspberry Pi is working as desired, capturing both photo and video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Components for future expansion have been ordered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Larger chassis and ESC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Controlled flight software is being narrowed down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Architecture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current design is built up from the CrazyFlie 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larger chassis and additional ESC will be added to allow for larger payload and greater speeds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Raspberry Pi Zero will be mounted on the drone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It will be responsible for integrating the camera and various sensors to the drone controller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sensors will be utilized for object detection and avoidance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Status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CrazyFlie has seen several remote controlled test flights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Current design is too weak to carry the intended payload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ESC and larger chassis ordered in order to address this concern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Various programs are being looked at for stable flight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Siren and light circuits have been designed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Hardware models have been completed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Additional components including sensors, lights, and additional drones have been ordered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7650" y="5894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Hardware on the Crazyflie 2.0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248475" y="1621125"/>
            <a:ext cx="4026000" cy="34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NRF51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Cortex-M0, that handles radio communication and power management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ON/OFF logic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Enabling power to the rest of the system (STM32, sensors and expansion board)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Battery charging management and voltage measurement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Master radio bootloader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Radio and BLE communication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Detect and check installed expansion boards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●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 </a:t>
            </a:r>
            <a:r>
              <a:rPr b="1"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STM32F405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32-bit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Cortex</a:t>
            </a:r>
            <a:r>
              <a:rPr lang="en" sz="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®</a:t>
            </a:r>
            <a:r>
              <a:rPr lang="en" sz="105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-M4 CPU with FPU </a:t>
            </a: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@160MHz, that handles the heavy work of flight control and everything else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Sensor reading and motor control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Flight control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Telemetry (including the battery voltage)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Additional user development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5275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Char char="○"/>
            </a:pPr>
            <a:r>
              <a:rPr lang="en" sz="105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CleanFlight?</a:t>
            </a: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300" y="1420525"/>
            <a:ext cx="4614789" cy="298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6"/>
          <p:cNvSpPr txBox="1"/>
          <p:nvPr/>
        </p:nvSpPr>
        <p:spPr>
          <a:xfrm>
            <a:off x="4441900" y="4584925"/>
            <a:ext cx="45696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rgbClr val="333333"/>
                </a:solidFill>
                <a:highlight>
                  <a:srgbClr val="FFE7AF"/>
                </a:highlight>
              </a:rPr>
              <a:t>"Bitcraze Wiki." Projects:crazyflie2:architecture:index [Bitcraze Wiki]. N.p., n.d. Web. 09 Aug. 2017.</a:t>
            </a:r>
            <a:endParaRPr i="1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834375" y="667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Central Stack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 rotWithShape="1">
          <a:blip r:embed="rId3">
            <a:alphaModFix/>
          </a:blip>
          <a:srcRect b="5408" l="4202" r="5804" t="3995"/>
          <a:stretch/>
        </p:blipFill>
        <p:spPr>
          <a:xfrm>
            <a:off x="1896925" y="1307750"/>
            <a:ext cx="4988050" cy="362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 rotWithShape="1">
          <a:blip r:embed="rId3">
            <a:alphaModFix/>
          </a:blip>
          <a:srcRect b="5408" l="4202" r="5804" t="3995"/>
          <a:stretch/>
        </p:blipFill>
        <p:spPr>
          <a:xfrm>
            <a:off x="2049325" y="1460150"/>
            <a:ext cx="4988050" cy="36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7650" y="581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Chassis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155175" y="1362325"/>
            <a:ext cx="3320400" cy="34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Larger chassis to support hardware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Removable core will be replaced by Central Stack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RaceStar ESC drives 4 brushless motors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Mounting fixtures are still being designed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Auto </a:t>
            </a:r>
            <a:r>
              <a:rPr lang="en"/>
              <a:t>Retracting</a:t>
            </a:r>
            <a:r>
              <a:rPr lang="en"/>
              <a:t> landing gear servos</a:t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2950" y="620425"/>
            <a:ext cx="2412925" cy="24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1400" y="1362325"/>
            <a:ext cx="2871318" cy="341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3850" y="3033350"/>
            <a:ext cx="1531175" cy="170069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287000" y="4003075"/>
            <a:ext cx="2203200" cy="10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E7AF"/>
                </a:highlight>
              </a:rPr>
              <a:t>"Bitcraze Wiki." </a:t>
            </a:r>
            <a:r>
              <a:rPr i="1" lang="en" sz="1200">
                <a:solidFill>
                  <a:srgbClr val="333333"/>
                </a:solidFill>
                <a:highlight>
                  <a:srgbClr val="FFE7AF"/>
                </a:highlight>
              </a:rPr>
              <a:t>Projects:crazyflie2:expansionboards:bigquad [Bitcraze Wiki]</a:t>
            </a:r>
            <a:r>
              <a:rPr lang="en" sz="1200">
                <a:solidFill>
                  <a:srgbClr val="333333"/>
                </a:solidFill>
                <a:highlight>
                  <a:srgbClr val="FFE7AF"/>
                </a:highlight>
              </a:rPr>
              <a:t>. N.p., n.d. Web. 09 Aug. 2017.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27650" y="663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Police Flasher Circuit</a:t>
            </a:r>
            <a:endParaRPr/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1800" y="1764775"/>
            <a:ext cx="5654001" cy="315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9"/>
          <p:cNvSpPr txBox="1"/>
          <p:nvPr/>
        </p:nvSpPr>
        <p:spPr>
          <a:xfrm>
            <a:off x="344825" y="1876025"/>
            <a:ext cx="2610300" cy="24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4017 IC Decade Counter</a:t>
            </a:r>
            <a:endParaRPr sz="1800"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555 Timer IC</a:t>
            </a:r>
            <a:endParaRPr sz="1800"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Blue and Red LED arrays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787225" y="692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Police Siren Circuit</a:t>
            </a:r>
            <a:endParaRPr/>
          </a:p>
        </p:txBody>
      </p:sp>
      <p:pic>
        <p:nvPicPr>
          <p:cNvPr descr="policesirenschematic.GIF"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178" y="2000225"/>
            <a:ext cx="4149973" cy="259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0"/>
          <p:cNvSpPr txBox="1"/>
          <p:nvPr/>
        </p:nvSpPr>
        <p:spPr>
          <a:xfrm>
            <a:off x="999800" y="2000225"/>
            <a:ext cx="2610300" cy="24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2 x </a:t>
            </a:r>
            <a:r>
              <a:rPr lang="en" sz="1800">
                <a:solidFill>
                  <a:srgbClr val="0000FF"/>
                </a:solidFill>
              </a:rPr>
              <a:t>555 Timer IC</a:t>
            </a:r>
            <a:endParaRPr sz="1800">
              <a:solidFill>
                <a:srgbClr val="0000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Char char="●"/>
            </a:pPr>
            <a:r>
              <a:rPr lang="en" sz="1800">
                <a:solidFill>
                  <a:srgbClr val="0000FF"/>
                </a:solidFill>
              </a:rPr>
              <a:t>Speaker</a:t>
            </a:r>
            <a:endParaRPr sz="18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729450" y="5739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the drone Autonomous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729450" y="1373150"/>
            <a:ext cx="7688700" cy="3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>
                <a:solidFill>
                  <a:srgbClr val="000000"/>
                </a:solidFill>
              </a:rPr>
              <a:t>Currently the “Loco Positioning” system that can be used by the CrazyFlie 2.0 is using an Optical Flow Sensor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98450" lvl="1" marL="9144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optical sensor allows us to have the position of the drone in a 3D space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Loco Positioning Deck is a Tag in a Loco Positioning system and measures the distances to Anchors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The nodes are then placed in the corners of the room and the positioning deck communicates with them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Current Issues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This however is not a practical and realistic way to have it fly autonomously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" sz="1200">
                <a:solidFill>
                  <a:srgbClr val="000000"/>
                </a:solidFill>
                <a:highlight>
                  <a:srgbClr val="FFFFFF"/>
                </a:highlight>
              </a:rPr>
              <a:t>Ranging accuracy ±10 cm according to DWM1000 spec.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8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33333"/>
                </a:solidFill>
                <a:highlight>
                  <a:srgbClr val="FFE7AF"/>
                </a:highlight>
                <a:latin typeface="Arial"/>
                <a:ea typeface="Arial"/>
                <a:cs typeface="Arial"/>
                <a:sym typeface="Arial"/>
              </a:rPr>
              <a:t>"Getting started with the Loco Positioning system." </a:t>
            </a:r>
            <a:r>
              <a:rPr i="1" lang="en" sz="1200">
                <a:solidFill>
                  <a:srgbClr val="333333"/>
                </a:solidFill>
                <a:highlight>
                  <a:srgbClr val="FFE7AF"/>
                </a:highlight>
                <a:latin typeface="Arial"/>
                <a:ea typeface="Arial"/>
                <a:cs typeface="Arial"/>
                <a:sym typeface="Arial"/>
              </a:rPr>
              <a:t>Bitcraze</a:t>
            </a:r>
            <a:r>
              <a:rPr lang="en" sz="1200">
                <a:solidFill>
                  <a:srgbClr val="333333"/>
                </a:solidFill>
                <a:highlight>
                  <a:srgbClr val="FFE7AF"/>
                </a:highlight>
                <a:latin typeface="Arial"/>
                <a:ea typeface="Arial"/>
                <a:cs typeface="Arial"/>
                <a:sym typeface="Arial"/>
              </a:rPr>
              <a:t>. N.p., n.d. Web. 09 Aug. 2017.</a:t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2800"/>
              </a:spcBef>
              <a:spcAft>
                <a:spcPts val="28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8125" y="1767025"/>
            <a:ext cx="914800" cy="91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5925" y="1767025"/>
            <a:ext cx="1031800" cy="10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486825"/>
            <a:ext cx="656676" cy="65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7325" y="513162"/>
            <a:ext cx="656676" cy="65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87325" y="4486825"/>
            <a:ext cx="656676" cy="65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0" y="513162"/>
            <a:ext cx="656676" cy="65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21925" y="1792075"/>
            <a:ext cx="1845474" cy="98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