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04CC652-2EF8-4F6A-AAB6-F6D9FB182238}">
  <a:tblStyle styleId="{404CC652-2EF8-4F6A-AAB6-F6D9FB182238}" styleName="Table_0"/>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Here’s an idea on how to format this slide</a:t>
            </a:r>
          </a:p>
          <a:p>
            <a:pPr indent="-228600" lvl="0" marL="457200" rtl="0">
              <a:spcBef>
                <a:spcPts val="0"/>
              </a:spcBef>
            </a:pPr>
            <a:r>
              <a:rPr lang="en"/>
              <a:t>9-10 cents per kilowatt hour</a:t>
            </a:r>
          </a:p>
          <a:p>
            <a:pPr indent="-228600" lvl="0" marL="457200" rtl="0">
              <a:spcBef>
                <a:spcPts val="0"/>
              </a:spcBef>
            </a:pPr>
            <a:r>
              <a:rPr lang="en"/>
              <a:t>Service, maintenance, gas, and other costs included </a:t>
            </a:r>
          </a:p>
          <a:p>
            <a:pPr indent="-228600" lvl="0" marL="457200" rtl="0">
              <a:spcBef>
                <a:spcPts val="0"/>
              </a:spcBef>
            </a:pPr>
            <a:r>
              <a:rPr lang="en"/>
              <a:t>Wind and solar are more expensive</a:t>
            </a:r>
          </a:p>
          <a:p>
            <a:pPr lvl="0" rtl="0">
              <a:spcBef>
                <a:spcPts val="0"/>
              </a:spcBef>
              <a:buNone/>
            </a:pPr>
            <a:r>
              <a:t/>
            </a:r>
            <a:endParaRPr/>
          </a:p>
          <a:p>
            <a:pPr lvl="0">
              <a:spcBef>
                <a:spcPts val="0"/>
              </a:spcBef>
              <a:buNone/>
            </a:pPr>
            <a:r>
              <a:rPr lang="en"/>
              <a:t>You can then elaborate on all of these points with what is currently on the slide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2749050" y="748800"/>
            <a:ext cx="3645899" cy="36458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992950" y="992700"/>
            <a:ext cx="3158100" cy="3158100"/>
          </a:xfrm>
          <a:prstGeom prst="rect">
            <a:avLst/>
          </a:prstGeom>
          <a:noFill/>
          <a:ln cap="flat" cmpd="sng" w="28575">
            <a:solidFill>
              <a:schemeClr val="lt1"/>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096250" y="1627200"/>
            <a:ext cx="2951399" cy="1584300"/>
          </a:xfrm>
          <a:prstGeom prst="rect">
            <a:avLst/>
          </a:prstGeom>
        </p:spPr>
        <p:txBody>
          <a:bodyPr anchorCtr="0" anchor="ctr" bIns="91425" lIns="91425" rIns="91425" tIns="91425"/>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p:txBody>
      </p:sp>
      <p:sp>
        <p:nvSpPr>
          <p:cNvPr id="13" name="Shape 13"/>
          <p:cNvSpPr txBox="1"/>
          <p:nvPr>
            <p:ph idx="1" type="subTitle"/>
          </p:nvPr>
        </p:nvSpPr>
        <p:spPr>
          <a:xfrm>
            <a:off x="3096362" y="3266930"/>
            <a:ext cx="2951399" cy="701399"/>
          </a:xfrm>
          <a:prstGeom prst="rect">
            <a:avLst/>
          </a:prstGeom>
        </p:spPr>
        <p:txBody>
          <a:bodyPr anchorCtr="0" anchor="b" bIns="91425" lIns="91425" rIns="91425" tIns="91425"/>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Shape 1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0" name="Shape 50"/>
          <p:cNvSpPr txBox="1"/>
          <p:nvPr>
            <p:ph type="title"/>
          </p:nvPr>
        </p:nvSpPr>
        <p:spPr>
          <a:xfrm>
            <a:off x="311700" y="1233100"/>
            <a:ext cx="8520599" cy="1610100"/>
          </a:xfrm>
          <a:prstGeom prst="rect">
            <a:avLst/>
          </a:prstGeom>
        </p:spPr>
        <p:txBody>
          <a:bodyPr anchorCtr="0" anchor="b" bIns="91425" lIns="91425" rIns="91425" tIns="91425"/>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p:txBody>
      </p:sp>
      <p:sp>
        <p:nvSpPr>
          <p:cNvPr id="51" name="Shape 51"/>
          <p:cNvSpPr txBox="1"/>
          <p:nvPr>
            <p:ph idx="1" type="body"/>
          </p:nvPr>
        </p:nvSpPr>
        <p:spPr>
          <a:xfrm>
            <a:off x="311700" y="2919450"/>
            <a:ext cx="8520599"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5" name="Shape 15"/>
        <p:cNvGrpSpPr/>
        <p:nvPr/>
      </p:nvGrpSpPr>
      <p:grpSpPr>
        <a:xfrm>
          <a:off x="0" y="0"/>
          <a:ext cx="0" cy="0"/>
          <a:chOff x="0" y="0"/>
          <a:chExt cx="0" cy="0"/>
        </a:xfrm>
      </p:grpSpPr>
      <p:sp>
        <p:nvSpPr>
          <p:cNvPr id="16" name="Shape 16"/>
          <p:cNvSpPr txBox="1"/>
          <p:nvPr>
            <p:ph type="title"/>
          </p:nvPr>
        </p:nvSpPr>
        <p:spPr>
          <a:xfrm>
            <a:off x="509550" y="1423875"/>
            <a:ext cx="8124900" cy="1798199"/>
          </a:xfrm>
          <a:prstGeom prst="rect">
            <a:avLst/>
          </a:prstGeom>
        </p:spPr>
        <p:txBody>
          <a:bodyPr anchorCtr="0" anchor="ctr" bIns="91425" lIns="91425" rIns="91425" tIns="91425"/>
          <a:lstStyle>
            <a:lvl1pPr lvl="0" algn="ctr">
              <a:spcBef>
                <a:spcPts val="0"/>
              </a:spcBef>
              <a:buClr>
                <a:schemeClr val="lt1"/>
              </a:buClr>
              <a:buSzPct val="100000"/>
              <a:buFont typeface="Lato"/>
              <a:defRPr b="0" sz="4800">
                <a:solidFill>
                  <a:schemeClr val="lt1"/>
                </a:solidFill>
                <a:latin typeface="Lato"/>
                <a:ea typeface="Lato"/>
                <a:cs typeface="Lato"/>
                <a:sym typeface="Lato"/>
              </a:defRPr>
            </a:lvl1pPr>
            <a:lvl2pPr lvl="1" algn="ctr">
              <a:spcBef>
                <a:spcPts val="0"/>
              </a:spcBef>
              <a:buClr>
                <a:schemeClr val="lt1"/>
              </a:buClr>
              <a:buSzPct val="100000"/>
              <a:buFont typeface="Lato"/>
              <a:defRPr b="0" sz="4800">
                <a:solidFill>
                  <a:schemeClr val="lt1"/>
                </a:solidFill>
                <a:latin typeface="Lato"/>
                <a:ea typeface="Lato"/>
                <a:cs typeface="Lato"/>
                <a:sym typeface="Lato"/>
              </a:defRPr>
            </a:lvl2pPr>
            <a:lvl3pPr lvl="2" algn="ctr">
              <a:spcBef>
                <a:spcPts val="0"/>
              </a:spcBef>
              <a:buClr>
                <a:schemeClr val="lt1"/>
              </a:buClr>
              <a:buSzPct val="100000"/>
              <a:buFont typeface="Lato"/>
              <a:defRPr b="0" sz="4800">
                <a:solidFill>
                  <a:schemeClr val="lt1"/>
                </a:solidFill>
                <a:latin typeface="Lato"/>
                <a:ea typeface="Lato"/>
                <a:cs typeface="Lato"/>
                <a:sym typeface="Lato"/>
              </a:defRPr>
            </a:lvl3pPr>
            <a:lvl4pPr lvl="3" algn="ctr">
              <a:spcBef>
                <a:spcPts val="0"/>
              </a:spcBef>
              <a:buClr>
                <a:schemeClr val="lt1"/>
              </a:buClr>
              <a:buSzPct val="100000"/>
              <a:buFont typeface="Lato"/>
              <a:defRPr b="0" sz="4800">
                <a:solidFill>
                  <a:schemeClr val="lt1"/>
                </a:solidFill>
                <a:latin typeface="Lato"/>
                <a:ea typeface="Lato"/>
                <a:cs typeface="Lato"/>
                <a:sym typeface="Lato"/>
              </a:defRPr>
            </a:lvl4pPr>
            <a:lvl5pPr lvl="4" algn="ctr">
              <a:spcBef>
                <a:spcPts val="0"/>
              </a:spcBef>
              <a:buClr>
                <a:schemeClr val="lt1"/>
              </a:buClr>
              <a:buSzPct val="100000"/>
              <a:buFont typeface="Lato"/>
              <a:defRPr b="0" sz="4800">
                <a:solidFill>
                  <a:schemeClr val="lt1"/>
                </a:solidFill>
                <a:latin typeface="Lato"/>
                <a:ea typeface="Lato"/>
                <a:cs typeface="Lato"/>
                <a:sym typeface="Lato"/>
              </a:defRPr>
            </a:lvl5pPr>
            <a:lvl6pPr lvl="5" algn="ctr">
              <a:spcBef>
                <a:spcPts val="0"/>
              </a:spcBef>
              <a:buClr>
                <a:schemeClr val="lt1"/>
              </a:buClr>
              <a:buSzPct val="100000"/>
              <a:buFont typeface="Lato"/>
              <a:defRPr b="0" sz="4800">
                <a:solidFill>
                  <a:schemeClr val="lt1"/>
                </a:solidFill>
                <a:latin typeface="Lato"/>
                <a:ea typeface="Lato"/>
                <a:cs typeface="Lato"/>
                <a:sym typeface="Lato"/>
              </a:defRPr>
            </a:lvl6pPr>
            <a:lvl7pPr lvl="6" algn="ctr">
              <a:spcBef>
                <a:spcPts val="0"/>
              </a:spcBef>
              <a:buClr>
                <a:schemeClr val="lt1"/>
              </a:buClr>
              <a:buSzPct val="100000"/>
              <a:buFont typeface="Lato"/>
              <a:defRPr b="0" sz="4800">
                <a:solidFill>
                  <a:schemeClr val="lt1"/>
                </a:solidFill>
                <a:latin typeface="Lato"/>
                <a:ea typeface="Lato"/>
                <a:cs typeface="Lato"/>
                <a:sym typeface="Lato"/>
              </a:defRPr>
            </a:lvl7pPr>
            <a:lvl8pPr lvl="7" algn="ctr">
              <a:spcBef>
                <a:spcPts val="0"/>
              </a:spcBef>
              <a:buClr>
                <a:schemeClr val="lt1"/>
              </a:buClr>
              <a:buSzPct val="100000"/>
              <a:buFont typeface="Lato"/>
              <a:defRPr b="0" sz="4800">
                <a:solidFill>
                  <a:schemeClr val="lt1"/>
                </a:solidFill>
                <a:latin typeface="Lato"/>
                <a:ea typeface="Lato"/>
                <a:cs typeface="Lato"/>
                <a:sym typeface="Lato"/>
              </a:defRPr>
            </a:lvl8pPr>
            <a:lvl9pPr lvl="8" algn="ctr">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17" name="Shape 1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0" name="Shape 20"/>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391350"/>
            <a:ext cx="8520599" cy="626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 type="body"/>
          </p:nvPr>
        </p:nvSpPr>
        <p:spPr>
          <a:xfrm>
            <a:off x="311700" y="1391377"/>
            <a:ext cx="2807999"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dk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Clr>
                <a:schemeClr val="lt1"/>
              </a:buClr>
              <a:buSzPct val="100000"/>
              <a:buFont typeface="Lato"/>
              <a:defRPr b="0" sz="4800">
                <a:solidFill>
                  <a:schemeClr val="lt1"/>
                </a:solidFill>
                <a:latin typeface="Lato"/>
                <a:ea typeface="Lato"/>
                <a:cs typeface="Lato"/>
                <a:sym typeface="Lato"/>
              </a:defRPr>
            </a:lvl1pPr>
            <a:lvl2pPr lvl="1">
              <a:spcBef>
                <a:spcPts val="0"/>
              </a:spcBef>
              <a:buClr>
                <a:schemeClr val="lt1"/>
              </a:buClr>
              <a:buSzPct val="100000"/>
              <a:buFont typeface="Lato"/>
              <a:defRPr b="0" sz="4800">
                <a:solidFill>
                  <a:schemeClr val="lt1"/>
                </a:solidFill>
                <a:latin typeface="Lato"/>
                <a:ea typeface="Lato"/>
                <a:cs typeface="Lato"/>
                <a:sym typeface="Lato"/>
              </a:defRPr>
            </a:lvl2pPr>
            <a:lvl3pPr lvl="2">
              <a:spcBef>
                <a:spcPts val="0"/>
              </a:spcBef>
              <a:buClr>
                <a:schemeClr val="lt1"/>
              </a:buClr>
              <a:buSzPct val="100000"/>
              <a:buFont typeface="Lato"/>
              <a:defRPr b="0" sz="4800">
                <a:solidFill>
                  <a:schemeClr val="lt1"/>
                </a:solidFill>
                <a:latin typeface="Lato"/>
                <a:ea typeface="Lato"/>
                <a:cs typeface="Lato"/>
                <a:sym typeface="Lato"/>
              </a:defRPr>
            </a:lvl3pPr>
            <a:lvl4pPr lvl="3">
              <a:spcBef>
                <a:spcPts val="0"/>
              </a:spcBef>
              <a:buClr>
                <a:schemeClr val="lt1"/>
              </a:buClr>
              <a:buSzPct val="100000"/>
              <a:buFont typeface="Lato"/>
              <a:defRPr b="0" sz="4800">
                <a:solidFill>
                  <a:schemeClr val="lt1"/>
                </a:solidFill>
                <a:latin typeface="Lato"/>
                <a:ea typeface="Lato"/>
                <a:cs typeface="Lato"/>
                <a:sym typeface="Lato"/>
              </a:defRPr>
            </a:lvl4pPr>
            <a:lvl5pPr lvl="4">
              <a:spcBef>
                <a:spcPts val="0"/>
              </a:spcBef>
              <a:buClr>
                <a:schemeClr val="lt1"/>
              </a:buClr>
              <a:buSzPct val="100000"/>
              <a:buFont typeface="Lato"/>
              <a:defRPr b="0" sz="4800">
                <a:solidFill>
                  <a:schemeClr val="lt1"/>
                </a:solidFill>
                <a:latin typeface="Lato"/>
                <a:ea typeface="Lato"/>
                <a:cs typeface="Lato"/>
                <a:sym typeface="Lato"/>
              </a:defRPr>
            </a:lvl5pPr>
            <a:lvl6pPr lvl="5">
              <a:spcBef>
                <a:spcPts val="0"/>
              </a:spcBef>
              <a:buClr>
                <a:schemeClr val="lt1"/>
              </a:buClr>
              <a:buSzPct val="100000"/>
              <a:buFont typeface="Lato"/>
              <a:defRPr b="0" sz="4800">
                <a:solidFill>
                  <a:schemeClr val="lt1"/>
                </a:solidFill>
                <a:latin typeface="Lato"/>
                <a:ea typeface="Lato"/>
                <a:cs typeface="Lato"/>
                <a:sym typeface="Lato"/>
              </a:defRPr>
            </a:lvl6pPr>
            <a:lvl7pPr lvl="6">
              <a:spcBef>
                <a:spcPts val="0"/>
              </a:spcBef>
              <a:buClr>
                <a:schemeClr val="lt1"/>
              </a:buClr>
              <a:buSzPct val="100000"/>
              <a:buFont typeface="Lato"/>
              <a:defRPr b="0" sz="4800">
                <a:solidFill>
                  <a:schemeClr val="lt1"/>
                </a:solidFill>
                <a:latin typeface="Lato"/>
                <a:ea typeface="Lato"/>
                <a:cs typeface="Lato"/>
                <a:sym typeface="Lato"/>
              </a:defRPr>
            </a:lvl7pPr>
            <a:lvl8pPr lvl="7">
              <a:spcBef>
                <a:spcPts val="0"/>
              </a:spcBef>
              <a:buClr>
                <a:schemeClr val="lt1"/>
              </a:buClr>
              <a:buSzPct val="100000"/>
              <a:buFont typeface="Lato"/>
              <a:defRPr b="0" sz="4800">
                <a:solidFill>
                  <a:schemeClr val="lt1"/>
                </a:solidFill>
                <a:latin typeface="Lato"/>
                <a:ea typeface="Lato"/>
                <a:cs typeface="Lato"/>
                <a:sym typeface="Lato"/>
              </a:defRPr>
            </a:lvl8pPr>
            <a:lvl9pPr lvl="8">
              <a:spcBef>
                <a:spcPts val="0"/>
              </a:spcBef>
              <a:buClr>
                <a:schemeClr val="lt1"/>
              </a:buClr>
              <a:buSzPct val="100000"/>
              <a:buFont typeface="Lato"/>
              <a:defRPr b="0" sz="4800">
                <a:solidFill>
                  <a:schemeClr val="lt1"/>
                </a:solidFill>
                <a:latin typeface="Lato"/>
                <a:ea typeface="Lato"/>
                <a:cs typeface="Lato"/>
                <a:sym typeface="Lato"/>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107950"/>
            <a:ext cx="4045199" cy="16836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9500" y="4230575"/>
            <a:ext cx="5998800" cy="598799"/>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91350"/>
            <a:ext cx="8520599" cy="626100"/>
          </a:xfrm>
          <a:prstGeom prst="rect">
            <a:avLst/>
          </a:prstGeom>
          <a:noFill/>
          <a:ln>
            <a:noFill/>
          </a:ln>
        </p:spPr>
        <p:txBody>
          <a:bodyPr anchorCtr="0" anchor="t" bIns="91425" lIns="91425" rIns="91425" tIns="91425"/>
          <a:lstStyle>
            <a:lvl1pPr lvl="0">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Shape 7"/>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03.png"/><Relationship Id="rId4" Type="http://schemas.openxmlformats.org/officeDocument/2006/relationships/image" Target="../media/image0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youtube.com/v/Kyj1DTUeugA" TargetMode="External"/><Relationship Id="rId4" Type="http://schemas.openxmlformats.org/officeDocument/2006/relationships/image" Target="../media/image0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6.png"/><Relationship Id="rId4"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youtube.com/v/BZThCi44z4A" TargetMode="External"/><Relationship Id="rId4" Type="http://schemas.openxmlformats.org/officeDocument/2006/relationships/image" Target="../media/image0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pic>
        <p:nvPicPr>
          <p:cNvPr id="59" name="Shape 59"/>
          <p:cNvPicPr preferRelativeResize="0"/>
          <p:nvPr/>
        </p:nvPicPr>
        <p:blipFill>
          <a:blip r:embed="rId3">
            <a:alphaModFix/>
          </a:blip>
          <a:stretch>
            <a:fillRect/>
          </a:stretch>
        </p:blipFill>
        <p:spPr>
          <a:xfrm>
            <a:off x="1600200" y="737737"/>
            <a:ext cx="5943600" cy="1000125"/>
          </a:xfrm>
          <a:prstGeom prst="rect">
            <a:avLst/>
          </a:prstGeom>
          <a:noFill/>
          <a:ln>
            <a:noFill/>
          </a:ln>
        </p:spPr>
      </p:pic>
      <p:pic>
        <p:nvPicPr>
          <p:cNvPr id="60" name="Shape 60"/>
          <p:cNvPicPr preferRelativeResize="0"/>
          <p:nvPr/>
        </p:nvPicPr>
        <p:blipFill>
          <a:blip r:embed="rId4">
            <a:alphaModFix/>
          </a:blip>
          <a:stretch>
            <a:fillRect/>
          </a:stretch>
        </p:blipFill>
        <p:spPr>
          <a:xfrm>
            <a:off x="2047875" y="1907375"/>
            <a:ext cx="5048250" cy="2838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11700" y="865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Energy Density: How Does SOFC Compare</a:t>
            </a:r>
          </a:p>
          <a:p>
            <a:pPr lvl="0">
              <a:spcBef>
                <a:spcPts val="0"/>
              </a:spcBef>
              <a:buNone/>
            </a:pPr>
            <a:r>
              <a:t/>
            </a:r>
            <a:endParaRPr/>
          </a:p>
        </p:txBody>
      </p:sp>
      <p:sp>
        <p:nvSpPr>
          <p:cNvPr id="123" name="Shape 123"/>
          <p:cNvSpPr txBox="1"/>
          <p:nvPr>
            <p:ph idx="1" type="body"/>
          </p:nvPr>
        </p:nvSpPr>
        <p:spPr>
          <a:xfrm>
            <a:off x="311700" y="617400"/>
            <a:ext cx="8520599" cy="3340199"/>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000000"/>
                </a:solidFill>
                <a:latin typeface="Times New Roman"/>
                <a:ea typeface="Times New Roman"/>
                <a:cs typeface="Times New Roman"/>
                <a:sym typeface="Times New Roman"/>
              </a:rPr>
              <a:t>SOFC chemical to energy delivers the highest theoretical efficiency:</a:t>
            </a:r>
          </a:p>
          <a:p>
            <a:pPr lvl="0" rtl="0">
              <a:spcBef>
                <a:spcPts val="0"/>
              </a:spcBef>
              <a:spcAft>
                <a:spcPts val="0"/>
              </a:spcAft>
              <a:buNone/>
            </a:pPr>
            <a:r>
              <a:rPr lang="en">
                <a:solidFill>
                  <a:srgbClr val="000000"/>
                </a:solidFill>
                <a:latin typeface="Times New Roman"/>
                <a:ea typeface="Times New Roman"/>
                <a:cs typeface="Times New Roman"/>
                <a:sym typeface="Times New Roman"/>
              </a:rPr>
              <a:t>- 50-60% only electricity.</a:t>
            </a:r>
          </a:p>
          <a:p>
            <a:pPr lvl="0" rtl="0">
              <a:spcBef>
                <a:spcPts val="0"/>
              </a:spcBef>
              <a:spcAft>
                <a:spcPts val="0"/>
              </a:spcAft>
              <a:buNone/>
            </a:pPr>
            <a:r>
              <a:rPr lang="en">
                <a:solidFill>
                  <a:srgbClr val="000000"/>
                </a:solidFill>
                <a:latin typeface="Times New Roman"/>
                <a:ea typeface="Times New Roman"/>
                <a:cs typeface="Times New Roman"/>
                <a:sym typeface="Times New Roman"/>
              </a:rPr>
              <a:t>- 70-90% when coupled with Co-generation applications.</a:t>
            </a:r>
          </a:p>
          <a:p>
            <a:pPr lvl="0" rtl="0">
              <a:spcBef>
                <a:spcPts val="0"/>
              </a:spcBef>
              <a:spcAft>
                <a:spcPts val="0"/>
              </a:spcAft>
              <a:buNone/>
            </a:pPr>
            <a:r>
              <a:rPr lang="en">
                <a:solidFill>
                  <a:srgbClr val="000000"/>
                </a:solidFill>
                <a:latin typeface="Times New Roman"/>
                <a:ea typeface="Times New Roman"/>
                <a:cs typeface="Times New Roman"/>
                <a:sym typeface="Times New Roman"/>
              </a:rPr>
              <a:t>SOFC has highest volumetric power density of any electricity generation technology.  </a:t>
            </a:r>
          </a:p>
        </p:txBody>
      </p:sp>
      <p:pic>
        <p:nvPicPr>
          <p:cNvPr id="124" name="Shape 124"/>
          <p:cNvPicPr preferRelativeResize="0"/>
          <p:nvPr/>
        </p:nvPicPr>
        <p:blipFill>
          <a:blip r:embed="rId3">
            <a:alphaModFix/>
          </a:blip>
          <a:stretch>
            <a:fillRect/>
          </a:stretch>
        </p:blipFill>
        <p:spPr>
          <a:xfrm>
            <a:off x="2799950" y="1999250"/>
            <a:ext cx="3544100" cy="298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3913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SOFC Details </a:t>
            </a:r>
          </a:p>
          <a:p>
            <a:pPr lvl="0">
              <a:spcBef>
                <a:spcPts val="0"/>
              </a:spcBef>
              <a:buNone/>
            </a:pPr>
            <a:r>
              <a:t/>
            </a:r>
            <a:endParaRPr sz="2400"/>
          </a:p>
        </p:txBody>
      </p:sp>
      <p:sp>
        <p:nvSpPr>
          <p:cNvPr id="130" name="Shape 130"/>
          <p:cNvSpPr txBox="1"/>
          <p:nvPr>
            <p:ph idx="1" type="body"/>
          </p:nvPr>
        </p:nvSpPr>
        <p:spPr>
          <a:xfrm>
            <a:off x="311700" y="847675"/>
            <a:ext cx="8520599" cy="3340199"/>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000000"/>
                </a:solidFill>
                <a:latin typeface="Times New Roman"/>
                <a:ea typeface="Times New Roman"/>
                <a:cs typeface="Times New Roman"/>
                <a:sym typeface="Times New Roman"/>
              </a:rPr>
              <a:t>Planar SOFC holds the greatest potential of any fuel cell technology.</a:t>
            </a:r>
          </a:p>
          <a:p>
            <a:pPr lvl="0" rtl="0">
              <a:spcBef>
                <a:spcPts val="0"/>
              </a:spcBef>
              <a:spcAft>
                <a:spcPts val="0"/>
              </a:spcAft>
              <a:buNone/>
            </a:pPr>
            <a:r>
              <a:rPr lang="en">
                <a:solidFill>
                  <a:srgbClr val="000000"/>
                </a:solidFill>
                <a:latin typeface="Times New Roman"/>
                <a:ea typeface="Times New Roman"/>
                <a:cs typeface="Times New Roman"/>
                <a:sym typeface="Times New Roman"/>
              </a:rPr>
              <a:t>Two types of SOFC  - planar and tubular. </a:t>
            </a:r>
          </a:p>
          <a:p>
            <a:pPr lvl="0">
              <a:spcBef>
                <a:spcPts val="0"/>
              </a:spcBef>
              <a:buNone/>
            </a:pPr>
            <a:r>
              <a:rPr lang="en">
                <a:solidFill>
                  <a:srgbClr val="000000"/>
                </a:solidFill>
                <a:latin typeface="Times New Roman"/>
                <a:ea typeface="Times New Roman"/>
                <a:cs typeface="Times New Roman"/>
                <a:sym typeface="Times New Roman"/>
              </a:rPr>
              <a:t>Bloom Energy uses planar SOFC </a:t>
            </a:r>
          </a:p>
        </p:txBody>
      </p:sp>
      <p:pic>
        <p:nvPicPr>
          <p:cNvPr id="131" name="Shape 131"/>
          <p:cNvPicPr preferRelativeResize="0"/>
          <p:nvPr/>
        </p:nvPicPr>
        <p:blipFill>
          <a:blip r:embed="rId3">
            <a:alphaModFix/>
          </a:blip>
          <a:stretch>
            <a:fillRect/>
          </a:stretch>
        </p:blipFill>
        <p:spPr>
          <a:xfrm>
            <a:off x="755275" y="2425737"/>
            <a:ext cx="7848600"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2389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SOFC Fuel Reformer</a:t>
            </a:r>
          </a:p>
          <a:p>
            <a:pPr lvl="0">
              <a:spcBef>
                <a:spcPts val="0"/>
              </a:spcBef>
              <a:buNone/>
            </a:pPr>
            <a:r>
              <a:t/>
            </a:r>
            <a:endParaRPr sz="2400">
              <a:latin typeface="Times New Roman"/>
              <a:ea typeface="Times New Roman"/>
              <a:cs typeface="Times New Roman"/>
              <a:sym typeface="Times New Roman"/>
            </a:endParaRPr>
          </a:p>
        </p:txBody>
      </p:sp>
      <p:sp>
        <p:nvSpPr>
          <p:cNvPr id="137" name="Shape 137"/>
          <p:cNvSpPr txBox="1"/>
          <p:nvPr>
            <p:ph idx="1" type="body"/>
          </p:nvPr>
        </p:nvSpPr>
        <p:spPr>
          <a:xfrm>
            <a:off x="311700" y="846000"/>
            <a:ext cx="8520599" cy="1100099"/>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000000"/>
                </a:solidFill>
                <a:latin typeface="Times New Roman"/>
                <a:ea typeface="Times New Roman"/>
                <a:cs typeface="Times New Roman"/>
                <a:sym typeface="Times New Roman"/>
              </a:rPr>
              <a:t>SOFCs high temperature process can reform fuel efficiently.  Fuel Reforming is the process required to convert methane (natural gas) to hydrogen and CO to be usable for chemical reaction</a:t>
            </a:r>
            <a:r>
              <a:rPr lang="en" sz="1400">
                <a:solidFill>
                  <a:srgbClr val="000000"/>
                </a:solidFill>
                <a:latin typeface="Times New Roman"/>
                <a:ea typeface="Times New Roman"/>
                <a:cs typeface="Times New Roman"/>
                <a:sym typeface="Times New Roman"/>
              </a:rPr>
              <a:t>.  </a:t>
            </a:r>
          </a:p>
        </p:txBody>
      </p:sp>
      <p:pic>
        <p:nvPicPr>
          <p:cNvPr id="138" name="Shape 138"/>
          <p:cNvPicPr preferRelativeResize="0"/>
          <p:nvPr/>
        </p:nvPicPr>
        <p:blipFill>
          <a:blip r:embed="rId3">
            <a:alphaModFix/>
          </a:blip>
          <a:stretch>
            <a:fillRect/>
          </a:stretch>
        </p:blipFill>
        <p:spPr>
          <a:xfrm>
            <a:off x="1485900" y="2139500"/>
            <a:ext cx="6172200" cy="2800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3913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Distributed Generation</a:t>
            </a:r>
          </a:p>
          <a:p>
            <a:pPr lvl="0">
              <a:spcBef>
                <a:spcPts val="0"/>
              </a:spcBef>
              <a:buNone/>
            </a:pPr>
            <a:r>
              <a:t/>
            </a:r>
            <a:endParaRPr sz="2400"/>
          </a:p>
        </p:txBody>
      </p:sp>
      <p:sp>
        <p:nvSpPr>
          <p:cNvPr id="144" name="Shape 144"/>
          <p:cNvSpPr txBox="1"/>
          <p:nvPr>
            <p:ph idx="1" type="body"/>
          </p:nvPr>
        </p:nvSpPr>
        <p:spPr>
          <a:xfrm>
            <a:off x="311700" y="729950"/>
            <a:ext cx="8520599" cy="3340199"/>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000000"/>
                </a:solidFill>
                <a:latin typeface="Times New Roman"/>
                <a:ea typeface="Times New Roman"/>
                <a:cs typeface="Times New Roman"/>
                <a:sym typeface="Times New Roman"/>
              </a:rPr>
              <a:t>Concept of point of consumption where generating power is on-site. </a:t>
            </a:r>
          </a:p>
          <a:p>
            <a:pPr lvl="0" rtl="0">
              <a:spcBef>
                <a:spcPts val="0"/>
              </a:spcBef>
              <a:spcAft>
                <a:spcPts val="0"/>
              </a:spcAft>
              <a:buNone/>
            </a:pPr>
            <a:r>
              <a:rPr lang="en">
                <a:solidFill>
                  <a:srgbClr val="000000"/>
                </a:solidFill>
                <a:latin typeface="Times New Roman"/>
                <a:ea typeface="Times New Roman"/>
                <a:cs typeface="Times New Roman"/>
                <a:sym typeface="Times New Roman"/>
              </a:rPr>
              <a:t>Cost savings, eliminates installation complexity and the inefficiencies of ohmic losses.</a:t>
            </a:r>
          </a:p>
        </p:txBody>
      </p:sp>
      <p:pic>
        <p:nvPicPr>
          <p:cNvPr id="145" name="Shape 145"/>
          <p:cNvPicPr preferRelativeResize="0"/>
          <p:nvPr/>
        </p:nvPicPr>
        <p:blipFill>
          <a:blip r:embed="rId3">
            <a:alphaModFix/>
          </a:blip>
          <a:stretch>
            <a:fillRect/>
          </a:stretch>
        </p:blipFill>
        <p:spPr>
          <a:xfrm>
            <a:off x="1782200" y="1626825"/>
            <a:ext cx="5579600" cy="29326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216425"/>
            <a:ext cx="8520599" cy="572699"/>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Co-generation CHP and CCHP</a:t>
            </a:r>
          </a:p>
          <a:p>
            <a:pPr lvl="0">
              <a:spcBef>
                <a:spcPts val="0"/>
              </a:spcBef>
              <a:buNone/>
            </a:pPr>
            <a:r>
              <a:t/>
            </a:r>
            <a:endParaRPr sz="2400">
              <a:latin typeface="Times New Roman"/>
              <a:ea typeface="Times New Roman"/>
              <a:cs typeface="Times New Roman"/>
              <a:sym typeface="Times New Roman"/>
            </a:endParaRPr>
          </a:p>
        </p:txBody>
      </p:sp>
      <p:sp>
        <p:nvSpPr>
          <p:cNvPr id="151" name="Shape 151"/>
          <p:cNvSpPr txBox="1"/>
          <p:nvPr>
            <p:ph idx="1" type="body"/>
          </p:nvPr>
        </p:nvSpPr>
        <p:spPr>
          <a:xfrm>
            <a:off x="311700" y="673050"/>
            <a:ext cx="8520599" cy="1140899"/>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000000"/>
                </a:solidFill>
                <a:latin typeface="Times New Roman"/>
                <a:ea typeface="Times New Roman"/>
                <a:cs typeface="Times New Roman"/>
                <a:sym typeface="Times New Roman"/>
              </a:rPr>
              <a:t>SOFCs has the ability to co-generate other applications:</a:t>
            </a:r>
          </a:p>
          <a:p>
            <a:pPr lvl="0" rtl="0">
              <a:spcBef>
                <a:spcPts val="0"/>
              </a:spcBef>
              <a:spcAft>
                <a:spcPts val="0"/>
              </a:spcAft>
              <a:buNone/>
            </a:pPr>
            <a:r>
              <a:rPr lang="en">
                <a:solidFill>
                  <a:srgbClr val="000000"/>
                </a:solidFill>
                <a:latin typeface="Times New Roman"/>
                <a:ea typeface="Times New Roman"/>
                <a:cs typeface="Times New Roman"/>
                <a:sym typeface="Times New Roman"/>
              </a:rPr>
              <a:t>CHP – (Combined Heat and Power) efficiency elevated up to 90%.</a:t>
            </a:r>
          </a:p>
          <a:p>
            <a:pPr lvl="0" rtl="0">
              <a:spcBef>
                <a:spcPts val="0"/>
              </a:spcBef>
              <a:spcAft>
                <a:spcPts val="0"/>
              </a:spcAft>
              <a:buNone/>
            </a:pPr>
            <a:r>
              <a:rPr lang="en">
                <a:solidFill>
                  <a:srgbClr val="000000"/>
                </a:solidFill>
                <a:latin typeface="Times New Roman"/>
                <a:ea typeface="Times New Roman"/>
                <a:cs typeface="Times New Roman"/>
                <a:sym typeface="Times New Roman"/>
              </a:rPr>
              <a:t>CCHP – (Combined Cooling, Heat and Power) also called tri-generation, can also increase efficiency, reduce CO</a:t>
            </a:r>
            <a:r>
              <a:rPr baseline="-25000" lang="en">
                <a:solidFill>
                  <a:srgbClr val="000000"/>
                </a:solidFill>
                <a:latin typeface="Times New Roman"/>
                <a:ea typeface="Times New Roman"/>
                <a:cs typeface="Times New Roman"/>
                <a:sym typeface="Times New Roman"/>
              </a:rPr>
              <a:t>2</a:t>
            </a:r>
            <a:r>
              <a:rPr lang="en">
                <a:solidFill>
                  <a:srgbClr val="000000"/>
                </a:solidFill>
                <a:latin typeface="Times New Roman"/>
                <a:ea typeface="Times New Roman"/>
                <a:cs typeface="Times New Roman"/>
                <a:sym typeface="Times New Roman"/>
              </a:rPr>
              <a:t> emission, and lower operational cost.</a:t>
            </a:r>
          </a:p>
          <a:p>
            <a:pPr lvl="0">
              <a:spcBef>
                <a:spcPts val="0"/>
              </a:spcBef>
              <a:buNone/>
            </a:pPr>
            <a:r>
              <a:t/>
            </a:r>
            <a:endParaRPr sz="1400">
              <a:solidFill>
                <a:srgbClr val="000000"/>
              </a:solidFill>
              <a:latin typeface="Times New Roman"/>
              <a:ea typeface="Times New Roman"/>
              <a:cs typeface="Times New Roman"/>
              <a:sym typeface="Times New Roman"/>
            </a:endParaRPr>
          </a:p>
        </p:txBody>
      </p:sp>
      <p:pic>
        <p:nvPicPr>
          <p:cNvPr id="152" name="Shape 152"/>
          <p:cNvPicPr preferRelativeResize="0"/>
          <p:nvPr/>
        </p:nvPicPr>
        <p:blipFill>
          <a:blip r:embed="rId3">
            <a:alphaModFix/>
          </a:blip>
          <a:stretch>
            <a:fillRect/>
          </a:stretch>
        </p:blipFill>
        <p:spPr>
          <a:xfrm>
            <a:off x="2470725" y="2002650"/>
            <a:ext cx="4628099" cy="30527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260825"/>
            <a:ext cx="8520599" cy="800999"/>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SOFC Application</a:t>
            </a:r>
          </a:p>
          <a:p>
            <a:pPr lvl="0">
              <a:spcBef>
                <a:spcPts val="0"/>
              </a:spcBef>
              <a:buNone/>
            </a:pPr>
            <a:r>
              <a:t/>
            </a:r>
            <a:endParaRPr sz="2400"/>
          </a:p>
        </p:txBody>
      </p:sp>
      <p:sp>
        <p:nvSpPr>
          <p:cNvPr id="158" name="Shape 158"/>
          <p:cNvSpPr txBox="1"/>
          <p:nvPr>
            <p:ph idx="1" type="body"/>
          </p:nvPr>
        </p:nvSpPr>
        <p:spPr>
          <a:xfrm>
            <a:off x="311700" y="749250"/>
            <a:ext cx="8520599" cy="1838099"/>
          </a:xfrm>
          <a:prstGeom prst="rect">
            <a:avLst/>
          </a:prstGeom>
        </p:spPr>
        <p:txBody>
          <a:bodyPr anchorCtr="0" anchor="t" bIns="91425" lIns="91425" rIns="91425" tIns="91425">
            <a:noAutofit/>
          </a:bodyPr>
          <a:lstStyle/>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Three main applications:  </a:t>
            </a:r>
          </a:p>
          <a:p>
            <a:pPr indent="-228600" lvl="0" marL="457200" rtl="0">
              <a:lnSpc>
                <a:spcPct val="100000"/>
              </a:lnSpc>
              <a:spcBef>
                <a:spcPts val="0"/>
              </a:spcBef>
              <a:spcAft>
                <a:spcPts val="0"/>
              </a:spcAft>
              <a:buClr>
                <a:srgbClr val="000000"/>
              </a:buClr>
              <a:buFont typeface="Times New Roman"/>
              <a:buAutoNum type="arabicParenR"/>
            </a:pPr>
            <a:r>
              <a:rPr lang="en">
                <a:solidFill>
                  <a:srgbClr val="000000"/>
                </a:solidFill>
                <a:latin typeface="Times New Roman"/>
                <a:ea typeface="Times New Roman"/>
                <a:cs typeface="Times New Roman"/>
                <a:sym typeface="Times New Roman"/>
              </a:rPr>
              <a:t>1-10KW (Residential)  </a:t>
            </a:r>
          </a:p>
          <a:p>
            <a:pPr indent="-228600" lvl="0" marL="457200" rtl="0">
              <a:lnSpc>
                <a:spcPct val="100000"/>
              </a:lnSpc>
              <a:spcBef>
                <a:spcPts val="0"/>
              </a:spcBef>
              <a:spcAft>
                <a:spcPts val="0"/>
              </a:spcAft>
              <a:buClr>
                <a:srgbClr val="000000"/>
              </a:buClr>
              <a:buFont typeface="Times New Roman"/>
              <a:buAutoNum type="arabicParenR"/>
            </a:pPr>
            <a:r>
              <a:rPr lang="en">
                <a:solidFill>
                  <a:srgbClr val="000000"/>
                </a:solidFill>
                <a:latin typeface="Times New Roman"/>
                <a:ea typeface="Times New Roman"/>
                <a:cs typeface="Times New Roman"/>
                <a:sym typeface="Times New Roman"/>
              </a:rPr>
              <a:t>Several MW (Mid to Large Commercial Plants)</a:t>
            </a:r>
          </a:p>
          <a:p>
            <a:pPr indent="-228600" lvl="0" marL="457200" rtl="0">
              <a:lnSpc>
                <a:spcPct val="100000"/>
              </a:lnSpc>
              <a:spcBef>
                <a:spcPts val="0"/>
              </a:spcBef>
              <a:spcAft>
                <a:spcPts val="0"/>
              </a:spcAft>
              <a:buClr>
                <a:srgbClr val="000000"/>
              </a:buClr>
              <a:buFont typeface="Times New Roman"/>
              <a:buAutoNum type="arabicParenR"/>
            </a:pPr>
            <a:r>
              <a:rPr lang="en">
                <a:solidFill>
                  <a:srgbClr val="000000"/>
                </a:solidFill>
                <a:latin typeface="Times New Roman"/>
                <a:ea typeface="Times New Roman"/>
                <a:cs typeface="Times New Roman"/>
                <a:sym typeface="Times New Roman"/>
              </a:rPr>
              <a:t>25-250MW (Commercialization End)</a:t>
            </a:r>
          </a:p>
          <a:p>
            <a:pPr lvl="0">
              <a:spcBef>
                <a:spcPts val="0"/>
              </a:spcBef>
              <a:buNone/>
            </a:pPr>
            <a:r>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3913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Bloom Energy SOFC</a:t>
            </a:r>
          </a:p>
          <a:p>
            <a:pPr lvl="0">
              <a:spcBef>
                <a:spcPts val="0"/>
              </a:spcBef>
              <a:buNone/>
            </a:pPr>
            <a:r>
              <a:t/>
            </a:r>
            <a:endParaRPr/>
          </a:p>
        </p:txBody>
      </p:sp>
      <p:sp>
        <p:nvSpPr>
          <p:cNvPr id="164" name="Shape 164"/>
          <p:cNvSpPr txBox="1"/>
          <p:nvPr>
            <p:ph idx="1" type="body"/>
          </p:nvPr>
        </p:nvSpPr>
        <p:spPr>
          <a:xfrm>
            <a:off x="311700" y="847675"/>
            <a:ext cx="8520599" cy="3340199"/>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SOFC are the most efficient fuel cell electricity generators </a:t>
            </a:r>
          </a:p>
          <a:p>
            <a:pPr indent="-228600" lvl="0" marL="457200" rtl="0">
              <a:lnSpc>
                <a:spcPct val="100000"/>
              </a:lnSpc>
              <a:spcBef>
                <a:spcPts val="0"/>
              </a:spcBef>
              <a:spcAft>
                <a:spcPts val="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Reliability </a:t>
            </a:r>
          </a:p>
          <a:p>
            <a:pPr indent="-228600" lvl="0" marL="457200" rtl="0">
              <a:lnSpc>
                <a:spcPct val="100000"/>
              </a:lnSpc>
              <a:spcBef>
                <a:spcPts val="0"/>
              </a:spcBef>
              <a:spcAft>
                <a:spcPts val="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Fuel flexibility </a:t>
            </a:r>
          </a:p>
          <a:p>
            <a:pPr indent="-228600" lvl="0" marL="457200" rtl="0">
              <a:lnSpc>
                <a:spcPct val="100000"/>
              </a:lnSpc>
              <a:spcBef>
                <a:spcPts val="0"/>
              </a:spcBef>
              <a:spcAft>
                <a:spcPts val="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Distributed generation – point of use </a:t>
            </a:r>
          </a:p>
          <a:p>
            <a:pPr indent="-228600" lvl="0" marL="457200" rtl="0">
              <a:lnSpc>
                <a:spcPct val="100000"/>
              </a:lnSpc>
              <a:spcBef>
                <a:spcPts val="0"/>
              </a:spcBef>
              <a:spcAft>
                <a:spcPts val="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Reduced greenhouse gas emission </a:t>
            </a:r>
          </a:p>
          <a:p>
            <a:pPr indent="-228600" lvl="0" marL="457200" rtl="0">
              <a:lnSpc>
                <a:spcPct val="100000"/>
              </a:lnSpc>
              <a:spcBef>
                <a:spcPts val="0"/>
              </a:spcBef>
              <a:spcAft>
                <a:spcPts val="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High temperature systems </a:t>
            </a:r>
          </a:p>
          <a:p>
            <a:pPr indent="-228600" lvl="0" marL="457200" rtl="0">
              <a:lnSpc>
                <a:spcPct val="100000"/>
              </a:lnSpc>
              <a:spcBef>
                <a:spcPts val="0"/>
              </a:spcBef>
              <a:spcAft>
                <a:spcPts val="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Small physical footprint </a:t>
            </a:r>
          </a:p>
          <a:p>
            <a:pPr indent="-228600" lvl="0" marL="457200" rtl="0">
              <a:lnSpc>
                <a:spcPct val="100000"/>
              </a:lnSpc>
              <a:spcBef>
                <a:spcPts val="0"/>
              </a:spcBef>
              <a:spcAft>
                <a:spcPts val="0"/>
              </a:spcAft>
              <a:buClr>
                <a:srgbClr val="000000"/>
              </a:buClr>
              <a:buFont typeface="Times New Roman"/>
              <a:buAutoNum type="arabicPeriod"/>
            </a:pPr>
            <a:r>
              <a:rPr lang="en">
                <a:solidFill>
                  <a:srgbClr val="000000"/>
                </a:solidFill>
                <a:latin typeface="Times New Roman"/>
                <a:ea typeface="Times New Roman"/>
                <a:cs typeface="Times New Roman"/>
                <a:sym typeface="Times New Roman"/>
              </a:rPr>
              <a:t>Small to no water usage</a:t>
            </a:r>
          </a:p>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3913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Bloom Energy Servers</a:t>
            </a:r>
          </a:p>
          <a:p>
            <a:pPr lvl="0">
              <a:spcBef>
                <a:spcPts val="0"/>
              </a:spcBef>
              <a:buNone/>
            </a:pPr>
            <a:r>
              <a:t/>
            </a:r>
            <a:endParaRPr sz="2400"/>
          </a:p>
        </p:txBody>
      </p:sp>
      <p:sp>
        <p:nvSpPr>
          <p:cNvPr id="170" name="Shape 170"/>
          <p:cNvSpPr txBox="1"/>
          <p:nvPr>
            <p:ph idx="1" type="body"/>
          </p:nvPr>
        </p:nvSpPr>
        <p:spPr>
          <a:xfrm>
            <a:off x="239525" y="391350"/>
            <a:ext cx="8520599" cy="3416400"/>
          </a:xfrm>
          <a:prstGeom prst="rect">
            <a:avLst/>
          </a:prstGeom>
        </p:spPr>
        <p:txBody>
          <a:bodyPr anchorCtr="0" anchor="t" bIns="91425" lIns="91425" rIns="91425" tIns="91425">
            <a:noAutofit/>
          </a:bodyPr>
          <a:lstStyle/>
          <a:p>
            <a:pPr lvl="0" rtl="0">
              <a:lnSpc>
                <a:spcPct val="100000"/>
              </a:lnSpc>
              <a:spcBef>
                <a:spcPts val="0"/>
              </a:spcBef>
              <a:buNone/>
            </a:pPr>
            <a:r>
              <a:t/>
            </a:r>
            <a:endParaRPr>
              <a:solidFill>
                <a:srgbClr val="000000"/>
              </a:solidFill>
              <a:latin typeface="Times New Roman"/>
              <a:ea typeface="Times New Roman"/>
              <a:cs typeface="Times New Roman"/>
              <a:sym typeface="Times New Roman"/>
            </a:endParaRPr>
          </a:p>
          <a:p>
            <a:pPr indent="-228600" lvl="0" marL="457200" rtl="0">
              <a:lnSpc>
                <a:spcPct val="100000"/>
              </a:lnSpc>
              <a:spcBef>
                <a:spcPts val="0"/>
              </a:spcBef>
              <a:spcAft>
                <a:spcPts val="0"/>
              </a:spcAft>
              <a:buClr>
                <a:srgbClr val="000000"/>
              </a:buClr>
              <a:buFont typeface="Times New Roman"/>
            </a:pPr>
            <a:r>
              <a:rPr lang="en">
                <a:solidFill>
                  <a:srgbClr val="000000"/>
                </a:solidFill>
                <a:latin typeface="Times New Roman"/>
                <a:ea typeface="Times New Roman"/>
                <a:cs typeface="Times New Roman"/>
                <a:sym typeface="Times New Roman"/>
              </a:rPr>
              <a:t>Bloom Energy uses SOFC made of low cost (planar) solid ceramic square materials.</a:t>
            </a:r>
          </a:p>
          <a:p>
            <a:pPr indent="-228600" lvl="0" marL="457200" rtl="0">
              <a:lnSpc>
                <a:spcPct val="100000"/>
              </a:lnSpc>
              <a:spcBef>
                <a:spcPts val="0"/>
              </a:spcBef>
              <a:spcAft>
                <a:spcPts val="0"/>
              </a:spcAft>
              <a:buClr>
                <a:srgbClr val="000000"/>
              </a:buClr>
              <a:buFont typeface="Times New Roman"/>
            </a:pPr>
            <a:r>
              <a:rPr lang="en">
                <a:solidFill>
                  <a:srgbClr val="000000"/>
                </a:solidFill>
                <a:latin typeface="Times New Roman"/>
                <a:ea typeface="Times New Roman"/>
                <a:cs typeface="Times New Roman"/>
                <a:sym typeface="Times New Roman"/>
              </a:rPr>
              <a:t>Bloom Energy servers is the reliability of clean energy 24 hours per day.  </a:t>
            </a:r>
          </a:p>
          <a:p>
            <a:pPr indent="-228600" lvl="0" marL="457200" rtl="0">
              <a:lnSpc>
                <a:spcPct val="100000"/>
              </a:lnSpc>
              <a:spcBef>
                <a:spcPts val="0"/>
              </a:spcBef>
              <a:buClr>
                <a:srgbClr val="000000"/>
              </a:buClr>
              <a:buFont typeface="Times New Roman"/>
            </a:pPr>
            <a:r>
              <a:rPr lang="en">
                <a:solidFill>
                  <a:srgbClr val="000000"/>
                </a:solidFill>
                <a:latin typeface="Times New Roman"/>
                <a:ea typeface="Times New Roman"/>
                <a:cs typeface="Times New Roman"/>
                <a:sym typeface="Times New Roman"/>
              </a:rPr>
              <a:t>Bloom Energy server is one of the most sustainable solutions on the market today. </a:t>
            </a:r>
          </a:p>
          <a:p>
            <a:pPr lvl="0">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p:txBody>
      </p:sp>
      <p:pic>
        <p:nvPicPr>
          <p:cNvPr id="171" name="Shape 171"/>
          <p:cNvPicPr preferRelativeResize="0"/>
          <p:nvPr/>
        </p:nvPicPr>
        <p:blipFill>
          <a:blip r:embed="rId3">
            <a:alphaModFix/>
          </a:blip>
          <a:stretch>
            <a:fillRect/>
          </a:stretch>
        </p:blipFill>
        <p:spPr>
          <a:xfrm>
            <a:off x="2832775" y="1901299"/>
            <a:ext cx="3478449" cy="30399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3913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Fuel Cell Challenges</a:t>
            </a:r>
          </a:p>
          <a:p>
            <a:pPr lvl="0">
              <a:spcBef>
                <a:spcPts val="0"/>
              </a:spcBef>
              <a:buNone/>
            </a:pPr>
            <a:r>
              <a:t/>
            </a:r>
            <a:endParaRPr sz="2400"/>
          </a:p>
        </p:txBody>
      </p:sp>
      <p:sp>
        <p:nvSpPr>
          <p:cNvPr id="177" name="Shape 177"/>
          <p:cNvSpPr txBox="1"/>
          <p:nvPr>
            <p:ph idx="1" type="body"/>
          </p:nvPr>
        </p:nvSpPr>
        <p:spPr>
          <a:xfrm>
            <a:off x="311700" y="847675"/>
            <a:ext cx="8520599" cy="3416400"/>
          </a:xfrm>
          <a:prstGeom prst="rect">
            <a:avLst/>
          </a:prstGeom>
        </p:spPr>
        <p:txBody>
          <a:bodyPr anchorCtr="0" anchor="t" bIns="91425" lIns="91425" rIns="91425" tIns="91425">
            <a:noAutofit/>
          </a:bodyPr>
          <a:lstStyle/>
          <a:p>
            <a:pPr indent="-342900" lvl="0" marL="457200" rtl="0">
              <a:lnSpc>
                <a:spcPct val="100000"/>
              </a:lnSpc>
              <a:spcBef>
                <a:spcPts val="0"/>
              </a:spcBef>
              <a:spcAft>
                <a:spcPts val="0"/>
              </a:spcAft>
              <a:buClr>
                <a:srgbClr val="000000"/>
              </a:buClr>
              <a:buSzPct val="100000"/>
              <a:buFont typeface="Arial"/>
              <a:buAutoNum type="arabicPeriod"/>
            </a:pPr>
            <a:r>
              <a:rPr lang="en">
                <a:solidFill>
                  <a:srgbClr val="000000"/>
                </a:solidFill>
                <a:latin typeface="Times New Roman"/>
                <a:ea typeface="Times New Roman"/>
                <a:cs typeface="Times New Roman"/>
                <a:sym typeface="Times New Roman"/>
              </a:rPr>
              <a:t>Fuel Cell Cost and Durability</a:t>
            </a:r>
          </a:p>
          <a:p>
            <a:pPr indent="-342900" lvl="0" marL="457200" rtl="0">
              <a:lnSpc>
                <a:spcPct val="100000"/>
              </a:lnSpc>
              <a:spcBef>
                <a:spcPts val="0"/>
              </a:spcBef>
              <a:spcAft>
                <a:spcPts val="0"/>
              </a:spcAft>
              <a:buClr>
                <a:srgbClr val="000000"/>
              </a:buClr>
              <a:buSzPct val="100000"/>
              <a:buFont typeface="Arial"/>
              <a:buAutoNum type="arabicPeriod"/>
            </a:pPr>
            <a:r>
              <a:rPr lang="en">
                <a:solidFill>
                  <a:srgbClr val="000000"/>
                </a:solidFill>
                <a:latin typeface="Times New Roman"/>
                <a:ea typeface="Times New Roman"/>
                <a:cs typeface="Times New Roman"/>
                <a:sym typeface="Times New Roman"/>
              </a:rPr>
              <a:t>Hydrogen Storage</a:t>
            </a:r>
          </a:p>
          <a:p>
            <a:pPr indent="-342900" lvl="0" marL="457200" rtl="0">
              <a:lnSpc>
                <a:spcPct val="100000"/>
              </a:lnSpc>
              <a:spcBef>
                <a:spcPts val="0"/>
              </a:spcBef>
              <a:spcAft>
                <a:spcPts val="0"/>
              </a:spcAft>
              <a:buClr>
                <a:srgbClr val="000000"/>
              </a:buClr>
              <a:buSzPct val="100000"/>
              <a:buFont typeface="Arial"/>
              <a:buAutoNum type="arabicPeriod"/>
            </a:pPr>
            <a:r>
              <a:rPr lang="en">
                <a:solidFill>
                  <a:srgbClr val="000000"/>
                </a:solidFill>
                <a:latin typeface="Times New Roman"/>
                <a:ea typeface="Times New Roman"/>
                <a:cs typeface="Times New Roman"/>
                <a:sym typeface="Times New Roman"/>
              </a:rPr>
              <a:t>Hydrogen Production and Delivery</a:t>
            </a:r>
          </a:p>
          <a:p>
            <a:pPr indent="-342900" lvl="0" marL="457200" rtl="0">
              <a:lnSpc>
                <a:spcPct val="100000"/>
              </a:lnSpc>
              <a:spcBef>
                <a:spcPts val="0"/>
              </a:spcBef>
              <a:spcAft>
                <a:spcPts val="0"/>
              </a:spcAft>
              <a:buClr>
                <a:srgbClr val="000000"/>
              </a:buClr>
              <a:buSzPct val="100000"/>
              <a:buFont typeface="Arial"/>
              <a:buAutoNum type="arabicPeriod"/>
            </a:pPr>
            <a:r>
              <a:rPr lang="en">
                <a:solidFill>
                  <a:srgbClr val="000000"/>
                </a:solidFill>
                <a:latin typeface="Times New Roman"/>
                <a:ea typeface="Times New Roman"/>
                <a:cs typeface="Times New Roman"/>
                <a:sym typeface="Times New Roman"/>
              </a:rPr>
              <a:t>Public Acceptance</a:t>
            </a:r>
          </a:p>
          <a:p>
            <a:pPr lvl="0">
              <a:spcBef>
                <a:spcPts val="0"/>
              </a:spcBef>
              <a:buNone/>
            </a:pPr>
            <a:r>
              <a:t/>
            </a:r>
            <a:endParaRPr/>
          </a:p>
        </p:txBody>
      </p:sp>
      <p:pic>
        <p:nvPicPr>
          <p:cNvPr id="178" name="Shape 178"/>
          <p:cNvPicPr preferRelativeResize="0"/>
          <p:nvPr/>
        </p:nvPicPr>
        <p:blipFill>
          <a:blip r:embed="rId3">
            <a:alphaModFix/>
          </a:blip>
          <a:stretch>
            <a:fillRect/>
          </a:stretch>
        </p:blipFill>
        <p:spPr>
          <a:xfrm>
            <a:off x="4513850" y="1152472"/>
            <a:ext cx="3583000" cy="304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3913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Solar Power</a:t>
            </a:r>
          </a:p>
          <a:p>
            <a:pPr indent="0" lvl="0" marL="12700" rtl="0">
              <a:lnSpc>
                <a:spcPct val="200000"/>
              </a:lnSpc>
              <a:spcBef>
                <a:spcPts val="0"/>
              </a:spcBef>
              <a:buNone/>
            </a:pPr>
            <a:r>
              <a:t/>
            </a:r>
            <a:endParaRPr sz="2400" u="sng">
              <a:solidFill>
                <a:srgbClr val="000000"/>
              </a:solidFill>
              <a:latin typeface="Times New Roman"/>
              <a:ea typeface="Times New Roman"/>
              <a:cs typeface="Times New Roman"/>
              <a:sym typeface="Times New Roman"/>
            </a:endParaRPr>
          </a:p>
          <a:p>
            <a:pPr lvl="0">
              <a:spcBef>
                <a:spcPts val="0"/>
              </a:spcBef>
              <a:buNone/>
            </a:pPr>
            <a:r>
              <a:t/>
            </a:r>
            <a:endParaRPr sz="2400"/>
          </a:p>
        </p:txBody>
      </p:sp>
      <p:sp>
        <p:nvSpPr>
          <p:cNvPr id="184" name="Shape 184"/>
          <p:cNvSpPr txBox="1"/>
          <p:nvPr>
            <p:ph idx="1" type="body"/>
          </p:nvPr>
        </p:nvSpPr>
        <p:spPr>
          <a:xfrm>
            <a:off x="311700" y="884325"/>
            <a:ext cx="7075799" cy="3455999"/>
          </a:xfrm>
          <a:prstGeom prst="rect">
            <a:avLst/>
          </a:prstGeom>
        </p:spPr>
        <p:txBody>
          <a:bodyPr anchorCtr="0" anchor="t" bIns="91425" lIns="91425" rIns="91425" tIns="91425">
            <a:noAutofit/>
          </a:bodyPr>
          <a:lstStyle/>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Solar efficiency, like crystalline silicon, has improved to 16%.</a:t>
            </a:r>
          </a:p>
          <a:p>
            <a:pPr indent="0" lvl="0" marL="12700" rtl="0">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Advantages:</a:t>
            </a: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Renewable</a:t>
            </a: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Abundant</a:t>
            </a: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Sustainable</a:t>
            </a: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Environmentally friendly</a:t>
            </a: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Good availability</a:t>
            </a: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Low maintenance</a:t>
            </a: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Government incentives</a:t>
            </a:r>
          </a:p>
          <a:p>
            <a:pPr indent="0" lvl="0" marL="12700" rtl="0">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lvl="0" rtl="0">
              <a:lnSpc>
                <a:spcPct val="100000"/>
              </a:lnSpc>
              <a:spcBef>
                <a:spcPts val="0"/>
              </a:spcBef>
              <a:buNone/>
            </a:pPr>
            <a:r>
              <a:t/>
            </a:r>
            <a:endParaRPr sz="1200">
              <a:solidFill>
                <a:srgbClr val="000000"/>
              </a:solidFill>
              <a:latin typeface="Times New Roman"/>
              <a:ea typeface="Times New Roman"/>
              <a:cs typeface="Times New Roman"/>
              <a:sym typeface="Times New Roman"/>
            </a:endParaRPr>
          </a:p>
          <a:p>
            <a:pPr indent="457200" lvl="0" rtl="0">
              <a:lnSpc>
                <a:spcPct val="100000"/>
              </a:lnSpc>
              <a:spcBef>
                <a:spcPts val="0"/>
              </a:spcBef>
              <a:buNone/>
            </a:pPr>
            <a:r>
              <a:t/>
            </a:r>
            <a:endParaRPr sz="1200">
              <a:solidFill>
                <a:srgbClr val="000000"/>
              </a:solidFill>
              <a:latin typeface="Times New Roman"/>
              <a:ea typeface="Times New Roman"/>
              <a:cs typeface="Times New Roman"/>
              <a:sym typeface="Times New Roman"/>
            </a:endParaRPr>
          </a:p>
          <a:p>
            <a:pPr indent="0" lvl="0" marL="12700"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a:t>
            </a:r>
          </a:p>
          <a:p>
            <a:pPr lvl="0" rtl="0">
              <a:lnSpc>
                <a:spcPct val="100000"/>
              </a:lnSpc>
              <a:spcBef>
                <a:spcPts val="0"/>
              </a:spcBef>
              <a:buNone/>
            </a:pPr>
            <a:r>
              <a:rPr lang="en" sz="1200">
                <a:solidFill>
                  <a:srgbClr val="000000"/>
                </a:solidFill>
                <a:latin typeface="Times New Roman"/>
                <a:ea typeface="Times New Roman"/>
                <a:cs typeface="Times New Roman"/>
                <a:sym typeface="Times New Roman"/>
              </a:rPr>
              <a:t>	</a:t>
            </a:r>
          </a:p>
          <a:p>
            <a:pPr lvl="0">
              <a:spcBef>
                <a:spcPts val="0"/>
              </a:spcBef>
              <a:buNone/>
            </a:pPr>
            <a:r>
              <a:t/>
            </a:r>
            <a:endParaRPr sz="1200">
              <a:solidFill>
                <a:srgbClr val="000000"/>
              </a:solidFill>
              <a:latin typeface="Times New Roman"/>
              <a:ea typeface="Times New Roman"/>
              <a:cs typeface="Times New Roman"/>
              <a:sym typeface="Times New Roman"/>
            </a:endParaRPr>
          </a:p>
        </p:txBody>
      </p:sp>
      <p:sp>
        <p:nvSpPr>
          <p:cNvPr id="185" name="Shape 185"/>
          <p:cNvSpPr txBox="1"/>
          <p:nvPr/>
        </p:nvSpPr>
        <p:spPr>
          <a:xfrm>
            <a:off x="3785950" y="1233225"/>
            <a:ext cx="3725699" cy="2506800"/>
          </a:xfrm>
          <a:prstGeom prst="rect">
            <a:avLst/>
          </a:prstGeom>
          <a:noFill/>
          <a:ln>
            <a:noFill/>
          </a:ln>
        </p:spPr>
        <p:txBody>
          <a:bodyPr anchorCtr="0" anchor="ctr" bIns="91425" lIns="91425" rIns="91425" tIns="91425">
            <a:noAutofit/>
          </a:bodyPr>
          <a:lstStyle/>
          <a:p>
            <a:pPr indent="0" lvl="0" marL="0" rtl="0">
              <a:spcBef>
                <a:spcPts val="0"/>
              </a:spcBef>
              <a:buNone/>
            </a:pPr>
            <a:r>
              <a:rPr lang="en" sz="1800">
                <a:latin typeface="Times New Roman"/>
                <a:ea typeface="Times New Roman"/>
                <a:cs typeface="Times New Roman"/>
                <a:sym typeface="Times New Roman"/>
              </a:rPr>
              <a:t>Disadvantages:</a:t>
            </a:r>
          </a:p>
          <a:p>
            <a:pPr indent="0" lvl="0" marL="12700" rtl="0">
              <a:spcBef>
                <a:spcPts val="0"/>
              </a:spcBef>
              <a:buNone/>
            </a:pPr>
            <a:r>
              <a:rPr lang="en" sz="1800">
                <a:latin typeface="Times New Roman"/>
                <a:ea typeface="Times New Roman"/>
                <a:cs typeface="Times New Roman"/>
                <a:sym typeface="Times New Roman"/>
              </a:rPr>
              <a:t>	Initially expensive</a:t>
            </a:r>
          </a:p>
          <a:p>
            <a:pPr indent="0" lvl="0" marL="12700" rtl="0">
              <a:spcBef>
                <a:spcPts val="0"/>
              </a:spcBef>
              <a:buNone/>
            </a:pPr>
            <a:r>
              <a:rPr lang="en" sz="1800">
                <a:latin typeface="Times New Roman"/>
                <a:ea typeface="Times New Roman"/>
                <a:cs typeface="Times New Roman"/>
                <a:sym typeface="Times New Roman"/>
              </a:rPr>
              <a:t>	Intermittent</a:t>
            </a:r>
          </a:p>
          <a:p>
            <a:pPr indent="0" lvl="0" marL="12700" rtl="0">
              <a:spcBef>
                <a:spcPts val="0"/>
              </a:spcBef>
              <a:buNone/>
            </a:pPr>
            <a:r>
              <a:rPr lang="en" sz="1800">
                <a:latin typeface="Times New Roman"/>
                <a:ea typeface="Times New Roman"/>
                <a:cs typeface="Times New Roman"/>
                <a:sym typeface="Times New Roman"/>
              </a:rPr>
              <a:t>	Energy storage is expensive</a:t>
            </a:r>
          </a:p>
          <a:p>
            <a:pPr indent="0" lvl="0" marL="12700" rtl="0">
              <a:spcBef>
                <a:spcPts val="0"/>
              </a:spcBef>
              <a:buNone/>
            </a:pPr>
            <a:r>
              <a:rPr lang="en" sz="1800">
                <a:latin typeface="Times New Roman"/>
                <a:ea typeface="Times New Roman"/>
                <a:cs typeface="Times New Roman"/>
                <a:sym typeface="Times New Roman"/>
              </a:rPr>
              <a:t>	associated with pollution</a:t>
            </a:r>
          </a:p>
          <a:p>
            <a:pPr indent="0" lvl="0" marL="12700" rtl="0">
              <a:spcBef>
                <a:spcPts val="0"/>
              </a:spcBef>
              <a:buNone/>
            </a:pPr>
            <a:r>
              <a:rPr lang="en" sz="1800">
                <a:latin typeface="Times New Roman"/>
                <a:ea typeface="Times New Roman"/>
                <a:cs typeface="Times New Roman"/>
                <a:sym typeface="Times New Roman"/>
              </a:rPr>
              <a:t>	Exotic type of materials used</a:t>
            </a:r>
          </a:p>
          <a:p>
            <a:pPr indent="0" lvl="0" marL="12700" rtl="0">
              <a:spcBef>
                <a:spcPts val="0"/>
              </a:spcBef>
              <a:buNone/>
            </a:pPr>
            <a:r>
              <a:rPr lang="en" sz="1800">
                <a:latin typeface="Times New Roman"/>
                <a:ea typeface="Times New Roman"/>
                <a:cs typeface="Times New Roman"/>
                <a:sym typeface="Times New Roman"/>
              </a:rPr>
              <a:t>	Footprint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idx="1" type="subTitle"/>
          </p:nvPr>
        </p:nvSpPr>
        <p:spPr>
          <a:xfrm>
            <a:off x="3096362" y="3266930"/>
            <a:ext cx="2951399" cy="701399"/>
          </a:xfrm>
          <a:prstGeom prst="rect">
            <a:avLst/>
          </a:prstGeom>
        </p:spPr>
        <p:txBody>
          <a:bodyPr anchorCtr="0" anchor="b" bIns="91425" lIns="91425" rIns="91425" tIns="91425">
            <a:noAutofit/>
          </a:bodyPr>
          <a:lstStyle/>
          <a:p>
            <a:pPr lvl="0" rtl="0">
              <a:lnSpc>
                <a:spcPct val="115000"/>
              </a:lnSpc>
              <a:spcBef>
                <a:spcPts val="0"/>
              </a:spcBef>
              <a:buNone/>
            </a:pPr>
            <a:r>
              <a:rPr b="0" lang="en" sz="1600">
                <a:solidFill>
                  <a:srgbClr val="EFEFEF"/>
                </a:solidFill>
                <a:latin typeface="Times New Roman"/>
                <a:ea typeface="Times New Roman"/>
                <a:cs typeface="Times New Roman"/>
                <a:sym typeface="Times New Roman"/>
              </a:rPr>
              <a:t>Mohit Bhasin, Maxwell Cheshier, Noel Manto, and Anahit Sarao</a:t>
            </a:r>
          </a:p>
          <a:p>
            <a:pPr lvl="0" rtl="0">
              <a:lnSpc>
                <a:spcPct val="115000"/>
              </a:lnSpc>
              <a:spcBef>
                <a:spcPts val="0"/>
              </a:spcBef>
              <a:buNone/>
            </a:pPr>
            <a:r>
              <a:rPr b="0" lang="en" sz="1200">
                <a:solidFill>
                  <a:srgbClr val="EFEFEF"/>
                </a:solidFill>
                <a:latin typeface="Times New Roman"/>
                <a:ea typeface="Times New Roman"/>
                <a:cs typeface="Times New Roman"/>
                <a:sym typeface="Times New Roman"/>
              </a:rPr>
              <a:t>Bloom Energy Consultant Group</a:t>
            </a:r>
          </a:p>
          <a:p>
            <a:pPr lvl="0">
              <a:spcBef>
                <a:spcPts val="0"/>
              </a:spcBef>
              <a:buNone/>
            </a:pPr>
            <a:r>
              <a:t/>
            </a:r>
            <a:endParaRPr/>
          </a:p>
        </p:txBody>
      </p:sp>
      <p:graphicFrame>
        <p:nvGraphicFramePr>
          <p:cNvPr id="66" name="Shape 66"/>
          <p:cNvGraphicFramePr/>
          <p:nvPr/>
        </p:nvGraphicFramePr>
        <p:xfrm>
          <a:off x="152400" y="152400"/>
          <a:ext cx="3000000" cy="3000000"/>
        </p:xfrm>
        <a:graphic>
          <a:graphicData uri="http://schemas.openxmlformats.org/drawingml/2006/table">
            <a:tbl>
              <a:tblPr>
                <a:noFill/>
                <a:tableStyleId>{404CC652-2EF8-4F6A-AAB6-F6D9FB182238}</a:tableStyleId>
              </a:tblPr>
              <a:tblGrid>
                <a:gridCol w="676275"/>
                <a:gridCol w="5476875"/>
              </a:tblGrid>
              <a:tr h="9525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t/>
                      </a:r>
                      <a:endParaRPr/>
                    </a:p>
                  </a:txBody>
                  <a:tcPr marT="91425" marB="91425" marR="91425" marL="91425"/>
                </a:tc>
              </a:tr>
              <a:tr h="381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67" name="Shape 67"/>
          <p:cNvSpPr txBox="1"/>
          <p:nvPr/>
        </p:nvSpPr>
        <p:spPr>
          <a:xfrm>
            <a:off x="304800" y="304800"/>
            <a:ext cx="8520599" cy="3000000"/>
          </a:xfrm>
          <a:prstGeom prst="rect">
            <a:avLst/>
          </a:prstGeom>
          <a:noFill/>
          <a:ln>
            <a:noFill/>
          </a:ln>
        </p:spPr>
        <p:txBody>
          <a:bodyPr anchorCtr="0" anchor="ctr" bIns="91425" lIns="91425" rIns="91425" tIns="91425">
            <a:noAutofit/>
          </a:bodyPr>
          <a:lstStyle/>
          <a:p>
            <a:pPr lvl="0" rtl="0" algn="ctr">
              <a:lnSpc>
                <a:spcPct val="115000"/>
              </a:lnSpc>
              <a:spcBef>
                <a:spcPts val="0"/>
              </a:spcBef>
              <a:buNone/>
            </a:pPr>
            <a:r>
              <a:rPr lang="en" sz="3000">
                <a:latin typeface="Times New Roman"/>
                <a:ea typeface="Times New Roman"/>
                <a:cs typeface="Times New Roman"/>
                <a:sym typeface="Times New Roman"/>
              </a:rPr>
              <a:t>Solid Oxide Fuel Cells</a:t>
            </a:r>
          </a:p>
          <a:p>
            <a:pPr lvl="0" rtl="0" algn="ctr">
              <a:lnSpc>
                <a:spcPct val="115000"/>
              </a:lnSpc>
              <a:spcBef>
                <a:spcPts val="0"/>
              </a:spcBef>
              <a:buNone/>
            </a:pPr>
            <a:r>
              <a:rPr lang="en" sz="1200">
                <a:latin typeface="Times New Roman"/>
                <a:ea typeface="Times New Roman"/>
                <a:cs typeface="Times New Roman"/>
                <a:sym typeface="Times New Roman"/>
              </a:rPr>
              <a:t> </a:t>
            </a:r>
          </a:p>
          <a:p>
            <a:pPr lvl="0" rtl="0">
              <a:lnSpc>
                <a:spcPct val="115000"/>
              </a:lnSpc>
              <a:spcBef>
                <a:spcPts val="0"/>
              </a:spcBef>
              <a:buNone/>
            </a:pPr>
            <a:r>
              <a:t/>
            </a:r>
            <a:endParaRPr sz="1200">
              <a:latin typeface="Times New Roman"/>
              <a:ea typeface="Times New Roman"/>
              <a:cs typeface="Times New Roman"/>
              <a:sym typeface="Times New Roman"/>
            </a:endParaRPr>
          </a:p>
          <a:p>
            <a:pPr lvl="0" rtl="0" algn="ctr">
              <a:lnSpc>
                <a:spcPct val="115000"/>
              </a:lnSpc>
              <a:spcBef>
                <a:spcPts val="0"/>
              </a:spcBef>
              <a:buNone/>
            </a:pPr>
            <a:r>
              <a:rPr lang="en" sz="2100">
                <a:latin typeface="Times New Roman"/>
                <a:ea typeface="Times New Roman"/>
                <a:cs typeface="Times New Roman"/>
                <a:sym typeface="Times New Roman"/>
              </a:rPr>
              <a:t>Sustainable Energy Solutions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3913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Wind Power</a:t>
            </a:r>
          </a:p>
          <a:p>
            <a:pPr indent="0" lvl="0" marL="12700" rtl="0">
              <a:lnSpc>
                <a:spcPct val="200000"/>
              </a:lnSpc>
              <a:spcBef>
                <a:spcPts val="0"/>
              </a:spcBef>
              <a:buNone/>
            </a:pPr>
            <a:r>
              <a:t/>
            </a:r>
            <a:endParaRPr sz="2400" u="sng">
              <a:solidFill>
                <a:srgbClr val="000000"/>
              </a:solidFill>
              <a:latin typeface="Times New Roman"/>
              <a:ea typeface="Times New Roman"/>
              <a:cs typeface="Times New Roman"/>
              <a:sym typeface="Times New Roman"/>
            </a:endParaRPr>
          </a:p>
          <a:p>
            <a:pPr lvl="0" rtl="0">
              <a:spcBef>
                <a:spcPts val="0"/>
              </a:spcBef>
              <a:buNone/>
            </a:pPr>
            <a:r>
              <a:t/>
            </a:r>
            <a:endParaRPr sz="2400"/>
          </a:p>
        </p:txBody>
      </p:sp>
      <p:sp>
        <p:nvSpPr>
          <p:cNvPr id="191" name="Shape 191"/>
          <p:cNvSpPr txBox="1"/>
          <p:nvPr>
            <p:ph idx="1" type="body"/>
          </p:nvPr>
        </p:nvSpPr>
        <p:spPr>
          <a:xfrm>
            <a:off x="311700" y="884325"/>
            <a:ext cx="7075799" cy="3455999"/>
          </a:xfrm>
          <a:prstGeom prst="rect">
            <a:avLst/>
          </a:prstGeom>
        </p:spPr>
        <p:txBody>
          <a:bodyPr anchorCtr="0" anchor="t" bIns="91425" lIns="91425" rIns="91425" tIns="91425">
            <a:noAutofit/>
          </a:bodyPr>
          <a:lstStyle/>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Wind Power offers good alternative over traditional power. </a:t>
            </a:r>
          </a:p>
          <a:p>
            <a:pPr indent="0" lvl="0" marL="12700" rtl="0">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Advantages:</a:t>
            </a: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Clean fuel source</a:t>
            </a: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Cost effective</a:t>
            </a:r>
          </a:p>
          <a:p>
            <a:pPr indent="0" lvl="0" marL="1270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Creates jobs</a:t>
            </a:r>
          </a:p>
          <a:p>
            <a:pPr indent="0" lvl="0" marL="12700" rtl="0">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12700" rtl="0">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lvl="0" rtl="0">
              <a:lnSpc>
                <a:spcPct val="100000"/>
              </a:lnSpc>
              <a:spcBef>
                <a:spcPts val="0"/>
              </a:spcBef>
              <a:buNone/>
            </a:pPr>
            <a:r>
              <a:t/>
            </a:r>
            <a:endParaRPr sz="1200">
              <a:solidFill>
                <a:srgbClr val="000000"/>
              </a:solidFill>
              <a:latin typeface="Times New Roman"/>
              <a:ea typeface="Times New Roman"/>
              <a:cs typeface="Times New Roman"/>
              <a:sym typeface="Times New Roman"/>
            </a:endParaRPr>
          </a:p>
          <a:p>
            <a:pPr indent="457200" lvl="0" rtl="0">
              <a:lnSpc>
                <a:spcPct val="100000"/>
              </a:lnSpc>
              <a:spcBef>
                <a:spcPts val="0"/>
              </a:spcBef>
              <a:buNone/>
            </a:pPr>
            <a:r>
              <a:t/>
            </a:r>
            <a:endParaRPr sz="1200">
              <a:solidFill>
                <a:srgbClr val="000000"/>
              </a:solidFill>
              <a:latin typeface="Times New Roman"/>
              <a:ea typeface="Times New Roman"/>
              <a:cs typeface="Times New Roman"/>
              <a:sym typeface="Times New Roman"/>
            </a:endParaRPr>
          </a:p>
          <a:p>
            <a:pPr indent="0" lvl="0" marL="12700"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	</a:t>
            </a:r>
          </a:p>
          <a:p>
            <a:pPr lvl="0" rtl="0">
              <a:lnSpc>
                <a:spcPct val="100000"/>
              </a:lnSpc>
              <a:spcBef>
                <a:spcPts val="0"/>
              </a:spcBef>
              <a:buNone/>
            </a:pPr>
            <a:r>
              <a:rPr lang="en" sz="1200">
                <a:solidFill>
                  <a:srgbClr val="000000"/>
                </a:solidFill>
                <a:latin typeface="Times New Roman"/>
                <a:ea typeface="Times New Roman"/>
                <a:cs typeface="Times New Roman"/>
                <a:sym typeface="Times New Roman"/>
              </a:rPr>
              <a:t>	</a:t>
            </a:r>
          </a:p>
          <a:p>
            <a:pPr lvl="0" rtl="0">
              <a:spcBef>
                <a:spcPts val="0"/>
              </a:spcBef>
              <a:buNone/>
            </a:pPr>
            <a:r>
              <a:t/>
            </a:r>
            <a:endParaRPr sz="1200">
              <a:solidFill>
                <a:srgbClr val="000000"/>
              </a:solidFill>
              <a:latin typeface="Times New Roman"/>
              <a:ea typeface="Times New Roman"/>
              <a:cs typeface="Times New Roman"/>
              <a:sym typeface="Times New Roman"/>
            </a:endParaRPr>
          </a:p>
        </p:txBody>
      </p:sp>
      <p:sp>
        <p:nvSpPr>
          <p:cNvPr id="192" name="Shape 192"/>
          <p:cNvSpPr txBox="1"/>
          <p:nvPr/>
        </p:nvSpPr>
        <p:spPr>
          <a:xfrm>
            <a:off x="3785950" y="1233225"/>
            <a:ext cx="3725699" cy="2506800"/>
          </a:xfrm>
          <a:prstGeom prst="rect">
            <a:avLst/>
          </a:prstGeom>
          <a:noFill/>
          <a:ln>
            <a:noFill/>
          </a:ln>
        </p:spPr>
        <p:txBody>
          <a:bodyPr anchorCtr="0" anchor="ctr" bIns="91425" lIns="91425" rIns="91425" tIns="91425">
            <a:noAutofit/>
          </a:bodyPr>
          <a:lstStyle/>
          <a:p>
            <a:pPr indent="0" lvl="0" marL="0" rtl="0">
              <a:spcBef>
                <a:spcPts val="0"/>
              </a:spcBef>
              <a:buNone/>
            </a:pPr>
            <a:r>
              <a:rPr lang="en" sz="1800">
                <a:latin typeface="Times New Roman"/>
                <a:ea typeface="Times New Roman"/>
                <a:cs typeface="Times New Roman"/>
                <a:sym typeface="Times New Roman"/>
              </a:rPr>
              <a:t>Disadvantages:</a:t>
            </a:r>
          </a:p>
          <a:p>
            <a:pPr indent="0" lvl="0" marL="12700" rtl="0">
              <a:spcBef>
                <a:spcPts val="0"/>
              </a:spcBef>
              <a:buNone/>
            </a:pPr>
            <a:r>
              <a:rPr lang="en" sz="1800">
                <a:latin typeface="Times New Roman"/>
                <a:ea typeface="Times New Roman"/>
                <a:cs typeface="Times New Roman"/>
                <a:sym typeface="Times New Roman"/>
              </a:rPr>
              <a:t>	Initially expensive</a:t>
            </a:r>
          </a:p>
          <a:p>
            <a:pPr indent="0" lvl="0" marL="12700" rtl="0">
              <a:spcBef>
                <a:spcPts val="0"/>
              </a:spcBef>
              <a:buNone/>
            </a:pPr>
            <a:r>
              <a:rPr lang="en" sz="1800">
                <a:latin typeface="Times New Roman"/>
                <a:ea typeface="Times New Roman"/>
                <a:cs typeface="Times New Roman"/>
                <a:sym typeface="Times New Roman"/>
              </a:rPr>
              <a:t>	Intermittent</a:t>
            </a:r>
          </a:p>
          <a:p>
            <a:pPr indent="0" lvl="0" marL="12700" rtl="0">
              <a:spcBef>
                <a:spcPts val="0"/>
              </a:spcBef>
              <a:buNone/>
            </a:pPr>
            <a:r>
              <a:rPr lang="en" sz="1800">
                <a:latin typeface="Times New Roman"/>
                <a:ea typeface="Times New Roman"/>
                <a:cs typeface="Times New Roman"/>
                <a:sym typeface="Times New Roman"/>
              </a:rPr>
              <a:t>	Noise pollution</a:t>
            </a:r>
          </a:p>
          <a:p>
            <a:pPr indent="0" lvl="0" marL="12700" rtl="0">
              <a:spcBef>
                <a:spcPts val="0"/>
              </a:spcBef>
              <a:buNone/>
            </a:pPr>
            <a:r>
              <a:rPr lang="en" sz="1800">
                <a:latin typeface="Times New Roman"/>
                <a:ea typeface="Times New Roman"/>
                <a:cs typeface="Times New Roman"/>
                <a:sym typeface="Times New Roman"/>
              </a:rPr>
              <a:t>	Large footprint</a:t>
            </a:r>
          </a:p>
          <a:p>
            <a:pPr indent="0" lvl="0" marL="12700" rtl="0">
              <a:spcBef>
                <a:spcPts val="0"/>
              </a:spcBef>
              <a:buNone/>
            </a:pPr>
            <a:r>
              <a:rPr lang="en" sz="1800">
                <a:latin typeface="Times New Roman"/>
                <a:ea typeface="Times New Roman"/>
                <a:cs typeface="Times New Roman"/>
                <a:sym typeface="Times New Roman"/>
              </a:rPr>
              <a:t>	Issues with wildlife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103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Cost Comparison</a:t>
            </a:r>
          </a:p>
          <a:p>
            <a:pPr lvl="0">
              <a:spcBef>
                <a:spcPts val="0"/>
              </a:spcBef>
              <a:buNone/>
            </a:pPr>
            <a:r>
              <a:t/>
            </a:r>
            <a:endParaRPr sz="2400"/>
          </a:p>
        </p:txBody>
      </p:sp>
      <p:sp>
        <p:nvSpPr>
          <p:cNvPr id="198" name="Shape 198"/>
          <p:cNvSpPr txBox="1"/>
          <p:nvPr>
            <p:ph idx="1" type="body"/>
          </p:nvPr>
        </p:nvSpPr>
        <p:spPr>
          <a:xfrm>
            <a:off x="311700" y="619075"/>
            <a:ext cx="8520599" cy="1199699"/>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000000"/>
                </a:solidFill>
                <a:latin typeface="Times New Roman"/>
                <a:ea typeface="Times New Roman"/>
                <a:cs typeface="Times New Roman"/>
                <a:sym typeface="Times New Roman"/>
              </a:rPr>
              <a:t>CEO and Founder K.R. Sridhar said the a Bloom Server will produce power for nine to 10 cents per kilowatt hour after incentives. This price includes service, maintenance, gas and all other costs associated with running it. Another comparison released by Forbes Business in 2015 shows that wind operates </a:t>
            </a:r>
          </a:p>
          <a:p>
            <a:pPr lvl="0" rtl="0">
              <a:spcBef>
                <a:spcPts val="0"/>
              </a:spcBef>
              <a:spcAft>
                <a:spcPts val="0"/>
              </a:spcAft>
              <a:buNone/>
            </a:pPr>
            <a:r>
              <a:rPr lang="en">
                <a:solidFill>
                  <a:srgbClr val="000000"/>
                </a:solidFill>
                <a:latin typeface="Times New Roman"/>
                <a:ea typeface="Times New Roman"/>
                <a:cs typeface="Times New Roman"/>
                <a:sym typeface="Times New Roman"/>
              </a:rPr>
              <a:t>at 11.3 cents per kilowatt hour </a:t>
            </a:r>
          </a:p>
          <a:p>
            <a:pPr lvl="0" rtl="0">
              <a:spcBef>
                <a:spcPts val="0"/>
              </a:spcBef>
              <a:spcAft>
                <a:spcPts val="0"/>
              </a:spcAft>
              <a:buNone/>
            </a:pPr>
            <a:r>
              <a:rPr lang="en">
                <a:solidFill>
                  <a:srgbClr val="000000"/>
                </a:solidFill>
                <a:latin typeface="Times New Roman"/>
                <a:ea typeface="Times New Roman"/>
                <a:cs typeface="Times New Roman"/>
                <a:sym typeface="Times New Roman"/>
              </a:rPr>
              <a:t>and solar operates at 13 cents </a:t>
            </a:r>
          </a:p>
          <a:p>
            <a:pPr lvl="0" rtl="0">
              <a:spcBef>
                <a:spcPts val="0"/>
              </a:spcBef>
              <a:spcAft>
                <a:spcPts val="0"/>
              </a:spcAft>
              <a:buNone/>
            </a:pPr>
            <a:r>
              <a:rPr lang="en">
                <a:solidFill>
                  <a:srgbClr val="000000"/>
                </a:solidFill>
                <a:latin typeface="Times New Roman"/>
                <a:ea typeface="Times New Roman"/>
                <a:cs typeface="Times New Roman"/>
                <a:sym typeface="Times New Roman"/>
              </a:rPr>
              <a:t>per kilowatt hour.</a:t>
            </a:r>
          </a:p>
          <a:p>
            <a:pPr lvl="0" rtl="0">
              <a:spcBef>
                <a:spcPts val="0"/>
              </a:spcBef>
              <a:spcAft>
                <a:spcPts val="0"/>
              </a:spcAft>
              <a:buNone/>
            </a:pPr>
            <a:r>
              <a:t/>
            </a:r>
            <a:endParaRPr>
              <a:solidFill>
                <a:srgbClr val="000000"/>
              </a:solidFill>
              <a:latin typeface="Times New Roman"/>
              <a:ea typeface="Times New Roman"/>
              <a:cs typeface="Times New Roman"/>
              <a:sym typeface="Times New Roman"/>
            </a:endParaRPr>
          </a:p>
          <a:p>
            <a:pPr lvl="0" rtl="0">
              <a:spcBef>
                <a:spcPts val="0"/>
              </a:spcBef>
              <a:spcAft>
                <a:spcPts val="0"/>
              </a:spcAft>
              <a:buNone/>
            </a:pPr>
            <a:r>
              <a:rPr b="1" lang="en" u="sng">
                <a:solidFill>
                  <a:srgbClr val="FF0000"/>
                </a:solidFill>
                <a:latin typeface="Times New Roman"/>
                <a:ea typeface="Times New Roman"/>
                <a:cs typeface="Times New Roman"/>
                <a:sym typeface="Times New Roman"/>
              </a:rPr>
              <a:t>By comparison, the Bloom Server</a:t>
            </a:r>
          </a:p>
          <a:p>
            <a:pPr lvl="0" rtl="0">
              <a:spcBef>
                <a:spcPts val="0"/>
              </a:spcBef>
              <a:spcAft>
                <a:spcPts val="0"/>
              </a:spcAft>
              <a:buNone/>
            </a:pPr>
            <a:r>
              <a:rPr b="1" lang="en" u="sng">
                <a:solidFill>
                  <a:srgbClr val="FF0000"/>
                </a:solidFill>
                <a:latin typeface="Times New Roman"/>
                <a:ea typeface="Times New Roman"/>
                <a:cs typeface="Times New Roman"/>
                <a:sym typeface="Times New Roman"/>
              </a:rPr>
              <a:t>can be operated lower than Solar </a:t>
            </a:r>
          </a:p>
          <a:p>
            <a:pPr lvl="0">
              <a:spcBef>
                <a:spcPts val="0"/>
              </a:spcBef>
              <a:spcAft>
                <a:spcPts val="0"/>
              </a:spcAft>
              <a:buNone/>
            </a:pPr>
            <a:r>
              <a:rPr b="1" lang="en" u="sng">
                <a:solidFill>
                  <a:srgbClr val="FF0000"/>
                </a:solidFill>
                <a:latin typeface="Times New Roman"/>
                <a:ea typeface="Times New Roman"/>
                <a:cs typeface="Times New Roman"/>
                <a:sym typeface="Times New Roman"/>
              </a:rPr>
              <a:t>or Wind.</a:t>
            </a:r>
          </a:p>
        </p:txBody>
      </p:sp>
      <p:pic>
        <p:nvPicPr>
          <p:cNvPr id="199" name="Shape 199"/>
          <p:cNvPicPr preferRelativeResize="0"/>
          <p:nvPr/>
        </p:nvPicPr>
        <p:blipFill>
          <a:blip r:embed="rId3">
            <a:alphaModFix/>
          </a:blip>
          <a:stretch>
            <a:fillRect/>
          </a:stretch>
        </p:blipFill>
        <p:spPr>
          <a:xfrm>
            <a:off x="3674425" y="1821800"/>
            <a:ext cx="5406524" cy="27867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3913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Project Cost</a:t>
            </a:r>
          </a:p>
          <a:p>
            <a:pPr lvl="0" rtl="0">
              <a:spcBef>
                <a:spcPts val="0"/>
              </a:spcBef>
              <a:buNone/>
            </a:pPr>
            <a:r>
              <a:t/>
            </a:r>
            <a:endParaRPr sz="2400"/>
          </a:p>
        </p:txBody>
      </p:sp>
      <p:sp>
        <p:nvSpPr>
          <p:cNvPr id="205" name="Shape 205"/>
          <p:cNvSpPr txBox="1"/>
          <p:nvPr>
            <p:ph idx="1" type="body"/>
          </p:nvPr>
        </p:nvSpPr>
        <p:spPr>
          <a:xfrm>
            <a:off x="311700" y="1228675"/>
            <a:ext cx="4313400" cy="3340199"/>
          </a:xfrm>
          <a:prstGeom prst="rect">
            <a:avLst/>
          </a:prstGeom>
        </p:spPr>
        <p:txBody>
          <a:bodyPr anchorCtr="0" anchor="t" bIns="91425" lIns="91425" rIns="91425" tIns="91425">
            <a:noAutofit/>
          </a:bodyPr>
          <a:lstStyle/>
          <a:p>
            <a:pPr indent="0" lvl="0" marL="12700"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The total cost of the project should run around 3.1 million dollars, which should include the SOFC and setup of all the equipment and supplies. A part of the money will also go to run the project, which might include facilities and administrative costs. </a:t>
            </a:r>
          </a:p>
        </p:txBody>
      </p:sp>
      <p:pic>
        <p:nvPicPr>
          <p:cNvPr id="206" name="Shape 206"/>
          <p:cNvPicPr preferRelativeResize="0"/>
          <p:nvPr/>
        </p:nvPicPr>
        <p:blipFill>
          <a:blip r:embed="rId3">
            <a:alphaModFix/>
          </a:blip>
          <a:stretch>
            <a:fillRect/>
          </a:stretch>
        </p:blipFill>
        <p:spPr>
          <a:xfrm>
            <a:off x="4625100" y="247787"/>
            <a:ext cx="4172974" cy="46479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311700" y="3913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Task Schedule</a:t>
            </a:r>
          </a:p>
          <a:p>
            <a:pPr lvl="0">
              <a:spcBef>
                <a:spcPts val="0"/>
              </a:spcBef>
              <a:buNone/>
            </a:pPr>
            <a:r>
              <a:t/>
            </a:r>
            <a:endParaRPr sz="2400"/>
          </a:p>
        </p:txBody>
      </p:sp>
      <p:sp>
        <p:nvSpPr>
          <p:cNvPr id="212" name="Shape 212"/>
          <p:cNvSpPr txBox="1"/>
          <p:nvPr>
            <p:ph idx="1" type="body"/>
          </p:nvPr>
        </p:nvSpPr>
        <p:spPr>
          <a:xfrm>
            <a:off x="311700" y="1152475"/>
            <a:ext cx="8520599" cy="3416400"/>
          </a:xfrm>
          <a:prstGeom prst="rect">
            <a:avLst/>
          </a:prstGeom>
        </p:spPr>
        <p:txBody>
          <a:bodyPr anchorCtr="0" anchor="t" bIns="91425" lIns="91425" rIns="91425" tIns="91425">
            <a:noAutofit/>
          </a:bodyPr>
          <a:lstStyle/>
          <a:p>
            <a:pPr lvl="0">
              <a:spcBef>
                <a:spcPts val="0"/>
              </a:spcBef>
              <a:buNone/>
            </a:pPr>
            <a:r>
              <a:t/>
            </a:r>
            <a:endParaRPr/>
          </a:p>
        </p:txBody>
      </p:sp>
      <p:pic>
        <p:nvPicPr>
          <p:cNvPr id="213" name="Shape 213"/>
          <p:cNvPicPr preferRelativeResize="0"/>
          <p:nvPr/>
        </p:nvPicPr>
        <p:blipFill>
          <a:blip r:embed="rId3">
            <a:alphaModFix/>
          </a:blip>
          <a:stretch>
            <a:fillRect/>
          </a:stretch>
        </p:blipFill>
        <p:spPr>
          <a:xfrm>
            <a:off x="311700" y="931212"/>
            <a:ext cx="7647527" cy="3935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391350"/>
            <a:ext cx="8520599" cy="626100"/>
          </a:xfrm>
          <a:prstGeom prst="rect">
            <a:avLst/>
          </a:prstGeom>
        </p:spPr>
        <p:txBody>
          <a:bodyPr anchorCtr="0" anchor="t" bIns="91425" lIns="91425" rIns="91425" tIns="91425">
            <a:noAutofit/>
          </a:bodyPr>
          <a:lstStyle/>
          <a:p>
            <a:pPr lvl="0" rtl="0">
              <a:lnSpc>
                <a:spcPct val="200000"/>
              </a:lnSpc>
              <a:spcBef>
                <a:spcPts val="0"/>
              </a:spcBef>
              <a:buNone/>
            </a:pPr>
            <a:r>
              <a:rPr lang="en" sz="2400" u="sng">
                <a:solidFill>
                  <a:srgbClr val="000000"/>
                </a:solidFill>
                <a:latin typeface="Times New Roman"/>
                <a:ea typeface="Times New Roman"/>
                <a:cs typeface="Times New Roman"/>
                <a:sym typeface="Times New Roman"/>
              </a:rPr>
              <a:t>Recommendations</a:t>
            </a:r>
          </a:p>
          <a:p>
            <a:pPr lvl="0">
              <a:spcBef>
                <a:spcPts val="0"/>
              </a:spcBef>
              <a:buNone/>
            </a:pPr>
            <a:r>
              <a:t/>
            </a:r>
            <a:endParaRPr sz="2400"/>
          </a:p>
        </p:txBody>
      </p:sp>
      <p:sp>
        <p:nvSpPr>
          <p:cNvPr id="219" name="Shape 219"/>
          <p:cNvSpPr txBox="1"/>
          <p:nvPr>
            <p:ph idx="1" type="body"/>
          </p:nvPr>
        </p:nvSpPr>
        <p:spPr>
          <a:xfrm>
            <a:off x="544325" y="1136425"/>
            <a:ext cx="8520599" cy="3416400"/>
          </a:xfrm>
          <a:prstGeom prst="rect">
            <a:avLst/>
          </a:prstGeom>
        </p:spPr>
        <p:txBody>
          <a:bodyPr anchorCtr="0" anchor="t" bIns="91425" lIns="91425" rIns="91425" tIns="91425">
            <a:noAutofit/>
          </a:bodyPr>
          <a:lstStyle/>
          <a:p>
            <a:pPr lvl="0" rtl="0">
              <a:lnSpc>
                <a:spcPct val="100000"/>
              </a:lnSpc>
              <a:spcBef>
                <a:spcPts val="0"/>
              </a:spcBef>
              <a:buNone/>
            </a:pPr>
            <a:r>
              <a:rPr lang="en" sz="1200">
                <a:solidFill>
                  <a:srgbClr val="000000"/>
                </a:solidFill>
                <a:latin typeface="Times New Roman"/>
                <a:ea typeface="Times New Roman"/>
                <a:cs typeface="Times New Roman"/>
                <a:sym typeface="Times New Roman"/>
              </a:rPr>
              <a:t>We at Bloom Energy believe that the implementation of solid oxide fuel cells are an alternative source of energy that would greatly benefit the city of San Jose. There are several alternatives: solar, wind, or Bloom Energy SOFC, from the list SOFC is the most efficient and least harmful. </a:t>
            </a:r>
          </a:p>
          <a:p>
            <a:pPr lvl="0" rtl="0">
              <a:lnSpc>
                <a:spcPct val="100000"/>
              </a:lnSpc>
              <a:spcBef>
                <a:spcPts val="0"/>
              </a:spcBef>
              <a:buNone/>
            </a:pPr>
            <a:r>
              <a:rPr lang="en" sz="1200">
                <a:solidFill>
                  <a:srgbClr val="000000"/>
                </a:solidFill>
                <a:latin typeface="Times New Roman"/>
                <a:ea typeface="Times New Roman"/>
                <a:cs typeface="Times New Roman"/>
                <a:sym typeface="Times New Roman"/>
              </a:rPr>
              <a:t>The rising energy cost and the dependency from fossil fuel has encouraged the public in search for a potential alternative energy source. Using Bloom Energy servers to provide energy for low income homes would help the residents save money because fuel cells are highly efficient.</a:t>
            </a:r>
          </a:p>
          <a:p>
            <a:pPr lvl="0"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With this in mind, implementing fuels cells to power 150 homes will provide a great model to show the benefits of solid oxide fuel cells. Fuel cell technology is an attractive alternative because it’s clean, reliable, and becoming more affordable. </a:t>
            </a:r>
          </a:p>
          <a:p>
            <a:pPr lvl="0" rtl="0">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lvl="0" rtl="0">
              <a:lnSpc>
                <a:spcPct val="100000"/>
              </a:lnSpc>
              <a:spcBef>
                <a:spcPts val="0"/>
              </a:spcBef>
              <a:spcAft>
                <a:spcPts val="0"/>
              </a:spcAft>
              <a:buNone/>
            </a:pPr>
            <a:r>
              <a:rPr lang="en" sz="1200">
                <a:solidFill>
                  <a:srgbClr val="000000"/>
                </a:solidFill>
                <a:latin typeface="Times New Roman"/>
                <a:ea typeface="Times New Roman"/>
                <a:cs typeface="Times New Roman"/>
                <a:sym typeface="Times New Roman"/>
              </a:rPr>
              <a:t>Bloom Energy generates clean, reliable power on site with minimal environmental impact, making the Bloom Energy Server one of the most sustainable solutions on the market today.</a:t>
            </a:r>
          </a:p>
          <a:p>
            <a:pPr lvl="0">
              <a:spcBef>
                <a:spcPts val="0"/>
              </a:spcBef>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391350"/>
            <a:ext cx="8520599" cy="626100"/>
          </a:xfrm>
          <a:prstGeom prst="rect">
            <a:avLst/>
          </a:prstGeom>
        </p:spPr>
        <p:txBody>
          <a:bodyPr anchorCtr="0" anchor="t" bIns="91425" lIns="91425" rIns="91425" tIns="91425">
            <a:noAutofit/>
          </a:bodyPr>
          <a:lstStyle/>
          <a:p>
            <a:pPr lvl="0" rtl="0">
              <a:lnSpc>
                <a:spcPct val="200000"/>
              </a:lnSpc>
              <a:spcBef>
                <a:spcPts val="0"/>
              </a:spcBef>
              <a:buNone/>
            </a:pPr>
            <a:r>
              <a:rPr lang="en" sz="3000" u="sng">
                <a:solidFill>
                  <a:srgbClr val="000000"/>
                </a:solidFill>
                <a:latin typeface="Times New Roman"/>
                <a:ea typeface="Times New Roman"/>
                <a:cs typeface="Times New Roman"/>
                <a:sym typeface="Times New Roman"/>
              </a:rPr>
              <a:t>Introduction</a:t>
            </a:r>
          </a:p>
          <a:p>
            <a:pPr lvl="0">
              <a:spcBef>
                <a:spcPts val="0"/>
              </a:spcBef>
              <a:buNone/>
            </a:pPr>
            <a:r>
              <a:t/>
            </a:r>
            <a:endParaRPr/>
          </a:p>
        </p:txBody>
      </p:sp>
      <p:sp>
        <p:nvSpPr>
          <p:cNvPr id="73" name="Shape 73"/>
          <p:cNvSpPr txBox="1"/>
          <p:nvPr>
            <p:ph idx="1" type="body"/>
          </p:nvPr>
        </p:nvSpPr>
        <p:spPr>
          <a:xfrm>
            <a:off x="311700" y="901650"/>
            <a:ext cx="8520599" cy="3340199"/>
          </a:xfrm>
          <a:prstGeom prst="rect">
            <a:avLst/>
          </a:prstGeom>
        </p:spPr>
        <p:txBody>
          <a:bodyPr anchorCtr="0" anchor="t" bIns="91425" lIns="91425" rIns="91425" tIns="91425">
            <a:noAutofit/>
          </a:bodyPr>
          <a:lstStyle/>
          <a:p>
            <a:pPr indent="-381000" lvl="0" marL="457200" rtl="0">
              <a:lnSpc>
                <a:spcPct val="200000"/>
              </a:lnSpc>
              <a:spcBef>
                <a:spcPts val="0"/>
              </a:spcBef>
              <a:spcAft>
                <a:spcPts val="0"/>
              </a:spcAft>
              <a:buClr>
                <a:srgbClr val="000000"/>
              </a:buClr>
              <a:buSzPct val="100000"/>
              <a:buFont typeface="Times New Roman"/>
            </a:pPr>
            <a:r>
              <a:rPr lang="en" sz="2400">
                <a:solidFill>
                  <a:srgbClr val="000000"/>
                </a:solidFill>
                <a:latin typeface="Times New Roman"/>
                <a:ea typeface="Times New Roman"/>
                <a:cs typeface="Times New Roman"/>
                <a:sym typeface="Times New Roman"/>
              </a:rPr>
              <a:t>Who are we?</a:t>
            </a:r>
          </a:p>
          <a:p>
            <a:pPr indent="-381000" lvl="0" marL="457200" rtl="0">
              <a:lnSpc>
                <a:spcPct val="200000"/>
              </a:lnSpc>
              <a:spcBef>
                <a:spcPts val="0"/>
              </a:spcBef>
              <a:spcAft>
                <a:spcPts val="0"/>
              </a:spcAft>
              <a:buClr>
                <a:srgbClr val="000000"/>
              </a:buClr>
              <a:buSzPct val="100000"/>
              <a:buFont typeface="Times New Roman"/>
            </a:pPr>
            <a:r>
              <a:rPr lang="en" sz="2400">
                <a:solidFill>
                  <a:srgbClr val="000000"/>
                </a:solidFill>
                <a:latin typeface="Times New Roman"/>
                <a:ea typeface="Times New Roman"/>
                <a:cs typeface="Times New Roman"/>
                <a:sym typeface="Times New Roman"/>
              </a:rPr>
              <a:t>What do we do ?</a:t>
            </a:r>
          </a:p>
          <a:p>
            <a:pPr indent="-381000" lvl="0" marL="457200" rtl="0">
              <a:lnSpc>
                <a:spcPct val="200000"/>
              </a:lnSpc>
              <a:spcBef>
                <a:spcPts val="0"/>
              </a:spcBef>
              <a:spcAft>
                <a:spcPts val="0"/>
              </a:spcAft>
              <a:buClr>
                <a:srgbClr val="000000"/>
              </a:buClr>
              <a:buSzPct val="100000"/>
              <a:buFont typeface="Times New Roman"/>
            </a:pPr>
            <a:r>
              <a:rPr lang="en" sz="2400">
                <a:solidFill>
                  <a:srgbClr val="000000"/>
                </a:solidFill>
                <a:latin typeface="Times New Roman"/>
                <a:ea typeface="Times New Roman"/>
                <a:cs typeface="Times New Roman"/>
                <a:sym typeface="Times New Roman"/>
              </a:rPr>
              <a:t>How can we help the city of San Jose ?</a:t>
            </a:r>
          </a:p>
          <a:p>
            <a:pPr lvl="0">
              <a:spcBef>
                <a:spcPts val="0"/>
              </a:spcBef>
              <a:buNone/>
            </a:pPr>
            <a:r>
              <a:t/>
            </a:r>
            <a:endParaRPr>
              <a:solidFill>
                <a:srgbClr val="000000"/>
              </a:solidFill>
            </a:endParaRPr>
          </a:p>
        </p:txBody>
      </p:sp>
      <p:pic>
        <p:nvPicPr>
          <p:cNvPr id="74" name="Shape 74"/>
          <p:cNvPicPr preferRelativeResize="0"/>
          <p:nvPr/>
        </p:nvPicPr>
        <p:blipFill>
          <a:blip r:embed="rId3">
            <a:alphaModFix/>
          </a:blip>
          <a:stretch>
            <a:fillRect/>
          </a:stretch>
        </p:blipFill>
        <p:spPr>
          <a:xfrm>
            <a:off x="728450" y="3305775"/>
            <a:ext cx="7687099" cy="129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391350"/>
            <a:ext cx="8520599" cy="626100"/>
          </a:xfrm>
          <a:prstGeom prst="rect">
            <a:avLst/>
          </a:prstGeom>
        </p:spPr>
        <p:txBody>
          <a:bodyPr anchorCtr="0" anchor="t" bIns="91425" lIns="91425" rIns="91425" tIns="91425">
            <a:noAutofit/>
          </a:bodyPr>
          <a:lstStyle/>
          <a:p>
            <a:pPr lvl="0" rtl="0">
              <a:lnSpc>
                <a:spcPct val="200000"/>
              </a:lnSpc>
              <a:spcBef>
                <a:spcPts val="0"/>
              </a:spcBef>
              <a:buNone/>
            </a:pPr>
            <a:r>
              <a:rPr lang="en" sz="2400" u="sng">
                <a:solidFill>
                  <a:srgbClr val="000000"/>
                </a:solidFill>
                <a:latin typeface="Times New Roman"/>
                <a:ea typeface="Times New Roman"/>
                <a:cs typeface="Times New Roman"/>
                <a:sym typeface="Times New Roman"/>
              </a:rPr>
              <a:t>Background</a:t>
            </a:r>
          </a:p>
          <a:p>
            <a:pPr lvl="0">
              <a:spcBef>
                <a:spcPts val="0"/>
              </a:spcBef>
              <a:buNone/>
            </a:pPr>
            <a:r>
              <a:t/>
            </a:r>
            <a:endParaRPr/>
          </a:p>
        </p:txBody>
      </p:sp>
      <p:sp>
        <p:nvSpPr>
          <p:cNvPr id="80" name="Shape 80"/>
          <p:cNvSpPr txBox="1"/>
          <p:nvPr>
            <p:ph idx="1" type="body"/>
          </p:nvPr>
        </p:nvSpPr>
        <p:spPr>
          <a:xfrm>
            <a:off x="311700" y="767225"/>
            <a:ext cx="8520599" cy="3340199"/>
          </a:xfrm>
          <a:prstGeom prst="rect">
            <a:avLst/>
          </a:prstGeom>
        </p:spPr>
        <p:txBody>
          <a:bodyPr anchorCtr="0" anchor="t" bIns="91425" lIns="91425" rIns="91425" tIns="91425">
            <a:noAutofit/>
          </a:bodyPr>
          <a:lstStyle/>
          <a:p>
            <a:pPr lvl="0" rtl="0">
              <a:spcBef>
                <a:spcPts val="0"/>
              </a:spcBef>
              <a:buNone/>
            </a:pPr>
            <a:r>
              <a:t/>
            </a:r>
            <a:endParaRPr sz="1400">
              <a:solidFill>
                <a:srgbClr val="000000"/>
              </a:solidFill>
              <a:latin typeface="Times New Roman"/>
              <a:ea typeface="Times New Roman"/>
              <a:cs typeface="Times New Roman"/>
              <a:sym typeface="Times New Roman"/>
            </a:endParaRPr>
          </a:p>
          <a:p>
            <a:pPr lvl="0" rtl="0">
              <a:spcBef>
                <a:spcPts val="0"/>
              </a:spcBef>
              <a:buNone/>
            </a:pPr>
            <a:r>
              <a:rPr lang="en" sz="1400">
                <a:solidFill>
                  <a:srgbClr val="000000"/>
                </a:solidFill>
                <a:latin typeface="Times New Roman"/>
                <a:ea typeface="Times New Roman"/>
                <a:cs typeface="Times New Roman"/>
                <a:sym typeface="Times New Roman"/>
              </a:rPr>
              <a:t>Alternative energy, because of the rising energy.</a:t>
            </a:r>
          </a:p>
          <a:p>
            <a:pPr lvl="0" rtl="0">
              <a:spcBef>
                <a:spcPts val="0"/>
              </a:spcBef>
              <a:buNone/>
            </a:pPr>
            <a:r>
              <a:rPr lang="en" sz="1400">
                <a:solidFill>
                  <a:srgbClr val="000000"/>
                </a:solidFill>
                <a:latin typeface="Times New Roman"/>
                <a:ea typeface="Times New Roman"/>
                <a:cs typeface="Times New Roman"/>
                <a:sym typeface="Times New Roman"/>
              </a:rPr>
              <a:t>The residential sector must seek the benefits of today’s alternative energy conversion.  </a:t>
            </a:r>
          </a:p>
          <a:p>
            <a:pPr lvl="0" rtl="0">
              <a:spcBef>
                <a:spcPts val="0"/>
              </a:spcBef>
              <a:buNone/>
            </a:pPr>
            <a:r>
              <a:rPr lang="en" sz="1400">
                <a:solidFill>
                  <a:srgbClr val="000000"/>
                </a:solidFill>
                <a:latin typeface="Times New Roman"/>
                <a:ea typeface="Times New Roman"/>
                <a:cs typeface="Times New Roman"/>
                <a:sym typeface="Times New Roman"/>
              </a:rPr>
              <a:t>Households become independant from the grid</a:t>
            </a:r>
          </a:p>
          <a:p>
            <a:pPr lvl="0">
              <a:spcBef>
                <a:spcPts val="0"/>
              </a:spcBef>
              <a:buNone/>
            </a:pPr>
            <a:r>
              <a:rPr lang="en" sz="1400">
                <a:solidFill>
                  <a:srgbClr val="000000"/>
                </a:solidFill>
                <a:latin typeface="Times New Roman"/>
                <a:ea typeface="Times New Roman"/>
                <a:cs typeface="Times New Roman"/>
                <a:sym typeface="Times New Roman"/>
              </a:rPr>
              <a:t>Bloom Energy can help the City of San Jose improve its energy infrastructure with the use of fuel cells. </a:t>
            </a:r>
            <a:r>
              <a:rPr i="1" lang="en" sz="1400">
                <a:solidFill>
                  <a:srgbClr val="000000"/>
                </a:solidFill>
                <a:latin typeface="Times New Roman"/>
                <a:ea typeface="Times New Roman"/>
                <a:cs typeface="Times New Roman"/>
                <a:sym typeface="Times New Roman"/>
              </a:rPr>
              <a:t> </a:t>
            </a:r>
          </a:p>
        </p:txBody>
      </p:sp>
      <p:pic>
        <p:nvPicPr>
          <p:cNvPr id="81" name="Shape 81"/>
          <p:cNvPicPr preferRelativeResize="0"/>
          <p:nvPr/>
        </p:nvPicPr>
        <p:blipFill>
          <a:blip r:embed="rId3">
            <a:alphaModFix/>
          </a:blip>
          <a:stretch>
            <a:fillRect/>
          </a:stretch>
        </p:blipFill>
        <p:spPr>
          <a:xfrm>
            <a:off x="752777" y="3128874"/>
            <a:ext cx="7638449" cy="1753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311700" y="391350"/>
            <a:ext cx="8520599" cy="626100"/>
          </a:xfrm>
          <a:prstGeom prst="rect">
            <a:avLst/>
          </a:prstGeom>
        </p:spPr>
        <p:txBody>
          <a:bodyPr anchorCtr="0" anchor="t" bIns="91425" lIns="91425" rIns="91425" tIns="91425">
            <a:noAutofit/>
          </a:bodyPr>
          <a:lstStyle/>
          <a:p>
            <a:pPr lvl="0" rtl="0">
              <a:lnSpc>
                <a:spcPct val="200000"/>
              </a:lnSpc>
              <a:spcBef>
                <a:spcPts val="0"/>
              </a:spcBef>
              <a:buNone/>
            </a:pPr>
            <a:r>
              <a:rPr lang="en" sz="2400" u="sng">
                <a:solidFill>
                  <a:srgbClr val="000000"/>
                </a:solidFill>
                <a:latin typeface="Times New Roman"/>
                <a:ea typeface="Times New Roman"/>
                <a:cs typeface="Times New Roman"/>
                <a:sym typeface="Times New Roman"/>
              </a:rPr>
              <a:t>Scope of Work</a:t>
            </a:r>
          </a:p>
          <a:p>
            <a:pPr lvl="0">
              <a:spcBef>
                <a:spcPts val="0"/>
              </a:spcBef>
              <a:buNone/>
            </a:pPr>
            <a:r>
              <a:t/>
            </a:r>
            <a:endParaRPr/>
          </a:p>
        </p:txBody>
      </p:sp>
      <p:sp>
        <p:nvSpPr>
          <p:cNvPr id="87" name="Shape 87"/>
          <p:cNvSpPr txBox="1"/>
          <p:nvPr>
            <p:ph idx="1" type="body"/>
          </p:nvPr>
        </p:nvSpPr>
        <p:spPr>
          <a:xfrm>
            <a:off x="311700" y="1228675"/>
            <a:ext cx="3040499" cy="3340199"/>
          </a:xfrm>
          <a:prstGeom prst="rect">
            <a:avLst/>
          </a:prstGeom>
        </p:spPr>
        <p:txBody>
          <a:bodyPr anchorCtr="0" anchor="t" bIns="91425" lIns="91425" rIns="91425" tIns="91425">
            <a:noAutofit/>
          </a:bodyPr>
          <a:lstStyle/>
          <a:p>
            <a:pPr indent="-304800" lvl="0" marL="457200" rtl="0">
              <a:lnSpc>
                <a:spcPct val="100000"/>
              </a:lnSpc>
              <a:spcBef>
                <a:spcPts val="0"/>
              </a:spcBef>
              <a:spcAft>
                <a:spcPts val="0"/>
              </a:spcAft>
              <a:buSzPct val="100000"/>
              <a:buFont typeface="Times New Roman"/>
              <a:buAutoNum type="arabicPeriod"/>
            </a:pPr>
            <a:r>
              <a:rPr lang="en" sz="1200">
                <a:latin typeface="Times New Roman"/>
                <a:ea typeface="Times New Roman"/>
                <a:cs typeface="Times New Roman"/>
                <a:sym typeface="Times New Roman"/>
              </a:rPr>
              <a:t>The focus and purpose of our work.</a:t>
            </a:r>
          </a:p>
          <a:p>
            <a:pPr indent="-304800" lvl="0" marL="457200" rtl="0">
              <a:lnSpc>
                <a:spcPct val="100000"/>
              </a:lnSpc>
              <a:spcBef>
                <a:spcPts val="0"/>
              </a:spcBef>
              <a:spcAft>
                <a:spcPts val="0"/>
              </a:spcAft>
              <a:buSzPct val="100000"/>
              <a:buFont typeface="Times New Roman"/>
              <a:buAutoNum type="arabicPeriod"/>
            </a:pPr>
            <a:r>
              <a:rPr lang="en" sz="1200">
                <a:latin typeface="Times New Roman"/>
                <a:ea typeface="Times New Roman"/>
                <a:cs typeface="Times New Roman"/>
                <a:sym typeface="Times New Roman"/>
              </a:rPr>
              <a:t>Impacts and changes made in the past.</a:t>
            </a:r>
          </a:p>
          <a:p>
            <a:pPr indent="-304800" lvl="0" marL="457200" rtl="0">
              <a:lnSpc>
                <a:spcPct val="100000"/>
              </a:lnSpc>
              <a:spcBef>
                <a:spcPts val="0"/>
              </a:spcBef>
              <a:spcAft>
                <a:spcPts val="0"/>
              </a:spcAft>
              <a:buSzPct val="100000"/>
              <a:buFont typeface="Times New Roman"/>
              <a:buAutoNum type="arabicPeriod"/>
            </a:pPr>
            <a:r>
              <a:rPr lang="en" sz="1200">
                <a:latin typeface="Times New Roman"/>
                <a:ea typeface="Times New Roman"/>
                <a:cs typeface="Times New Roman"/>
                <a:sym typeface="Times New Roman"/>
              </a:rPr>
              <a:t>Bloom Energy and the Future</a:t>
            </a:r>
          </a:p>
          <a:p>
            <a:pPr lvl="0" rtl="0">
              <a:lnSpc>
                <a:spcPct val="100000"/>
              </a:lnSpc>
              <a:spcBef>
                <a:spcPts val="0"/>
              </a:spcBef>
              <a:spcAft>
                <a:spcPts val="0"/>
              </a:spcAft>
              <a:buNone/>
            </a:pPr>
            <a:r>
              <a:t/>
            </a:r>
            <a:endParaRPr sz="1200">
              <a:latin typeface="Times New Roman"/>
              <a:ea typeface="Times New Roman"/>
              <a:cs typeface="Times New Roman"/>
              <a:sym typeface="Times New Roman"/>
            </a:endParaRPr>
          </a:p>
          <a:p>
            <a:pPr lvl="0" rtl="0">
              <a:lnSpc>
                <a:spcPct val="100000"/>
              </a:lnSpc>
              <a:spcBef>
                <a:spcPts val="0"/>
              </a:spcBef>
              <a:spcAft>
                <a:spcPts val="0"/>
              </a:spcAft>
              <a:buNone/>
            </a:pPr>
            <a:r>
              <a:t/>
            </a:r>
            <a:endParaRPr sz="1200">
              <a:latin typeface="Times New Roman"/>
              <a:ea typeface="Times New Roman"/>
              <a:cs typeface="Times New Roman"/>
              <a:sym typeface="Times New Roman"/>
            </a:endParaRPr>
          </a:p>
          <a:p>
            <a:pPr lvl="0" rtl="0">
              <a:lnSpc>
                <a:spcPct val="100000"/>
              </a:lnSpc>
              <a:spcBef>
                <a:spcPts val="0"/>
              </a:spcBef>
              <a:spcAft>
                <a:spcPts val="0"/>
              </a:spcAft>
              <a:buNone/>
            </a:pPr>
            <a:r>
              <a:t/>
            </a:r>
            <a:endParaRPr sz="1200">
              <a:latin typeface="Times New Roman"/>
              <a:ea typeface="Times New Roman"/>
              <a:cs typeface="Times New Roman"/>
              <a:sym typeface="Times New Roman"/>
            </a:endParaRPr>
          </a:p>
          <a:p>
            <a:pPr lvl="0" rtl="0">
              <a:lnSpc>
                <a:spcPct val="100000"/>
              </a:lnSpc>
              <a:spcBef>
                <a:spcPts val="0"/>
              </a:spcBef>
              <a:spcAft>
                <a:spcPts val="0"/>
              </a:spcAft>
              <a:buNone/>
            </a:pPr>
            <a:r>
              <a:t/>
            </a:r>
            <a:endParaRPr sz="1200">
              <a:latin typeface="Times New Roman"/>
              <a:ea typeface="Times New Roman"/>
              <a:cs typeface="Times New Roman"/>
              <a:sym typeface="Times New Roman"/>
            </a:endParaRPr>
          </a:p>
          <a:p>
            <a:pPr lvl="0" rtl="0">
              <a:lnSpc>
                <a:spcPct val="100000"/>
              </a:lnSpc>
              <a:spcBef>
                <a:spcPts val="0"/>
              </a:spcBef>
              <a:spcAft>
                <a:spcPts val="0"/>
              </a:spcAft>
              <a:buNone/>
            </a:pPr>
            <a:r>
              <a:t/>
            </a:r>
            <a:endParaRPr sz="1200">
              <a:latin typeface="Times New Roman"/>
              <a:ea typeface="Times New Roman"/>
              <a:cs typeface="Times New Roman"/>
              <a:sym typeface="Times New Roman"/>
            </a:endParaRPr>
          </a:p>
          <a:p>
            <a:pPr lvl="0" rtl="0">
              <a:lnSpc>
                <a:spcPct val="100000"/>
              </a:lnSpc>
              <a:spcBef>
                <a:spcPts val="0"/>
              </a:spcBef>
              <a:spcAft>
                <a:spcPts val="0"/>
              </a:spcAft>
              <a:buNone/>
            </a:pPr>
            <a:r>
              <a:t/>
            </a:r>
            <a:endParaRPr sz="1200">
              <a:latin typeface="Times New Roman"/>
              <a:ea typeface="Times New Roman"/>
              <a:cs typeface="Times New Roman"/>
              <a:sym typeface="Times New Roman"/>
            </a:endParaRPr>
          </a:p>
          <a:p>
            <a:pPr lvl="0" rtl="0">
              <a:lnSpc>
                <a:spcPct val="100000"/>
              </a:lnSpc>
              <a:spcBef>
                <a:spcPts val="0"/>
              </a:spcBef>
              <a:spcAft>
                <a:spcPts val="0"/>
              </a:spcAft>
              <a:buNone/>
            </a:pPr>
            <a:r>
              <a:t/>
            </a:r>
            <a:endParaRPr sz="1200">
              <a:latin typeface="Times New Roman"/>
              <a:ea typeface="Times New Roman"/>
              <a:cs typeface="Times New Roman"/>
              <a:sym typeface="Times New Roman"/>
            </a:endParaRPr>
          </a:p>
          <a:p>
            <a:pPr lvl="0" rtl="0">
              <a:lnSpc>
                <a:spcPct val="100000"/>
              </a:lnSpc>
              <a:spcBef>
                <a:spcPts val="0"/>
              </a:spcBef>
              <a:spcAft>
                <a:spcPts val="0"/>
              </a:spcAft>
              <a:buNone/>
            </a:pPr>
            <a:r>
              <a:t/>
            </a:r>
            <a:endParaRPr sz="1200">
              <a:latin typeface="Times New Roman"/>
              <a:ea typeface="Times New Roman"/>
              <a:cs typeface="Times New Roman"/>
              <a:sym typeface="Times New Roman"/>
            </a:endParaRPr>
          </a:p>
          <a:p>
            <a:pPr lvl="0" rtl="0">
              <a:lnSpc>
                <a:spcPct val="100000"/>
              </a:lnSpc>
              <a:spcBef>
                <a:spcPts val="0"/>
              </a:spcBef>
              <a:spcAft>
                <a:spcPts val="0"/>
              </a:spcAft>
              <a:buNone/>
            </a:pPr>
            <a:r>
              <a:rPr lang="en" sz="1200">
                <a:latin typeface="Times New Roman"/>
                <a:ea typeface="Times New Roman"/>
                <a:cs typeface="Times New Roman"/>
                <a:sym typeface="Times New Roman"/>
              </a:rPr>
              <a:t>“We cannot solve our problems with the same thinking we used when we created them.”</a:t>
            </a:r>
          </a:p>
          <a:p>
            <a:pPr lvl="0" rtl="0">
              <a:lnSpc>
                <a:spcPct val="100000"/>
              </a:lnSpc>
              <a:spcBef>
                <a:spcPts val="0"/>
              </a:spcBef>
              <a:spcAft>
                <a:spcPts val="0"/>
              </a:spcAft>
              <a:buNone/>
            </a:pPr>
            <a:r>
              <a:t/>
            </a:r>
            <a:endParaRPr sz="1200">
              <a:latin typeface="Times New Roman"/>
              <a:ea typeface="Times New Roman"/>
              <a:cs typeface="Times New Roman"/>
              <a:sym typeface="Times New Roman"/>
            </a:endParaRPr>
          </a:p>
          <a:p>
            <a:pPr lvl="0" rtl="0">
              <a:lnSpc>
                <a:spcPct val="100000"/>
              </a:lnSpc>
              <a:spcBef>
                <a:spcPts val="500"/>
              </a:spcBef>
              <a:spcAft>
                <a:spcPts val="0"/>
              </a:spcAft>
              <a:buNone/>
            </a:pPr>
            <a:r>
              <a:rPr b="1" lang="en" sz="1200">
                <a:latin typeface="Times New Roman"/>
                <a:ea typeface="Times New Roman"/>
                <a:cs typeface="Times New Roman"/>
                <a:sym typeface="Times New Roman"/>
              </a:rPr>
              <a:t>Albert Einstein</a:t>
            </a:r>
          </a:p>
          <a:p>
            <a:pPr lvl="0">
              <a:spcBef>
                <a:spcPts val="0"/>
              </a:spcBef>
              <a:buNone/>
            </a:pPr>
            <a:r>
              <a:t/>
            </a:r>
            <a:endParaRPr/>
          </a:p>
        </p:txBody>
      </p:sp>
      <p:sp>
        <p:nvSpPr>
          <p:cNvPr descr="Bloom Energy's vision is to make clean, reliable energy affordable for everyone in the world." id="88" name="Shape 88" title="About Bloom Energy">
            <a:hlinkClick r:id="rId3"/>
          </p:cNvPr>
          <p:cNvSpPr/>
          <p:nvPr/>
        </p:nvSpPr>
        <p:spPr>
          <a:xfrm>
            <a:off x="3517050" y="941600"/>
            <a:ext cx="5060400" cy="3795300"/>
          </a:xfrm>
          <a:prstGeom prst="rect">
            <a:avLst/>
          </a:prstGeom>
          <a:blipFill>
            <a:blip r:embed="rId4">
              <a:alphaModFix/>
            </a:blip>
            <a:stretch>
              <a:fillRect/>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391350"/>
            <a:ext cx="8520599" cy="626100"/>
          </a:xfrm>
          <a:prstGeom prst="rect">
            <a:avLst/>
          </a:prstGeom>
        </p:spPr>
        <p:txBody>
          <a:bodyPr anchorCtr="0" anchor="t" bIns="91425" lIns="91425" rIns="91425" tIns="91425">
            <a:noAutofit/>
          </a:bodyPr>
          <a:lstStyle/>
          <a:p>
            <a:pPr lvl="0" rtl="0">
              <a:lnSpc>
                <a:spcPct val="200000"/>
              </a:lnSpc>
              <a:spcBef>
                <a:spcPts val="0"/>
              </a:spcBef>
              <a:buNone/>
            </a:pPr>
            <a:r>
              <a:rPr lang="en" sz="2400" u="sng">
                <a:solidFill>
                  <a:srgbClr val="000000"/>
                </a:solidFill>
                <a:latin typeface="Times New Roman"/>
                <a:ea typeface="Times New Roman"/>
                <a:cs typeface="Times New Roman"/>
                <a:sym typeface="Times New Roman"/>
              </a:rPr>
              <a:t>Environmental Aspects</a:t>
            </a:r>
          </a:p>
          <a:p>
            <a:pPr lvl="0">
              <a:spcBef>
                <a:spcPts val="0"/>
              </a:spcBef>
              <a:buNone/>
            </a:pPr>
            <a:r>
              <a:t/>
            </a:r>
            <a:endParaRPr/>
          </a:p>
        </p:txBody>
      </p:sp>
      <p:sp>
        <p:nvSpPr>
          <p:cNvPr id="94" name="Shape 94"/>
          <p:cNvSpPr txBox="1"/>
          <p:nvPr>
            <p:ph idx="1" type="body"/>
          </p:nvPr>
        </p:nvSpPr>
        <p:spPr>
          <a:xfrm>
            <a:off x="373900" y="1093850"/>
            <a:ext cx="4095900" cy="3754800"/>
          </a:xfrm>
          <a:prstGeom prst="rect">
            <a:avLst/>
          </a:prstGeom>
        </p:spPr>
        <p:txBody>
          <a:bodyPr anchorCtr="0" anchor="t" bIns="91425" lIns="91425" rIns="91425" tIns="91425">
            <a:noAutofit/>
          </a:bodyPr>
          <a:lstStyle/>
          <a:p>
            <a:pPr indent="0" lvl="0" marL="0" rtl="0">
              <a:spcBef>
                <a:spcPts val="0"/>
              </a:spcBef>
              <a:spcAft>
                <a:spcPts val="0"/>
              </a:spcAft>
              <a:buNone/>
            </a:pPr>
            <a:r>
              <a:rPr lang="en" sz="1400">
                <a:solidFill>
                  <a:srgbClr val="000000"/>
                </a:solidFill>
                <a:latin typeface="Times New Roman"/>
                <a:ea typeface="Times New Roman"/>
                <a:cs typeface="Times New Roman"/>
                <a:sym typeface="Times New Roman"/>
              </a:rPr>
              <a:t>A solid oxide fuel cell is very efficient itself as it intakes a form of fuel such as hydrogen or any biogas plus oxygen rich air to output water and carbon dioxide. </a:t>
            </a:r>
          </a:p>
          <a:p>
            <a:pPr indent="0" lvl="0" marL="0" rtl="0">
              <a:spcBef>
                <a:spcPts val="0"/>
              </a:spcBef>
              <a:spcAft>
                <a:spcPts val="0"/>
              </a:spcAft>
              <a:buNone/>
            </a:pPr>
            <a:r>
              <a:rPr lang="en" sz="1400">
                <a:solidFill>
                  <a:srgbClr val="000000"/>
                </a:solidFill>
                <a:latin typeface="Times New Roman"/>
                <a:ea typeface="Times New Roman"/>
                <a:cs typeface="Times New Roman"/>
                <a:sym typeface="Times New Roman"/>
              </a:rPr>
              <a:t>The byproduct of using fuel cells is mainly water and relative amounts of gasses. </a:t>
            </a:r>
          </a:p>
          <a:p>
            <a:pPr indent="0" lvl="0" marL="0" rtl="0">
              <a:spcBef>
                <a:spcPts val="0"/>
              </a:spcBef>
              <a:spcAft>
                <a:spcPts val="0"/>
              </a:spcAft>
              <a:buNone/>
            </a:pPr>
            <a:r>
              <a:rPr lang="en" sz="1400">
                <a:solidFill>
                  <a:srgbClr val="000000"/>
                </a:solidFill>
                <a:latin typeface="Times New Roman"/>
                <a:ea typeface="Times New Roman"/>
                <a:cs typeface="Times New Roman"/>
                <a:sym typeface="Times New Roman"/>
              </a:rPr>
              <a:t>SOFC run at high temperatures. </a:t>
            </a:r>
          </a:p>
          <a:p>
            <a:pPr indent="0" lvl="0" marL="0" rtl="0">
              <a:spcBef>
                <a:spcPts val="0"/>
              </a:spcBef>
              <a:spcAft>
                <a:spcPts val="0"/>
              </a:spcAft>
              <a:buNone/>
            </a:pPr>
            <a:r>
              <a:rPr lang="en" sz="1400">
                <a:solidFill>
                  <a:srgbClr val="000000"/>
                </a:solidFill>
                <a:latin typeface="Times New Roman"/>
                <a:ea typeface="Times New Roman"/>
                <a:cs typeface="Times New Roman"/>
                <a:sym typeface="Times New Roman"/>
              </a:rPr>
              <a:t>The byproducts can be used to power other appliances such:</a:t>
            </a:r>
          </a:p>
          <a:p>
            <a:pPr indent="-317500" lvl="0" marL="457200" rtl="0">
              <a:spcBef>
                <a:spcPts val="0"/>
              </a:spcBef>
              <a:spcAft>
                <a:spcPts val="0"/>
              </a:spcAft>
              <a:buClr>
                <a:srgbClr val="000000"/>
              </a:buClr>
              <a:buSzPct val="100000"/>
              <a:buFont typeface="Times New Roman"/>
            </a:pPr>
            <a:r>
              <a:rPr lang="en" sz="1400">
                <a:solidFill>
                  <a:srgbClr val="000000"/>
                </a:solidFill>
                <a:latin typeface="Times New Roman"/>
                <a:ea typeface="Times New Roman"/>
                <a:cs typeface="Times New Roman"/>
                <a:sym typeface="Times New Roman"/>
              </a:rPr>
              <a:t>Water Heaters</a:t>
            </a:r>
          </a:p>
          <a:p>
            <a:pPr indent="-317500" lvl="0" marL="457200" rtl="0">
              <a:spcBef>
                <a:spcPts val="0"/>
              </a:spcBef>
              <a:spcAft>
                <a:spcPts val="0"/>
              </a:spcAft>
              <a:buClr>
                <a:srgbClr val="000000"/>
              </a:buClr>
              <a:buSzPct val="100000"/>
              <a:buFont typeface="Times New Roman"/>
            </a:pPr>
            <a:r>
              <a:rPr lang="en" sz="1400">
                <a:solidFill>
                  <a:srgbClr val="000000"/>
                </a:solidFill>
                <a:latin typeface="Times New Roman"/>
                <a:ea typeface="Times New Roman"/>
                <a:cs typeface="Times New Roman"/>
                <a:sym typeface="Times New Roman"/>
              </a:rPr>
              <a:t>Air Conditioners</a:t>
            </a:r>
          </a:p>
          <a:p>
            <a:pPr indent="-317500" lvl="0" marL="457200" rtl="0">
              <a:spcBef>
                <a:spcPts val="0"/>
              </a:spcBef>
              <a:spcAft>
                <a:spcPts val="0"/>
              </a:spcAft>
              <a:buClr>
                <a:srgbClr val="000000"/>
              </a:buClr>
              <a:buSzPct val="100000"/>
              <a:buFont typeface="Times New Roman"/>
            </a:pPr>
            <a:r>
              <a:rPr lang="en" sz="1400">
                <a:solidFill>
                  <a:srgbClr val="000000"/>
                </a:solidFill>
                <a:latin typeface="Times New Roman"/>
                <a:ea typeface="Times New Roman"/>
                <a:cs typeface="Times New Roman"/>
                <a:sym typeface="Times New Roman"/>
              </a:rPr>
              <a:t>Stoves</a:t>
            </a:r>
          </a:p>
          <a:p>
            <a:pPr lvl="0">
              <a:spcBef>
                <a:spcPts val="0"/>
              </a:spcBef>
              <a:spcAft>
                <a:spcPts val="0"/>
              </a:spcAft>
              <a:buNone/>
            </a:pPr>
            <a:r>
              <a:rPr lang="en" sz="1400">
                <a:solidFill>
                  <a:srgbClr val="000000"/>
                </a:solidFill>
                <a:latin typeface="Times New Roman"/>
                <a:ea typeface="Times New Roman"/>
                <a:cs typeface="Times New Roman"/>
                <a:sym typeface="Times New Roman"/>
              </a:rPr>
              <a:t>Reduce appliance that  rely on natural gases further reducing the overall emissions of a single residential home.</a:t>
            </a:r>
          </a:p>
        </p:txBody>
      </p:sp>
      <p:pic>
        <p:nvPicPr>
          <p:cNvPr id="95" name="Shape 95"/>
          <p:cNvPicPr preferRelativeResize="0"/>
          <p:nvPr/>
        </p:nvPicPr>
        <p:blipFill>
          <a:blip r:embed="rId3">
            <a:alphaModFix/>
          </a:blip>
          <a:stretch>
            <a:fillRect/>
          </a:stretch>
        </p:blipFill>
        <p:spPr>
          <a:xfrm>
            <a:off x="4338375" y="120200"/>
            <a:ext cx="4493924" cy="2305050"/>
          </a:xfrm>
          <a:prstGeom prst="rect">
            <a:avLst/>
          </a:prstGeom>
          <a:noFill/>
          <a:ln>
            <a:noFill/>
          </a:ln>
        </p:spPr>
      </p:pic>
      <p:pic>
        <p:nvPicPr>
          <p:cNvPr id="96" name="Shape 96"/>
          <p:cNvPicPr preferRelativeResize="0"/>
          <p:nvPr/>
        </p:nvPicPr>
        <p:blipFill>
          <a:blip r:embed="rId4">
            <a:alphaModFix/>
          </a:blip>
          <a:stretch>
            <a:fillRect/>
          </a:stretch>
        </p:blipFill>
        <p:spPr>
          <a:xfrm>
            <a:off x="4469787" y="2224075"/>
            <a:ext cx="4095900" cy="24280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391350"/>
            <a:ext cx="8520599" cy="626100"/>
          </a:xfrm>
          <a:prstGeom prst="rect">
            <a:avLst/>
          </a:prstGeom>
        </p:spPr>
        <p:txBody>
          <a:bodyPr anchorCtr="0" anchor="t" bIns="91425" lIns="91425" rIns="91425" tIns="91425">
            <a:noAutofit/>
          </a:bodyPr>
          <a:lstStyle/>
          <a:p>
            <a:pPr lvl="0" rtl="0">
              <a:lnSpc>
                <a:spcPct val="200000"/>
              </a:lnSpc>
              <a:spcBef>
                <a:spcPts val="0"/>
              </a:spcBef>
              <a:buNone/>
            </a:pPr>
            <a:r>
              <a:rPr lang="en" sz="2400" u="sng">
                <a:solidFill>
                  <a:srgbClr val="000000"/>
                </a:solidFill>
                <a:latin typeface="Times New Roman"/>
                <a:ea typeface="Times New Roman"/>
                <a:cs typeface="Times New Roman"/>
                <a:sym typeface="Times New Roman"/>
              </a:rPr>
              <a:t>Technical Aspects</a:t>
            </a:r>
          </a:p>
          <a:p>
            <a:pPr lvl="0">
              <a:spcBef>
                <a:spcPts val="0"/>
              </a:spcBef>
              <a:buNone/>
            </a:pPr>
            <a:r>
              <a:t/>
            </a:r>
            <a:endParaRPr/>
          </a:p>
        </p:txBody>
      </p:sp>
      <p:sp>
        <p:nvSpPr>
          <p:cNvPr id="102" name="Shape 102"/>
          <p:cNvSpPr txBox="1"/>
          <p:nvPr>
            <p:ph idx="1" type="body"/>
          </p:nvPr>
        </p:nvSpPr>
        <p:spPr>
          <a:xfrm>
            <a:off x="5398300" y="674325"/>
            <a:ext cx="3434100" cy="3863999"/>
          </a:xfrm>
          <a:prstGeom prst="rect">
            <a:avLst/>
          </a:prstGeom>
        </p:spPr>
        <p:txBody>
          <a:bodyPr anchorCtr="0" anchor="t" bIns="91425" lIns="91425" rIns="91425" tIns="91425">
            <a:noAutofit/>
          </a:bodyPr>
          <a:lstStyle/>
          <a:p>
            <a:pPr lvl="0" rtl="0">
              <a:spcBef>
                <a:spcPts val="0"/>
              </a:spcBef>
              <a:spcAft>
                <a:spcPts val="0"/>
              </a:spcAft>
              <a:buNone/>
            </a:pPr>
            <a:r>
              <a:rPr lang="en" sz="1200">
                <a:solidFill>
                  <a:srgbClr val="000000"/>
                </a:solidFill>
                <a:latin typeface="Times New Roman"/>
                <a:ea typeface="Times New Roman"/>
                <a:cs typeface="Times New Roman"/>
                <a:sym typeface="Times New Roman"/>
              </a:rPr>
              <a:t>Power generation between 100kW to 300kW dependent on the size and power usage each of residential building. </a:t>
            </a:r>
          </a:p>
          <a:p>
            <a:pPr lvl="0" rtl="0">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lvl="0" rtl="0">
              <a:spcBef>
                <a:spcPts val="0"/>
              </a:spcBef>
              <a:spcAft>
                <a:spcPts val="0"/>
              </a:spcAft>
              <a:buNone/>
            </a:pPr>
            <a:r>
              <a:rPr lang="en" sz="1200">
                <a:solidFill>
                  <a:srgbClr val="000000"/>
                </a:solidFill>
                <a:latin typeface="Times New Roman"/>
                <a:ea typeface="Times New Roman"/>
                <a:cs typeface="Times New Roman"/>
                <a:sym typeface="Times New Roman"/>
              </a:rPr>
              <a:t>Current architecture of Bloom Energy products can operate for 96 hours during power outages, provide a relative a max load of 50kW. </a:t>
            </a:r>
          </a:p>
          <a:p>
            <a:pPr lvl="0" rtl="0">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lvl="0" rtl="0">
              <a:spcBef>
                <a:spcPts val="0"/>
              </a:spcBef>
              <a:spcAft>
                <a:spcPts val="0"/>
              </a:spcAft>
              <a:buNone/>
            </a:pPr>
            <a:r>
              <a:rPr lang="en" sz="1200">
                <a:solidFill>
                  <a:srgbClr val="000000"/>
                </a:solidFill>
                <a:latin typeface="Times New Roman"/>
                <a:ea typeface="Times New Roman"/>
                <a:cs typeface="Times New Roman"/>
                <a:sym typeface="Times New Roman"/>
              </a:rPr>
              <a:t>Connected in a max parallel of 5 units.</a:t>
            </a:r>
          </a:p>
          <a:p>
            <a:pPr lvl="0" rtl="0">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lvl="0">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103" name="Shape 103" title="Solid Oxide Fuel Cell">
            <a:hlinkClick r:id="rId3"/>
          </p:cNvPr>
          <p:cNvSpPr/>
          <p:nvPr/>
        </p:nvSpPr>
        <p:spPr>
          <a:xfrm>
            <a:off x="375100" y="857250"/>
            <a:ext cx="4572000" cy="3429000"/>
          </a:xfrm>
          <a:prstGeom prst="rect">
            <a:avLst/>
          </a:prstGeom>
          <a:blipFill>
            <a:blip r:embed="rId4">
              <a:alphaModFix/>
            </a:blip>
            <a:stretch>
              <a:fillRect/>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391350"/>
            <a:ext cx="8520599" cy="626100"/>
          </a:xfrm>
          <a:prstGeom prst="rect">
            <a:avLst/>
          </a:prstGeom>
        </p:spPr>
        <p:txBody>
          <a:bodyPr anchorCtr="0" anchor="t" bIns="91425" lIns="91425" rIns="91425" tIns="91425">
            <a:noAutofit/>
          </a:bodyPr>
          <a:lstStyle/>
          <a:p>
            <a:pPr lvl="0" rtl="0">
              <a:lnSpc>
                <a:spcPct val="200000"/>
              </a:lnSpc>
              <a:spcBef>
                <a:spcPts val="0"/>
              </a:spcBef>
              <a:buNone/>
            </a:pPr>
            <a:r>
              <a:rPr lang="en" sz="2400" u="sng">
                <a:solidFill>
                  <a:srgbClr val="000000"/>
                </a:solidFill>
                <a:latin typeface="Arial"/>
                <a:ea typeface="Arial"/>
                <a:cs typeface="Arial"/>
                <a:sym typeface="Arial"/>
              </a:rPr>
              <a:t>Types of Fuel Cells</a:t>
            </a:r>
          </a:p>
          <a:p>
            <a:pPr lvl="0">
              <a:spcBef>
                <a:spcPts val="0"/>
              </a:spcBef>
              <a:buNone/>
            </a:pPr>
            <a:r>
              <a:t/>
            </a:r>
            <a:endParaRPr/>
          </a:p>
        </p:txBody>
      </p:sp>
      <p:sp>
        <p:nvSpPr>
          <p:cNvPr id="109" name="Shape 109"/>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spcAft>
                <a:spcPts val="0"/>
              </a:spcAft>
              <a:buNone/>
            </a:pPr>
            <a:r>
              <a:rPr lang="en">
                <a:solidFill>
                  <a:srgbClr val="000000"/>
                </a:solidFill>
                <a:latin typeface="Times New Roman"/>
                <a:ea typeface="Times New Roman"/>
                <a:cs typeface="Times New Roman"/>
                <a:sym typeface="Times New Roman"/>
              </a:rPr>
              <a:t>1)  AFC – Alkaline fuel cell</a:t>
            </a:r>
          </a:p>
          <a:p>
            <a:pPr lvl="0" rtl="0">
              <a:spcBef>
                <a:spcPts val="0"/>
              </a:spcBef>
              <a:spcAft>
                <a:spcPts val="0"/>
              </a:spcAft>
              <a:buNone/>
            </a:pPr>
            <a:r>
              <a:rPr lang="en">
                <a:solidFill>
                  <a:srgbClr val="000000"/>
                </a:solidFill>
                <a:latin typeface="Times New Roman"/>
                <a:ea typeface="Times New Roman"/>
                <a:cs typeface="Times New Roman"/>
                <a:sym typeface="Times New Roman"/>
              </a:rPr>
              <a:t>2)  PEM – Proton exchange membrane fuel cell</a:t>
            </a:r>
          </a:p>
          <a:p>
            <a:pPr lvl="0" rtl="0">
              <a:spcBef>
                <a:spcPts val="0"/>
              </a:spcBef>
              <a:spcAft>
                <a:spcPts val="0"/>
              </a:spcAft>
              <a:buNone/>
            </a:pPr>
            <a:r>
              <a:rPr lang="en">
                <a:solidFill>
                  <a:srgbClr val="000000"/>
                </a:solidFill>
                <a:latin typeface="Times New Roman"/>
                <a:ea typeface="Times New Roman"/>
                <a:cs typeface="Times New Roman"/>
                <a:sym typeface="Times New Roman"/>
              </a:rPr>
              <a:t>3)  DMFC – Direct methanol fuel cell</a:t>
            </a:r>
          </a:p>
          <a:p>
            <a:pPr lvl="0" rtl="0">
              <a:spcBef>
                <a:spcPts val="0"/>
              </a:spcBef>
              <a:spcAft>
                <a:spcPts val="0"/>
              </a:spcAft>
              <a:buNone/>
            </a:pPr>
            <a:r>
              <a:rPr lang="en">
                <a:solidFill>
                  <a:srgbClr val="000000"/>
                </a:solidFill>
                <a:latin typeface="Times New Roman"/>
                <a:ea typeface="Times New Roman"/>
                <a:cs typeface="Times New Roman"/>
                <a:sym typeface="Times New Roman"/>
              </a:rPr>
              <a:t>4)  MCFC – Molten carbonate fuel cell</a:t>
            </a:r>
          </a:p>
          <a:p>
            <a:pPr lvl="0" rtl="0">
              <a:spcBef>
                <a:spcPts val="0"/>
              </a:spcBef>
              <a:spcAft>
                <a:spcPts val="0"/>
              </a:spcAft>
              <a:buNone/>
            </a:pPr>
            <a:r>
              <a:rPr lang="en">
                <a:solidFill>
                  <a:srgbClr val="000000"/>
                </a:solidFill>
                <a:latin typeface="Times New Roman"/>
                <a:ea typeface="Times New Roman"/>
                <a:cs typeface="Times New Roman"/>
                <a:sym typeface="Times New Roman"/>
              </a:rPr>
              <a:t>5)  PAFC – phosphoric acid fuel cell</a:t>
            </a:r>
          </a:p>
          <a:p>
            <a:pPr lvl="0" rtl="0">
              <a:spcBef>
                <a:spcPts val="0"/>
              </a:spcBef>
              <a:spcAft>
                <a:spcPts val="0"/>
              </a:spcAft>
              <a:buNone/>
            </a:pPr>
            <a:r>
              <a:rPr lang="en">
                <a:solidFill>
                  <a:srgbClr val="000000"/>
                </a:solidFill>
                <a:latin typeface="Times New Roman"/>
                <a:ea typeface="Times New Roman"/>
                <a:cs typeface="Times New Roman"/>
                <a:sym typeface="Times New Roman"/>
              </a:rPr>
              <a:t>6)  SOFC – Solid oxide fuel cell</a:t>
            </a:r>
          </a:p>
          <a:p>
            <a:pPr lvl="0">
              <a:spcBef>
                <a:spcPts val="0"/>
              </a:spcBef>
              <a:buNone/>
            </a:pPr>
            <a:r>
              <a:t/>
            </a:r>
            <a:endParaRPr/>
          </a:p>
        </p:txBody>
      </p:sp>
      <p:pic>
        <p:nvPicPr>
          <p:cNvPr id="110" name="Shape 110"/>
          <p:cNvPicPr preferRelativeResize="0"/>
          <p:nvPr/>
        </p:nvPicPr>
        <p:blipFill>
          <a:blip r:embed="rId3">
            <a:alphaModFix/>
          </a:blip>
          <a:stretch>
            <a:fillRect/>
          </a:stretch>
        </p:blipFill>
        <p:spPr>
          <a:xfrm>
            <a:off x="4766250" y="652775"/>
            <a:ext cx="4295800" cy="3724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idx="1" type="body"/>
          </p:nvPr>
        </p:nvSpPr>
        <p:spPr>
          <a:xfrm>
            <a:off x="311700" y="733475"/>
            <a:ext cx="8520599" cy="1715099"/>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Reasons why SOFCs are fuel cell technology of choice:</a:t>
            </a:r>
          </a:p>
          <a:p>
            <a:pPr lvl="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Fuel flexible</a:t>
            </a:r>
          </a:p>
          <a:p>
            <a:pPr lvl="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Economical</a:t>
            </a:r>
          </a:p>
          <a:p>
            <a:pPr lvl="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High temperature technology enables Cogeneration applications</a:t>
            </a:r>
          </a:p>
          <a:p>
            <a:pPr lvl="0" rtl="0">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Can facilitate high levels of carbon capture</a:t>
            </a:r>
          </a:p>
        </p:txBody>
      </p:sp>
      <p:sp>
        <p:nvSpPr>
          <p:cNvPr id="116" name="Shape 116"/>
          <p:cNvSpPr txBox="1"/>
          <p:nvPr>
            <p:ph type="title"/>
          </p:nvPr>
        </p:nvSpPr>
        <p:spPr>
          <a:xfrm>
            <a:off x="311700" y="238950"/>
            <a:ext cx="8520599" cy="626100"/>
          </a:xfrm>
          <a:prstGeom prst="rect">
            <a:avLst/>
          </a:prstGeom>
        </p:spPr>
        <p:txBody>
          <a:bodyPr anchorCtr="0" anchor="t" bIns="91425" lIns="91425" rIns="91425" tIns="91425">
            <a:noAutofit/>
          </a:bodyPr>
          <a:lstStyle/>
          <a:p>
            <a:pPr indent="0" lvl="0" marL="12700" rtl="0">
              <a:lnSpc>
                <a:spcPct val="200000"/>
              </a:lnSpc>
              <a:spcBef>
                <a:spcPts val="0"/>
              </a:spcBef>
              <a:buNone/>
            </a:pPr>
            <a:r>
              <a:rPr lang="en" sz="2400" u="sng">
                <a:solidFill>
                  <a:srgbClr val="000000"/>
                </a:solidFill>
                <a:latin typeface="Times New Roman"/>
                <a:ea typeface="Times New Roman"/>
                <a:cs typeface="Times New Roman"/>
                <a:sym typeface="Times New Roman"/>
              </a:rPr>
              <a:t>Why SOFC?</a:t>
            </a:r>
          </a:p>
          <a:p>
            <a:pPr lvl="0">
              <a:spcBef>
                <a:spcPts val="0"/>
              </a:spcBef>
              <a:buNone/>
            </a:pPr>
            <a:r>
              <a:t/>
            </a:r>
            <a:endParaRPr/>
          </a:p>
        </p:txBody>
      </p:sp>
      <p:pic>
        <p:nvPicPr>
          <p:cNvPr id="117" name="Shape 117"/>
          <p:cNvPicPr preferRelativeResize="0"/>
          <p:nvPr/>
        </p:nvPicPr>
        <p:blipFill>
          <a:blip r:embed="rId3">
            <a:alphaModFix/>
          </a:blip>
          <a:stretch>
            <a:fillRect/>
          </a:stretch>
        </p:blipFill>
        <p:spPr>
          <a:xfrm>
            <a:off x="3064200" y="2305350"/>
            <a:ext cx="3015600" cy="2714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