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9/30/19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9/30/19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9/30/19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9/30/19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9/30/19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9/30/19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3F1D0A-2B18-4A5E-84BD-7D05BD31E1DE}"/>
              </a:ext>
            </a:extLst>
          </p:cNvPr>
          <p:cNvSpPr txBox="1"/>
          <p:nvPr/>
        </p:nvSpPr>
        <p:spPr>
          <a:xfrm rot="21540000">
            <a:off x="4010025" y="4667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
        <p:nvSpPr>
          <p:cNvPr id="2" name="TextBox 1">
            <a:extLst>
              <a:ext uri="{FF2B5EF4-FFF2-40B4-BE49-F238E27FC236}">
                <a16:creationId xmlns:a16="http://schemas.microsoft.com/office/drawing/2014/main" id="{81B4029C-AC94-43C9-9501-A18AFE156123}"/>
              </a:ext>
            </a:extLst>
          </p:cNvPr>
          <p:cNvSpPr txBox="1"/>
          <p:nvPr/>
        </p:nvSpPr>
        <p:spPr>
          <a:xfrm>
            <a:off x="733425" y="323850"/>
            <a:ext cx="987742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ea typeface="+mn-lt"/>
                <a:cs typeface="+mn-lt"/>
              </a:rPr>
              <a:t>What is the projected cost of producing a product?</a:t>
            </a:r>
            <a:endParaRPr lang="en-US" sz="3200">
              <a:cs typeface="Calibri"/>
            </a:endParaRPr>
          </a:p>
        </p:txBody>
      </p:sp>
      <p:sp>
        <p:nvSpPr>
          <p:cNvPr id="3" name="TextBox 2">
            <a:extLst>
              <a:ext uri="{FF2B5EF4-FFF2-40B4-BE49-F238E27FC236}">
                <a16:creationId xmlns:a16="http://schemas.microsoft.com/office/drawing/2014/main" id="{0A517AF4-D0D0-401F-AB34-64B7A217C51F}"/>
              </a:ext>
            </a:extLst>
          </p:cNvPr>
          <p:cNvSpPr txBox="1"/>
          <p:nvPr/>
        </p:nvSpPr>
        <p:spPr>
          <a:xfrm>
            <a:off x="628650" y="1276350"/>
            <a:ext cx="11029950" cy="59400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cs typeface="Calibri" panose="020F0502020204030204"/>
              </a:rPr>
              <a:t>For producing our product,we have considered the estimation cost for the end solution ie the predicted cost of the final product based on the scope of the project.</a:t>
            </a:r>
          </a:p>
          <a:p>
            <a:endParaRPr lang="en-US" sz="2000">
              <a:cs typeface="Calibri" panose="020F0502020204030204"/>
            </a:endParaRPr>
          </a:p>
          <a:p>
            <a:pPr marL="285750" indent="-285750">
              <a:buFont typeface="Arial"/>
              <a:buChar char="•"/>
            </a:pPr>
            <a:r>
              <a:rPr lang="en-US" sz="2000">
                <a:cs typeface="Calibri" panose="020F0502020204030204"/>
              </a:rPr>
              <a:t>Based on the requirement documentation and UML diagrams, we have planned to estimate the various cost that needs to be considered while developing the product.</a:t>
            </a:r>
          </a:p>
          <a:p>
            <a:pPr marL="285750" indent="-285750">
              <a:buFont typeface="Arial"/>
              <a:buChar char="•"/>
            </a:pPr>
            <a:endParaRPr lang="en-US" sz="2000">
              <a:cs typeface="Calibri" panose="020F0502020204030204"/>
            </a:endParaRPr>
          </a:p>
          <a:p>
            <a:pPr marL="285750" indent="-285750">
              <a:buFont typeface="Arial"/>
              <a:buChar char="•"/>
            </a:pPr>
            <a:r>
              <a:rPr lang="en-US" sz="2000">
                <a:cs typeface="Calibri" panose="020F0502020204030204"/>
              </a:rPr>
              <a:t>Here we have used analogous cost estimation method where we compared the cost of different models with already existing models.</a:t>
            </a:r>
          </a:p>
          <a:p>
            <a:endParaRPr lang="en-US" sz="2000">
              <a:cs typeface="Calibri" panose="020F0502020204030204"/>
            </a:endParaRPr>
          </a:p>
          <a:p>
            <a:endParaRPr lang="en-US" sz="2000">
              <a:cs typeface="Calibri" panose="020F0502020204030204"/>
            </a:endParaRPr>
          </a:p>
          <a:p>
            <a:endParaRPr lang="en-US" sz="2000">
              <a:cs typeface="Calibri" panose="020F0502020204030204"/>
            </a:endParaRPr>
          </a:p>
          <a:p>
            <a:endParaRPr lang="en-US" sz="2000">
              <a:cs typeface="Calibri" panose="020F0502020204030204"/>
            </a:endParaRPr>
          </a:p>
          <a:p>
            <a:pPr marL="285750" indent="-285750">
              <a:buFont typeface="Arial"/>
              <a:buChar char="•"/>
            </a:pPr>
            <a:r>
              <a:rPr lang="en-US" sz="2000">
                <a:cs typeface="Calibri" panose="020F0502020204030204"/>
              </a:rPr>
              <a:t>Direct Material Cost :- Cost of IOT node and base station, Zigbee adaptor cost(required for IOT model)</a:t>
            </a:r>
          </a:p>
          <a:p>
            <a:pPr marL="285750" indent="-285750">
              <a:buFont typeface="Arial"/>
              <a:buChar char="•"/>
            </a:pPr>
            <a:r>
              <a:rPr lang="en-US" sz="2000">
                <a:cs typeface="Calibri" panose="020F0502020204030204"/>
              </a:rPr>
              <a:t>Direct labor cost:- Labor cost is not required here</a:t>
            </a:r>
          </a:p>
          <a:p>
            <a:pPr marL="285750" indent="-285750">
              <a:buFont typeface="Arial"/>
              <a:buChar char="•"/>
            </a:pPr>
            <a:r>
              <a:rPr lang="en-US" sz="2000">
                <a:cs typeface="Calibri" panose="020F0502020204030204"/>
              </a:rPr>
              <a:t>Overhead cost-Repair cost, rent costs, advertising(required for </a:t>
            </a:r>
            <a:r>
              <a:rPr lang="en-US" sz="2000" err="1">
                <a:cs typeface="Calibri" panose="020F0502020204030204"/>
              </a:rPr>
              <a:t>instrusion</a:t>
            </a:r>
            <a:r>
              <a:rPr lang="en-US" sz="2000">
                <a:cs typeface="Calibri" panose="020F0502020204030204"/>
              </a:rPr>
              <a:t> detection and IOT model)</a:t>
            </a:r>
          </a:p>
          <a:p>
            <a:pPr marL="285750" indent="-285750">
              <a:buFont typeface="Arial"/>
              <a:buChar char="•"/>
            </a:pPr>
            <a:endParaRPr lang="en-US" sz="2000">
              <a:cs typeface="Calibri" panose="020F0502020204030204"/>
            </a:endParaRPr>
          </a:p>
          <a:p>
            <a:pPr marL="285750" indent="-285750">
              <a:buFont typeface="Arial"/>
              <a:buChar char="•"/>
            </a:pPr>
            <a:endParaRPr lang="en-US" sz="2000">
              <a:cs typeface="Calibri" panose="020F0502020204030204"/>
            </a:endParaRPr>
          </a:p>
          <a:p>
            <a:pPr marL="285750" indent="-285750">
              <a:buFont typeface="Arial"/>
              <a:buChar char="•"/>
            </a:pPr>
            <a:endParaRPr lang="en-US" sz="2000">
              <a:cs typeface="Calibri" panose="020F0502020204030204"/>
            </a:endParaRPr>
          </a:p>
          <a:p>
            <a:pPr marL="285750" indent="-285750">
              <a:buFont typeface="Arial"/>
              <a:buChar char="•"/>
            </a:pPr>
            <a:endParaRPr lang="en-US" sz="2000">
              <a:cs typeface="Calibri" panose="020F0502020204030204"/>
            </a:endParaRPr>
          </a:p>
        </p:txBody>
      </p:sp>
      <p:sp>
        <p:nvSpPr>
          <p:cNvPr id="5" name="TextBox 4">
            <a:extLst>
              <a:ext uri="{FF2B5EF4-FFF2-40B4-BE49-F238E27FC236}">
                <a16:creationId xmlns:a16="http://schemas.microsoft.com/office/drawing/2014/main" id="{6243BCA3-2F68-4BB6-BA17-0E295986E681}"/>
              </a:ext>
            </a:extLst>
          </p:cNvPr>
          <p:cNvSpPr txBox="1"/>
          <p:nvPr/>
        </p:nvSpPr>
        <p:spPr>
          <a:xfrm>
            <a:off x="914400" y="4200525"/>
            <a:ext cx="987742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i="1">
                <a:cs typeface="Calibri"/>
              </a:rPr>
              <a:t>Projected Cost = Direct Material Cost + Direct labor Cost + Overhead Cost</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5CE6BF-5CEC-4200-8ECB-CA78B1D440AD}"/>
              </a:ext>
            </a:extLst>
          </p:cNvPr>
          <p:cNvSpPr txBox="1"/>
          <p:nvPr/>
        </p:nvSpPr>
        <p:spPr>
          <a:xfrm>
            <a:off x="881067" y="397614"/>
            <a:ext cx="1080135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ea typeface="+mn-lt"/>
                <a:cs typeface="+mn-lt"/>
              </a:rPr>
              <a:t>Is project achievable in specified (Time, Cost Budget)?</a:t>
            </a:r>
            <a:endParaRPr lang="en-US" sz="3200">
              <a:cs typeface="Calibri"/>
            </a:endParaRPr>
          </a:p>
        </p:txBody>
      </p:sp>
      <p:sp>
        <p:nvSpPr>
          <p:cNvPr id="4" name="TextBox 3">
            <a:extLst>
              <a:ext uri="{FF2B5EF4-FFF2-40B4-BE49-F238E27FC236}">
                <a16:creationId xmlns:a16="http://schemas.microsoft.com/office/drawing/2014/main" id="{1DF55F7B-07AA-48A7-A6F4-EEED74EE10B9}"/>
              </a:ext>
            </a:extLst>
          </p:cNvPr>
          <p:cNvSpPr txBox="1"/>
          <p:nvPr/>
        </p:nvSpPr>
        <p:spPr>
          <a:xfrm>
            <a:off x="885825" y="1209675"/>
            <a:ext cx="10696575"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cs typeface="Calibri"/>
              </a:rPr>
              <a:t>The project is achievable in specified time and cost budget if properly planned before.</a:t>
            </a:r>
          </a:p>
          <a:p>
            <a:endParaRPr lang="en-US" sz="2000">
              <a:cs typeface="Calibri"/>
            </a:endParaRPr>
          </a:p>
          <a:p>
            <a:pPr marL="285750" indent="-285750">
              <a:buFont typeface="Arial"/>
              <a:buChar char="•"/>
            </a:pPr>
            <a:r>
              <a:rPr lang="en-US" sz="2000">
                <a:cs typeface="Calibri"/>
              </a:rPr>
              <a:t>The project can be properly planned by using these 3 achievable terms:-</a:t>
            </a:r>
          </a:p>
          <a:p>
            <a:endParaRPr lang="en-US" sz="2000">
              <a:ea typeface="+mn-lt"/>
              <a:cs typeface="+mn-lt"/>
            </a:endParaRPr>
          </a:p>
          <a:p>
            <a:r>
              <a:rPr lang="en-US" sz="2000" b="1">
                <a:ea typeface="+mn-lt"/>
                <a:cs typeface="+mn-lt"/>
              </a:rPr>
              <a:t>1. Estimate</a:t>
            </a:r>
            <a:r>
              <a:rPr lang="en-US" sz="2000">
                <a:ea typeface="+mn-lt"/>
                <a:cs typeface="+mn-lt"/>
              </a:rPr>
              <a:t>: A prediction of how long a project will take or how much it will cost or what resources will be needed, etc.</a:t>
            </a:r>
            <a:endParaRPr lang="en-US" sz="2000">
              <a:cs typeface="Calibri"/>
            </a:endParaRPr>
          </a:p>
          <a:p>
            <a:endParaRPr lang="en-US" sz="2000" b="1">
              <a:ea typeface="+mn-lt"/>
              <a:cs typeface="+mn-lt"/>
            </a:endParaRPr>
          </a:p>
          <a:p>
            <a:r>
              <a:rPr lang="en-US" sz="2000" b="1">
                <a:ea typeface="+mn-lt"/>
                <a:cs typeface="+mn-lt"/>
              </a:rPr>
              <a:t>2. Target</a:t>
            </a:r>
            <a:r>
              <a:rPr lang="en-US" sz="2000">
                <a:ea typeface="+mn-lt"/>
                <a:cs typeface="+mn-lt"/>
              </a:rPr>
              <a:t>: A statement of a desirable project objective is targeted. For connection between the IOT devices and preprocessing for classifying the data, building of intrusion detection system should be targeted first .Also time required for each model which is targeted should be estimated.</a:t>
            </a:r>
            <a:endParaRPr lang="en-US" sz="2000">
              <a:cs typeface="Calibri" panose="020F0502020204030204"/>
            </a:endParaRPr>
          </a:p>
          <a:p>
            <a:r>
              <a:rPr lang="en-US" sz="2000">
                <a:ea typeface="+mn-lt"/>
                <a:cs typeface="+mn-lt"/>
              </a:rPr>
              <a:t>For </a:t>
            </a:r>
            <a:r>
              <a:rPr lang="en-US" sz="2000" err="1">
                <a:ea typeface="+mn-lt"/>
                <a:cs typeface="+mn-lt"/>
              </a:rPr>
              <a:t>eg</a:t>
            </a:r>
            <a:r>
              <a:rPr lang="en-US" sz="2000">
                <a:ea typeface="+mn-lt"/>
                <a:cs typeface="+mn-lt"/>
              </a:rPr>
              <a:t> –Intrusion detection model will require one week to complete</a:t>
            </a:r>
          </a:p>
          <a:p>
            <a:endParaRPr lang="en-US" sz="2000" b="1">
              <a:ea typeface="+mn-lt"/>
              <a:cs typeface="+mn-lt"/>
            </a:endParaRPr>
          </a:p>
          <a:p>
            <a:r>
              <a:rPr lang="en-US" sz="2000" b="1">
                <a:ea typeface="+mn-lt"/>
                <a:cs typeface="+mn-lt"/>
              </a:rPr>
              <a:t>3. Commitment</a:t>
            </a:r>
            <a:r>
              <a:rPr lang="en-US" sz="2000">
                <a:ea typeface="+mn-lt"/>
                <a:cs typeface="+mn-lt"/>
              </a:rPr>
              <a:t>: A promise to deliver defined functionality at a specific level of quality by a certain date. This may be more aggressive or more conservative than the estimate. </a:t>
            </a:r>
            <a:endParaRPr lang="en-US" sz="2000">
              <a:cs typeface="Calibri"/>
            </a:endParaRPr>
          </a:p>
          <a:p>
            <a:pPr marL="342900" indent="-342900">
              <a:buAutoNum type="arabicPeriod"/>
            </a:pPr>
            <a:endParaRPr lang="en-US" sz="2000">
              <a:cs typeface="Calibri"/>
            </a:endParaRPr>
          </a:p>
          <a:p>
            <a:pPr marL="342900" indent="-342900">
              <a:buAutoNum type="arabicPeriod"/>
            </a:pPr>
            <a:endParaRPr lang="en-US" sz="2000">
              <a:cs typeface="Calibri"/>
            </a:endParaRPr>
          </a:p>
        </p:txBody>
      </p:sp>
    </p:spTree>
    <p:extLst>
      <p:ext uri="{BB962C8B-B14F-4D97-AF65-F5344CB8AC3E}">
        <p14:creationId xmlns:p14="http://schemas.microsoft.com/office/powerpoint/2010/main" val="277156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7836AB-3318-4F0A-9EFA-DF20E6CCE77F}"/>
              </a:ext>
            </a:extLst>
          </p:cNvPr>
          <p:cNvSpPr txBox="1"/>
          <p:nvPr/>
        </p:nvSpPr>
        <p:spPr>
          <a:xfrm>
            <a:off x="809625" y="962025"/>
            <a:ext cx="10810875"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cs typeface="Calibri"/>
              </a:rPr>
              <a:t>Project can also be achieved in specified time using the below formula:-</a:t>
            </a:r>
          </a:p>
          <a:p>
            <a:endParaRPr lang="en-US" sz="2000">
              <a:cs typeface="Calibri"/>
            </a:endParaRPr>
          </a:p>
          <a:p>
            <a:r>
              <a:rPr lang="en-US" sz="2000" b="1"/>
              <a:t>(O + 4*L + P) / 6</a:t>
            </a:r>
            <a:br>
              <a:rPr lang="en-US" sz="2000"/>
            </a:br>
            <a:br>
              <a:rPr lang="en-US" sz="2000"/>
            </a:br>
            <a:r>
              <a:rPr lang="en-US" sz="2000"/>
              <a:t>Where:</a:t>
            </a:r>
            <a:br>
              <a:rPr lang="en-US" sz="2000"/>
            </a:br>
            <a:br>
              <a:rPr lang="en-US" sz="2000"/>
            </a:br>
            <a:r>
              <a:rPr lang="en-US" sz="2000" b="1"/>
              <a:t>O = Optimistic</a:t>
            </a:r>
            <a:r>
              <a:rPr lang="en-US" sz="2000"/>
              <a:t> - How long will this take if everything goes perfectly and there are no unexpected surprises?</a:t>
            </a:r>
            <a:br>
              <a:rPr lang="en-US" sz="2000"/>
            </a:br>
            <a:br>
              <a:rPr lang="en-US" sz="2000"/>
            </a:br>
            <a:r>
              <a:rPr lang="en-US" sz="2000" b="1"/>
              <a:t>L = Most Likely</a:t>
            </a:r>
            <a:r>
              <a:rPr lang="en-US" sz="2000"/>
              <a:t> - How long do you think this will take in all likelihood?</a:t>
            </a:r>
            <a:br>
              <a:rPr lang="en-US" sz="2000"/>
            </a:br>
            <a:br>
              <a:rPr lang="en-US" sz="2000"/>
            </a:br>
            <a:r>
              <a:rPr lang="en-US" sz="2000" b="1"/>
              <a:t>P = Pessimistic</a:t>
            </a:r>
            <a:r>
              <a:rPr lang="en-US" sz="2000"/>
              <a:t> - What's the longest it could take, assuming everything proves harder than expected and there are surprises that are not  anticipated?</a:t>
            </a:r>
            <a:br>
              <a:rPr lang="en-US" sz="2000"/>
            </a:br>
            <a:br>
              <a:rPr lang="en-US" sz="2000"/>
            </a:br>
            <a:endParaRPr lang="en-US" sz="2000">
              <a:cs typeface="Calibri" panose="020F0502020204030204"/>
            </a:endParaRPr>
          </a:p>
        </p:txBody>
      </p:sp>
    </p:spTree>
    <p:extLst>
      <p:ext uri="{BB962C8B-B14F-4D97-AF65-F5344CB8AC3E}">
        <p14:creationId xmlns:p14="http://schemas.microsoft.com/office/powerpoint/2010/main" val="703067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44AEA4-7E33-4C2B-BDE2-FF8953A4813C}"/>
              </a:ext>
            </a:extLst>
          </p:cNvPr>
          <p:cNvSpPr txBox="1"/>
          <p:nvPr/>
        </p:nvSpPr>
        <p:spPr>
          <a:xfrm>
            <a:off x="790575" y="381000"/>
            <a:ext cx="101727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spc="-15">
                <a:latin typeface="Calibri"/>
                <a:cs typeface="Times New Roman"/>
              </a:rPr>
              <a:t>Are the requirements within the scope of the project?</a:t>
            </a:r>
            <a:endParaRPr lang="en-US" sz="3200">
              <a:latin typeface="Calibri"/>
              <a:cs typeface="Calibri"/>
            </a:endParaRPr>
          </a:p>
        </p:txBody>
      </p:sp>
      <p:sp>
        <p:nvSpPr>
          <p:cNvPr id="3" name="TextBox 2">
            <a:extLst>
              <a:ext uri="{FF2B5EF4-FFF2-40B4-BE49-F238E27FC236}">
                <a16:creationId xmlns:a16="http://schemas.microsoft.com/office/drawing/2014/main" id="{BAC34E05-BFBD-4712-A840-7AFBABEA1573}"/>
              </a:ext>
            </a:extLst>
          </p:cNvPr>
          <p:cNvSpPr txBox="1"/>
          <p:nvPr/>
        </p:nvSpPr>
        <p:spPr>
          <a:xfrm>
            <a:off x="685800" y="1143000"/>
            <a:ext cx="10820400"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cs typeface="Calibri"/>
              </a:rPr>
              <a:t>Our product scope is to provide security to the in any IOT network where main function of the IDS is to detect anomalous behavior to protect IOT devices.</a:t>
            </a:r>
          </a:p>
          <a:p>
            <a:pPr marL="285750" indent="-285750">
              <a:buFont typeface="Arial"/>
              <a:buChar char="•"/>
            </a:pPr>
            <a:endParaRPr lang="en-US" sz="2000">
              <a:cs typeface="Calibri"/>
            </a:endParaRPr>
          </a:p>
          <a:p>
            <a:pPr marL="285750" indent="-285750">
              <a:buFont typeface="Arial"/>
              <a:buChar char="•"/>
            </a:pPr>
            <a:r>
              <a:rPr lang="en-US" sz="2000">
                <a:cs typeface="Calibri"/>
              </a:rPr>
              <a:t>The functional requirements like:-</a:t>
            </a:r>
          </a:p>
          <a:p>
            <a:pPr marL="342900" indent="-342900">
              <a:buAutoNum type="arabicPeriod"/>
            </a:pPr>
            <a:r>
              <a:rPr lang="en-US" sz="2000">
                <a:cs typeface="Calibri"/>
              </a:rPr>
              <a:t>  Login Authentication-This requirement is within the scope as we can create a web application displaying username and password for a login page.</a:t>
            </a:r>
          </a:p>
          <a:p>
            <a:pPr marL="342900" indent="-342900">
              <a:buAutoNum type="arabicPeriod"/>
            </a:pPr>
            <a:endParaRPr lang="en-US" sz="2000">
              <a:cs typeface="Calibri"/>
            </a:endParaRPr>
          </a:p>
          <a:p>
            <a:pPr marL="342900" indent="-342900">
              <a:buAutoNum type="arabicPeriod"/>
            </a:pPr>
            <a:r>
              <a:rPr lang="en-US" sz="2000">
                <a:cs typeface="Calibri"/>
              </a:rPr>
              <a:t>Network Connection-Here the data which is sensed is sent to the base station using </a:t>
            </a:r>
            <a:r>
              <a:rPr lang="en-US" sz="2000" err="1">
                <a:cs typeface="Calibri" panose="020F0502020204030204"/>
              </a:rPr>
              <a:t>zigbee</a:t>
            </a:r>
            <a:r>
              <a:rPr lang="en-US" sz="2000">
                <a:cs typeface="Calibri" panose="020F0502020204030204"/>
              </a:rPr>
              <a:t> protocol.</a:t>
            </a:r>
          </a:p>
          <a:p>
            <a:pPr marL="342900" indent="-342900">
              <a:buAutoNum type="arabicPeriod"/>
            </a:pPr>
            <a:endParaRPr lang="en-US" sz="2000">
              <a:cs typeface="Calibri" panose="020F0502020204030204"/>
            </a:endParaRPr>
          </a:p>
          <a:p>
            <a:pPr marL="342900" indent="-342900">
              <a:buAutoNum type="arabicPeriod"/>
            </a:pPr>
            <a:r>
              <a:rPr lang="en-US" sz="2000">
                <a:cs typeface="Calibri" panose="020F0502020204030204"/>
              </a:rPr>
              <a:t>Training data and intrusion detection-Random forest algorithm is used to detect the category of the attack which is within the scope of the project.</a:t>
            </a:r>
          </a:p>
          <a:p>
            <a:endParaRPr lang="en-US" sz="2000">
              <a:cs typeface="Calibri" panose="020F0502020204030204"/>
            </a:endParaRPr>
          </a:p>
          <a:p>
            <a:pPr marL="342900" indent="-342900">
              <a:buAutoNum type="arabicPeriod"/>
            </a:pPr>
            <a:r>
              <a:rPr lang="en-US" sz="2000">
                <a:cs typeface="Calibri" panose="020F0502020204030204"/>
              </a:rPr>
              <a:t>Notification-Display on the web page if the attack is malicious.</a:t>
            </a:r>
          </a:p>
          <a:p>
            <a:pPr marL="342900" indent="-342900">
              <a:buFontTx/>
              <a:buAutoNum type="arabicPeriod"/>
            </a:pPr>
            <a:endParaRPr lang="en-US" sz="2000">
              <a:cs typeface="Calibri" panose="020F0502020204030204"/>
            </a:endParaRPr>
          </a:p>
          <a:p>
            <a:pPr marL="285750" indent="-285750">
              <a:buFont typeface="Arial"/>
              <a:buChar char="•"/>
            </a:pPr>
            <a:r>
              <a:rPr lang="en-US" sz="2000">
                <a:cs typeface="Calibri" panose="020F0502020204030204"/>
              </a:rPr>
              <a:t>The </a:t>
            </a:r>
            <a:r>
              <a:rPr lang="en-US" sz="2000" err="1">
                <a:cs typeface="Calibri" panose="020F0502020204030204"/>
              </a:rPr>
              <a:t>non functional</a:t>
            </a:r>
            <a:r>
              <a:rPr lang="en-US" sz="2000">
                <a:cs typeface="Calibri" panose="020F0502020204030204"/>
              </a:rPr>
              <a:t> requirements like performance, security ,safety, configuration of the system are also within the scope of the project because they are explicit requirements and should be taken care to avoid any unexpected errors or bugs.</a:t>
            </a:r>
          </a:p>
          <a:p>
            <a:endParaRPr lang="en-US" sz="2000">
              <a:cs typeface="Calibri" panose="020F0502020204030204"/>
            </a:endParaRPr>
          </a:p>
          <a:p>
            <a:endParaRPr lang="en-US" sz="2000">
              <a:cs typeface="Calibri" panose="020F0502020204030204"/>
            </a:endParaRPr>
          </a:p>
        </p:txBody>
      </p:sp>
    </p:spTree>
    <p:extLst>
      <p:ext uri="{BB962C8B-B14F-4D97-AF65-F5344CB8AC3E}">
        <p14:creationId xmlns:p14="http://schemas.microsoft.com/office/powerpoint/2010/main" val="29403426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4</Slides>
  <Notes>0</Notes>
  <HiddenSlides>0</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shraddhahouji@outlook.com</cp:lastModifiedBy>
  <cp:revision>1</cp:revision>
  <dcterms:created xsi:type="dcterms:W3CDTF">2013-07-15T20:26:40Z</dcterms:created>
  <dcterms:modified xsi:type="dcterms:W3CDTF">2019-09-30T08:42:06Z</dcterms:modified>
</cp:coreProperties>
</file>