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9" r:id="rId5"/>
    <p:sldId id="261" r:id="rId6"/>
    <p:sldId id="258" r:id="rId7"/>
    <p:sldId id="263" r:id="rId8"/>
    <p:sldId id="264" r:id="rId9"/>
    <p:sldId id="265" r:id="rId10"/>
    <p:sldId id="267" r:id="rId11"/>
    <p:sldId id="268" r:id="rId12"/>
    <p:sldId id="269" r:id="rId13"/>
    <p:sldId id="270" r:id="rId14"/>
    <p:sldId id="271" r:id="rId15"/>
    <p:sldId id="274" r:id="rId16"/>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7C3B-69D2-472C-A39A-700B476044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FAC684-5944-475E-8ECA-D74F322BE6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57927B-492C-42E9-AE09-541124F1AF01}"/>
              </a:ext>
            </a:extLst>
          </p:cNvPr>
          <p:cNvSpPr>
            <a:spLocks noGrp="1"/>
          </p:cNvSpPr>
          <p:nvPr>
            <p:ph type="dt" sz="half" idx="10"/>
          </p:nvPr>
        </p:nvSpPr>
        <p:spPr/>
        <p:txBody>
          <a:bodyPr/>
          <a:lstStyle/>
          <a:p>
            <a:fld id="{DA1985F3-0462-4692-8A00-81082B2B7EB0}" type="datetimeFigureOut">
              <a:rPr lang="en-US" smtClean="0"/>
              <a:t>10/2/2019</a:t>
            </a:fld>
            <a:endParaRPr lang="en-US"/>
          </a:p>
        </p:txBody>
      </p:sp>
      <p:sp>
        <p:nvSpPr>
          <p:cNvPr id="5" name="Footer Placeholder 4">
            <a:extLst>
              <a:ext uri="{FF2B5EF4-FFF2-40B4-BE49-F238E27FC236}">
                <a16:creationId xmlns:a16="http://schemas.microsoft.com/office/drawing/2014/main" id="{43A588AC-47AC-47AA-BC41-E95EFAAC52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222C07-CDF3-438A-AE48-E896C193CA24}"/>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1032525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1BCC-2DAD-4389-95EA-994F23A1AB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43CBDB-B602-4D6C-B2D5-E271023E08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B75C9A-A435-4E0A-B6BF-E2AF7A599284}"/>
              </a:ext>
            </a:extLst>
          </p:cNvPr>
          <p:cNvSpPr>
            <a:spLocks noGrp="1"/>
          </p:cNvSpPr>
          <p:nvPr>
            <p:ph type="dt" sz="half" idx="10"/>
          </p:nvPr>
        </p:nvSpPr>
        <p:spPr/>
        <p:txBody>
          <a:bodyPr/>
          <a:lstStyle/>
          <a:p>
            <a:fld id="{DA1985F3-0462-4692-8A00-81082B2B7EB0}" type="datetimeFigureOut">
              <a:rPr lang="en-US" smtClean="0"/>
              <a:t>10/2/2019</a:t>
            </a:fld>
            <a:endParaRPr lang="en-US"/>
          </a:p>
        </p:txBody>
      </p:sp>
      <p:sp>
        <p:nvSpPr>
          <p:cNvPr id="5" name="Footer Placeholder 4">
            <a:extLst>
              <a:ext uri="{FF2B5EF4-FFF2-40B4-BE49-F238E27FC236}">
                <a16:creationId xmlns:a16="http://schemas.microsoft.com/office/drawing/2014/main" id="{D9C4B1A4-A174-4B0B-96A1-C87B8AD3D7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D6A9C-44E3-4479-9241-3F8B7E744710}"/>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1014460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4D2EFC-D44A-4174-A322-0B2C199E32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21499E-ADF4-4F3C-B3E8-919AB3F456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23DA57-D139-436E-9021-2570B2B20645}"/>
              </a:ext>
            </a:extLst>
          </p:cNvPr>
          <p:cNvSpPr>
            <a:spLocks noGrp="1"/>
          </p:cNvSpPr>
          <p:nvPr>
            <p:ph type="dt" sz="half" idx="10"/>
          </p:nvPr>
        </p:nvSpPr>
        <p:spPr/>
        <p:txBody>
          <a:bodyPr/>
          <a:lstStyle/>
          <a:p>
            <a:fld id="{DA1985F3-0462-4692-8A00-81082B2B7EB0}" type="datetimeFigureOut">
              <a:rPr lang="en-US" smtClean="0"/>
              <a:t>10/2/2019</a:t>
            </a:fld>
            <a:endParaRPr lang="en-US"/>
          </a:p>
        </p:txBody>
      </p:sp>
      <p:sp>
        <p:nvSpPr>
          <p:cNvPr id="5" name="Footer Placeholder 4">
            <a:extLst>
              <a:ext uri="{FF2B5EF4-FFF2-40B4-BE49-F238E27FC236}">
                <a16:creationId xmlns:a16="http://schemas.microsoft.com/office/drawing/2014/main" id="{7735B0D6-74D0-4E02-9EDC-04CC08E67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BAF5C-C12A-4A9B-93A2-1F22141B83B4}"/>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3010481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5562-1595-4E31-BA04-6736751C16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8FFB5C-5468-4D20-A85E-8C30B4E8BA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AA9E4-D841-48A1-8EA4-241AB0214FD6}"/>
              </a:ext>
            </a:extLst>
          </p:cNvPr>
          <p:cNvSpPr>
            <a:spLocks noGrp="1"/>
          </p:cNvSpPr>
          <p:nvPr>
            <p:ph type="dt" sz="half" idx="10"/>
          </p:nvPr>
        </p:nvSpPr>
        <p:spPr/>
        <p:txBody>
          <a:bodyPr/>
          <a:lstStyle/>
          <a:p>
            <a:fld id="{DA1985F3-0462-4692-8A00-81082B2B7EB0}" type="datetimeFigureOut">
              <a:rPr lang="en-US" smtClean="0"/>
              <a:t>10/2/2019</a:t>
            </a:fld>
            <a:endParaRPr lang="en-US"/>
          </a:p>
        </p:txBody>
      </p:sp>
      <p:sp>
        <p:nvSpPr>
          <p:cNvPr id="5" name="Footer Placeholder 4">
            <a:extLst>
              <a:ext uri="{FF2B5EF4-FFF2-40B4-BE49-F238E27FC236}">
                <a16:creationId xmlns:a16="http://schemas.microsoft.com/office/drawing/2014/main" id="{A0AD7DD6-531F-4E39-874E-E6DD7BE6DF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B459C7-1CB2-4C42-A0C8-9C65B306593B}"/>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157884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B6AD3-9062-4B4A-BFB7-5AFB132012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1288F1-E73F-4659-8AA1-8065DA48A3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551379-5D28-4150-BAC6-75FE5EF1AD6E}"/>
              </a:ext>
            </a:extLst>
          </p:cNvPr>
          <p:cNvSpPr>
            <a:spLocks noGrp="1"/>
          </p:cNvSpPr>
          <p:nvPr>
            <p:ph type="dt" sz="half" idx="10"/>
          </p:nvPr>
        </p:nvSpPr>
        <p:spPr/>
        <p:txBody>
          <a:bodyPr/>
          <a:lstStyle/>
          <a:p>
            <a:fld id="{DA1985F3-0462-4692-8A00-81082B2B7EB0}" type="datetimeFigureOut">
              <a:rPr lang="en-US" smtClean="0"/>
              <a:t>10/2/2019</a:t>
            </a:fld>
            <a:endParaRPr lang="en-US"/>
          </a:p>
        </p:txBody>
      </p:sp>
      <p:sp>
        <p:nvSpPr>
          <p:cNvPr id="5" name="Footer Placeholder 4">
            <a:extLst>
              <a:ext uri="{FF2B5EF4-FFF2-40B4-BE49-F238E27FC236}">
                <a16:creationId xmlns:a16="http://schemas.microsoft.com/office/drawing/2014/main" id="{4FEDB845-7BA6-4893-9BE1-1BF70072A9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AC309-F3FC-4977-9174-44CA25CCCF8E}"/>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3706718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81154-3FD2-4AE8-948B-C45D87582A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EE6F0-24D5-4963-97C2-61AEF1FE9F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F43AE2-777D-49D1-8E8A-83EB02D711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688BFB-4739-4577-8476-3639C65FD5A7}"/>
              </a:ext>
            </a:extLst>
          </p:cNvPr>
          <p:cNvSpPr>
            <a:spLocks noGrp="1"/>
          </p:cNvSpPr>
          <p:nvPr>
            <p:ph type="dt" sz="half" idx="10"/>
          </p:nvPr>
        </p:nvSpPr>
        <p:spPr/>
        <p:txBody>
          <a:bodyPr/>
          <a:lstStyle/>
          <a:p>
            <a:fld id="{DA1985F3-0462-4692-8A00-81082B2B7EB0}" type="datetimeFigureOut">
              <a:rPr lang="en-US" smtClean="0"/>
              <a:t>10/2/2019</a:t>
            </a:fld>
            <a:endParaRPr lang="en-US"/>
          </a:p>
        </p:txBody>
      </p:sp>
      <p:sp>
        <p:nvSpPr>
          <p:cNvPr id="6" name="Footer Placeholder 5">
            <a:extLst>
              <a:ext uri="{FF2B5EF4-FFF2-40B4-BE49-F238E27FC236}">
                <a16:creationId xmlns:a16="http://schemas.microsoft.com/office/drawing/2014/main" id="{7541E829-69B8-45A8-8C93-C032467F0B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DB92ED-33A4-4A22-813E-DEE59185F53B}"/>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4075396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F0A6-8D19-47FA-8EB3-55BACC4333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EE8722-CA95-4CE6-8400-E002112992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66CDA1-32C0-4985-933A-3BD9E278E7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21640C-1CCC-4CD7-BE94-74642BABC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8FF25F-B4B5-483D-A60D-C7B5051D87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8919CB-41A8-4BE4-8DE5-AEA0B41CCA7A}"/>
              </a:ext>
            </a:extLst>
          </p:cNvPr>
          <p:cNvSpPr>
            <a:spLocks noGrp="1"/>
          </p:cNvSpPr>
          <p:nvPr>
            <p:ph type="dt" sz="half" idx="10"/>
          </p:nvPr>
        </p:nvSpPr>
        <p:spPr/>
        <p:txBody>
          <a:bodyPr/>
          <a:lstStyle/>
          <a:p>
            <a:fld id="{DA1985F3-0462-4692-8A00-81082B2B7EB0}" type="datetimeFigureOut">
              <a:rPr lang="en-US" smtClean="0"/>
              <a:t>10/2/2019</a:t>
            </a:fld>
            <a:endParaRPr lang="en-US"/>
          </a:p>
        </p:txBody>
      </p:sp>
      <p:sp>
        <p:nvSpPr>
          <p:cNvPr id="8" name="Footer Placeholder 7">
            <a:extLst>
              <a:ext uri="{FF2B5EF4-FFF2-40B4-BE49-F238E27FC236}">
                <a16:creationId xmlns:a16="http://schemas.microsoft.com/office/drawing/2014/main" id="{A777068B-A28E-4F85-AA9C-F233731DD7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F0DBA0-FE9D-428A-8A17-9A6A2D9DCE9A}"/>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384650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D462-C853-4153-8F99-BF58BD16B1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71666B-7312-4B26-A840-916D132D9EC4}"/>
              </a:ext>
            </a:extLst>
          </p:cNvPr>
          <p:cNvSpPr>
            <a:spLocks noGrp="1"/>
          </p:cNvSpPr>
          <p:nvPr>
            <p:ph type="dt" sz="half" idx="10"/>
          </p:nvPr>
        </p:nvSpPr>
        <p:spPr/>
        <p:txBody>
          <a:bodyPr/>
          <a:lstStyle/>
          <a:p>
            <a:fld id="{DA1985F3-0462-4692-8A00-81082B2B7EB0}" type="datetimeFigureOut">
              <a:rPr lang="en-US" smtClean="0"/>
              <a:t>10/2/2019</a:t>
            </a:fld>
            <a:endParaRPr lang="en-US"/>
          </a:p>
        </p:txBody>
      </p:sp>
      <p:sp>
        <p:nvSpPr>
          <p:cNvPr id="4" name="Footer Placeholder 3">
            <a:extLst>
              <a:ext uri="{FF2B5EF4-FFF2-40B4-BE49-F238E27FC236}">
                <a16:creationId xmlns:a16="http://schemas.microsoft.com/office/drawing/2014/main" id="{6A019B46-24FE-46EB-8F48-53F414F774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7393F5-8623-4A7C-A647-A4F7F015FAED}"/>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1798065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3C4D20-E0F0-4465-B189-0B9672FA2623}"/>
              </a:ext>
            </a:extLst>
          </p:cNvPr>
          <p:cNvSpPr>
            <a:spLocks noGrp="1"/>
          </p:cNvSpPr>
          <p:nvPr>
            <p:ph type="dt" sz="half" idx="10"/>
          </p:nvPr>
        </p:nvSpPr>
        <p:spPr/>
        <p:txBody>
          <a:bodyPr/>
          <a:lstStyle/>
          <a:p>
            <a:fld id="{DA1985F3-0462-4692-8A00-81082B2B7EB0}" type="datetimeFigureOut">
              <a:rPr lang="en-US" smtClean="0"/>
              <a:t>10/2/2019</a:t>
            </a:fld>
            <a:endParaRPr lang="en-US"/>
          </a:p>
        </p:txBody>
      </p:sp>
      <p:sp>
        <p:nvSpPr>
          <p:cNvPr id="3" name="Footer Placeholder 2">
            <a:extLst>
              <a:ext uri="{FF2B5EF4-FFF2-40B4-BE49-F238E27FC236}">
                <a16:creationId xmlns:a16="http://schemas.microsoft.com/office/drawing/2014/main" id="{47982E42-313F-4D6C-A9FF-D21E543850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015FF6-194A-4A26-B861-D38059783A5D}"/>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2225497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DAF5-51B1-4057-9B68-A2D435C352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8733E2-50E1-4F1A-B404-A8B544ACE6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DA5222-CC8A-45D8-B025-3C5F6562AD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2310A8-74B7-4BA9-9209-011C5E01207E}"/>
              </a:ext>
            </a:extLst>
          </p:cNvPr>
          <p:cNvSpPr>
            <a:spLocks noGrp="1"/>
          </p:cNvSpPr>
          <p:nvPr>
            <p:ph type="dt" sz="half" idx="10"/>
          </p:nvPr>
        </p:nvSpPr>
        <p:spPr/>
        <p:txBody>
          <a:bodyPr/>
          <a:lstStyle/>
          <a:p>
            <a:fld id="{DA1985F3-0462-4692-8A00-81082B2B7EB0}" type="datetimeFigureOut">
              <a:rPr lang="en-US" smtClean="0"/>
              <a:t>10/2/2019</a:t>
            </a:fld>
            <a:endParaRPr lang="en-US"/>
          </a:p>
        </p:txBody>
      </p:sp>
      <p:sp>
        <p:nvSpPr>
          <p:cNvPr id="6" name="Footer Placeholder 5">
            <a:extLst>
              <a:ext uri="{FF2B5EF4-FFF2-40B4-BE49-F238E27FC236}">
                <a16:creationId xmlns:a16="http://schemas.microsoft.com/office/drawing/2014/main" id="{1530FFD6-7B34-427B-A967-A41DFA576D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B02D6B-205B-425F-A78C-4826F26023F0}"/>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57094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69DA6-FA31-43F0-8E6D-20B683F90E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0E39CC-5634-4AF0-91B6-EE8CD3435E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76760F-38FB-41A7-A4D8-E554AF7F6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7FB4CF-14D4-4BE7-A220-5E304F9335DB}"/>
              </a:ext>
            </a:extLst>
          </p:cNvPr>
          <p:cNvSpPr>
            <a:spLocks noGrp="1"/>
          </p:cNvSpPr>
          <p:nvPr>
            <p:ph type="dt" sz="half" idx="10"/>
          </p:nvPr>
        </p:nvSpPr>
        <p:spPr/>
        <p:txBody>
          <a:bodyPr/>
          <a:lstStyle/>
          <a:p>
            <a:fld id="{DA1985F3-0462-4692-8A00-81082B2B7EB0}" type="datetimeFigureOut">
              <a:rPr lang="en-US" smtClean="0"/>
              <a:t>10/2/2019</a:t>
            </a:fld>
            <a:endParaRPr lang="en-US"/>
          </a:p>
        </p:txBody>
      </p:sp>
      <p:sp>
        <p:nvSpPr>
          <p:cNvPr id="6" name="Footer Placeholder 5">
            <a:extLst>
              <a:ext uri="{FF2B5EF4-FFF2-40B4-BE49-F238E27FC236}">
                <a16:creationId xmlns:a16="http://schemas.microsoft.com/office/drawing/2014/main" id="{45D42F32-F3C4-4B10-8802-774E0AA16E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44D84-CA56-4B95-AC62-E51E82AFD03B}"/>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203601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0C52D7-41E1-4FAB-82F2-8DC2186711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5B4A32-38F7-4A94-B9C7-32DA3A41B2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ABF4AB-8C2D-43FC-BE9D-6C11EA4593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985F3-0462-4692-8A00-81082B2B7EB0}" type="datetimeFigureOut">
              <a:rPr lang="en-US" smtClean="0"/>
              <a:t>10/2/2019</a:t>
            </a:fld>
            <a:endParaRPr lang="en-US"/>
          </a:p>
        </p:txBody>
      </p:sp>
      <p:sp>
        <p:nvSpPr>
          <p:cNvPr id="5" name="Footer Placeholder 4">
            <a:extLst>
              <a:ext uri="{FF2B5EF4-FFF2-40B4-BE49-F238E27FC236}">
                <a16:creationId xmlns:a16="http://schemas.microsoft.com/office/drawing/2014/main" id="{80F2D4D2-8EB9-408A-B4A2-59F49C8F00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E5D30F-7D47-4055-A545-71D74F81C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D0CA6-53D7-48A4-8CA4-7BB15FD7823B}" type="slidenum">
              <a:rPr lang="en-US" smtClean="0"/>
              <a:t>‹#›</a:t>
            </a:fld>
            <a:endParaRPr lang="en-US"/>
          </a:p>
        </p:txBody>
      </p:sp>
    </p:spTree>
    <p:extLst>
      <p:ext uri="{BB962C8B-B14F-4D97-AF65-F5344CB8AC3E}">
        <p14:creationId xmlns:p14="http://schemas.microsoft.com/office/powerpoint/2010/main" val="4282012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BE810-4A08-4A5C-9893-2B1E67CDB45F}"/>
              </a:ext>
            </a:extLst>
          </p:cNvPr>
          <p:cNvSpPr>
            <a:spLocks noGrp="1"/>
          </p:cNvSpPr>
          <p:nvPr>
            <p:ph type="ctrTitle"/>
          </p:nvPr>
        </p:nvSpPr>
        <p:spPr>
          <a:xfrm>
            <a:off x="674703" y="1122362"/>
            <a:ext cx="10821880" cy="3121163"/>
          </a:xfrm>
        </p:spPr>
        <p:txBody>
          <a:bodyPr>
            <a:normAutofit/>
          </a:bodyPr>
          <a:lstStyle/>
          <a:p>
            <a:r>
              <a:rPr lang="en-US" dirty="0"/>
              <a:t>Anomaly Based Intrusion Detection System in IoT Networks using Random Forest </a:t>
            </a:r>
          </a:p>
        </p:txBody>
      </p:sp>
    </p:spTree>
    <p:extLst>
      <p:ext uri="{BB962C8B-B14F-4D97-AF65-F5344CB8AC3E}">
        <p14:creationId xmlns:p14="http://schemas.microsoft.com/office/powerpoint/2010/main" val="1793365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44AEA4-7E33-4C2B-BDE2-FF8953A4813C}"/>
              </a:ext>
            </a:extLst>
          </p:cNvPr>
          <p:cNvSpPr txBox="1"/>
          <p:nvPr/>
        </p:nvSpPr>
        <p:spPr>
          <a:xfrm>
            <a:off x="790575" y="381000"/>
            <a:ext cx="101727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spc="-15">
                <a:latin typeface="Calibri"/>
                <a:cs typeface="Times New Roman"/>
              </a:rPr>
              <a:t>Are the requirements within the scope of the project?</a:t>
            </a:r>
            <a:endParaRPr lang="en-US" sz="3200">
              <a:latin typeface="Calibri"/>
              <a:cs typeface="Calibri"/>
            </a:endParaRPr>
          </a:p>
        </p:txBody>
      </p:sp>
      <p:sp>
        <p:nvSpPr>
          <p:cNvPr id="3" name="TextBox 2">
            <a:extLst>
              <a:ext uri="{FF2B5EF4-FFF2-40B4-BE49-F238E27FC236}">
                <a16:creationId xmlns:a16="http://schemas.microsoft.com/office/drawing/2014/main" id="{BAC34E05-BFBD-4712-A840-7AFBABEA1573}"/>
              </a:ext>
            </a:extLst>
          </p:cNvPr>
          <p:cNvSpPr txBox="1"/>
          <p:nvPr/>
        </p:nvSpPr>
        <p:spPr>
          <a:xfrm>
            <a:off x="685800" y="1143000"/>
            <a:ext cx="10820400"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cs typeface="Calibri"/>
              </a:rPr>
              <a:t>Our product scope is to provide security to the in any IOT network where main function of the IDS is to detect anomalous behavior to protect IOT devices.</a:t>
            </a:r>
          </a:p>
          <a:p>
            <a:pPr marL="285750" indent="-285750">
              <a:buFont typeface="Arial"/>
              <a:buChar char="•"/>
            </a:pPr>
            <a:endParaRPr lang="en-US" sz="2000" dirty="0">
              <a:cs typeface="Calibri"/>
            </a:endParaRPr>
          </a:p>
          <a:p>
            <a:pPr marL="285750" indent="-285750">
              <a:buFont typeface="Arial"/>
              <a:buChar char="•"/>
            </a:pPr>
            <a:r>
              <a:rPr lang="en-US" sz="2000" dirty="0">
                <a:cs typeface="Calibri"/>
              </a:rPr>
              <a:t>The functional requirements like:-</a:t>
            </a:r>
          </a:p>
          <a:p>
            <a:pPr marL="342900" indent="-342900">
              <a:buAutoNum type="arabicPeriod"/>
            </a:pPr>
            <a:r>
              <a:rPr lang="en-US" sz="2000" dirty="0">
                <a:cs typeface="Calibri"/>
              </a:rPr>
              <a:t>  Login Authentication-This requirement is within the scope as we can create a web application displaying username and password for a login page.</a:t>
            </a:r>
          </a:p>
          <a:p>
            <a:pPr marL="342900" indent="-342900">
              <a:buAutoNum type="arabicPeriod"/>
            </a:pPr>
            <a:endParaRPr lang="en-US" sz="2000" dirty="0">
              <a:cs typeface="Calibri"/>
            </a:endParaRPr>
          </a:p>
          <a:p>
            <a:pPr marL="342900" indent="-342900">
              <a:buAutoNum type="arabicPeriod"/>
            </a:pPr>
            <a:r>
              <a:rPr lang="en-US" sz="2000" dirty="0">
                <a:cs typeface="Calibri"/>
              </a:rPr>
              <a:t>Network Connection-Here the data which is sensed is sent to the base station using </a:t>
            </a:r>
            <a:r>
              <a:rPr lang="en-US" sz="2000" dirty="0" err="1">
                <a:cs typeface="Calibri" panose="020F0502020204030204"/>
              </a:rPr>
              <a:t>zigbee</a:t>
            </a:r>
            <a:r>
              <a:rPr lang="en-US" sz="2000" dirty="0">
                <a:cs typeface="Calibri" panose="020F0502020204030204"/>
              </a:rPr>
              <a:t> protocol.</a:t>
            </a:r>
          </a:p>
          <a:p>
            <a:pPr marL="342900" indent="-342900">
              <a:buAutoNum type="arabicPeriod"/>
            </a:pPr>
            <a:endParaRPr lang="en-US" sz="2000" dirty="0">
              <a:cs typeface="Calibri" panose="020F0502020204030204"/>
            </a:endParaRPr>
          </a:p>
          <a:p>
            <a:pPr marL="342900" indent="-342900">
              <a:buAutoNum type="arabicPeriod"/>
            </a:pPr>
            <a:r>
              <a:rPr lang="en-US" sz="2000" dirty="0">
                <a:cs typeface="Calibri" panose="020F0502020204030204"/>
              </a:rPr>
              <a:t>Training data and intrusion detection-Random forest algorithm is used to detect the category of the attack which is within the scope of the project.</a:t>
            </a:r>
          </a:p>
          <a:p>
            <a:pPr marL="342900" indent="-342900">
              <a:buAutoNum type="arabicPeriod"/>
            </a:pPr>
            <a:endParaRPr lang="en-US" sz="2000" dirty="0">
              <a:cs typeface="Calibri" panose="020F0502020204030204"/>
            </a:endParaRPr>
          </a:p>
          <a:p>
            <a:pPr marL="342900" indent="-342900">
              <a:buAutoNum type="arabicPeriod"/>
            </a:pPr>
            <a:r>
              <a:rPr lang="en-US" sz="2000" dirty="0">
                <a:cs typeface="Calibri" panose="020F0502020204030204"/>
              </a:rPr>
              <a:t>Notification-Display on the web page if the attack is malicious.</a:t>
            </a:r>
          </a:p>
          <a:p>
            <a:pPr marL="342900" indent="-342900">
              <a:buFontTx/>
              <a:buAutoNum type="arabicPeriod"/>
            </a:pPr>
            <a:endParaRPr lang="en-US" sz="2000" dirty="0">
              <a:cs typeface="Calibri" panose="020F0502020204030204"/>
            </a:endParaRPr>
          </a:p>
          <a:p>
            <a:pPr marL="285750" indent="-285750">
              <a:buFont typeface="Arial"/>
              <a:buChar char="•"/>
            </a:pPr>
            <a:r>
              <a:rPr lang="en-US" sz="2000" dirty="0">
                <a:cs typeface="Calibri" panose="020F0502020204030204"/>
              </a:rPr>
              <a:t>The non functional requirements like performance, security ,safety, configuration of the system are also within the scope of the project because they are explicit requirements and should be taken care to avoid any unexpected errors or bugs.</a:t>
            </a:r>
          </a:p>
          <a:p>
            <a:endParaRPr lang="en-US" sz="2000" dirty="0">
              <a:cs typeface="Calibri" panose="020F0502020204030204"/>
            </a:endParaRPr>
          </a:p>
          <a:p>
            <a:endParaRPr lang="en-US" sz="2000" dirty="0">
              <a:cs typeface="Calibri" panose="020F0502020204030204"/>
            </a:endParaRPr>
          </a:p>
        </p:txBody>
      </p:sp>
    </p:spTree>
    <p:extLst>
      <p:ext uri="{BB962C8B-B14F-4D97-AF65-F5344CB8AC3E}">
        <p14:creationId xmlns:p14="http://schemas.microsoft.com/office/powerpoint/2010/main" val="2940342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A67A0-57C8-384C-881F-B3028AC21EA6}"/>
              </a:ext>
            </a:extLst>
          </p:cNvPr>
          <p:cNvSpPr>
            <a:spLocks noGrp="1"/>
          </p:cNvSpPr>
          <p:nvPr>
            <p:ph type="ctrTitle"/>
          </p:nvPr>
        </p:nvSpPr>
        <p:spPr>
          <a:xfrm>
            <a:off x="1524000" y="785011"/>
            <a:ext cx="9144000" cy="939702"/>
          </a:xfrm>
        </p:spPr>
        <p:txBody>
          <a:bodyPr/>
          <a:lstStyle/>
          <a:p>
            <a:r>
              <a:rPr lang="en-IN" dirty="0"/>
              <a:t>Scope</a:t>
            </a:r>
            <a:endParaRPr lang="en-US" dirty="0"/>
          </a:p>
        </p:txBody>
      </p:sp>
      <p:sp>
        <p:nvSpPr>
          <p:cNvPr id="5" name="Rectangle 2">
            <a:extLst>
              <a:ext uri="{FF2B5EF4-FFF2-40B4-BE49-F238E27FC236}">
                <a16:creationId xmlns:a16="http://schemas.microsoft.com/office/drawing/2014/main" id="{EDA24200-63CC-4E1B-8DEF-DBDD981B43FE}"/>
              </a:ext>
            </a:extLst>
          </p:cNvPr>
          <p:cNvSpPr>
            <a:spLocks noGrp="1" noChangeArrowheads="1"/>
          </p:cNvSpPr>
          <p:nvPr>
            <p:ph type="subTitle" idx="1"/>
          </p:nvPr>
        </p:nvSpPr>
        <p:spPr bwMode="auto">
          <a:xfrm>
            <a:off x="1287262" y="1792979"/>
            <a:ext cx="9833320"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The product can be used in any IOT network for the purpose of the security.</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The product will work on network layer of the IOT System, so it can detect the intrusions which happen on the network layer.</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The main function of the IDS system is to detect anomalous behavior that can be caused by the attacks. So it can be deployed anywhere where we need security measures in place to protect IOT device.</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The product will only detect the intrusion but it will not take any measures to prevent the intrusion.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solidFill>
                  <a:srgbClr val="000000"/>
                </a:solidFill>
                <a:latin typeface="Calibri" panose="020F0502020204030204" pitchFamily="34" charset="0"/>
                <a:cs typeface="Calibri" panose="020F0502020204030204" pitchFamily="34" charset="0"/>
              </a:rPr>
              <a:t>The prototype will be limited to two nodes and a base station, which can be further scaled to more IoT nodes.</a:t>
            </a: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353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9F55-0D70-4347-9A99-6CDACD3D27F6}"/>
              </a:ext>
            </a:extLst>
          </p:cNvPr>
          <p:cNvSpPr>
            <a:spLocks noGrp="1"/>
          </p:cNvSpPr>
          <p:nvPr>
            <p:ph type="title"/>
          </p:nvPr>
        </p:nvSpPr>
        <p:spPr>
          <a:xfrm>
            <a:off x="673061" y="747771"/>
            <a:ext cx="10515600" cy="1325563"/>
          </a:xfrm>
        </p:spPr>
        <p:txBody>
          <a:bodyPr/>
          <a:lstStyle/>
          <a:p>
            <a:r>
              <a:rPr lang="en-IN">
                <a:solidFill>
                  <a:srgbClr val="000000"/>
                </a:solidFill>
                <a:latin typeface="Arial" panose="020B0604020202020204" pitchFamily="34" charset="0"/>
              </a:rPr>
              <a:t>P</a:t>
            </a:r>
            <a:r>
              <a:rPr lang="en-IN" b="0" i="0">
                <a:solidFill>
                  <a:srgbClr val="000000"/>
                </a:solidFill>
                <a:effectLst/>
                <a:latin typeface="Arial" panose="020B0604020202020204" pitchFamily="34" charset="0"/>
              </a:rPr>
              <a:t>roblem statement defining scope</a:t>
            </a:r>
            <a:endParaRPr lang="en-US"/>
          </a:p>
        </p:txBody>
      </p:sp>
      <p:sp>
        <p:nvSpPr>
          <p:cNvPr id="3" name="Content Placeholder 2">
            <a:extLst>
              <a:ext uri="{FF2B5EF4-FFF2-40B4-BE49-F238E27FC236}">
                <a16:creationId xmlns:a16="http://schemas.microsoft.com/office/drawing/2014/main" id="{2CECD1F3-44A1-2740-A640-65F716938D2E}"/>
              </a:ext>
            </a:extLst>
          </p:cNvPr>
          <p:cNvSpPr>
            <a:spLocks noGrp="1"/>
          </p:cNvSpPr>
          <p:nvPr>
            <p:ph idx="1"/>
          </p:nvPr>
        </p:nvSpPr>
        <p:spPr>
          <a:xfrm>
            <a:off x="838200" y="2073334"/>
            <a:ext cx="10515600" cy="4351338"/>
          </a:xfrm>
        </p:spPr>
        <p:txBody>
          <a:bodyPr/>
          <a:lstStyle/>
          <a:p>
            <a:r>
              <a:rPr lang="en-US"/>
              <a:t>To design and implement an anomaly Based Intrusion Detection System in IoT Networks using Random Forest which will passively monitor the IoT network traffic and alerts the user for any intrusion detected.</a:t>
            </a:r>
          </a:p>
        </p:txBody>
      </p:sp>
    </p:spTree>
    <p:extLst>
      <p:ext uri="{BB962C8B-B14F-4D97-AF65-F5344CB8AC3E}">
        <p14:creationId xmlns:p14="http://schemas.microsoft.com/office/powerpoint/2010/main" val="2664801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3BB7-3AD7-1249-8ECD-8B024F6BE064}"/>
              </a:ext>
            </a:extLst>
          </p:cNvPr>
          <p:cNvSpPr>
            <a:spLocks noGrp="1"/>
          </p:cNvSpPr>
          <p:nvPr>
            <p:ph type="title"/>
          </p:nvPr>
        </p:nvSpPr>
        <p:spPr/>
        <p:txBody>
          <a:bodyPr/>
          <a:lstStyle/>
          <a:p>
            <a:r>
              <a:rPr lang="en-IN">
                <a:solidFill>
                  <a:srgbClr val="000000"/>
                </a:solidFill>
                <a:latin typeface="Arial" panose="020B0604020202020204" pitchFamily="34" charset="0"/>
              </a:rPr>
              <a:t>R</a:t>
            </a:r>
            <a:r>
              <a:rPr lang="en-IN" b="0" i="0">
                <a:solidFill>
                  <a:srgbClr val="000000"/>
                </a:solidFill>
                <a:effectLst/>
                <a:latin typeface="Arial" panose="020B0604020202020204" pitchFamily="34" charset="0"/>
              </a:rPr>
              <a:t>equirements fitting into hardware</a:t>
            </a:r>
            <a:endParaRPr lang="en-US"/>
          </a:p>
        </p:txBody>
      </p:sp>
      <p:sp>
        <p:nvSpPr>
          <p:cNvPr id="3" name="Content Placeholder 2">
            <a:extLst>
              <a:ext uri="{FF2B5EF4-FFF2-40B4-BE49-F238E27FC236}">
                <a16:creationId xmlns:a16="http://schemas.microsoft.com/office/drawing/2014/main" id="{8494562C-8F03-1745-BEC2-B95CFCBD2BE2}"/>
              </a:ext>
            </a:extLst>
          </p:cNvPr>
          <p:cNvSpPr>
            <a:spLocks noGrp="1"/>
          </p:cNvSpPr>
          <p:nvPr>
            <p:ph idx="1"/>
          </p:nvPr>
        </p:nvSpPr>
        <p:spPr/>
        <p:txBody>
          <a:bodyPr/>
          <a:lstStyle/>
          <a:p>
            <a:r>
              <a:rPr lang="en-US" sz="1800">
                <a:effectLst/>
                <a:latin typeface="Times"/>
                <a:ea typeface="Times New Roman" panose="02020603050405020304" pitchFamily="18" charset="0"/>
                <a:cs typeface="Times New Roman" panose="02020603050405020304" pitchFamily="18" charset="0"/>
              </a:rPr>
              <a:t>IOT nodes are embedded with Arduino microcontroller which uses Zigbee protocol</a:t>
            </a:r>
            <a:r>
              <a:rPr lang="en-IN" sz="1800">
                <a:effectLst/>
                <a:latin typeface="Times"/>
                <a:ea typeface="Times New Roman" panose="02020603050405020304" pitchFamily="18" charset="0"/>
                <a:cs typeface="Times New Roman" panose="02020603050405020304" pitchFamily="18" charset="0"/>
              </a:rPr>
              <a:t> for communication</a:t>
            </a:r>
            <a:r>
              <a:rPr lang="en-US" sz="1800">
                <a:effectLst/>
                <a:latin typeface="Times"/>
                <a:ea typeface="Times New Roman" panose="02020603050405020304" pitchFamily="18" charset="0"/>
                <a:cs typeface="Times New Roman" panose="02020603050405020304" pitchFamily="18" charset="0"/>
              </a:rPr>
              <a:t> </a:t>
            </a:r>
            <a:r>
              <a:rPr lang="en-IN" sz="1800">
                <a:effectLst/>
                <a:latin typeface="Times"/>
                <a:ea typeface="Times New Roman" panose="02020603050405020304" pitchFamily="18" charset="0"/>
                <a:cs typeface="Times New Roman" panose="02020603050405020304" pitchFamily="18" charset="0"/>
              </a:rPr>
              <a:t>.</a:t>
            </a:r>
          </a:p>
          <a:p>
            <a:r>
              <a:rPr lang="en-IN" sz="1800">
                <a:latin typeface="Times"/>
                <a:cs typeface="Times New Roman" panose="02020603050405020304" pitchFamily="18" charset="0"/>
              </a:rPr>
              <a:t>ZigBee Adaptor.</a:t>
            </a:r>
          </a:p>
          <a:p>
            <a:r>
              <a:rPr lang="en-IN" sz="1800">
                <a:latin typeface="Times"/>
                <a:cs typeface="Times New Roman" panose="02020603050405020304" pitchFamily="18" charset="0"/>
              </a:rPr>
              <a:t>Ultraviolet sensor.</a:t>
            </a:r>
            <a:endParaRPr lang="en-US"/>
          </a:p>
        </p:txBody>
      </p:sp>
    </p:spTree>
    <p:extLst>
      <p:ext uri="{BB962C8B-B14F-4D97-AF65-F5344CB8AC3E}">
        <p14:creationId xmlns:p14="http://schemas.microsoft.com/office/powerpoint/2010/main" val="1145191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77E30-5385-4F1B-A027-058B150F1688}"/>
              </a:ext>
            </a:extLst>
          </p:cNvPr>
          <p:cNvSpPr>
            <a:spLocks noGrp="1"/>
          </p:cNvSpPr>
          <p:nvPr>
            <p:ph type="title"/>
          </p:nvPr>
        </p:nvSpPr>
        <p:spPr>
          <a:xfrm>
            <a:off x="838200" y="365126"/>
            <a:ext cx="10515600" cy="474630"/>
          </a:xfrm>
        </p:spPr>
        <p:txBody>
          <a:bodyPr>
            <a:normAutofit fontScale="90000"/>
          </a:bodyPr>
          <a:lstStyle/>
          <a:p>
            <a:r>
              <a:rPr lang="en-US" dirty="0"/>
              <a:t>Project milestones and timeline</a:t>
            </a:r>
          </a:p>
        </p:txBody>
      </p:sp>
      <p:pic>
        <p:nvPicPr>
          <p:cNvPr id="5" name="Content Placeholder 4">
            <a:extLst>
              <a:ext uri="{FF2B5EF4-FFF2-40B4-BE49-F238E27FC236}">
                <a16:creationId xmlns:a16="http://schemas.microsoft.com/office/drawing/2014/main" id="{60DA7DEC-6EFD-47BB-88E7-01BB989B14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334" y="1097406"/>
            <a:ext cx="11785332" cy="5294063"/>
          </a:xfrm>
        </p:spPr>
      </p:pic>
      <p:sp>
        <p:nvSpPr>
          <p:cNvPr id="3" name="TextBox 2">
            <a:extLst>
              <a:ext uri="{FF2B5EF4-FFF2-40B4-BE49-F238E27FC236}">
                <a16:creationId xmlns:a16="http://schemas.microsoft.com/office/drawing/2014/main" id="{26E2638D-CAAE-4375-BBB4-2BAFFE966C04}"/>
              </a:ext>
            </a:extLst>
          </p:cNvPr>
          <p:cNvSpPr txBox="1"/>
          <p:nvPr/>
        </p:nvSpPr>
        <p:spPr>
          <a:xfrm>
            <a:off x="6543678" y="857880"/>
            <a:ext cx="1157689" cy="369332"/>
          </a:xfrm>
          <a:prstGeom prst="rect">
            <a:avLst/>
          </a:prstGeom>
          <a:noFill/>
        </p:spPr>
        <p:txBody>
          <a:bodyPr wrap="none" rtlCol="0">
            <a:spAutoFit/>
          </a:bodyPr>
          <a:lstStyle/>
          <a:p>
            <a:r>
              <a:rPr lang="en-US" dirty="0"/>
              <a:t>December</a:t>
            </a:r>
          </a:p>
        </p:txBody>
      </p:sp>
      <p:sp>
        <p:nvSpPr>
          <p:cNvPr id="6" name="TextBox 5">
            <a:extLst>
              <a:ext uri="{FF2B5EF4-FFF2-40B4-BE49-F238E27FC236}">
                <a16:creationId xmlns:a16="http://schemas.microsoft.com/office/drawing/2014/main" id="{FC35B7B9-FC25-453E-828E-D22127618D6C}"/>
              </a:ext>
            </a:extLst>
          </p:cNvPr>
          <p:cNvSpPr txBox="1"/>
          <p:nvPr/>
        </p:nvSpPr>
        <p:spPr>
          <a:xfrm>
            <a:off x="4910831" y="857880"/>
            <a:ext cx="1173655" cy="369332"/>
          </a:xfrm>
          <a:prstGeom prst="rect">
            <a:avLst/>
          </a:prstGeom>
          <a:noFill/>
        </p:spPr>
        <p:txBody>
          <a:bodyPr wrap="none" rtlCol="0">
            <a:spAutoFit/>
          </a:bodyPr>
          <a:lstStyle/>
          <a:p>
            <a:r>
              <a:rPr lang="en-US" dirty="0"/>
              <a:t>November</a:t>
            </a:r>
          </a:p>
        </p:txBody>
      </p:sp>
      <p:sp>
        <p:nvSpPr>
          <p:cNvPr id="7" name="TextBox 6">
            <a:extLst>
              <a:ext uri="{FF2B5EF4-FFF2-40B4-BE49-F238E27FC236}">
                <a16:creationId xmlns:a16="http://schemas.microsoft.com/office/drawing/2014/main" id="{CF48F468-CC82-4FBA-8A5F-1540499A73BD}"/>
              </a:ext>
            </a:extLst>
          </p:cNvPr>
          <p:cNvSpPr txBox="1"/>
          <p:nvPr/>
        </p:nvSpPr>
        <p:spPr>
          <a:xfrm>
            <a:off x="8266591" y="842634"/>
            <a:ext cx="908775" cy="369332"/>
          </a:xfrm>
          <a:prstGeom prst="rect">
            <a:avLst/>
          </a:prstGeom>
          <a:noFill/>
        </p:spPr>
        <p:txBody>
          <a:bodyPr wrap="none" rtlCol="0">
            <a:spAutoFit/>
          </a:bodyPr>
          <a:lstStyle/>
          <a:p>
            <a:r>
              <a:rPr lang="en-US" dirty="0"/>
              <a:t>January</a:t>
            </a:r>
          </a:p>
        </p:txBody>
      </p:sp>
      <p:sp>
        <p:nvSpPr>
          <p:cNvPr id="8" name="TextBox 7">
            <a:extLst>
              <a:ext uri="{FF2B5EF4-FFF2-40B4-BE49-F238E27FC236}">
                <a16:creationId xmlns:a16="http://schemas.microsoft.com/office/drawing/2014/main" id="{684E5F75-CCD4-458B-BAE7-748828E1D1F5}"/>
              </a:ext>
            </a:extLst>
          </p:cNvPr>
          <p:cNvSpPr txBox="1"/>
          <p:nvPr/>
        </p:nvSpPr>
        <p:spPr>
          <a:xfrm>
            <a:off x="3302494" y="842634"/>
            <a:ext cx="948658" cy="369332"/>
          </a:xfrm>
          <a:prstGeom prst="rect">
            <a:avLst/>
          </a:prstGeom>
          <a:noFill/>
        </p:spPr>
        <p:txBody>
          <a:bodyPr wrap="none" rtlCol="0">
            <a:spAutoFit/>
          </a:bodyPr>
          <a:lstStyle/>
          <a:p>
            <a:r>
              <a:rPr lang="en-US" dirty="0"/>
              <a:t>October</a:t>
            </a:r>
          </a:p>
        </p:txBody>
      </p:sp>
      <p:sp>
        <p:nvSpPr>
          <p:cNvPr id="9" name="TextBox 8">
            <a:extLst>
              <a:ext uri="{FF2B5EF4-FFF2-40B4-BE49-F238E27FC236}">
                <a16:creationId xmlns:a16="http://schemas.microsoft.com/office/drawing/2014/main" id="{F60A0F01-82AC-47FD-816C-FDAA69442682}"/>
              </a:ext>
            </a:extLst>
          </p:cNvPr>
          <p:cNvSpPr txBox="1"/>
          <p:nvPr/>
        </p:nvSpPr>
        <p:spPr>
          <a:xfrm>
            <a:off x="9790254" y="842634"/>
            <a:ext cx="1022396" cy="369332"/>
          </a:xfrm>
          <a:prstGeom prst="rect">
            <a:avLst/>
          </a:prstGeom>
          <a:noFill/>
        </p:spPr>
        <p:txBody>
          <a:bodyPr wrap="none" rtlCol="0">
            <a:spAutoFit/>
          </a:bodyPr>
          <a:lstStyle/>
          <a:p>
            <a:r>
              <a:rPr lang="en-US" dirty="0"/>
              <a:t>February</a:t>
            </a:r>
          </a:p>
        </p:txBody>
      </p:sp>
      <p:sp>
        <p:nvSpPr>
          <p:cNvPr id="10" name="TextBox 9">
            <a:extLst>
              <a:ext uri="{FF2B5EF4-FFF2-40B4-BE49-F238E27FC236}">
                <a16:creationId xmlns:a16="http://schemas.microsoft.com/office/drawing/2014/main" id="{9606401F-D011-4379-B410-B67D7F4C10AB}"/>
              </a:ext>
            </a:extLst>
          </p:cNvPr>
          <p:cNvSpPr txBox="1"/>
          <p:nvPr/>
        </p:nvSpPr>
        <p:spPr>
          <a:xfrm>
            <a:off x="11040008" y="842634"/>
            <a:ext cx="788806" cy="369332"/>
          </a:xfrm>
          <a:prstGeom prst="rect">
            <a:avLst/>
          </a:prstGeom>
          <a:noFill/>
        </p:spPr>
        <p:txBody>
          <a:bodyPr wrap="none" rtlCol="0">
            <a:spAutoFit/>
          </a:bodyPr>
          <a:lstStyle/>
          <a:p>
            <a:r>
              <a:rPr lang="en-US" dirty="0"/>
              <a:t>March</a:t>
            </a:r>
          </a:p>
        </p:txBody>
      </p:sp>
    </p:spTree>
    <p:extLst>
      <p:ext uri="{BB962C8B-B14F-4D97-AF65-F5344CB8AC3E}">
        <p14:creationId xmlns:p14="http://schemas.microsoft.com/office/powerpoint/2010/main" val="3737250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C4A5-4749-4C4D-9474-532EF69E6D89}"/>
              </a:ext>
            </a:extLst>
          </p:cNvPr>
          <p:cNvSpPr>
            <a:spLocks noGrp="1"/>
          </p:cNvSpPr>
          <p:nvPr>
            <p:ph type="title"/>
          </p:nvPr>
        </p:nvSpPr>
        <p:spPr>
          <a:xfrm>
            <a:off x="722790" y="0"/>
            <a:ext cx="10515600" cy="691318"/>
          </a:xfrm>
        </p:spPr>
        <p:txBody>
          <a:bodyPr>
            <a:normAutofit fontScale="90000"/>
          </a:bodyPr>
          <a:lstStyle/>
          <a:p>
            <a:r>
              <a:rPr lang="en-US" dirty="0"/>
              <a:t>Project risks, Priority</a:t>
            </a:r>
          </a:p>
        </p:txBody>
      </p:sp>
      <p:graphicFrame>
        <p:nvGraphicFramePr>
          <p:cNvPr id="4" name="Table 4">
            <a:extLst>
              <a:ext uri="{FF2B5EF4-FFF2-40B4-BE49-F238E27FC236}">
                <a16:creationId xmlns:a16="http://schemas.microsoft.com/office/drawing/2014/main" id="{C36CE69F-4357-4C43-B54C-2F5E6A6F5943}"/>
              </a:ext>
            </a:extLst>
          </p:cNvPr>
          <p:cNvGraphicFramePr>
            <a:graphicFrameLocks noGrp="1"/>
          </p:cNvGraphicFramePr>
          <p:nvPr>
            <p:ph idx="1"/>
            <p:extLst>
              <p:ext uri="{D42A27DB-BD31-4B8C-83A1-F6EECF244321}">
                <p14:modId xmlns:p14="http://schemas.microsoft.com/office/powerpoint/2010/main" val="799134771"/>
              </p:ext>
            </p:extLst>
          </p:nvPr>
        </p:nvGraphicFramePr>
        <p:xfrm>
          <a:off x="127245" y="691317"/>
          <a:ext cx="11946384" cy="6023465"/>
        </p:xfrm>
        <a:graphic>
          <a:graphicData uri="http://schemas.openxmlformats.org/drawingml/2006/table">
            <a:tbl>
              <a:tblPr firstRow="1" bandRow="1">
                <a:tableStyleId>{5C22544A-7EE6-4342-B048-85BDC9FD1C3A}</a:tableStyleId>
              </a:tblPr>
              <a:tblGrid>
                <a:gridCol w="1304427">
                  <a:extLst>
                    <a:ext uri="{9D8B030D-6E8A-4147-A177-3AD203B41FA5}">
                      <a16:colId xmlns:a16="http://schemas.microsoft.com/office/drawing/2014/main" val="4290175841"/>
                    </a:ext>
                  </a:extLst>
                </a:gridCol>
                <a:gridCol w="2478645">
                  <a:extLst>
                    <a:ext uri="{9D8B030D-6E8A-4147-A177-3AD203B41FA5}">
                      <a16:colId xmlns:a16="http://schemas.microsoft.com/office/drawing/2014/main" val="4014292766"/>
                    </a:ext>
                  </a:extLst>
                </a:gridCol>
                <a:gridCol w="4772044">
                  <a:extLst>
                    <a:ext uri="{9D8B030D-6E8A-4147-A177-3AD203B41FA5}">
                      <a16:colId xmlns:a16="http://schemas.microsoft.com/office/drawing/2014/main" val="886873658"/>
                    </a:ext>
                  </a:extLst>
                </a:gridCol>
                <a:gridCol w="1198486">
                  <a:extLst>
                    <a:ext uri="{9D8B030D-6E8A-4147-A177-3AD203B41FA5}">
                      <a16:colId xmlns:a16="http://schemas.microsoft.com/office/drawing/2014/main" val="1685689429"/>
                    </a:ext>
                  </a:extLst>
                </a:gridCol>
                <a:gridCol w="2192782">
                  <a:extLst>
                    <a:ext uri="{9D8B030D-6E8A-4147-A177-3AD203B41FA5}">
                      <a16:colId xmlns:a16="http://schemas.microsoft.com/office/drawing/2014/main" val="448524096"/>
                    </a:ext>
                  </a:extLst>
                </a:gridCol>
              </a:tblGrid>
              <a:tr h="475634">
                <a:tc>
                  <a:txBody>
                    <a:bodyPr/>
                    <a:lstStyle/>
                    <a:p>
                      <a:r>
                        <a:rPr lang="en-US" sz="1600" dirty="0"/>
                        <a:t>Type of risk</a:t>
                      </a:r>
                    </a:p>
                  </a:txBody>
                  <a:tcPr/>
                </a:tc>
                <a:tc>
                  <a:txBody>
                    <a:bodyPr/>
                    <a:lstStyle/>
                    <a:p>
                      <a:r>
                        <a:rPr lang="en-US" sz="1600" dirty="0"/>
                        <a:t>Risk</a:t>
                      </a:r>
                    </a:p>
                  </a:txBody>
                  <a:tcPr/>
                </a:tc>
                <a:tc>
                  <a:txBody>
                    <a:bodyPr/>
                    <a:lstStyle/>
                    <a:p>
                      <a:r>
                        <a:rPr lang="en-US" sz="1600" dirty="0"/>
                        <a:t>Details</a:t>
                      </a:r>
                    </a:p>
                  </a:txBody>
                  <a:tcPr/>
                </a:tc>
                <a:tc>
                  <a:txBody>
                    <a:bodyPr/>
                    <a:lstStyle/>
                    <a:p>
                      <a:r>
                        <a:rPr lang="en-US" sz="1600" dirty="0"/>
                        <a:t>Priority</a:t>
                      </a:r>
                    </a:p>
                  </a:txBody>
                  <a:tcPr/>
                </a:tc>
                <a:tc>
                  <a:txBody>
                    <a:bodyPr/>
                    <a:lstStyle/>
                    <a:p>
                      <a:r>
                        <a:rPr lang="en-US" sz="1600" dirty="0"/>
                        <a:t>Backup/Solution</a:t>
                      </a:r>
                    </a:p>
                  </a:txBody>
                  <a:tcPr/>
                </a:tc>
                <a:extLst>
                  <a:ext uri="{0D108BD9-81ED-4DB2-BD59-A6C34878D82A}">
                    <a16:rowId xmlns:a16="http://schemas.microsoft.com/office/drawing/2014/main" val="1860412662"/>
                  </a:ext>
                </a:extLst>
              </a:tr>
              <a:tr h="1645266">
                <a:tc>
                  <a:txBody>
                    <a:bodyPr/>
                    <a:lstStyle/>
                    <a:p>
                      <a:r>
                        <a:rPr lang="en-US" sz="1600" dirty="0"/>
                        <a:t>Schedule</a:t>
                      </a:r>
                    </a:p>
                  </a:txBody>
                  <a:tcPr/>
                </a:tc>
                <a:tc>
                  <a:txBody>
                    <a:bodyPr/>
                    <a:lstStyle/>
                    <a:p>
                      <a:pPr marL="285750" indent="-285750">
                        <a:buFont typeface="Arial" panose="020B0604020202020204" pitchFamily="34" charset="0"/>
                        <a:buChar char="•"/>
                      </a:pPr>
                      <a:r>
                        <a:rPr lang="en-US" sz="1600" dirty="0"/>
                        <a:t>Wrong time estimate</a:t>
                      </a:r>
                    </a:p>
                    <a:p>
                      <a:pPr marL="285750" indent="-285750">
                        <a:buFont typeface="Arial" panose="020B0604020202020204" pitchFamily="34" charset="0"/>
                        <a:buChar char="•"/>
                      </a:pPr>
                      <a:r>
                        <a:rPr lang="en-US" sz="1600" dirty="0"/>
                        <a:t>Resources not tracked properly</a:t>
                      </a:r>
                    </a:p>
                  </a:txBody>
                  <a:tcPr/>
                </a:tc>
                <a:tc>
                  <a:txBody>
                    <a:bodyPr/>
                    <a:lstStyle/>
                    <a:p>
                      <a:pPr marL="285750" indent="-285750">
                        <a:buFont typeface="Arial" panose="020B0604020202020204" pitchFamily="34" charset="0"/>
                        <a:buChar char="•"/>
                      </a:pPr>
                      <a:r>
                        <a:rPr lang="en-US" sz="1600" dirty="0"/>
                        <a:t>Not able to start with IoT implementation in time</a:t>
                      </a:r>
                    </a:p>
                    <a:p>
                      <a:pPr marL="285750" indent="-285750">
                        <a:buFont typeface="Arial" panose="020B0604020202020204" pitchFamily="34" charset="0"/>
                        <a:buChar char="•"/>
                      </a:pPr>
                      <a:r>
                        <a:rPr lang="en-US" sz="1600" dirty="0"/>
                        <a:t>Need of more hardware, learning Django, Vue (frameworks), learning IoT connectivity</a:t>
                      </a:r>
                    </a:p>
                  </a:txBody>
                  <a:tcPr/>
                </a:tc>
                <a:tc>
                  <a:txBody>
                    <a:bodyPr/>
                    <a:lstStyle/>
                    <a:p>
                      <a:pPr marL="285750" indent="-285750">
                        <a:buFont typeface="Arial" panose="020B0604020202020204" pitchFamily="34" charset="0"/>
                        <a:buChar char="•"/>
                      </a:pPr>
                      <a:r>
                        <a:rPr lang="en-US" sz="1600" dirty="0"/>
                        <a:t>Low</a:t>
                      </a:r>
                    </a:p>
                    <a:p>
                      <a:pPr marL="285750" indent="-285750">
                        <a:buFont typeface="Arial" panose="020B0604020202020204" pitchFamily="34" charset="0"/>
                        <a:buChar char="•"/>
                      </a:pPr>
                      <a:r>
                        <a:rPr lang="en-US" sz="1600" dirty="0"/>
                        <a:t>Low/Medium</a:t>
                      </a:r>
                    </a:p>
                  </a:txBody>
                  <a:tcPr/>
                </a:tc>
                <a:tc>
                  <a:txBody>
                    <a:bodyPr/>
                    <a:lstStyle/>
                    <a:p>
                      <a:pPr marL="285750" indent="-285750">
                        <a:buFont typeface="Arial" panose="020B0604020202020204" pitchFamily="34" charset="0"/>
                        <a:buChar char="•"/>
                      </a:pPr>
                      <a:r>
                        <a:rPr lang="en-US" sz="1600" dirty="0"/>
                        <a:t>Timely schedule checks</a:t>
                      </a:r>
                    </a:p>
                  </a:txBody>
                  <a:tcPr/>
                </a:tc>
                <a:extLst>
                  <a:ext uri="{0D108BD9-81ED-4DB2-BD59-A6C34878D82A}">
                    <a16:rowId xmlns:a16="http://schemas.microsoft.com/office/drawing/2014/main" val="3452799144"/>
                  </a:ext>
                </a:extLst>
              </a:tr>
              <a:tr h="945255">
                <a:tc>
                  <a:txBody>
                    <a:bodyPr/>
                    <a:lstStyle/>
                    <a:p>
                      <a:r>
                        <a:rPr lang="en-US" sz="1600" dirty="0"/>
                        <a:t>Budget</a:t>
                      </a:r>
                    </a:p>
                  </a:txBody>
                  <a:tcPr/>
                </a:tc>
                <a:tc>
                  <a:txBody>
                    <a:bodyPr/>
                    <a:lstStyle/>
                    <a:p>
                      <a:pPr marL="285750" indent="-285750">
                        <a:buFont typeface="Arial" panose="020B0604020202020204" pitchFamily="34" charset="0"/>
                        <a:buChar char="•"/>
                      </a:pPr>
                      <a:r>
                        <a:rPr lang="en-US" sz="1600" dirty="0"/>
                        <a:t>Hardware issues</a:t>
                      </a:r>
                    </a:p>
                  </a:txBody>
                  <a:tcPr/>
                </a:tc>
                <a:tc>
                  <a:txBody>
                    <a:bodyPr/>
                    <a:lstStyle/>
                    <a:p>
                      <a:pPr marL="285750" indent="-285750" algn="l">
                        <a:buFont typeface="Arial" panose="020B0604020202020204" pitchFamily="34" charset="0"/>
                        <a:buChar char="•"/>
                      </a:pPr>
                      <a:r>
                        <a:rPr lang="en-US" sz="1600" dirty="0"/>
                        <a:t>Zigbee adapter, cable needed</a:t>
                      </a:r>
                    </a:p>
                    <a:p>
                      <a:pPr marL="285750" indent="-285750" algn="l">
                        <a:buFont typeface="Arial" panose="020B0604020202020204" pitchFamily="34" charset="0"/>
                        <a:buChar char="•"/>
                      </a:pPr>
                      <a:r>
                        <a:rPr lang="en-US" sz="1600" dirty="0"/>
                        <a:t>Sensor failure</a:t>
                      </a:r>
                    </a:p>
                  </a:txBody>
                  <a:tcPr/>
                </a:tc>
                <a:tc>
                  <a:txBody>
                    <a:bodyPr/>
                    <a:lstStyle/>
                    <a:p>
                      <a:pPr marL="285750" indent="-285750">
                        <a:buFont typeface="Arial" panose="020B0604020202020204" pitchFamily="34" charset="0"/>
                        <a:buChar char="•"/>
                      </a:pPr>
                      <a:r>
                        <a:rPr lang="en-US" sz="1600" dirty="0"/>
                        <a:t>High</a:t>
                      </a:r>
                    </a:p>
                    <a:p>
                      <a:pPr marL="285750" indent="-285750">
                        <a:buFont typeface="Arial" panose="020B0604020202020204" pitchFamily="34" charset="0"/>
                        <a:buChar char="•"/>
                      </a:pPr>
                      <a:r>
                        <a:rPr lang="en-US" sz="1600" dirty="0"/>
                        <a:t>Low</a:t>
                      </a:r>
                    </a:p>
                  </a:txBody>
                  <a:tcPr/>
                </a:tc>
                <a:tc>
                  <a:txBody>
                    <a:bodyPr/>
                    <a:lstStyle/>
                    <a:p>
                      <a:pPr marL="285750" indent="-285750">
                        <a:buFont typeface="Arial" panose="020B0604020202020204" pitchFamily="34" charset="0"/>
                        <a:buChar char="•"/>
                      </a:pPr>
                      <a:r>
                        <a:rPr lang="en-US" sz="1600" dirty="0"/>
                        <a:t>Borrow/buy</a:t>
                      </a:r>
                    </a:p>
                    <a:p>
                      <a:pPr marL="285750" indent="-285750">
                        <a:buFont typeface="Arial" panose="020B0604020202020204" pitchFamily="34" charset="0"/>
                        <a:buChar char="•"/>
                      </a:pPr>
                      <a:r>
                        <a:rPr lang="en-US" sz="1600" dirty="0"/>
                        <a:t>Borrow/buy</a:t>
                      </a:r>
                    </a:p>
                  </a:txBody>
                  <a:tcPr/>
                </a:tc>
                <a:extLst>
                  <a:ext uri="{0D108BD9-81ED-4DB2-BD59-A6C34878D82A}">
                    <a16:rowId xmlns:a16="http://schemas.microsoft.com/office/drawing/2014/main" val="1835539143"/>
                  </a:ext>
                </a:extLst>
              </a:tr>
              <a:tr h="945255">
                <a:tc>
                  <a:txBody>
                    <a:bodyPr/>
                    <a:lstStyle/>
                    <a:p>
                      <a:r>
                        <a:rPr lang="en-US" sz="1600" dirty="0"/>
                        <a:t>Technical</a:t>
                      </a:r>
                    </a:p>
                  </a:txBody>
                  <a:tcPr/>
                </a:tc>
                <a:tc>
                  <a:txBody>
                    <a:bodyPr/>
                    <a:lstStyle/>
                    <a:p>
                      <a:pPr marL="285750" indent="-285750">
                        <a:buFont typeface="Arial" panose="020B0604020202020204" pitchFamily="34" charset="0"/>
                        <a:buChar char="•"/>
                      </a:pPr>
                      <a:r>
                        <a:rPr lang="en-US" sz="1600" dirty="0"/>
                        <a:t>Dataset issues</a:t>
                      </a:r>
                    </a:p>
                    <a:p>
                      <a:pPr marL="285750" indent="-285750">
                        <a:buFont typeface="Arial" panose="020B0604020202020204" pitchFamily="34" charset="0"/>
                        <a:buChar char="•"/>
                      </a:pPr>
                      <a:r>
                        <a:rPr lang="en-US" sz="1600" dirty="0"/>
                        <a:t>Change in requirements</a:t>
                      </a:r>
                    </a:p>
                  </a:txBody>
                  <a:tcPr/>
                </a:tc>
                <a:tc>
                  <a:txBody>
                    <a:bodyPr/>
                    <a:lstStyle/>
                    <a:p>
                      <a:pPr marL="285750" indent="-285750">
                        <a:buFont typeface="Arial" panose="020B0604020202020204" pitchFamily="34" charset="0"/>
                        <a:buChar char="•"/>
                      </a:pPr>
                      <a:r>
                        <a:rPr lang="en-US" sz="1600" dirty="0"/>
                        <a:t>Not able to use DS2OS directly</a:t>
                      </a:r>
                    </a:p>
                    <a:p>
                      <a:pPr marL="285750" indent="-285750">
                        <a:buFont typeface="Arial" panose="020B0604020202020204" pitchFamily="34" charset="0"/>
                        <a:buChar char="•"/>
                      </a:pPr>
                      <a:r>
                        <a:rPr lang="en-US" sz="1600" dirty="0"/>
                        <a:t>More devices needed, different sensors used, different algorithms used</a:t>
                      </a:r>
                    </a:p>
                  </a:txBody>
                  <a:tcPr/>
                </a:tc>
                <a:tc>
                  <a:txBody>
                    <a:bodyPr/>
                    <a:lstStyle/>
                    <a:p>
                      <a:pPr marL="285750" indent="-285750">
                        <a:buFont typeface="Arial" panose="020B0604020202020204" pitchFamily="34" charset="0"/>
                        <a:buChar char="•"/>
                      </a:pPr>
                      <a:r>
                        <a:rPr lang="en-US" sz="1600" dirty="0"/>
                        <a:t>High</a:t>
                      </a:r>
                    </a:p>
                    <a:p>
                      <a:pPr marL="285750" indent="-285750">
                        <a:buFont typeface="Arial" panose="020B0604020202020204" pitchFamily="34" charset="0"/>
                        <a:buChar char="•"/>
                      </a:pPr>
                      <a:r>
                        <a:rPr lang="en-US" sz="1600" dirty="0"/>
                        <a:t>Low</a:t>
                      </a:r>
                    </a:p>
                  </a:txBody>
                  <a:tcPr/>
                </a:tc>
                <a:tc>
                  <a:txBody>
                    <a:bodyPr/>
                    <a:lstStyle/>
                    <a:p>
                      <a:pPr marL="285750" indent="-285750">
                        <a:buFont typeface="Arial" panose="020B0604020202020204" pitchFamily="34" charset="0"/>
                        <a:buChar char="•"/>
                      </a:pPr>
                      <a:r>
                        <a:rPr lang="en-US" sz="1600" dirty="0"/>
                        <a:t>Create own dataset</a:t>
                      </a:r>
                    </a:p>
                    <a:p>
                      <a:pPr marL="285750" indent="-285750">
                        <a:buFont typeface="Arial" panose="020B0604020202020204" pitchFamily="34" charset="0"/>
                        <a:buChar char="•"/>
                      </a:pPr>
                      <a:r>
                        <a:rPr lang="en-US" sz="1600" dirty="0"/>
                        <a:t>Redesign and implement</a:t>
                      </a:r>
                    </a:p>
                  </a:txBody>
                  <a:tcPr/>
                </a:tc>
                <a:extLst>
                  <a:ext uri="{0D108BD9-81ED-4DB2-BD59-A6C34878D82A}">
                    <a16:rowId xmlns:a16="http://schemas.microsoft.com/office/drawing/2014/main" val="785323685"/>
                  </a:ext>
                </a:extLst>
              </a:tr>
              <a:tr h="945255">
                <a:tc>
                  <a:txBody>
                    <a:bodyPr/>
                    <a:lstStyle/>
                    <a:p>
                      <a:r>
                        <a:rPr lang="en-US" sz="1600" dirty="0"/>
                        <a:t>Operational</a:t>
                      </a:r>
                    </a:p>
                  </a:txBody>
                  <a:tcPr/>
                </a:tc>
                <a:tc>
                  <a:txBody>
                    <a:bodyPr/>
                    <a:lstStyle/>
                    <a:p>
                      <a:pPr marL="285750" indent="-285750">
                        <a:buFont typeface="Arial" panose="020B0604020202020204" pitchFamily="34" charset="0"/>
                        <a:buChar char="•"/>
                      </a:pPr>
                      <a:r>
                        <a:rPr lang="en-US" sz="1600" dirty="0"/>
                        <a:t>Lack of communication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Subject training</a:t>
                      </a:r>
                    </a:p>
                  </a:txBody>
                  <a:tcPr/>
                </a:tc>
                <a:tc>
                  <a:txBody>
                    <a:bodyPr/>
                    <a:lstStyle/>
                    <a:p>
                      <a:pPr marL="285750" indent="-285750">
                        <a:buFont typeface="Arial" panose="020B0604020202020204" pitchFamily="34" charset="0"/>
                        <a:buChar char="•"/>
                      </a:pPr>
                      <a:r>
                        <a:rPr lang="en-US" sz="1600" dirty="0"/>
                        <a:t>Not communicating well leading to delays, redundancy of work, wrong work</a:t>
                      </a:r>
                    </a:p>
                    <a:p>
                      <a:pPr marL="285750" indent="-285750">
                        <a:buFont typeface="Arial" panose="020B0604020202020204" pitchFamily="34" charset="0"/>
                        <a:buChar char="•"/>
                      </a:pPr>
                      <a:r>
                        <a:rPr lang="en-US" sz="1600" dirty="0"/>
                        <a:t>Learning concepts, languages (Python, </a:t>
                      </a:r>
                      <a:r>
                        <a:rPr lang="en-US" sz="1600" dirty="0" err="1"/>
                        <a:t>Javascript</a:t>
                      </a:r>
                      <a:r>
                        <a:rPr lang="en-US" sz="1600" dirty="0"/>
                        <a:t>, Arduino), frameworks (Django, Vue)</a:t>
                      </a:r>
                    </a:p>
                  </a:txBody>
                  <a:tcPr/>
                </a:tc>
                <a:tc>
                  <a:txBody>
                    <a:bodyPr/>
                    <a:lstStyle/>
                    <a:p>
                      <a:pPr marL="285750" indent="-285750">
                        <a:buFont typeface="Arial" panose="020B0604020202020204" pitchFamily="34" charset="0"/>
                        <a:buChar char="•"/>
                      </a:pPr>
                      <a:r>
                        <a:rPr lang="en-US" sz="1600" dirty="0"/>
                        <a:t>Low</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High</a:t>
                      </a:r>
                    </a:p>
                  </a:txBody>
                  <a:tcPr/>
                </a:tc>
                <a:tc>
                  <a:txBody>
                    <a:bodyPr/>
                    <a:lstStyle/>
                    <a:p>
                      <a:pPr marL="285750" indent="-285750">
                        <a:buFont typeface="Arial" panose="020B0604020202020204" pitchFamily="34" charset="0"/>
                        <a:buChar char="•"/>
                      </a:pPr>
                      <a:r>
                        <a:rPr lang="en-US" sz="1600" dirty="0"/>
                        <a:t>Regular meetings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Regular learning</a:t>
                      </a:r>
                    </a:p>
                  </a:txBody>
                  <a:tcPr/>
                </a:tc>
                <a:extLst>
                  <a:ext uri="{0D108BD9-81ED-4DB2-BD59-A6C34878D82A}">
                    <a16:rowId xmlns:a16="http://schemas.microsoft.com/office/drawing/2014/main" val="3913541275"/>
                  </a:ext>
                </a:extLst>
              </a:tr>
              <a:tr h="945255">
                <a:tc>
                  <a:txBody>
                    <a:bodyPr/>
                    <a:lstStyle/>
                    <a:p>
                      <a:r>
                        <a:rPr lang="en-US" sz="1600" dirty="0"/>
                        <a:t>External</a:t>
                      </a:r>
                    </a:p>
                  </a:txBody>
                  <a:tcPr/>
                </a:tc>
                <a:tc>
                  <a:txBody>
                    <a:bodyPr/>
                    <a:lstStyle/>
                    <a:p>
                      <a:pPr marL="285750" indent="-285750">
                        <a:buFont typeface="Arial" panose="020B0604020202020204" pitchFamily="34" charset="0"/>
                        <a:buChar char="•"/>
                      </a:pPr>
                      <a:r>
                        <a:rPr lang="en-US" sz="1600" dirty="0"/>
                        <a:t>Academic risks</a:t>
                      </a:r>
                    </a:p>
                    <a:p>
                      <a:pPr marL="285750" indent="-285750">
                        <a:buFont typeface="Arial" panose="020B0604020202020204" pitchFamily="34" charset="0"/>
                        <a:buChar char="•"/>
                      </a:pPr>
                      <a:r>
                        <a:rPr lang="en-US" sz="1600" dirty="0"/>
                        <a:t>Health issues</a:t>
                      </a:r>
                    </a:p>
                  </a:txBody>
                  <a:tcPr/>
                </a:tc>
                <a:tc>
                  <a:txBody>
                    <a:bodyPr/>
                    <a:lstStyle/>
                    <a:p>
                      <a:pPr marL="285750" indent="-285750">
                        <a:buFont typeface="Arial" panose="020B0604020202020204" pitchFamily="34" charset="0"/>
                        <a:buChar char="•"/>
                      </a:pPr>
                      <a:r>
                        <a:rPr lang="en-US" sz="1600" dirty="0"/>
                        <a:t>Exams, submissions</a:t>
                      </a:r>
                    </a:p>
                    <a:p>
                      <a:pPr marL="285750" indent="-285750">
                        <a:buFont typeface="Arial" panose="020B0604020202020204" pitchFamily="34" charset="0"/>
                        <a:buChar char="•"/>
                      </a:pPr>
                      <a:r>
                        <a:rPr lang="en-US" sz="1600" dirty="0"/>
                        <a:t>Members can get unwell</a:t>
                      </a:r>
                    </a:p>
                  </a:txBody>
                  <a:tcPr/>
                </a:tc>
                <a:tc>
                  <a:txBody>
                    <a:bodyPr/>
                    <a:lstStyle/>
                    <a:p>
                      <a:pPr marL="285750" indent="-285750">
                        <a:buFont typeface="Arial" panose="020B0604020202020204" pitchFamily="34" charset="0"/>
                        <a:buChar char="•"/>
                      </a:pPr>
                      <a:r>
                        <a:rPr lang="en-US" sz="1600" dirty="0"/>
                        <a:t>Low</a:t>
                      </a:r>
                    </a:p>
                    <a:p>
                      <a:pPr marL="285750" indent="-285750">
                        <a:buFont typeface="Arial" panose="020B0604020202020204" pitchFamily="34" charset="0"/>
                        <a:buChar char="•"/>
                      </a:pPr>
                      <a:r>
                        <a:rPr lang="en-US" sz="1600" dirty="0"/>
                        <a:t>Low</a:t>
                      </a:r>
                    </a:p>
                  </a:txBody>
                  <a:tcPr/>
                </a:tc>
                <a:tc>
                  <a:txBody>
                    <a:bodyPr/>
                    <a:lstStyle/>
                    <a:p>
                      <a:pPr marL="285750" indent="-285750">
                        <a:buFont typeface="Arial" panose="020B0604020202020204" pitchFamily="34" charset="0"/>
                        <a:buChar char="•"/>
                      </a:pPr>
                      <a:r>
                        <a:rPr lang="en-US" sz="1600" dirty="0"/>
                        <a:t>Take the necessary break and work around it</a:t>
                      </a:r>
                    </a:p>
                  </a:txBody>
                  <a:tcPr/>
                </a:tc>
                <a:extLst>
                  <a:ext uri="{0D108BD9-81ED-4DB2-BD59-A6C34878D82A}">
                    <a16:rowId xmlns:a16="http://schemas.microsoft.com/office/drawing/2014/main" val="2829912744"/>
                  </a:ext>
                </a:extLst>
              </a:tr>
            </a:tbl>
          </a:graphicData>
        </a:graphic>
      </p:graphicFrame>
    </p:spTree>
    <p:extLst>
      <p:ext uri="{BB962C8B-B14F-4D97-AF65-F5344CB8AC3E}">
        <p14:creationId xmlns:p14="http://schemas.microsoft.com/office/powerpoint/2010/main" val="2480102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411D2-2737-438C-A59E-76FA893AB7F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154652BD-CE7D-4E4D-827D-6C9FD02E8A6E}"/>
              </a:ext>
            </a:extLst>
          </p:cNvPr>
          <p:cNvSpPr>
            <a:spLocks noGrp="1"/>
          </p:cNvSpPr>
          <p:nvPr>
            <p:ph idx="1"/>
          </p:nvPr>
        </p:nvSpPr>
        <p:spPr/>
        <p:txBody>
          <a:bodyPr/>
          <a:lstStyle/>
          <a:p>
            <a:pPr marL="0" indent="0">
              <a:buNone/>
            </a:pPr>
            <a:r>
              <a:rPr lang="en-US" dirty="0"/>
              <a:t>To design and implement an anomaly Based Intrusion Detection System in IoT Networks using Random Forest which will passively monitor the IoT network traffic and alerts the user for any intrusion detected.</a:t>
            </a:r>
          </a:p>
        </p:txBody>
      </p:sp>
    </p:spTree>
    <p:extLst>
      <p:ext uri="{BB962C8B-B14F-4D97-AF65-F5344CB8AC3E}">
        <p14:creationId xmlns:p14="http://schemas.microsoft.com/office/powerpoint/2010/main" val="710318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MOTIVATION</a:t>
            </a:r>
            <a:endParaRPr lang="en-IN" dirty="0"/>
          </a:p>
        </p:txBody>
      </p:sp>
      <p:sp>
        <p:nvSpPr>
          <p:cNvPr id="3" name="Content Placeholder 2"/>
          <p:cNvSpPr>
            <a:spLocks noGrp="1"/>
          </p:cNvSpPr>
          <p:nvPr>
            <p:ph idx="1"/>
          </p:nvPr>
        </p:nvSpPr>
        <p:spPr/>
        <p:txBody>
          <a:bodyPr/>
          <a:lstStyle/>
          <a:p>
            <a:r>
              <a:rPr lang="en-US" dirty="0"/>
              <a:t>IOT devices are becoming pervasive. </a:t>
            </a:r>
          </a:p>
          <a:p>
            <a:r>
              <a:rPr lang="en-US" dirty="0"/>
              <a:t>Several vulnerabilities in IOT present the need for IOT security. </a:t>
            </a:r>
          </a:p>
          <a:p>
            <a:r>
              <a:rPr lang="en-US" dirty="0"/>
              <a:t>Build an intrusion detection system for an IOT network</a:t>
            </a:r>
          </a:p>
          <a:p>
            <a:r>
              <a:rPr lang="en-US" dirty="0"/>
              <a:t>Keeping in mind the low computational power of IOT devices. </a:t>
            </a:r>
          </a:p>
          <a:p>
            <a:r>
              <a:rPr lang="en-US" dirty="0"/>
              <a:t>Recognize zero-day attacks and distinguish between normal and anomalous behavior</a:t>
            </a:r>
          </a:p>
          <a:p>
            <a:r>
              <a:rPr lang="en-US" dirty="0"/>
              <a:t>Accurately identify and notify the user of an attack. </a:t>
            </a:r>
            <a:endParaRPr lang="en-IN" dirty="0"/>
          </a:p>
        </p:txBody>
      </p:sp>
    </p:spTree>
    <p:extLst>
      <p:ext uri="{BB962C8B-B14F-4D97-AF65-F5344CB8AC3E}">
        <p14:creationId xmlns:p14="http://schemas.microsoft.com/office/powerpoint/2010/main" val="2558048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B2EE7-9DB9-4B22-8FDC-E3D4E8EEE31B}"/>
              </a:ext>
            </a:extLst>
          </p:cNvPr>
          <p:cNvSpPr>
            <a:spLocks noGrp="1"/>
          </p:cNvSpPr>
          <p:nvPr>
            <p:ph type="title"/>
          </p:nvPr>
        </p:nvSpPr>
        <p:spPr/>
        <p:txBody>
          <a:bodyPr/>
          <a:lstStyle/>
          <a:p>
            <a:r>
              <a:rPr lang="en-US"/>
              <a:t>Objectives</a:t>
            </a:r>
          </a:p>
        </p:txBody>
      </p:sp>
      <p:sp>
        <p:nvSpPr>
          <p:cNvPr id="3" name="Content Placeholder 2">
            <a:extLst>
              <a:ext uri="{FF2B5EF4-FFF2-40B4-BE49-F238E27FC236}">
                <a16:creationId xmlns:a16="http://schemas.microsoft.com/office/drawing/2014/main" id="{CF59DD7E-69A5-42DD-876E-25B9734E815A}"/>
              </a:ext>
            </a:extLst>
          </p:cNvPr>
          <p:cNvSpPr>
            <a:spLocks noGrp="1"/>
          </p:cNvSpPr>
          <p:nvPr>
            <p:ph idx="1"/>
          </p:nvPr>
        </p:nvSpPr>
        <p:spPr/>
        <p:txBody>
          <a:bodyPr>
            <a:normAutofit/>
          </a:bodyPr>
          <a:lstStyle/>
          <a:p>
            <a:r>
              <a:rPr lang="en-US" dirty="0"/>
              <a:t>To develop a model for Intrusion Detection using Random Forest algorithm.</a:t>
            </a:r>
          </a:p>
          <a:p>
            <a:r>
              <a:rPr lang="en-US" dirty="0"/>
              <a:t>To establish connection between IoT devices in the network and send this data to the base station.</a:t>
            </a:r>
          </a:p>
          <a:p>
            <a:r>
              <a:rPr lang="en-US" dirty="0"/>
              <a:t>To preprocess the IoT network data and use ML model for classification of normal vs anomalous.</a:t>
            </a:r>
          </a:p>
          <a:p>
            <a:r>
              <a:rPr lang="en-US" dirty="0"/>
              <a:t> To notify user at the front end if intrusion has been detected in the IoT network.</a:t>
            </a:r>
          </a:p>
          <a:p>
            <a:endParaRPr lang="en-US" dirty="0"/>
          </a:p>
        </p:txBody>
      </p:sp>
    </p:spTree>
    <p:extLst>
      <p:ext uri="{BB962C8B-B14F-4D97-AF65-F5344CB8AC3E}">
        <p14:creationId xmlns:p14="http://schemas.microsoft.com/office/powerpoint/2010/main" val="3057636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59E9-211F-49F3-99EB-564C0D87C7DF}"/>
              </a:ext>
            </a:extLst>
          </p:cNvPr>
          <p:cNvSpPr>
            <a:spLocks noGrp="1"/>
          </p:cNvSpPr>
          <p:nvPr>
            <p:ph type="title"/>
          </p:nvPr>
        </p:nvSpPr>
        <p:spPr>
          <a:xfrm>
            <a:off x="811197" y="150920"/>
            <a:ext cx="10569606" cy="602541"/>
          </a:xfrm>
        </p:spPr>
        <p:txBody>
          <a:bodyPr>
            <a:normAutofit fontScale="90000"/>
          </a:bodyPr>
          <a:lstStyle/>
          <a:p>
            <a:r>
              <a:rPr lang="en-US" dirty="0"/>
              <a:t>Literature Survey</a:t>
            </a:r>
          </a:p>
        </p:txBody>
      </p:sp>
      <p:graphicFrame>
        <p:nvGraphicFramePr>
          <p:cNvPr id="4" name="Content Placeholder 3">
            <a:extLst>
              <a:ext uri="{FF2B5EF4-FFF2-40B4-BE49-F238E27FC236}">
                <a16:creationId xmlns:a16="http://schemas.microsoft.com/office/drawing/2014/main" id="{93F32DF3-1F5C-4DF7-948D-BD69E705A61F}"/>
              </a:ext>
            </a:extLst>
          </p:cNvPr>
          <p:cNvGraphicFramePr>
            <a:graphicFrameLocks noGrp="1"/>
          </p:cNvGraphicFramePr>
          <p:nvPr>
            <p:ph idx="1"/>
            <p:extLst>
              <p:ext uri="{D42A27DB-BD31-4B8C-83A1-F6EECF244321}">
                <p14:modId xmlns:p14="http://schemas.microsoft.com/office/powerpoint/2010/main" val="1767428148"/>
              </p:ext>
            </p:extLst>
          </p:nvPr>
        </p:nvGraphicFramePr>
        <p:xfrm>
          <a:off x="81380" y="1010913"/>
          <a:ext cx="12029240" cy="5847088"/>
        </p:xfrm>
        <a:graphic>
          <a:graphicData uri="http://schemas.openxmlformats.org/drawingml/2006/table">
            <a:tbl>
              <a:tblPr firstRow="1" bandRow="1">
                <a:tableStyleId>{5C22544A-7EE6-4342-B048-85BDC9FD1C3A}</a:tableStyleId>
              </a:tblPr>
              <a:tblGrid>
                <a:gridCol w="1503655">
                  <a:extLst>
                    <a:ext uri="{9D8B030D-6E8A-4147-A177-3AD203B41FA5}">
                      <a16:colId xmlns:a16="http://schemas.microsoft.com/office/drawing/2014/main" val="2730845487"/>
                    </a:ext>
                  </a:extLst>
                </a:gridCol>
                <a:gridCol w="1503655">
                  <a:extLst>
                    <a:ext uri="{9D8B030D-6E8A-4147-A177-3AD203B41FA5}">
                      <a16:colId xmlns:a16="http://schemas.microsoft.com/office/drawing/2014/main" val="3802697345"/>
                    </a:ext>
                  </a:extLst>
                </a:gridCol>
                <a:gridCol w="1503655">
                  <a:extLst>
                    <a:ext uri="{9D8B030D-6E8A-4147-A177-3AD203B41FA5}">
                      <a16:colId xmlns:a16="http://schemas.microsoft.com/office/drawing/2014/main" val="2736108539"/>
                    </a:ext>
                  </a:extLst>
                </a:gridCol>
                <a:gridCol w="1503655">
                  <a:extLst>
                    <a:ext uri="{9D8B030D-6E8A-4147-A177-3AD203B41FA5}">
                      <a16:colId xmlns:a16="http://schemas.microsoft.com/office/drawing/2014/main" val="2630280943"/>
                    </a:ext>
                  </a:extLst>
                </a:gridCol>
                <a:gridCol w="1503655">
                  <a:extLst>
                    <a:ext uri="{9D8B030D-6E8A-4147-A177-3AD203B41FA5}">
                      <a16:colId xmlns:a16="http://schemas.microsoft.com/office/drawing/2014/main" val="920944488"/>
                    </a:ext>
                  </a:extLst>
                </a:gridCol>
                <a:gridCol w="1503655">
                  <a:extLst>
                    <a:ext uri="{9D8B030D-6E8A-4147-A177-3AD203B41FA5}">
                      <a16:colId xmlns:a16="http://schemas.microsoft.com/office/drawing/2014/main" val="1884835885"/>
                    </a:ext>
                  </a:extLst>
                </a:gridCol>
                <a:gridCol w="1503655">
                  <a:extLst>
                    <a:ext uri="{9D8B030D-6E8A-4147-A177-3AD203B41FA5}">
                      <a16:colId xmlns:a16="http://schemas.microsoft.com/office/drawing/2014/main" val="1136794616"/>
                    </a:ext>
                  </a:extLst>
                </a:gridCol>
                <a:gridCol w="1503655">
                  <a:extLst>
                    <a:ext uri="{9D8B030D-6E8A-4147-A177-3AD203B41FA5}">
                      <a16:colId xmlns:a16="http://schemas.microsoft.com/office/drawing/2014/main" val="1607771490"/>
                    </a:ext>
                  </a:extLst>
                </a:gridCol>
              </a:tblGrid>
              <a:tr h="284234">
                <a:tc>
                  <a:txBody>
                    <a:bodyPr/>
                    <a:lstStyle/>
                    <a:p>
                      <a:r>
                        <a:rPr lang="en-US" sz="1000" dirty="0"/>
                        <a:t>Title</a:t>
                      </a:r>
                    </a:p>
                  </a:txBody>
                  <a:tcPr/>
                </a:tc>
                <a:tc>
                  <a:txBody>
                    <a:bodyPr/>
                    <a:lstStyle/>
                    <a:p>
                      <a:r>
                        <a:rPr lang="en-US" sz="1000" dirty="0"/>
                        <a:t>Year</a:t>
                      </a:r>
                    </a:p>
                  </a:txBody>
                  <a:tcPr/>
                </a:tc>
                <a:tc>
                  <a:txBody>
                    <a:bodyPr/>
                    <a:lstStyle/>
                    <a:p>
                      <a:r>
                        <a:rPr lang="en-US" sz="1000" dirty="0"/>
                        <a:t>Publication</a:t>
                      </a:r>
                    </a:p>
                  </a:txBody>
                  <a:tcPr/>
                </a:tc>
                <a:tc>
                  <a:txBody>
                    <a:bodyPr/>
                    <a:lstStyle/>
                    <a:p>
                      <a:r>
                        <a:rPr lang="en-US" sz="1000" dirty="0"/>
                        <a:t>Dataset</a:t>
                      </a:r>
                    </a:p>
                  </a:txBody>
                  <a:tcPr/>
                </a:tc>
                <a:tc>
                  <a:txBody>
                    <a:bodyPr/>
                    <a:lstStyle/>
                    <a:p>
                      <a:r>
                        <a:rPr lang="en-US" sz="1000" dirty="0"/>
                        <a:t>HIDS/NIDS</a:t>
                      </a:r>
                    </a:p>
                  </a:txBody>
                  <a:tcPr/>
                </a:tc>
                <a:tc>
                  <a:txBody>
                    <a:bodyPr/>
                    <a:lstStyle/>
                    <a:p>
                      <a:r>
                        <a:rPr lang="en-US" sz="1000" dirty="0"/>
                        <a:t>Anomaly/Signature</a:t>
                      </a:r>
                    </a:p>
                  </a:txBody>
                  <a:tcPr/>
                </a:tc>
                <a:tc>
                  <a:txBody>
                    <a:bodyPr/>
                    <a:lstStyle/>
                    <a:p>
                      <a:r>
                        <a:rPr lang="en-US" sz="1000" dirty="0"/>
                        <a:t>Model used</a:t>
                      </a:r>
                    </a:p>
                  </a:txBody>
                  <a:tcPr/>
                </a:tc>
                <a:tc>
                  <a:txBody>
                    <a:bodyPr/>
                    <a:lstStyle/>
                    <a:p>
                      <a:r>
                        <a:rPr lang="en-US" sz="1000" dirty="0"/>
                        <a:t>Drawbacks</a:t>
                      </a:r>
                    </a:p>
                  </a:txBody>
                  <a:tcPr/>
                </a:tc>
                <a:extLst>
                  <a:ext uri="{0D108BD9-81ED-4DB2-BD59-A6C34878D82A}">
                    <a16:rowId xmlns:a16="http://schemas.microsoft.com/office/drawing/2014/main" val="1191289330"/>
                  </a:ext>
                </a:extLst>
              </a:tr>
              <a:tr h="1624190">
                <a:tc>
                  <a:txBody>
                    <a:bodyPr/>
                    <a:lstStyle/>
                    <a:p>
                      <a:r>
                        <a:rPr lang="en-US" sz="1000" dirty="0"/>
                        <a:t>Anomaly based intrusion detection system through feature selection analysis and building hybrid efficient model</a:t>
                      </a:r>
                    </a:p>
                  </a:txBody>
                  <a:tcPr/>
                </a:tc>
                <a:tc>
                  <a:txBody>
                    <a:bodyPr/>
                    <a:lstStyle/>
                    <a:p>
                      <a:r>
                        <a:rPr lang="en-US" sz="1000" dirty="0"/>
                        <a:t>2018</a:t>
                      </a:r>
                    </a:p>
                  </a:txBody>
                  <a:tcPr/>
                </a:tc>
                <a:tc>
                  <a:txBody>
                    <a:bodyPr/>
                    <a:lstStyle/>
                    <a:p>
                      <a:r>
                        <a:rPr lang="en-US" sz="1000" dirty="0"/>
                        <a:t>Journal of computational science 25(2018) 152-160</a:t>
                      </a:r>
                    </a:p>
                  </a:txBody>
                  <a:tcPr/>
                </a:tc>
                <a:tc>
                  <a:txBody>
                    <a:bodyPr/>
                    <a:lstStyle/>
                    <a:p>
                      <a:r>
                        <a:rPr lang="en-US" sz="1000" dirty="0"/>
                        <a:t>NSL-KDD</a:t>
                      </a:r>
                    </a:p>
                  </a:txBody>
                  <a:tcPr/>
                </a:tc>
                <a:tc>
                  <a:txBody>
                    <a:bodyPr/>
                    <a:lstStyle/>
                    <a:p>
                      <a:r>
                        <a:rPr lang="en-US" sz="1000" dirty="0"/>
                        <a:t>NIDS</a:t>
                      </a:r>
                    </a:p>
                  </a:txBody>
                  <a:tcPr/>
                </a:tc>
                <a:tc>
                  <a:txBody>
                    <a:bodyPr/>
                    <a:lstStyle/>
                    <a:p>
                      <a:r>
                        <a:rPr lang="en-US" sz="1000" dirty="0"/>
                        <a:t>Anomaly</a:t>
                      </a:r>
                    </a:p>
                  </a:txBody>
                  <a:tcPr/>
                </a:tc>
                <a:tc>
                  <a:txBody>
                    <a:bodyPr/>
                    <a:lstStyle/>
                    <a:p>
                      <a:r>
                        <a:rPr lang="en-US" sz="1000" dirty="0"/>
                        <a:t>hybrid</a:t>
                      </a:r>
                    </a:p>
                  </a:txBody>
                  <a:tcPr/>
                </a:tc>
                <a:tc>
                  <a:txBody>
                    <a:bodyPr/>
                    <a:lstStyle/>
                    <a:p>
                      <a:r>
                        <a:rPr lang="en-US" sz="1000" dirty="0"/>
                        <a:t>Not implemented for </a:t>
                      </a:r>
                      <a:r>
                        <a:rPr lang="en-US" sz="1000" dirty="0" err="1"/>
                        <a:t>iot</a:t>
                      </a:r>
                      <a:r>
                        <a:rPr lang="en-US" sz="1000" dirty="0"/>
                        <a:t> devices</a:t>
                      </a:r>
                    </a:p>
                  </a:txBody>
                  <a:tcPr/>
                </a:tc>
                <a:extLst>
                  <a:ext uri="{0D108BD9-81ED-4DB2-BD59-A6C34878D82A}">
                    <a16:rowId xmlns:a16="http://schemas.microsoft.com/office/drawing/2014/main" val="730546844"/>
                  </a:ext>
                </a:extLst>
              </a:tr>
              <a:tr h="893304">
                <a:tc>
                  <a:txBody>
                    <a:bodyPr/>
                    <a:lstStyle/>
                    <a:p>
                      <a:r>
                        <a:rPr lang="en-US" sz="1000" dirty="0"/>
                        <a:t>Towards Machine Learning Based IoT Intrusion Detection Service</a:t>
                      </a:r>
                    </a:p>
                  </a:txBody>
                  <a:tcPr/>
                </a:tc>
                <a:tc>
                  <a:txBody>
                    <a:bodyPr/>
                    <a:lstStyle/>
                    <a:p>
                      <a:r>
                        <a:rPr lang="en-US" sz="1000" dirty="0"/>
                        <a:t>2018</a:t>
                      </a:r>
                    </a:p>
                  </a:txBody>
                  <a:tcPr/>
                </a:tc>
                <a:tc>
                  <a:txBody>
                    <a:bodyPr/>
                    <a:lstStyle/>
                    <a:p>
                      <a:r>
                        <a:rPr lang="en-US" sz="1000" dirty="0"/>
                        <a:t>Springer</a:t>
                      </a:r>
                      <a:r>
                        <a:rPr lang="en-US" sz="1000" kern="1200" dirty="0">
                          <a:solidFill>
                            <a:schemeClr val="dk1"/>
                          </a:solidFill>
                          <a:effectLst/>
                          <a:latin typeface="+mn-lt"/>
                          <a:ea typeface="+mn-ea"/>
                          <a:cs typeface="+mn-cs"/>
                        </a:rPr>
                        <a:t> International Publishing AG, part of Springer Nature 2018</a:t>
                      </a:r>
                      <a:endParaRPr lang="en-US" sz="1000" dirty="0"/>
                    </a:p>
                  </a:txBody>
                  <a:tcPr/>
                </a:tc>
                <a:tc>
                  <a:txBody>
                    <a:bodyPr/>
                    <a:lstStyle/>
                    <a:p>
                      <a:r>
                        <a:rPr lang="en-US" sz="1000" dirty="0"/>
                        <a:t>UNSW-NB15</a:t>
                      </a:r>
                    </a:p>
                  </a:txBody>
                  <a:tcPr/>
                </a:tc>
                <a:tc>
                  <a:txBody>
                    <a:bodyPr/>
                    <a:lstStyle/>
                    <a:p>
                      <a:r>
                        <a:rPr lang="en-US" sz="1000" dirty="0"/>
                        <a:t>NIDS, cloud</a:t>
                      </a:r>
                    </a:p>
                  </a:txBody>
                  <a:tcPr/>
                </a:tc>
                <a:tc>
                  <a:txBody>
                    <a:bodyPr/>
                    <a:lstStyle/>
                    <a:p>
                      <a:r>
                        <a:rPr lang="en-US" sz="1000" dirty="0"/>
                        <a:t>Anomaly</a:t>
                      </a:r>
                    </a:p>
                  </a:txBody>
                  <a:tcPr/>
                </a:tc>
                <a:tc>
                  <a:txBody>
                    <a:bodyPr/>
                    <a:lstStyle/>
                    <a:p>
                      <a:r>
                        <a:rPr lang="en-US" sz="1000" dirty="0"/>
                        <a:t>Neural network, random forest</a:t>
                      </a:r>
                    </a:p>
                  </a:txBody>
                  <a:tcPr/>
                </a:tc>
                <a:tc>
                  <a:txBody>
                    <a:bodyPr/>
                    <a:lstStyle/>
                    <a:p>
                      <a:r>
                        <a:rPr lang="en-US" sz="1000" kern="1200" dirty="0">
                          <a:solidFill>
                            <a:schemeClr val="dk1"/>
                          </a:solidFill>
                          <a:effectLst/>
                          <a:latin typeface="+mn-lt"/>
                          <a:ea typeface="+mn-ea"/>
                          <a:cs typeface="+mn-cs"/>
                        </a:rPr>
                        <a:t>uses cloud computing, which increases the resource requirements </a:t>
                      </a:r>
                      <a:endParaRPr lang="en-US" sz="1000" dirty="0"/>
                    </a:p>
                  </a:txBody>
                  <a:tcPr/>
                </a:tc>
                <a:extLst>
                  <a:ext uri="{0D108BD9-81ED-4DB2-BD59-A6C34878D82A}">
                    <a16:rowId xmlns:a16="http://schemas.microsoft.com/office/drawing/2014/main" val="599341646"/>
                  </a:ext>
                </a:extLst>
              </a:tr>
              <a:tr h="1015120">
                <a:tc>
                  <a:txBody>
                    <a:bodyPr/>
                    <a:lstStyle/>
                    <a:p>
                      <a:r>
                        <a:rPr lang="en-US" sz="1000" kern="1200" dirty="0">
                          <a:solidFill>
                            <a:schemeClr val="dk1"/>
                          </a:solidFill>
                          <a:effectLst/>
                          <a:latin typeface="+mn-lt"/>
                          <a:ea typeface="+mn-ea"/>
                          <a:cs typeface="+mn-cs"/>
                        </a:rPr>
                        <a:t>Distributed attack detection scheme using deep learning approach for Internet of Things</a:t>
                      </a:r>
                      <a:endParaRPr lang="en-US" sz="1000" dirty="0"/>
                    </a:p>
                  </a:txBody>
                  <a:tcPr/>
                </a:tc>
                <a:tc>
                  <a:txBody>
                    <a:bodyPr/>
                    <a:lstStyle/>
                    <a:p>
                      <a:r>
                        <a:rPr lang="en-US" sz="1000" dirty="0"/>
                        <a:t>2017</a:t>
                      </a:r>
                    </a:p>
                  </a:txBody>
                  <a:tcPr/>
                </a:tc>
                <a:tc>
                  <a:txBody>
                    <a:bodyPr/>
                    <a:lstStyle/>
                    <a:p>
                      <a:r>
                        <a:rPr lang="en-US" sz="1000" kern="1200" dirty="0">
                          <a:solidFill>
                            <a:schemeClr val="dk1"/>
                          </a:solidFill>
                          <a:effectLst/>
                          <a:latin typeface="+mn-lt"/>
                          <a:ea typeface="+mn-ea"/>
                          <a:cs typeface="+mn-cs"/>
                        </a:rPr>
                        <a:t>Future Generation Computer Systems (2017)</a:t>
                      </a:r>
                      <a:endParaRPr lang="en-US" sz="1000" dirty="0"/>
                    </a:p>
                  </a:txBody>
                  <a:tcPr/>
                </a:tc>
                <a:tc>
                  <a:txBody>
                    <a:bodyPr/>
                    <a:lstStyle/>
                    <a:p>
                      <a:r>
                        <a:rPr lang="en-US" sz="1000" dirty="0"/>
                        <a:t>NSL-KDD</a:t>
                      </a:r>
                    </a:p>
                  </a:txBody>
                  <a:tcPr/>
                </a:tc>
                <a:tc>
                  <a:txBody>
                    <a:bodyPr/>
                    <a:lstStyle/>
                    <a:p>
                      <a:r>
                        <a:rPr lang="en-US" sz="1000" dirty="0"/>
                        <a:t>NIDS, fog</a:t>
                      </a:r>
                    </a:p>
                  </a:txBody>
                  <a:tcPr/>
                </a:tc>
                <a:tc>
                  <a:txBody>
                    <a:bodyPr/>
                    <a:lstStyle/>
                    <a:p>
                      <a:r>
                        <a:rPr lang="en-US" sz="1000" dirty="0"/>
                        <a:t>Signature </a:t>
                      </a:r>
                    </a:p>
                  </a:txBody>
                  <a:tcPr/>
                </a:tc>
                <a:tc>
                  <a:txBody>
                    <a:bodyPr/>
                    <a:lstStyle/>
                    <a:p>
                      <a:r>
                        <a:rPr lang="en-US" sz="1000" dirty="0"/>
                        <a:t>Deep learning</a:t>
                      </a:r>
                    </a:p>
                  </a:txBody>
                  <a:tcPr/>
                </a:tc>
                <a:tc>
                  <a:txBody>
                    <a:bodyPr/>
                    <a:lstStyle/>
                    <a:p>
                      <a:r>
                        <a:rPr lang="en-US" sz="1000" kern="1200" dirty="0">
                          <a:solidFill>
                            <a:schemeClr val="dk1"/>
                          </a:solidFill>
                          <a:effectLst/>
                          <a:latin typeface="+mn-lt"/>
                          <a:ea typeface="+mn-ea"/>
                          <a:cs typeface="+mn-cs"/>
                        </a:rPr>
                        <a:t>signature based, new attacks cannot be </a:t>
                      </a:r>
                      <a:r>
                        <a:rPr lang="en-US" sz="1000" kern="1200" dirty="0" err="1">
                          <a:solidFill>
                            <a:schemeClr val="dk1"/>
                          </a:solidFill>
                          <a:effectLst/>
                          <a:latin typeface="+mn-lt"/>
                          <a:ea typeface="+mn-ea"/>
                          <a:cs typeface="+mn-cs"/>
                        </a:rPr>
                        <a:t>recognised</a:t>
                      </a:r>
                      <a:endParaRPr lang="en-US" sz="1000" dirty="0"/>
                    </a:p>
                  </a:txBody>
                  <a:tcPr/>
                </a:tc>
                <a:extLst>
                  <a:ext uri="{0D108BD9-81ED-4DB2-BD59-A6C34878D82A}">
                    <a16:rowId xmlns:a16="http://schemas.microsoft.com/office/drawing/2014/main" val="2152521720"/>
                  </a:ext>
                </a:extLst>
              </a:tr>
              <a:tr h="1015120">
                <a:tc>
                  <a:txBody>
                    <a:bodyPr/>
                    <a:lstStyle/>
                    <a:p>
                      <a:r>
                        <a:rPr lang="en-US" sz="1000" dirty="0"/>
                        <a:t>Host based intrusion detection system with combined CNN/RNN model</a:t>
                      </a:r>
                    </a:p>
                  </a:txBody>
                  <a:tcPr/>
                </a:tc>
                <a:tc>
                  <a:txBody>
                    <a:bodyPr/>
                    <a:lstStyle/>
                    <a:p>
                      <a:r>
                        <a:rPr lang="en-US" sz="1000" dirty="0"/>
                        <a:t>2019</a:t>
                      </a:r>
                    </a:p>
                  </a:txBody>
                  <a:tcPr/>
                </a:tc>
                <a:tc>
                  <a:txBody>
                    <a:bodyPr/>
                    <a:lstStyle/>
                    <a:p>
                      <a:r>
                        <a:rPr lang="en-US" sz="1000" dirty="0"/>
                        <a:t>Springer Nature Switzerland AG 2019</a:t>
                      </a:r>
                    </a:p>
                  </a:txBody>
                  <a:tcPr/>
                </a:tc>
                <a:tc>
                  <a:txBody>
                    <a:bodyPr/>
                    <a:lstStyle/>
                    <a:p>
                      <a:r>
                        <a:rPr lang="en-US" sz="1000" dirty="0"/>
                        <a:t>ADFA-LD</a:t>
                      </a:r>
                    </a:p>
                  </a:txBody>
                  <a:tcPr/>
                </a:tc>
                <a:tc>
                  <a:txBody>
                    <a:bodyPr/>
                    <a:lstStyle/>
                    <a:p>
                      <a:r>
                        <a:rPr lang="en-US" sz="1000" dirty="0"/>
                        <a:t>HIDS</a:t>
                      </a:r>
                    </a:p>
                  </a:txBody>
                  <a:tcPr/>
                </a:tc>
                <a:tc>
                  <a:txBody>
                    <a:bodyPr/>
                    <a:lstStyle/>
                    <a:p>
                      <a:r>
                        <a:rPr lang="en-US" sz="1000" dirty="0"/>
                        <a:t>Anomaly</a:t>
                      </a:r>
                    </a:p>
                  </a:txBody>
                  <a:tcPr/>
                </a:tc>
                <a:tc>
                  <a:txBody>
                    <a:bodyPr/>
                    <a:lstStyle/>
                    <a:p>
                      <a:r>
                        <a:rPr lang="en-US" sz="1000" dirty="0"/>
                        <a:t>RNN with GRU</a:t>
                      </a:r>
                    </a:p>
                  </a:txBody>
                  <a:tcPr/>
                </a:tc>
                <a:tc>
                  <a:txBody>
                    <a:bodyPr/>
                    <a:lstStyle/>
                    <a:p>
                      <a:r>
                        <a:rPr lang="en-US" sz="1000" dirty="0"/>
                        <a:t>HIDS, and not NIDS</a:t>
                      </a:r>
                    </a:p>
                    <a:p>
                      <a:r>
                        <a:rPr lang="en-US" sz="1000" dirty="0"/>
                        <a:t>Performance doesn’t match ensemble models</a:t>
                      </a:r>
                    </a:p>
                  </a:txBody>
                  <a:tcPr/>
                </a:tc>
                <a:extLst>
                  <a:ext uri="{0D108BD9-81ED-4DB2-BD59-A6C34878D82A}">
                    <a16:rowId xmlns:a16="http://schemas.microsoft.com/office/drawing/2014/main" val="3478623496"/>
                  </a:ext>
                </a:extLst>
              </a:tr>
              <a:tr h="1015120">
                <a:tc>
                  <a:txBody>
                    <a:bodyPr/>
                    <a:lstStyle/>
                    <a:p>
                      <a:r>
                        <a:rPr lang="en-US" sz="1000" dirty="0"/>
                        <a:t>Anomaly-based intrusion detection of </a:t>
                      </a:r>
                      <a:r>
                        <a:rPr lang="en-US" sz="1000" dirty="0" err="1"/>
                        <a:t>iot</a:t>
                      </a:r>
                      <a:r>
                        <a:rPr lang="en-US" sz="1000" dirty="0"/>
                        <a:t> device sensor data using provenance graphs</a:t>
                      </a:r>
                    </a:p>
                  </a:txBody>
                  <a:tcPr/>
                </a:tc>
                <a:tc>
                  <a:txBody>
                    <a:bodyPr/>
                    <a:lstStyle/>
                    <a:p>
                      <a:r>
                        <a:rPr lang="en-US" sz="1000" dirty="0"/>
                        <a:t>2018</a:t>
                      </a:r>
                    </a:p>
                  </a:txBody>
                  <a:tcPr/>
                </a:tc>
                <a:tc>
                  <a:txBody>
                    <a:bodyPr/>
                    <a:lstStyle/>
                    <a:p>
                      <a:r>
                        <a:rPr lang="en-US" sz="1000" dirty="0"/>
                        <a:t>1st International Workshop on Security and Privacy for the Internet-of-Things (</a:t>
                      </a:r>
                      <a:r>
                        <a:rPr lang="en-US" sz="1000" dirty="0" err="1"/>
                        <a:t>IoTSec</a:t>
                      </a:r>
                      <a:r>
                        <a:rPr lang="en-US" sz="1000" dirty="0"/>
                        <a:t>)</a:t>
                      </a:r>
                    </a:p>
                  </a:txBody>
                  <a:tcPr/>
                </a:tc>
                <a:tc>
                  <a:txBody>
                    <a:bodyPr/>
                    <a:lstStyle/>
                    <a:p>
                      <a:r>
                        <a:rPr lang="en-US" sz="1000" dirty="0"/>
                        <a:t> longitudinal data on the thermal conditions</a:t>
                      </a:r>
                    </a:p>
                  </a:txBody>
                  <a:tcPr/>
                </a:tc>
                <a:tc>
                  <a:txBody>
                    <a:bodyPr/>
                    <a:lstStyle/>
                    <a:p>
                      <a:r>
                        <a:rPr lang="en-US" sz="1000"/>
                        <a:t>HIDS</a:t>
                      </a:r>
                      <a:endParaRPr lang="en-US" sz="1000" dirty="0"/>
                    </a:p>
                  </a:txBody>
                  <a:tcPr/>
                </a:tc>
                <a:tc>
                  <a:txBody>
                    <a:bodyPr/>
                    <a:lstStyle/>
                    <a:p>
                      <a:r>
                        <a:rPr lang="en-US" sz="1000" dirty="0"/>
                        <a:t>Anomaly</a:t>
                      </a:r>
                    </a:p>
                  </a:txBody>
                  <a:tcPr/>
                </a:tc>
                <a:tc>
                  <a:txBody>
                    <a:bodyPr/>
                    <a:lstStyle/>
                    <a:p>
                      <a:r>
                        <a:rPr lang="en-US" sz="1000" dirty="0"/>
                        <a:t>Provenance graphs</a:t>
                      </a:r>
                    </a:p>
                  </a:txBody>
                  <a:tcPr/>
                </a:tc>
                <a:tc>
                  <a:txBody>
                    <a:bodyPr/>
                    <a:lstStyle/>
                    <a:p>
                      <a:r>
                        <a:rPr lang="en-US" sz="1000" dirty="0"/>
                        <a:t>Works with offline data, doesn’t work with real time data</a:t>
                      </a:r>
                    </a:p>
                  </a:txBody>
                  <a:tcPr/>
                </a:tc>
                <a:extLst>
                  <a:ext uri="{0D108BD9-81ED-4DB2-BD59-A6C34878D82A}">
                    <a16:rowId xmlns:a16="http://schemas.microsoft.com/office/drawing/2014/main" val="3380886372"/>
                  </a:ext>
                </a:extLst>
              </a:tr>
            </a:tbl>
          </a:graphicData>
        </a:graphic>
      </p:graphicFrame>
    </p:spTree>
    <p:extLst>
      <p:ext uri="{BB962C8B-B14F-4D97-AF65-F5344CB8AC3E}">
        <p14:creationId xmlns:p14="http://schemas.microsoft.com/office/powerpoint/2010/main" val="19459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PROJECT’S VIEWPOINT</a:t>
            </a:r>
            <a:endParaRPr lang="en-IN" dirty="0"/>
          </a:p>
        </p:txBody>
      </p:sp>
      <p:sp>
        <p:nvSpPr>
          <p:cNvPr id="3" name="Content Placeholder 2"/>
          <p:cNvSpPr>
            <a:spLocks noGrp="1"/>
          </p:cNvSpPr>
          <p:nvPr>
            <p:ph idx="1"/>
          </p:nvPr>
        </p:nvSpPr>
        <p:spPr/>
        <p:txBody>
          <a:bodyPr/>
          <a:lstStyle/>
          <a:p>
            <a:r>
              <a:rPr lang="en-US" dirty="0"/>
              <a:t>The system, if developed correctly should be able to detect the intrusions on the IOT network, including zero-day attacks. </a:t>
            </a:r>
          </a:p>
          <a:p>
            <a:r>
              <a:rPr lang="en-US" dirty="0"/>
              <a:t>This mechanism adds an extra layer to the network security of the overall organization where the devices are deployed. </a:t>
            </a:r>
          </a:p>
          <a:p>
            <a:pPr marL="0" indent="0">
              <a:buNone/>
            </a:pPr>
            <a:endParaRPr lang="en-IN" dirty="0"/>
          </a:p>
        </p:txBody>
      </p:sp>
    </p:spTree>
    <p:extLst>
      <p:ext uri="{BB962C8B-B14F-4D97-AF65-F5344CB8AC3E}">
        <p14:creationId xmlns:p14="http://schemas.microsoft.com/office/powerpoint/2010/main" val="75271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PROJECT’S END USER</a:t>
            </a:r>
            <a:endParaRPr lang="en-IN" dirty="0"/>
          </a:p>
        </p:txBody>
      </p:sp>
      <p:sp>
        <p:nvSpPr>
          <p:cNvPr id="3" name="Content Placeholder 2"/>
          <p:cNvSpPr>
            <a:spLocks noGrp="1"/>
          </p:cNvSpPr>
          <p:nvPr>
            <p:ph idx="1"/>
          </p:nvPr>
        </p:nvSpPr>
        <p:spPr/>
        <p:txBody>
          <a:bodyPr/>
          <a:lstStyle/>
          <a:p>
            <a:r>
              <a:rPr lang="en-US" dirty="0"/>
              <a:t>Any location have a network of IOT devices is susceptible to intrusive attacks. All such networks are the end users of this intrusion detection system. For example:</a:t>
            </a:r>
          </a:p>
          <a:p>
            <a:pPr lvl="1"/>
            <a:r>
              <a:rPr lang="en-US" sz="2600" dirty="0"/>
              <a:t>Factories and companies employing a network of IOT devices. </a:t>
            </a:r>
          </a:p>
          <a:p>
            <a:pPr lvl="2"/>
            <a:r>
              <a:rPr lang="en-US" sz="2400" dirty="0"/>
              <a:t>These IOT networks are usually larger and require high level of security.</a:t>
            </a:r>
          </a:p>
          <a:p>
            <a:pPr lvl="1"/>
            <a:r>
              <a:rPr lang="en-US" sz="2600" dirty="0"/>
              <a:t>Residential complexes/ habitants employing IOT network</a:t>
            </a:r>
          </a:p>
          <a:p>
            <a:pPr lvl="2"/>
            <a:r>
              <a:rPr lang="en-US" sz="2400" dirty="0"/>
              <a:t>With increasing usage of smart homes and residential complexes using IOT devices like CCTVs, fire alarm, smoke detectors etc. , it is crucial to have a good security system for these networks </a:t>
            </a:r>
          </a:p>
        </p:txBody>
      </p:sp>
    </p:spTree>
    <p:extLst>
      <p:ext uri="{BB962C8B-B14F-4D97-AF65-F5344CB8AC3E}">
        <p14:creationId xmlns:p14="http://schemas.microsoft.com/office/powerpoint/2010/main" val="1912410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3F1D0A-2B18-4A5E-84BD-7D05BD31E1DE}"/>
              </a:ext>
            </a:extLst>
          </p:cNvPr>
          <p:cNvSpPr txBox="1"/>
          <p:nvPr/>
        </p:nvSpPr>
        <p:spPr>
          <a:xfrm rot="21540000">
            <a:off x="4010025" y="4667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2" name="TextBox 1">
            <a:extLst>
              <a:ext uri="{FF2B5EF4-FFF2-40B4-BE49-F238E27FC236}">
                <a16:creationId xmlns:a16="http://schemas.microsoft.com/office/drawing/2014/main" id="{81B4029C-AC94-43C9-9501-A18AFE156123}"/>
              </a:ext>
            </a:extLst>
          </p:cNvPr>
          <p:cNvSpPr txBox="1"/>
          <p:nvPr/>
        </p:nvSpPr>
        <p:spPr>
          <a:xfrm>
            <a:off x="733425" y="323850"/>
            <a:ext cx="987742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ea typeface="+mn-lt"/>
                <a:cs typeface="+mn-lt"/>
              </a:rPr>
              <a:t>Projected cost of producing the product</a:t>
            </a:r>
            <a:endParaRPr lang="en-US" sz="3200" dirty="0">
              <a:cs typeface="Calibri"/>
            </a:endParaRPr>
          </a:p>
        </p:txBody>
      </p:sp>
      <p:sp>
        <p:nvSpPr>
          <p:cNvPr id="3" name="TextBox 2">
            <a:extLst>
              <a:ext uri="{FF2B5EF4-FFF2-40B4-BE49-F238E27FC236}">
                <a16:creationId xmlns:a16="http://schemas.microsoft.com/office/drawing/2014/main" id="{0A517AF4-D0D0-401F-AB34-64B7A217C51F}"/>
              </a:ext>
            </a:extLst>
          </p:cNvPr>
          <p:cNvSpPr txBox="1"/>
          <p:nvPr/>
        </p:nvSpPr>
        <p:spPr>
          <a:xfrm>
            <a:off x="628650" y="1276350"/>
            <a:ext cx="11029950"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cs typeface="Calibri" panose="020F0502020204030204"/>
              </a:rPr>
              <a:t>For producing our product, we have considered the estimation cost for the end solution </a:t>
            </a:r>
            <a:r>
              <a:rPr lang="en-US" sz="2000" dirty="0" err="1">
                <a:cs typeface="Calibri" panose="020F0502020204030204"/>
              </a:rPr>
              <a:t>ie</a:t>
            </a:r>
            <a:r>
              <a:rPr lang="en-US" sz="2000" dirty="0">
                <a:cs typeface="Calibri" panose="020F0502020204030204"/>
              </a:rPr>
              <a:t> the predicted cost of the final product based on the scope and requirements. </a:t>
            </a:r>
          </a:p>
          <a:p>
            <a:endParaRPr lang="en-US" sz="2000" dirty="0">
              <a:cs typeface="Calibri" panose="020F0502020204030204"/>
            </a:endParaRPr>
          </a:p>
          <a:p>
            <a:r>
              <a:rPr lang="en-US" sz="2000" b="1" i="1" dirty="0">
                <a:cs typeface="Calibri"/>
              </a:rPr>
              <a:t>     Projected Cost = Direct Material Cost + Direct labor Cost + Overhead Cost</a:t>
            </a:r>
          </a:p>
          <a:p>
            <a:endParaRPr lang="en-US" sz="2000" dirty="0">
              <a:cs typeface="Calibri" panose="020F0502020204030204"/>
            </a:endParaRPr>
          </a:p>
          <a:p>
            <a:pPr marL="285750" indent="-285750">
              <a:buFont typeface="Arial"/>
              <a:buChar char="•"/>
            </a:pPr>
            <a:r>
              <a:rPr lang="en-US" sz="2000" dirty="0">
                <a:cs typeface="Calibri" panose="020F0502020204030204"/>
              </a:rPr>
              <a:t>Direct Material Cost :- Cost of IOT node and base station (supplied by college), </a:t>
            </a:r>
          </a:p>
          <a:p>
            <a:pPr lvl="2"/>
            <a:r>
              <a:rPr lang="en-US" sz="2000" dirty="0">
                <a:cs typeface="Calibri" panose="020F0502020204030204"/>
              </a:rPr>
              <a:t>	              Zigbee adaptor cost(required for IOT model) -&gt; </a:t>
            </a:r>
            <a:r>
              <a:rPr lang="en-US" sz="2000" b="1" dirty="0">
                <a:cs typeface="Calibri" panose="020F0502020204030204"/>
              </a:rPr>
              <a:t>~Rs. 400</a:t>
            </a:r>
          </a:p>
          <a:p>
            <a:pPr lvl="2"/>
            <a:r>
              <a:rPr lang="en-US" sz="2000" dirty="0">
                <a:cs typeface="Calibri" panose="020F0502020204030204"/>
              </a:rPr>
              <a:t>	              Arduino cable -&gt; </a:t>
            </a:r>
            <a:r>
              <a:rPr lang="en-US" sz="2000" b="1" dirty="0">
                <a:cs typeface="Calibri" panose="020F0502020204030204"/>
              </a:rPr>
              <a:t>~Rs. 150</a:t>
            </a:r>
          </a:p>
          <a:p>
            <a:pPr lvl="2"/>
            <a:endParaRPr lang="en-US" sz="2000" dirty="0">
              <a:cs typeface="Calibri" panose="020F0502020204030204"/>
            </a:endParaRPr>
          </a:p>
          <a:p>
            <a:pPr marL="285750" indent="-285750">
              <a:buFont typeface="Arial"/>
              <a:buChar char="•"/>
            </a:pPr>
            <a:r>
              <a:rPr lang="en-US" sz="2000" dirty="0">
                <a:cs typeface="Calibri" panose="020F0502020204030204"/>
              </a:rPr>
              <a:t>Direct labor cost:- Labor cost is not required here</a:t>
            </a:r>
          </a:p>
          <a:p>
            <a:endParaRPr lang="en-US" sz="2000" dirty="0">
              <a:cs typeface="Calibri" panose="020F0502020204030204"/>
            </a:endParaRPr>
          </a:p>
          <a:p>
            <a:pPr marL="285750" indent="-285750">
              <a:buFont typeface="Arial"/>
              <a:buChar char="•"/>
            </a:pPr>
            <a:r>
              <a:rPr lang="en-US" sz="2000" dirty="0">
                <a:cs typeface="Calibri" panose="020F0502020204030204"/>
              </a:rPr>
              <a:t>Overhead cost:- Repair cost, rent costs</a:t>
            </a:r>
          </a:p>
          <a:p>
            <a:pPr marL="285750" indent="-285750">
              <a:buFont typeface="Arial"/>
              <a:buChar char="•"/>
            </a:pPr>
            <a:endParaRPr lang="en-US" sz="2000" dirty="0">
              <a:cs typeface="Calibri" panose="020F0502020204030204"/>
            </a:endParaRPr>
          </a:p>
          <a:p>
            <a:r>
              <a:rPr lang="en-US" sz="2000" dirty="0">
                <a:cs typeface="Calibri" panose="020F0502020204030204"/>
              </a:rPr>
              <a:t>Total estimated cost -&gt; </a:t>
            </a:r>
            <a:r>
              <a:rPr lang="en-US" sz="2000" b="1" dirty="0">
                <a:cs typeface="Calibri" panose="020F0502020204030204"/>
              </a:rPr>
              <a:t>Rs. 550</a:t>
            </a:r>
          </a:p>
          <a:p>
            <a:pPr marL="285750" indent="-285750">
              <a:buFont typeface="Arial"/>
              <a:buChar char="•"/>
            </a:pPr>
            <a:endParaRPr lang="en-US" sz="2000" dirty="0">
              <a:cs typeface="Calibri" panose="020F0502020204030204"/>
            </a:endParaRPr>
          </a:p>
        </p:txBody>
      </p:sp>
    </p:spTree>
    <p:extLst>
      <p:ext uri="{BB962C8B-B14F-4D97-AF65-F5344CB8AC3E}">
        <p14:creationId xmlns:p14="http://schemas.microsoft.com/office/powerpoint/2010/main" val="109857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5CE6BF-5CEC-4200-8ECB-CA78B1D440AD}"/>
              </a:ext>
            </a:extLst>
          </p:cNvPr>
          <p:cNvSpPr txBox="1"/>
          <p:nvPr/>
        </p:nvSpPr>
        <p:spPr>
          <a:xfrm>
            <a:off x="881067" y="397614"/>
            <a:ext cx="1080135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Is project achievable in specified (Time, Cost Budget)?</a:t>
            </a:r>
            <a:endParaRPr lang="en-US" sz="3200">
              <a:cs typeface="Calibri"/>
            </a:endParaRPr>
          </a:p>
        </p:txBody>
      </p:sp>
      <p:sp>
        <p:nvSpPr>
          <p:cNvPr id="4" name="TextBox 3">
            <a:extLst>
              <a:ext uri="{FF2B5EF4-FFF2-40B4-BE49-F238E27FC236}">
                <a16:creationId xmlns:a16="http://schemas.microsoft.com/office/drawing/2014/main" id="{1DF55F7B-07AA-48A7-A6F4-EEED74EE10B9}"/>
              </a:ext>
            </a:extLst>
          </p:cNvPr>
          <p:cNvSpPr txBox="1"/>
          <p:nvPr/>
        </p:nvSpPr>
        <p:spPr>
          <a:xfrm>
            <a:off x="885825" y="1209675"/>
            <a:ext cx="10696575"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cs typeface="Calibri"/>
              </a:rPr>
              <a:t>The project is achievable in specified time and cost budget.</a:t>
            </a:r>
          </a:p>
          <a:p>
            <a:pPr marL="285750" indent="-285750">
              <a:buFont typeface="Arial"/>
              <a:buChar char="•"/>
            </a:pPr>
            <a:r>
              <a:rPr lang="en-US" sz="2000" dirty="0">
                <a:cs typeface="Calibri"/>
              </a:rPr>
              <a:t>The project can be properly planned by using these 3 achievable terms:-</a:t>
            </a:r>
          </a:p>
          <a:p>
            <a:endParaRPr lang="en-US" sz="2000" dirty="0">
              <a:ea typeface="+mn-lt"/>
              <a:cs typeface="+mn-lt"/>
            </a:endParaRPr>
          </a:p>
          <a:p>
            <a:r>
              <a:rPr lang="en-US" sz="2000" b="1" dirty="0">
                <a:ea typeface="+mn-lt"/>
                <a:cs typeface="+mn-lt"/>
              </a:rPr>
              <a:t>1. Estimate</a:t>
            </a:r>
            <a:r>
              <a:rPr lang="en-US" sz="2000" dirty="0">
                <a:ea typeface="+mn-lt"/>
                <a:cs typeface="+mn-lt"/>
              </a:rPr>
              <a:t>: A prediction of how long a project will take or how much it will cost or what resources will be needed, etc.</a:t>
            </a:r>
            <a:endParaRPr lang="en-US" sz="2000" dirty="0">
              <a:cs typeface="Calibri"/>
            </a:endParaRPr>
          </a:p>
          <a:p>
            <a:endParaRPr lang="en-US" sz="2000" b="1" dirty="0">
              <a:ea typeface="+mn-lt"/>
              <a:cs typeface="+mn-lt"/>
            </a:endParaRPr>
          </a:p>
          <a:p>
            <a:r>
              <a:rPr lang="en-US" sz="2000" b="1" dirty="0">
                <a:ea typeface="+mn-lt"/>
                <a:cs typeface="+mn-lt"/>
              </a:rPr>
              <a:t>2. Target</a:t>
            </a:r>
            <a:r>
              <a:rPr lang="en-US" sz="2000" dirty="0">
                <a:ea typeface="+mn-lt"/>
                <a:cs typeface="+mn-lt"/>
              </a:rPr>
              <a:t>: A statement of a desirable project objective is targeted. For connection between the IOT devices and preprocessing for classifying the data, building of intrusion detection system should be targeted first .Also time required for each model which is targeted should be estimated.</a:t>
            </a:r>
            <a:endParaRPr lang="en-US" sz="2000" dirty="0">
              <a:cs typeface="Calibri" panose="020F0502020204030204"/>
            </a:endParaRPr>
          </a:p>
          <a:p>
            <a:r>
              <a:rPr lang="en-US" sz="2000" dirty="0">
                <a:ea typeface="+mn-lt"/>
                <a:cs typeface="+mn-lt"/>
              </a:rPr>
              <a:t>For </a:t>
            </a:r>
            <a:r>
              <a:rPr lang="en-US" sz="2000" dirty="0" err="1">
                <a:ea typeface="+mn-lt"/>
                <a:cs typeface="+mn-lt"/>
              </a:rPr>
              <a:t>eg</a:t>
            </a:r>
            <a:r>
              <a:rPr lang="en-US" sz="2000" dirty="0">
                <a:ea typeface="+mn-lt"/>
                <a:cs typeface="+mn-lt"/>
              </a:rPr>
              <a:t> –Intrusion detection model will require one week to complete</a:t>
            </a:r>
          </a:p>
          <a:p>
            <a:endParaRPr lang="en-US" sz="2000" b="1" dirty="0">
              <a:ea typeface="+mn-lt"/>
              <a:cs typeface="+mn-lt"/>
            </a:endParaRPr>
          </a:p>
          <a:p>
            <a:r>
              <a:rPr lang="en-US" sz="2000" b="1" dirty="0">
                <a:ea typeface="+mn-lt"/>
                <a:cs typeface="+mn-lt"/>
              </a:rPr>
              <a:t>3. Commitment</a:t>
            </a:r>
            <a:r>
              <a:rPr lang="en-US" sz="2000" dirty="0">
                <a:ea typeface="+mn-lt"/>
                <a:cs typeface="+mn-lt"/>
              </a:rPr>
              <a:t>: A promise to deliver defined functionality at a specific level of quality by a certain date. This may be more aggressive or more conservative than the estimate. </a:t>
            </a:r>
            <a:endParaRPr lang="en-US" sz="2000" dirty="0">
              <a:cs typeface="Calibri"/>
            </a:endParaRPr>
          </a:p>
          <a:p>
            <a:pPr marL="342900" indent="-342900">
              <a:buAutoNum type="arabicPeriod"/>
            </a:pPr>
            <a:endParaRPr lang="en-US" sz="2000" dirty="0">
              <a:cs typeface="Calibri"/>
            </a:endParaRPr>
          </a:p>
          <a:p>
            <a:pPr marL="342900" indent="-342900">
              <a:buAutoNum type="arabicPeriod"/>
            </a:pPr>
            <a:endParaRPr lang="en-US" sz="2000" dirty="0">
              <a:cs typeface="Calibri"/>
            </a:endParaRPr>
          </a:p>
        </p:txBody>
      </p:sp>
    </p:spTree>
    <p:extLst>
      <p:ext uri="{BB962C8B-B14F-4D97-AF65-F5344CB8AC3E}">
        <p14:creationId xmlns:p14="http://schemas.microsoft.com/office/powerpoint/2010/main" val="277156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1058</Words>
  <Application>Microsoft Office PowerPoint</Application>
  <PresentationFormat>Widescreen</PresentationFormat>
  <Paragraphs>182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vt:lpstr>
      <vt:lpstr>Office Theme</vt:lpstr>
      <vt:lpstr>Anomaly Based Intrusion Detection System in IoT Networks using Random Forest </vt:lpstr>
      <vt:lpstr>Problem Statement</vt:lpstr>
      <vt:lpstr>       MOTIVATION</vt:lpstr>
      <vt:lpstr>Objectives</vt:lpstr>
      <vt:lpstr>Literature Survey</vt:lpstr>
      <vt:lpstr>                 PROJECT’S VIEWPOINT</vt:lpstr>
      <vt:lpstr>               PROJECT’S END USER</vt:lpstr>
      <vt:lpstr>PowerPoint Presentation</vt:lpstr>
      <vt:lpstr>PowerPoint Presentation</vt:lpstr>
      <vt:lpstr>PowerPoint Presentation</vt:lpstr>
      <vt:lpstr>Scope</vt:lpstr>
      <vt:lpstr>Problem statement defining scope</vt:lpstr>
      <vt:lpstr>Requirements fitting into hardware</vt:lpstr>
      <vt:lpstr>Project milestones and timeline</vt:lpstr>
      <vt:lpstr>Project risks, Priority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Based Intrusion Detection System in IoT Networks</dc:title>
  <dc:creator>Rhishabh Hattarki</dc:creator>
  <cp:lastModifiedBy>Rhishabh Hattarki</cp:lastModifiedBy>
  <cp:revision>22</cp:revision>
  <cp:lastPrinted>2019-08-28T18:24:22Z</cp:lastPrinted>
  <dcterms:created xsi:type="dcterms:W3CDTF">2019-08-28T11:22:36Z</dcterms:created>
  <dcterms:modified xsi:type="dcterms:W3CDTF">2019-10-03T07:38:41Z</dcterms:modified>
</cp:coreProperties>
</file>