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7C3B-69D2-472C-A39A-700B47604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AC684-5944-475E-8ECA-D74F322BE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7927B-492C-42E9-AE09-541124F1AF01}"/>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43A588AC-47AC-47AA-BC41-E95EFAAC5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22C07-CDF3-438A-AE48-E896C193CA2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3252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1BCC-2DAD-4389-95EA-994F23A1A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3CBDB-B602-4D6C-B2D5-E271023E0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75C9A-A435-4E0A-B6BF-E2AF7A599284}"/>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D9C4B1A4-A174-4B0B-96A1-C87B8AD3D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D6A9C-44E3-4479-9241-3F8B7E74471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01446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D2EFC-D44A-4174-A322-0B2C199E32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21499E-ADF4-4F3C-B3E8-919AB3F45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3DA57-D139-436E-9021-2570B2B20645}"/>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7735B0D6-74D0-4E02-9EDC-04CC08E67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BAF5C-C12A-4A9B-93A2-1F22141B83B4}"/>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01048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562-1595-4E31-BA04-6736751C1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FFB5C-5468-4D20-A85E-8C30B4E8B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AA9E4-D841-48A1-8EA4-241AB0214FD6}"/>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A0AD7DD6-531F-4E39-874E-E6DD7BE6D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459C7-1CB2-4C42-A0C8-9C65B30659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57884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6AD3-9062-4B4A-BFB7-5AFB13201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288F1-E73F-4659-8AA1-8065DA48A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551379-5D28-4150-BAC6-75FE5EF1AD6E}"/>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4FEDB845-7BA6-4893-9BE1-1BF70072A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AC309-F3FC-4977-9174-44CA25CCCF8E}"/>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70671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1154-3FD2-4AE8-948B-C45D87582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EE6F0-24D5-4963-97C2-61AEF1FE9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43AE2-777D-49D1-8E8A-83EB02D71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88BFB-4739-4577-8476-3639C65FD5A7}"/>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6" name="Footer Placeholder 5">
            <a:extLst>
              <a:ext uri="{FF2B5EF4-FFF2-40B4-BE49-F238E27FC236}">
                <a16:creationId xmlns:a16="http://schemas.microsoft.com/office/drawing/2014/main" id="{7541E829-69B8-45A8-8C93-C032467F0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B92ED-33A4-4A22-813E-DEE59185F5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407539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0A6-8D19-47FA-8EB3-55BACC433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E8722-CA95-4CE6-8400-E00211299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6CDA1-32C0-4985-933A-3BD9E278E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21640C-1CCC-4CD7-BE94-74642BABC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FF25F-B4B5-483D-A60D-C7B5051D8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919CB-41A8-4BE4-8DE5-AEA0B41CCA7A}"/>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8" name="Footer Placeholder 7">
            <a:extLst>
              <a:ext uri="{FF2B5EF4-FFF2-40B4-BE49-F238E27FC236}">
                <a16:creationId xmlns:a16="http://schemas.microsoft.com/office/drawing/2014/main" id="{A777068B-A28E-4F85-AA9C-F233731DD7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F0DBA0-FE9D-428A-8A17-9A6A2D9DCE9A}"/>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38465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D462-C853-4153-8F99-BF58BD16B1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1666B-7312-4B26-A840-916D132D9EC4}"/>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4" name="Footer Placeholder 3">
            <a:extLst>
              <a:ext uri="{FF2B5EF4-FFF2-40B4-BE49-F238E27FC236}">
                <a16:creationId xmlns:a16="http://schemas.microsoft.com/office/drawing/2014/main" id="{6A019B46-24FE-46EB-8F48-53F414F77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393F5-8623-4A7C-A647-A4F7F015FAE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179806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3C4D20-E0F0-4465-B189-0B9672FA2623}"/>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3" name="Footer Placeholder 2">
            <a:extLst>
              <a:ext uri="{FF2B5EF4-FFF2-40B4-BE49-F238E27FC236}">
                <a16:creationId xmlns:a16="http://schemas.microsoft.com/office/drawing/2014/main" id="{47982E42-313F-4D6C-A9FF-D21E543850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15FF6-194A-4A26-B861-D38059783A5D}"/>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22549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DAF5-51B1-4057-9B68-A2D435C35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733E2-50E1-4F1A-B404-A8B544ACE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A5222-CC8A-45D8-B025-3C5F6562A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310A8-74B7-4BA9-9209-011C5E01207E}"/>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6" name="Footer Placeholder 5">
            <a:extLst>
              <a:ext uri="{FF2B5EF4-FFF2-40B4-BE49-F238E27FC236}">
                <a16:creationId xmlns:a16="http://schemas.microsoft.com/office/drawing/2014/main" id="{1530FFD6-7B34-427B-A967-A41DFA576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02D6B-205B-425F-A78C-4826F26023F0}"/>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57094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9DA6-FA31-43F0-8E6D-20B683F9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E39CC-5634-4AF0-91B6-EE8CD3435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6760F-38FB-41A7-A4D8-E554AF7F6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FB4CF-14D4-4BE7-A220-5E304F9335DB}"/>
              </a:ext>
            </a:extLst>
          </p:cNvPr>
          <p:cNvSpPr>
            <a:spLocks noGrp="1"/>
          </p:cNvSpPr>
          <p:nvPr>
            <p:ph type="dt" sz="half" idx="10"/>
          </p:nvPr>
        </p:nvSpPr>
        <p:spPr/>
        <p:txBody>
          <a:bodyPr/>
          <a:lstStyle/>
          <a:p>
            <a:fld id="{DA1985F3-0462-4692-8A00-81082B2B7EB0}" type="datetimeFigureOut">
              <a:rPr lang="en-US" smtClean="0"/>
              <a:t>8/28/2019</a:t>
            </a:fld>
            <a:endParaRPr lang="en-US"/>
          </a:p>
        </p:txBody>
      </p:sp>
      <p:sp>
        <p:nvSpPr>
          <p:cNvPr id="6" name="Footer Placeholder 5">
            <a:extLst>
              <a:ext uri="{FF2B5EF4-FFF2-40B4-BE49-F238E27FC236}">
                <a16:creationId xmlns:a16="http://schemas.microsoft.com/office/drawing/2014/main" id="{45D42F32-F3C4-4B10-8802-774E0AA16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44D84-CA56-4B95-AC62-E51E82AFD03B}"/>
              </a:ext>
            </a:extLst>
          </p:cNvPr>
          <p:cNvSpPr>
            <a:spLocks noGrp="1"/>
          </p:cNvSpPr>
          <p:nvPr>
            <p:ph type="sldNum" sz="quarter" idx="12"/>
          </p:nvPr>
        </p:nvSpPr>
        <p:spPr/>
        <p:txBody>
          <a:bodyPr/>
          <a:lstStyle/>
          <a:p>
            <a:fld id="{707D0CA6-53D7-48A4-8CA4-7BB15FD7823B}" type="slidenum">
              <a:rPr lang="en-US" smtClean="0"/>
              <a:t>‹#›</a:t>
            </a:fld>
            <a:endParaRPr lang="en-US"/>
          </a:p>
        </p:txBody>
      </p:sp>
    </p:spTree>
    <p:extLst>
      <p:ext uri="{BB962C8B-B14F-4D97-AF65-F5344CB8AC3E}">
        <p14:creationId xmlns:p14="http://schemas.microsoft.com/office/powerpoint/2010/main" val="203601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C52D7-41E1-4FAB-82F2-8DC218671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5B4A32-38F7-4A94-B9C7-32DA3A41B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BF4AB-8C2D-43FC-BE9D-6C11EA459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985F3-0462-4692-8A00-81082B2B7EB0}" type="datetimeFigureOut">
              <a:rPr lang="en-US" smtClean="0"/>
              <a:t>8/28/2019</a:t>
            </a:fld>
            <a:endParaRPr lang="en-US"/>
          </a:p>
        </p:txBody>
      </p:sp>
      <p:sp>
        <p:nvSpPr>
          <p:cNvPr id="5" name="Footer Placeholder 4">
            <a:extLst>
              <a:ext uri="{FF2B5EF4-FFF2-40B4-BE49-F238E27FC236}">
                <a16:creationId xmlns:a16="http://schemas.microsoft.com/office/drawing/2014/main" id="{80F2D4D2-8EB9-408A-B4A2-59F49C8F0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E5D30F-7D47-4055-A545-71D74F81C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D0CA6-53D7-48A4-8CA4-7BB15FD7823B}" type="slidenum">
              <a:rPr lang="en-US" smtClean="0"/>
              <a:t>‹#›</a:t>
            </a:fld>
            <a:endParaRPr lang="en-US"/>
          </a:p>
        </p:txBody>
      </p:sp>
    </p:spTree>
    <p:extLst>
      <p:ext uri="{BB962C8B-B14F-4D97-AF65-F5344CB8AC3E}">
        <p14:creationId xmlns:p14="http://schemas.microsoft.com/office/powerpoint/2010/main" val="428201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E810-4A08-4A5C-9893-2B1E67CDB45F}"/>
              </a:ext>
            </a:extLst>
          </p:cNvPr>
          <p:cNvSpPr>
            <a:spLocks noGrp="1"/>
          </p:cNvSpPr>
          <p:nvPr>
            <p:ph type="ctrTitle"/>
          </p:nvPr>
        </p:nvSpPr>
        <p:spPr>
          <a:xfrm>
            <a:off x="674703" y="1122362"/>
            <a:ext cx="10821880" cy="3121163"/>
          </a:xfrm>
        </p:spPr>
        <p:txBody>
          <a:bodyPr>
            <a:normAutofit/>
          </a:bodyPr>
          <a:lstStyle/>
          <a:p>
            <a:r>
              <a:rPr lang="en-US" dirty="0"/>
              <a:t>Anomaly Based Intrusion Detection System in IoT Networks  </a:t>
            </a:r>
          </a:p>
        </p:txBody>
      </p:sp>
    </p:spTree>
    <p:extLst>
      <p:ext uri="{BB962C8B-B14F-4D97-AF65-F5344CB8AC3E}">
        <p14:creationId xmlns:p14="http://schemas.microsoft.com/office/powerpoint/2010/main" val="179336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11D2-2737-438C-A59E-76FA893AB7F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54652BD-CE7D-4E4D-827D-6C9FD02E8A6E}"/>
              </a:ext>
            </a:extLst>
          </p:cNvPr>
          <p:cNvSpPr>
            <a:spLocks noGrp="1"/>
          </p:cNvSpPr>
          <p:nvPr>
            <p:ph idx="1"/>
          </p:nvPr>
        </p:nvSpPr>
        <p:spPr/>
        <p:txBody>
          <a:bodyPr/>
          <a:lstStyle/>
          <a:p>
            <a:r>
              <a:rPr lang="en-US" dirty="0"/>
              <a:t>The exponential growth of IoT devices, along with the vulnerabilities found in them due to lack of sufficient processing power for security measures have captured the eye of hackers and other malicious attackers.</a:t>
            </a:r>
          </a:p>
          <a:p>
            <a:r>
              <a:rPr lang="en-US" dirty="0"/>
              <a:t>The network intrusion detection system passively monitors the IOT network traffic and alerts the user for any intrusion detected. This is unlike the host based IDS which resides on the individual host. Fewer NIDSs are needed for a particular network than the HIDS which becomes beneficial for securing more devices on a smaller budget.</a:t>
            </a:r>
          </a:p>
          <a:p>
            <a:endParaRPr lang="en-US" dirty="0"/>
          </a:p>
        </p:txBody>
      </p:sp>
    </p:spTree>
    <p:extLst>
      <p:ext uri="{BB962C8B-B14F-4D97-AF65-F5344CB8AC3E}">
        <p14:creationId xmlns:p14="http://schemas.microsoft.com/office/powerpoint/2010/main" val="71031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2B6E-2AFD-4634-A77D-4274D2B5E0D7}"/>
              </a:ext>
            </a:extLst>
          </p:cNvPr>
          <p:cNvSpPr>
            <a:spLocks noGrp="1"/>
          </p:cNvSpPr>
          <p:nvPr>
            <p:ph type="title"/>
          </p:nvPr>
        </p:nvSpPr>
        <p:spPr/>
        <p:txBody>
          <a:bodyPr/>
          <a:lstStyle/>
          <a:p>
            <a:r>
              <a:rPr lang="en-US" dirty="0"/>
              <a:t>Problem Statement (</a:t>
            </a:r>
            <a:r>
              <a:rPr lang="en-US" dirty="0" err="1"/>
              <a:t>conti</a:t>
            </a:r>
            <a:r>
              <a:rPr lang="en-US" dirty="0"/>
              <a:t>.)</a:t>
            </a:r>
          </a:p>
        </p:txBody>
      </p:sp>
      <p:sp>
        <p:nvSpPr>
          <p:cNvPr id="3" name="Content Placeholder 2">
            <a:extLst>
              <a:ext uri="{FF2B5EF4-FFF2-40B4-BE49-F238E27FC236}">
                <a16:creationId xmlns:a16="http://schemas.microsoft.com/office/drawing/2014/main" id="{C59EDF15-5207-48AB-88B9-B654EDC8EC65}"/>
              </a:ext>
            </a:extLst>
          </p:cNvPr>
          <p:cNvSpPr>
            <a:spLocks noGrp="1"/>
          </p:cNvSpPr>
          <p:nvPr>
            <p:ph idx="1"/>
          </p:nvPr>
        </p:nvSpPr>
        <p:spPr/>
        <p:txBody>
          <a:bodyPr/>
          <a:lstStyle/>
          <a:p>
            <a:r>
              <a:rPr lang="en-US" dirty="0"/>
              <a:t>Anomaly detection will be used. This creates a baseline of normal network behavior and detects outliers that do not match the normal activity profile. It is considered an anomaly. This is unlike the signature based detection that needs a list of all possible attack signatures before detection, which prevents the system from identifying newer unknown attacks.</a:t>
            </a:r>
          </a:p>
        </p:txBody>
      </p:sp>
    </p:spTree>
    <p:extLst>
      <p:ext uri="{BB962C8B-B14F-4D97-AF65-F5344CB8AC3E}">
        <p14:creationId xmlns:p14="http://schemas.microsoft.com/office/powerpoint/2010/main" val="85405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2EE7-9DB9-4B22-8FDC-E3D4E8EEE31B}"/>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CF59DD7E-69A5-42DD-876E-25B9734E81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7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59E9-211F-49F3-99EB-564C0D87C7DF}"/>
              </a:ext>
            </a:extLst>
          </p:cNvPr>
          <p:cNvSpPr>
            <a:spLocks noGrp="1"/>
          </p:cNvSpPr>
          <p:nvPr>
            <p:ph type="title"/>
          </p:nvPr>
        </p:nvSpPr>
        <p:spPr>
          <a:xfrm>
            <a:off x="811197" y="150920"/>
            <a:ext cx="10569606" cy="602541"/>
          </a:xfrm>
        </p:spPr>
        <p:txBody>
          <a:bodyPr>
            <a:normAutofit fontScale="90000"/>
          </a:bodyPr>
          <a:lstStyle/>
          <a:p>
            <a:r>
              <a:rPr lang="en-US" dirty="0"/>
              <a:t>Literature Survey</a:t>
            </a:r>
          </a:p>
        </p:txBody>
      </p:sp>
      <p:graphicFrame>
        <p:nvGraphicFramePr>
          <p:cNvPr id="4" name="Content Placeholder 3">
            <a:extLst>
              <a:ext uri="{FF2B5EF4-FFF2-40B4-BE49-F238E27FC236}">
                <a16:creationId xmlns:a16="http://schemas.microsoft.com/office/drawing/2014/main" id="{93F32DF3-1F5C-4DF7-948D-BD69E705A61F}"/>
              </a:ext>
            </a:extLst>
          </p:cNvPr>
          <p:cNvGraphicFramePr>
            <a:graphicFrameLocks noGrp="1"/>
          </p:cNvGraphicFramePr>
          <p:nvPr>
            <p:ph idx="1"/>
            <p:extLst>
              <p:ext uri="{D42A27DB-BD31-4B8C-83A1-F6EECF244321}">
                <p14:modId xmlns:p14="http://schemas.microsoft.com/office/powerpoint/2010/main" val="3387974113"/>
              </p:ext>
            </p:extLst>
          </p:nvPr>
        </p:nvGraphicFramePr>
        <p:xfrm>
          <a:off x="81380" y="1010913"/>
          <a:ext cx="12029240" cy="5784943"/>
        </p:xfrm>
        <a:graphic>
          <a:graphicData uri="http://schemas.openxmlformats.org/drawingml/2006/table">
            <a:tbl>
              <a:tblPr firstRow="1" bandRow="1">
                <a:tableStyleId>{5C22544A-7EE6-4342-B048-85BDC9FD1C3A}</a:tableStyleId>
              </a:tblPr>
              <a:tblGrid>
                <a:gridCol w="1503655">
                  <a:extLst>
                    <a:ext uri="{9D8B030D-6E8A-4147-A177-3AD203B41FA5}">
                      <a16:colId xmlns:a16="http://schemas.microsoft.com/office/drawing/2014/main" val="2730845487"/>
                    </a:ext>
                  </a:extLst>
                </a:gridCol>
                <a:gridCol w="1503655">
                  <a:extLst>
                    <a:ext uri="{9D8B030D-6E8A-4147-A177-3AD203B41FA5}">
                      <a16:colId xmlns:a16="http://schemas.microsoft.com/office/drawing/2014/main" val="3802697345"/>
                    </a:ext>
                  </a:extLst>
                </a:gridCol>
                <a:gridCol w="1503655">
                  <a:extLst>
                    <a:ext uri="{9D8B030D-6E8A-4147-A177-3AD203B41FA5}">
                      <a16:colId xmlns:a16="http://schemas.microsoft.com/office/drawing/2014/main" val="2736108539"/>
                    </a:ext>
                  </a:extLst>
                </a:gridCol>
                <a:gridCol w="1503655">
                  <a:extLst>
                    <a:ext uri="{9D8B030D-6E8A-4147-A177-3AD203B41FA5}">
                      <a16:colId xmlns:a16="http://schemas.microsoft.com/office/drawing/2014/main" val="2630280943"/>
                    </a:ext>
                  </a:extLst>
                </a:gridCol>
                <a:gridCol w="1503655">
                  <a:extLst>
                    <a:ext uri="{9D8B030D-6E8A-4147-A177-3AD203B41FA5}">
                      <a16:colId xmlns:a16="http://schemas.microsoft.com/office/drawing/2014/main" val="920944488"/>
                    </a:ext>
                  </a:extLst>
                </a:gridCol>
                <a:gridCol w="1503655">
                  <a:extLst>
                    <a:ext uri="{9D8B030D-6E8A-4147-A177-3AD203B41FA5}">
                      <a16:colId xmlns:a16="http://schemas.microsoft.com/office/drawing/2014/main" val="1884835885"/>
                    </a:ext>
                  </a:extLst>
                </a:gridCol>
                <a:gridCol w="1503655">
                  <a:extLst>
                    <a:ext uri="{9D8B030D-6E8A-4147-A177-3AD203B41FA5}">
                      <a16:colId xmlns:a16="http://schemas.microsoft.com/office/drawing/2014/main" val="1136794616"/>
                    </a:ext>
                  </a:extLst>
                </a:gridCol>
                <a:gridCol w="1503655">
                  <a:extLst>
                    <a:ext uri="{9D8B030D-6E8A-4147-A177-3AD203B41FA5}">
                      <a16:colId xmlns:a16="http://schemas.microsoft.com/office/drawing/2014/main" val="1607771490"/>
                    </a:ext>
                  </a:extLst>
                </a:gridCol>
              </a:tblGrid>
              <a:tr h="430794">
                <a:tc>
                  <a:txBody>
                    <a:bodyPr/>
                    <a:lstStyle/>
                    <a:p>
                      <a:r>
                        <a:rPr lang="en-US" sz="1000" dirty="0"/>
                        <a:t>Title</a:t>
                      </a:r>
                    </a:p>
                  </a:txBody>
                  <a:tcPr/>
                </a:tc>
                <a:tc>
                  <a:txBody>
                    <a:bodyPr/>
                    <a:lstStyle/>
                    <a:p>
                      <a:r>
                        <a:rPr lang="en-US" sz="1000" dirty="0"/>
                        <a:t>Year</a:t>
                      </a:r>
                    </a:p>
                  </a:txBody>
                  <a:tcPr/>
                </a:tc>
                <a:tc>
                  <a:txBody>
                    <a:bodyPr/>
                    <a:lstStyle/>
                    <a:p>
                      <a:r>
                        <a:rPr lang="en-US" sz="1000" dirty="0"/>
                        <a:t>Publication</a:t>
                      </a:r>
                    </a:p>
                  </a:txBody>
                  <a:tcPr/>
                </a:tc>
                <a:tc>
                  <a:txBody>
                    <a:bodyPr/>
                    <a:lstStyle/>
                    <a:p>
                      <a:r>
                        <a:rPr lang="en-US" sz="1000" dirty="0"/>
                        <a:t>Dataset</a:t>
                      </a:r>
                    </a:p>
                  </a:txBody>
                  <a:tcPr/>
                </a:tc>
                <a:tc>
                  <a:txBody>
                    <a:bodyPr/>
                    <a:lstStyle/>
                    <a:p>
                      <a:r>
                        <a:rPr lang="en-US" sz="1000" dirty="0"/>
                        <a:t>HIDS/NIDS</a:t>
                      </a:r>
                    </a:p>
                  </a:txBody>
                  <a:tcPr/>
                </a:tc>
                <a:tc>
                  <a:txBody>
                    <a:bodyPr/>
                    <a:lstStyle/>
                    <a:p>
                      <a:r>
                        <a:rPr lang="en-US" sz="1000" dirty="0"/>
                        <a:t>Anomaly/Signature</a:t>
                      </a:r>
                    </a:p>
                  </a:txBody>
                  <a:tcPr/>
                </a:tc>
                <a:tc>
                  <a:txBody>
                    <a:bodyPr/>
                    <a:lstStyle/>
                    <a:p>
                      <a:r>
                        <a:rPr lang="en-US" sz="1000" dirty="0"/>
                        <a:t>Model used</a:t>
                      </a:r>
                    </a:p>
                  </a:txBody>
                  <a:tcPr/>
                </a:tc>
                <a:tc>
                  <a:txBody>
                    <a:bodyPr/>
                    <a:lstStyle/>
                    <a:p>
                      <a:r>
                        <a:rPr lang="en-US" sz="1000" dirty="0"/>
                        <a:t>Drawbacks</a:t>
                      </a:r>
                    </a:p>
                  </a:txBody>
                  <a:tcPr/>
                </a:tc>
                <a:extLst>
                  <a:ext uri="{0D108BD9-81ED-4DB2-BD59-A6C34878D82A}">
                    <a16:rowId xmlns:a16="http://schemas.microsoft.com/office/drawing/2014/main" val="1191289330"/>
                  </a:ext>
                </a:extLst>
              </a:tr>
              <a:tr h="2461678">
                <a:tc>
                  <a:txBody>
                    <a:bodyPr/>
                    <a:lstStyle/>
                    <a:p>
                      <a:r>
                        <a:rPr lang="en-US" sz="1000" dirty="0"/>
                        <a:t>Anomaly based intrusion detection system through feature selection analysis and building hybrid efficient model</a:t>
                      </a:r>
                    </a:p>
                  </a:txBody>
                  <a:tcPr/>
                </a:tc>
                <a:tc>
                  <a:txBody>
                    <a:bodyPr/>
                    <a:lstStyle/>
                    <a:p>
                      <a:r>
                        <a:rPr lang="en-US" sz="1000" dirty="0"/>
                        <a:t>2018</a:t>
                      </a:r>
                    </a:p>
                  </a:txBody>
                  <a:tcPr/>
                </a:tc>
                <a:tc>
                  <a:txBody>
                    <a:bodyPr/>
                    <a:lstStyle/>
                    <a:p>
                      <a:r>
                        <a:rPr lang="en-US" sz="1000" dirty="0"/>
                        <a:t>Journal of computational science 25(2018) 152-160</a:t>
                      </a:r>
                    </a:p>
                  </a:txBody>
                  <a:tcPr/>
                </a:tc>
                <a:tc>
                  <a:txBody>
                    <a:bodyPr/>
                    <a:lstStyle/>
                    <a:p>
                      <a:r>
                        <a:rPr lang="en-US" sz="1000" dirty="0"/>
                        <a:t>NSL-KDD</a:t>
                      </a:r>
                    </a:p>
                  </a:txBody>
                  <a:tcPr/>
                </a:tc>
                <a:tc>
                  <a:txBody>
                    <a:bodyPr/>
                    <a:lstStyle/>
                    <a:p>
                      <a:r>
                        <a:rPr lang="en-US" sz="1000" dirty="0"/>
                        <a:t>NIDS</a:t>
                      </a:r>
                    </a:p>
                  </a:txBody>
                  <a:tcPr/>
                </a:tc>
                <a:tc>
                  <a:txBody>
                    <a:bodyPr/>
                    <a:lstStyle/>
                    <a:p>
                      <a:r>
                        <a:rPr lang="en-US" sz="1000" dirty="0"/>
                        <a:t>Anomaly</a:t>
                      </a:r>
                    </a:p>
                  </a:txBody>
                  <a:tcPr/>
                </a:tc>
                <a:tc>
                  <a:txBody>
                    <a:bodyPr/>
                    <a:lstStyle/>
                    <a:p>
                      <a:r>
                        <a:rPr lang="en-US" sz="1000" dirty="0"/>
                        <a:t>hybrid</a:t>
                      </a:r>
                    </a:p>
                  </a:txBody>
                  <a:tcPr/>
                </a:tc>
                <a:tc>
                  <a:txBody>
                    <a:bodyPr/>
                    <a:lstStyle/>
                    <a:p>
                      <a:r>
                        <a:rPr lang="en-US" sz="1000" dirty="0"/>
                        <a:t>Not implemented for </a:t>
                      </a:r>
                      <a:r>
                        <a:rPr lang="en-US" sz="1000" dirty="0" err="1"/>
                        <a:t>iot</a:t>
                      </a:r>
                      <a:r>
                        <a:rPr lang="en-US" sz="1000" dirty="0"/>
                        <a:t> devices</a:t>
                      </a:r>
                    </a:p>
                  </a:txBody>
                  <a:tcPr/>
                </a:tc>
                <a:extLst>
                  <a:ext uri="{0D108BD9-81ED-4DB2-BD59-A6C34878D82A}">
                    <a16:rowId xmlns:a16="http://schemas.microsoft.com/office/drawing/2014/main" val="730546844"/>
                  </a:ext>
                </a:extLst>
              </a:tr>
              <a:tr h="1353922">
                <a:tc>
                  <a:txBody>
                    <a:bodyPr/>
                    <a:lstStyle/>
                    <a:p>
                      <a:r>
                        <a:rPr lang="en-US" sz="1000" dirty="0"/>
                        <a:t>Towards Machine Learning Based IoT Intrusion Detection Service</a:t>
                      </a:r>
                    </a:p>
                  </a:txBody>
                  <a:tcPr/>
                </a:tc>
                <a:tc>
                  <a:txBody>
                    <a:bodyPr/>
                    <a:lstStyle/>
                    <a:p>
                      <a:r>
                        <a:rPr lang="en-US" sz="1000" dirty="0"/>
                        <a:t>2018</a:t>
                      </a:r>
                    </a:p>
                  </a:txBody>
                  <a:tcPr/>
                </a:tc>
                <a:tc>
                  <a:txBody>
                    <a:bodyPr/>
                    <a:lstStyle/>
                    <a:p>
                      <a:r>
                        <a:rPr lang="en-US" sz="1000" dirty="0"/>
                        <a:t>Springer</a:t>
                      </a:r>
                      <a:r>
                        <a:rPr lang="en-US" sz="1000" kern="1200" dirty="0">
                          <a:solidFill>
                            <a:schemeClr val="dk1"/>
                          </a:solidFill>
                          <a:effectLst/>
                          <a:latin typeface="+mn-lt"/>
                          <a:ea typeface="+mn-ea"/>
                          <a:cs typeface="+mn-cs"/>
                        </a:rPr>
                        <a:t> International Publishing AG, part of Springer Nature 2018</a:t>
                      </a:r>
                      <a:endParaRPr lang="en-US" sz="1000" dirty="0"/>
                    </a:p>
                  </a:txBody>
                  <a:tcPr/>
                </a:tc>
                <a:tc>
                  <a:txBody>
                    <a:bodyPr/>
                    <a:lstStyle/>
                    <a:p>
                      <a:r>
                        <a:rPr lang="en-US" sz="1000" dirty="0"/>
                        <a:t>UNSW-NB15</a:t>
                      </a:r>
                    </a:p>
                  </a:txBody>
                  <a:tcPr/>
                </a:tc>
                <a:tc>
                  <a:txBody>
                    <a:bodyPr/>
                    <a:lstStyle/>
                    <a:p>
                      <a:r>
                        <a:rPr lang="en-US" sz="1000" dirty="0"/>
                        <a:t>NIDS, cloud</a:t>
                      </a:r>
                    </a:p>
                  </a:txBody>
                  <a:tcPr/>
                </a:tc>
                <a:tc>
                  <a:txBody>
                    <a:bodyPr/>
                    <a:lstStyle/>
                    <a:p>
                      <a:r>
                        <a:rPr lang="en-US" sz="1000" dirty="0"/>
                        <a:t>Anomaly</a:t>
                      </a:r>
                    </a:p>
                  </a:txBody>
                  <a:tcPr/>
                </a:tc>
                <a:tc>
                  <a:txBody>
                    <a:bodyPr/>
                    <a:lstStyle/>
                    <a:p>
                      <a:r>
                        <a:rPr lang="en-US" sz="1000" dirty="0"/>
                        <a:t>Neural network, random forest</a:t>
                      </a:r>
                    </a:p>
                  </a:txBody>
                  <a:tcPr/>
                </a:tc>
                <a:tc>
                  <a:txBody>
                    <a:bodyPr/>
                    <a:lstStyle/>
                    <a:p>
                      <a:r>
                        <a:rPr lang="en-US" sz="1000" kern="1200" dirty="0">
                          <a:solidFill>
                            <a:schemeClr val="dk1"/>
                          </a:solidFill>
                          <a:effectLst/>
                          <a:latin typeface="+mn-lt"/>
                          <a:ea typeface="+mn-ea"/>
                          <a:cs typeface="+mn-cs"/>
                        </a:rPr>
                        <a:t>uses cloud computing, which increases the resource requirements </a:t>
                      </a:r>
                      <a:endParaRPr lang="en-US" sz="1000" dirty="0"/>
                    </a:p>
                  </a:txBody>
                  <a:tcPr/>
                </a:tc>
                <a:extLst>
                  <a:ext uri="{0D108BD9-81ED-4DB2-BD59-A6C34878D82A}">
                    <a16:rowId xmlns:a16="http://schemas.microsoft.com/office/drawing/2014/main" val="599341646"/>
                  </a:ext>
                </a:extLst>
              </a:tr>
              <a:tr h="1538549">
                <a:tc>
                  <a:txBody>
                    <a:bodyPr/>
                    <a:lstStyle/>
                    <a:p>
                      <a:r>
                        <a:rPr lang="en-US" sz="1000" kern="1200" dirty="0">
                          <a:solidFill>
                            <a:schemeClr val="dk1"/>
                          </a:solidFill>
                          <a:effectLst/>
                          <a:latin typeface="+mn-lt"/>
                          <a:ea typeface="+mn-ea"/>
                          <a:cs typeface="+mn-cs"/>
                        </a:rPr>
                        <a:t>Distributed attack detection scheme using deep learning approach for Internet of Things</a:t>
                      </a:r>
                      <a:endParaRPr lang="en-US" sz="1000" dirty="0"/>
                    </a:p>
                  </a:txBody>
                  <a:tcPr/>
                </a:tc>
                <a:tc>
                  <a:txBody>
                    <a:bodyPr/>
                    <a:lstStyle/>
                    <a:p>
                      <a:r>
                        <a:rPr lang="en-US" sz="1000" dirty="0"/>
                        <a:t>2017</a:t>
                      </a:r>
                    </a:p>
                  </a:txBody>
                  <a:tcPr/>
                </a:tc>
                <a:tc>
                  <a:txBody>
                    <a:bodyPr/>
                    <a:lstStyle/>
                    <a:p>
                      <a:r>
                        <a:rPr lang="en-US" sz="1000" kern="1200" dirty="0">
                          <a:solidFill>
                            <a:schemeClr val="dk1"/>
                          </a:solidFill>
                          <a:effectLst/>
                          <a:latin typeface="+mn-lt"/>
                          <a:ea typeface="+mn-ea"/>
                          <a:cs typeface="+mn-cs"/>
                        </a:rPr>
                        <a:t>Future Generation Computer Systems (2017)</a:t>
                      </a:r>
                      <a:endParaRPr lang="en-US" sz="1000" dirty="0"/>
                    </a:p>
                  </a:txBody>
                  <a:tcPr/>
                </a:tc>
                <a:tc>
                  <a:txBody>
                    <a:bodyPr/>
                    <a:lstStyle/>
                    <a:p>
                      <a:r>
                        <a:rPr lang="en-US" sz="1000" dirty="0"/>
                        <a:t>NSL-KDD</a:t>
                      </a:r>
                    </a:p>
                  </a:txBody>
                  <a:tcPr/>
                </a:tc>
                <a:tc>
                  <a:txBody>
                    <a:bodyPr/>
                    <a:lstStyle/>
                    <a:p>
                      <a:r>
                        <a:rPr lang="en-US" sz="1000" dirty="0"/>
                        <a:t>NIDS, fog</a:t>
                      </a:r>
                    </a:p>
                  </a:txBody>
                  <a:tcPr/>
                </a:tc>
                <a:tc>
                  <a:txBody>
                    <a:bodyPr/>
                    <a:lstStyle/>
                    <a:p>
                      <a:r>
                        <a:rPr lang="en-US" sz="1000" dirty="0"/>
                        <a:t>Signature </a:t>
                      </a:r>
                    </a:p>
                  </a:txBody>
                  <a:tcPr/>
                </a:tc>
                <a:tc>
                  <a:txBody>
                    <a:bodyPr/>
                    <a:lstStyle/>
                    <a:p>
                      <a:r>
                        <a:rPr lang="en-US" sz="1000" dirty="0"/>
                        <a:t>Deep learning</a:t>
                      </a:r>
                    </a:p>
                  </a:txBody>
                  <a:tcPr/>
                </a:tc>
                <a:tc>
                  <a:txBody>
                    <a:bodyPr/>
                    <a:lstStyle/>
                    <a:p>
                      <a:r>
                        <a:rPr lang="en-US" sz="1000" kern="1200" dirty="0">
                          <a:solidFill>
                            <a:schemeClr val="dk1"/>
                          </a:solidFill>
                          <a:effectLst/>
                          <a:latin typeface="+mn-lt"/>
                          <a:ea typeface="+mn-ea"/>
                          <a:cs typeface="+mn-cs"/>
                        </a:rPr>
                        <a:t>signature based, new attacks cannot be </a:t>
                      </a:r>
                      <a:r>
                        <a:rPr lang="en-US" sz="1000" kern="1200" dirty="0" err="1">
                          <a:solidFill>
                            <a:schemeClr val="dk1"/>
                          </a:solidFill>
                          <a:effectLst/>
                          <a:latin typeface="+mn-lt"/>
                          <a:ea typeface="+mn-ea"/>
                          <a:cs typeface="+mn-cs"/>
                        </a:rPr>
                        <a:t>recognised</a:t>
                      </a:r>
                      <a:endParaRPr lang="en-US" sz="1000" dirty="0"/>
                    </a:p>
                  </a:txBody>
                  <a:tcPr/>
                </a:tc>
                <a:extLst>
                  <a:ext uri="{0D108BD9-81ED-4DB2-BD59-A6C34878D82A}">
                    <a16:rowId xmlns:a16="http://schemas.microsoft.com/office/drawing/2014/main" val="2152521720"/>
                  </a:ext>
                </a:extLst>
              </a:tr>
            </a:tbl>
          </a:graphicData>
        </a:graphic>
      </p:graphicFrame>
    </p:spTree>
    <p:extLst>
      <p:ext uri="{BB962C8B-B14F-4D97-AF65-F5344CB8AC3E}">
        <p14:creationId xmlns:p14="http://schemas.microsoft.com/office/powerpoint/2010/main" val="194597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Anomaly Based Intrusion Detection System in IoT Networks  </vt:lpstr>
      <vt:lpstr>Problem Statement</vt:lpstr>
      <vt:lpstr>Problem Statement (conti.)</vt:lpstr>
      <vt:lpstr>Objectives</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Based Intrusion Detection System in IoT Networks</dc:title>
  <dc:creator>Rhishabh Hattarki</dc:creator>
  <cp:lastModifiedBy>Rhishabh Hattarki</cp:lastModifiedBy>
  <cp:revision>9</cp:revision>
  <dcterms:created xsi:type="dcterms:W3CDTF">2019-08-28T11:22:36Z</dcterms:created>
  <dcterms:modified xsi:type="dcterms:W3CDTF">2019-08-28T13:09:58Z</dcterms:modified>
</cp:coreProperties>
</file>