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pen Sans SemiBold"/>
      <p:regular r:id="rId32"/>
      <p:bold r:id="rId33"/>
      <p:italic r:id="rId34"/>
      <p:boldItalic r:id="rId35"/>
    </p:embeddedFont>
    <p:embeddedFont>
      <p:font typeface="Josefin Sans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61hBTw+VGtzBdUUwSaS/RBC4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7C067E-9B3A-4F79-BBA6-C8D05EDF3BB9}">
  <a:tblStyle styleId="{F17C067E-9B3A-4F79-BBA6-C8D05EDF3B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JosefinSans-bold.fntdata"/><Relationship Id="rId14" Type="http://schemas.openxmlformats.org/officeDocument/2006/relationships/slide" Target="slides/slide9.xml"/><Relationship Id="rId36" Type="http://schemas.openxmlformats.org/officeDocument/2006/relationships/font" Target="fonts/JosefinSans-regular.fntdata"/><Relationship Id="rId17" Type="http://schemas.openxmlformats.org/officeDocument/2006/relationships/slide" Target="slides/slide12.xml"/><Relationship Id="rId39" Type="http://schemas.openxmlformats.org/officeDocument/2006/relationships/font" Target="fonts/Josefi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Josefi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a6e4546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3a6e4546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a6e4546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3a6e4546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a6e4546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3a6e4546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5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5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5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34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4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4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4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4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4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4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4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5"/>
          <p:cNvSpPr txBox="1"/>
          <p:nvPr>
            <p:ph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4" name="Google Shape;164;p35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5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2" name="Google Shape;182;p36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183" name="Google Shape;183;p36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36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190" name="Google Shape;190;p36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7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7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38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540000" y="540000"/>
            <a:ext cx="3590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225" name="Google Shape;225;p39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9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9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9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9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tents">
  <p:cSld name="CUSTOM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0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9" name="Google Shape;239;p40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41" name="Google Shape;241;p40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0"/>
          <p:cNvSpPr txBox="1"/>
          <p:nvPr>
            <p:ph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3" name="Google Shape;243;p40"/>
          <p:cNvSpPr txBox="1"/>
          <p:nvPr>
            <p:ph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4" name="Google Shape;244;p40"/>
          <p:cNvSpPr txBox="1"/>
          <p:nvPr>
            <p:ph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5" name="Google Shape;245;p40"/>
          <p:cNvSpPr txBox="1"/>
          <p:nvPr>
            <p:ph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6" name="Google Shape;246;p40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41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1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3" name="Google Shape;283;p42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5" name="Google Shape;285;p42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2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2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2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2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2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2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43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1" name="Google Shape;311;p43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3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3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3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3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3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3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3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26"/>
          <p:cNvSpPr txBox="1"/>
          <p:nvPr>
            <p:ph idx="1" type="subTitle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34" name="Google Shape;334;p44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4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4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4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4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2" name="Google Shape;352;p45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5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4" name="Google Shape;354;p45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6" name="Google Shape;356;p45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5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8" name="Google Shape;358;p45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5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5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5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5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5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5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46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6" name="Google Shape;376;p46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6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78" name="Google Shape;378;p46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6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80" name="Google Shape;380;p46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6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6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6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6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6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6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2" name="Google Shape;392;p47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3" name="Google Shape;393;p47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7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5" name="Google Shape;395;p47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7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7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7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7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7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7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7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48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48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48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8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8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8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48"/>
          <p:cNvGrpSpPr/>
          <p:nvPr/>
        </p:nvGrpSpPr>
        <p:grpSpPr>
          <a:xfrm rot="10800000">
            <a:off x="7695844" y="-223187"/>
            <a:ext cx="1676378" cy="6958510"/>
            <a:chOff x="-174456" y="-1522719"/>
            <a:chExt cx="1676378" cy="6958510"/>
          </a:xfrm>
        </p:grpSpPr>
        <p:sp>
          <p:nvSpPr>
            <p:cNvPr id="424" name="Google Shape;424;p48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8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8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48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8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8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8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4" name="Google Shape;434;p49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35" name="Google Shape;435;p49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6" name="Google Shape;436;p49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9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9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9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9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9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4" name="Google Shape;444;p50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5" name="Google Shape;445;p50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50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7" name="Google Shape;447;p50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8" name="Google Shape;448;p50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0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0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0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0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27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7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7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7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28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8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8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8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8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8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8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8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8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8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2" name="Google Shape;82;p29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4" name="Google Shape;84;p29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6" name="Google Shape;86;p29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9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9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9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9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9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3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Google Shape;120;p32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2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2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2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5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3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3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3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3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3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3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3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3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3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icrosoft.com/es-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/>
          <p:nvPr>
            <p:ph type="ctrTitle"/>
          </p:nvPr>
        </p:nvSpPr>
        <p:spPr>
          <a:xfrm>
            <a:off x="4802775" y="890400"/>
            <a:ext cx="31317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Proyecto Formativo </a:t>
            </a:r>
            <a:endParaRPr sz="4800"/>
          </a:p>
        </p:txBody>
      </p:sp>
      <p:sp>
        <p:nvSpPr>
          <p:cNvPr id="459" name="Google Shape;459;p1"/>
          <p:cNvSpPr txBox="1"/>
          <p:nvPr>
            <p:ph idx="1" type="subTitle"/>
          </p:nvPr>
        </p:nvSpPr>
        <p:spPr>
          <a:xfrm>
            <a:off x="3534150" y="3719675"/>
            <a:ext cx="20757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Sergio Chaparro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Santiago Alza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Daniel Altamiranda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Juan León</a:t>
            </a:r>
            <a:endParaRPr sz="1600"/>
          </a:p>
        </p:txBody>
      </p:sp>
      <p:pic>
        <p:nvPicPr>
          <p:cNvPr id="460" name="Google Shape;4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50" y="89213"/>
            <a:ext cx="3908325" cy="39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775" y="2491600"/>
            <a:ext cx="2456175" cy="1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D3D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790575"/>
            <a:ext cx="85153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304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138238"/>
            <a:ext cx="85915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"/>
          <p:cNvSpPr txBox="1"/>
          <p:nvPr>
            <p:ph type="title"/>
          </p:nvPr>
        </p:nvSpPr>
        <p:spPr>
          <a:xfrm>
            <a:off x="2129100" y="2174075"/>
            <a:ext cx="48858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Prototipo no funcional usando HTML y CSS</a:t>
            </a:r>
            <a:endParaRPr sz="4000"/>
          </a:p>
        </p:txBody>
      </p:sp>
      <p:sp>
        <p:nvSpPr>
          <p:cNvPr id="528" name="Google Shape;528;p12"/>
          <p:cNvSpPr/>
          <p:nvPr/>
        </p:nvSpPr>
        <p:spPr>
          <a:xfrm>
            <a:off x="3796650" y="701825"/>
            <a:ext cx="1550700" cy="155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636" y="895813"/>
            <a:ext cx="1162725" cy="11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38" y="152400"/>
            <a:ext cx="70397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48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313" y="152400"/>
            <a:ext cx="68093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225" y="2"/>
            <a:ext cx="9286451" cy="487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"/>
          <p:cNvSpPr txBox="1"/>
          <p:nvPr>
            <p:ph type="title"/>
          </p:nvPr>
        </p:nvSpPr>
        <p:spPr>
          <a:xfrm>
            <a:off x="2142000" y="1964075"/>
            <a:ext cx="48600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Fichas técnicas del proyecto</a:t>
            </a:r>
            <a:endParaRPr sz="5000"/>
          </a:p>
        </p:txBody>
      </p:sp>
      <p:sp>
        <p:nvSpPr>
          <p:cNvPr id="555" name="Google Shape;555;p17"/>
          <p:cNvSpPr/>
          <p:nvPr/>
        </p:nvSpPr>
        <p:spPr>
          <a:xfrm>
            <a:off x="3796650" y="701825"/>
            <a:ext cx="1550700" cy="155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100" y="980275"/>
            <a:ext cx="993800" cy="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Google Shape;561;p18"/>
          <p:cNvGraphicFramePr/>
          <p:nvPr/>
        </p:nvGraphicFramePr>
        <p:xfrm>
          <a:off x="563575" y="45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{F17C067E-9B3A-4F79-BBA6-C8D05EDF3BB9}</a:tableStyleId>
              </a:tblPr>
              <a:tblGrid>
                <a:gridCol w="686850"/>
                <a:gridCol w="1505025"/>
                <a:gridCol w="412075"/>
                <a:gridCol w="5412875"/>
              </a:tblGrid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Laptop Lenovo IdeaPad 14IGL05  platinum gray 14"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Modelo alfanumérico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81WH000PLM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Clasificación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Hardware principal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Tiene una pantalla LED de 14" y 1366x768 px de resolución, Con su procesador Intel Celeron de 2 núcleos, cuenta con su tarjeta gráfica Intel HD Graphics 600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Fabricante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Lenovo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4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Peso y dimensiones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Peso: 1.4 kg Ancho: 327.1 mm Profundidad:235 mm Altura:17.9 mm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Velocidad de la memoria RAM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2400 MHz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Precio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$880.840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Batería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Polímero de litio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Duración de la batería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 Horas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de video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HDMI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USB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USB-A 3.2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 de resolución de video de la cámara web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 1080p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Capacidad máxima soportada de la memoria RAM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Capacidad máxima soportada de la memoria RAM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Capacidad del SSD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GB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 de memoria RAM</a:t>
                      </a:r>
                      <a:endParaRPr b="1"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62" name="Google Shape;562;p18"/>
          <p:cNvSpPr txBox="1"/>
          <p:nvPr>
            <p:ph idx="4294967295" type="title"/>
          </p:nvPr>
        </p:nvSpPr>
        <p:spPr>
          <a:xfrm>
            <a:off x="2849688" y="76200"/>
            <a:ext cx="3444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Especificaciones de hardware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Google Shape;567;p19"/>
          <p:cNvGraphicFramePr/>
          <p:nvPr/>
        </p:nvGraphicFramePr>
        <p:xfrm>
          <a:off x="377875" y="74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{F17C067E-9B3A-4F79-BBA6-C8D05EDF3BB9}</a:tableStyleId>
              </a:tblPr>
              <a:tblGrid>
                <a:gridCol w="1222250"/>
                <a:gridCol w="382850"/>
                <a:gridCol w="6400300"/>
                <a:gridCol w="382850"/>
              </a:tblGrid>
              <a:tr h="409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 10 Home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Clasificación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Sistema Operativo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Datos del Desarrollador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Microsoft Windows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8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Funciones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permitira administar los recursos del sistema operativo del computador para manejar los programas y aplicaciones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8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Precio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$70.000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1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Usaremos para gestionar el inventario de entradas y insumos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8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Tamaño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2.89KB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Versión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 10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2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Página del Fabricante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sng" cap="none" strike="noStrike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https://www.microsoft.com/es-co/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05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Datos de instalación</a:t>
                      </a:r>
                      <a:endParaRPr b="1"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D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Ejecutar Instalacion, Comprado con licencia Windows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68" name="Google Shape;568;p19"/>
          <p:cNvSpPr txBox="1"/>
          <p:nvPr>
            <p:ph idx="4294967295" type="title"/>
          </p:nvPr>
        </p:nvSpPr>
        <p:spPr>
          <a:xfrm>
            <a:off x="2849688" y="259200"/>
            <a:ext cx="3444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Especificaciones de software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"/>
          <p:cNvSpPr txBox="1"/>
          <p:nvPr>
            <p:ph type="title"/>
          </p:nvPr>
        </p:nvSpPr>
        <p:spPr>
          <a:xfrm>
            <a:off x="479050" y="1000600"/>
            <a:ext cx="5695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Información general de la empresa</a:t>
            </a:r>
            <a:endParaRPr sz="4300"/>
          </a:p>
        </p:txBody>
      </p:sp>
      <p:sp>
        <p:nvSpPr>
          <p:cNvPr id="467" name="Google Shape;467;p2"/>
          <p:cNvSpPr txBox="1"/>
          <p:nvPr>
            <p:ph idx="1" type="subTitle"/>
          </p:nvPr>
        </p:nvSpPr>
        <p:spPr>
          <a:xfrm>
            <a:off x="479050" y="2272300"/>
            <a:ext cx="51075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/>
              <a:t>La empresa soporte del proyecto se identifica con el nombre de “Palacio D</a:t>
            </a:r>
            <a:r>
              <a:rPr lang="en"/>
              <a:t>el Yeso</a:t>
            </a:r>
            <a:r>
              <a:rPr lang="en"/>
              <a:t>”, está ubicada en la avenida Ciudad de Cali #5A-16 Sur en la localidad de Kennedy, Bogotá. Se especializa en la venta de drywall, techos en PVC y herramientas básicas de construcción.</a:t>
            </a:r>
            <a:endParaRPr/>
          </a:p>
        </p:txBody>
      </p:sp>
      <p:pic>
        <p:nvPicPr>
          <p:cNvPr id="468" name="Google Shape;468;p2"/>
          <p:cNvPicPr preferRelativeResize="0"/>
          <p:nvPr/>
        </p:nvPicPr>
        <p:blipFill rotWithShape="1">
          <a:blip r:embed="rId3">
            <a:alphaModFix/>
          </a:blip>
          <a:srcRect b="0" l="7191" r="7191" t="0"/>
          <a:stretch/>
        </p:blipFill>
        <p:spPr>
          <a:xfrm>
            <a:off x="5787375" y="696550"/>
            <a:ext cx="3873000" cy="385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 txBox="1"/>
          <p:nvPr>
            <p:ph type="title"/>
          </p:nvPr>
        </p:nvSpPr>
        <p:spPr>
          <a:xfrm>
            <a:off x="2142000" y="2253025"/>
            <a:ext cx="48600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Control de Versiones</a:t>
            </a:r>
            <a:endParaRPr sz="5000"/>
          </a:p>
        </p:txBody>
      </p:sp>
      <p:pic>
        <p:nvPicPr>
          <p:cNvPr id="574" name="Google Shape;5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263" y="589550"/>
            <a:ext cx="1663475" cy="16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91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3" y="900113"/>
            <a:ext cx="86772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91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g13a6e4546a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5" y="152400"/>
            <a:ext cx="76869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type="title"/>
          </p:nvPr>
        </p:nvSpPr>
        <p:spPr>
          <a:xfrm>
            <a:off x="2684700" y="2350225"/>
            <a:ext cx="37746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500"/>
              <a:t>Informe de costos</a:t>
            </a:r>
            <a:endParaRPr sz="4500"/>
          </a:p>
        </p:txBody>
      </p:sp>
      <p:sp>
        <p:nvSpPr>
          <p:cNvPr id="590" name="Google Shape;590;p22"/>
          <p:cNvSpPr/>
          <p:nvPr/>
        </p:nvSpPr>
        <p:spPr>
          <a:xfrm>
            <a:off x="3796650" y="972375"/>
            <a:ext cx="1550700" cy="155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750" y="1112475"/>
            <a:ext cx="1270500" cy="1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0" y="333375"/>
            <a:ext cx="564832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675" y="1056475"/>
            <a:ext cx="4480376" cy="30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g13a6e4546a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5" y="1142300"/>
            <a:ext cx="4680424" cy="28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13a6e4546a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900" y="1060873"/>
            <a:ext cx="405005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a6e4546a0_0_13"/>
          <p:cNvSpPr txBox="1"/>
          <p:nvPr>
            <p:ph type="title"/>
          </p:nvPr>
        </p:nvSpPr>
        <p:spPr>
          <a:xfrm>
            <a:off x="895950" y="1830150"/>
            <a:ext cx="73521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Gracias por su atención </a:t>
            </a:r>
            <a:r>
              <a:rPr lang="en" sz="4900"/>
              <a:t>😊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"/>
          <p:cNvSpPr txBox="1"/>
          <p:nvPr>
            <p:ph idx="1" type="subTitle"/>
          </p:nvPr>
        </p:nvSpPr>
        <p:spPr>
          <a:xfrm>
            <a:off x="3624200" y="1948225"/>
            <a:ext cx="45375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dk1"/>
                </a:solidFill>
              </a:rPr>
              <a:t>El Palacio del Yeso maneja un stock de entradas y salidas que presenta incoherencias entre los datos de inventario ocasionando pérdida de tiempo y dinero.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3"/>
          <p:cNvSpPr txBox="1"/>
          <p:nvPr>
            <p:ph type="title"/>
          </p:nvPr>
        </p:nvSpPr>
        <p:spPr>
          <a:xfrm>
            <a:off x="4414025" y="1204550"/>
            <a:ext cx="3747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5100"/>
              <a:buNone/>
            </a:pPr>
            <a:r>
              <a:rPr lang="en" sz="4200"/>
              <a:t>Problemática</a:t>
            </a:r>
            <a:endParaRPr sz="4200"/>
          </a:p>
        </p:txBody>
      </p:sp>
      <p:pic>
        <p:nvPicPr>
          <p:cNvPr id="475" name="Google Shape;4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675" y="1281363"/>
            <a:ext cx="2580774" cy="25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/>
          <p:nvPr>
            <p:ph type="title"/>
          </p:nvPr>
        </p:nvSpPr>
        <p:spPr>
          <a:xfrm>
            <a:off x="567000" y="1134150"/>
            <a:ext cx="55983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Solución propuesta</a:t>
            </a:r>
            <a:endParaRPr sz="4200"/>
          </a:p>
        </p:txBody>
      </p:sp>
      <p:sp>
        <p:nvSpPr>
          <p:cNvPr id="481" name="Google Shape;481;p4"/>
          <p:cNvSpPr txBox="1"/>
          <p:nvPr>
            <p:ph idx="1" type="subTitle"/>
          </p:nvPr>
        </p:nvSpPr>
        <p:spPr>
          <a:xfrm>
            <a:off x="567000" y="2068650"/>
            <a:ext cx="48462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 desarrollará un sistema de inventario que ayude a la gestión de elementos que ingresen y salgan de la empresa mejorando así la toma de decisiones y a su vez reduciendo costes. Adicionalmente se implementará un sistema de facturación para optimizar la salida de productos de la empresa.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2" name="Google Shape;4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000" y="1210350"/>
            <a:ext cx="2746426" cy="274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"/>
          <p:cNvSpPr txBox="1"/>
          <p:nvPr>
            <p:ph type="title"/>
          </p:nvPr>
        </p:nvSpPr>
        <p:spPr>
          <a:xfrm>
            <a:off x="540000" y="2127300"/>
            <a:ext cx="80640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100"/>
              <a:t>Construcción de la Base de Datos utilizando sentencias DDL</a:t>
            </a:r>
            <a:endParaRPr sz="4100"/>
          </a:p>
        </p:txBody>
      </p:sp>
      <p:sp>
        <p:nvSpPr>
          <p:cNvPr id="488" name="Google Shape;488;p5"/>
          <p:cNvSpPr/>
          <p:nvPr/>
        </p:nvSpPr>
        <p:spPr>
          <a:xfrm>
            <a:off x="3796650" y="576600"/>
            <a:ext cx="1550700" cy="155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875" y="783825"/>
            <a:ext cx="1136250" cy="1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2C47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25" y="96325"/>
            <a:ext cx="87601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8240" y="172525"/>
            <a:ext cx="4012884" cy="4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13" y="152400"/>
            <a:ext cx="732577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"/>
          <p:cNvSpPr txBox="1"/>
          <p:nvPr>
            <p:ph type="title"/>
          </p:nvPr>
        </p:nvSpPr>
        <p:spPr>
          <a:xfrm>
            <a:off x="536100" y="2623650"/>
            <a:ext cx="80718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3700"/>
              <a:t>Inserción de datos, uso de consultas y joins utilizando sentencias DML </a:t>
            </a:r>
            <a:endParaRPr sz="3700"/>
          </a:p>
        </p:txBody>
      </p:sp>
      <p:sp>
        <p:nvSpPr>
          <p:cNvPr id="506" name="Google Shape;506;p8"/>
          <p:cNvSpPr/>
          <p:nvPr/>
        </p:nvSpPr>
        <p:spPr>
          <a:xfrm>
            <a:off x="3796650" y="875200"/>
            <a:ext cx="1550700" cy="155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975" y="1065525"/>
            <a:ext cx="1137251" cy="11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3044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22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