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538" r:id="rId3"/>
    <p:sldId id="560" r:id="rId4"/>
    <p:sldId id="545" r:id="rId5"/>
    <p:sldId id="559" r:id="rId6"/>
    <p:sldId id="561" r:id="rId7"/>
    <p:sldId id="562" r:id="rId8"/>
    <p:sldId id="563" r:id="rId9"/>
    <p:sldId id="566" r:id="rId10"/>
    <p:sldId id="565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7" r:id="rId20"/>
    <p:sldId id="578" r:id="rId21"/>
    <p:sldId id="579" r:id="rId22"/>
    <p:sldId id="581" r:id="rId23"/>
    <p:sldId id="582" r:id="rId24"/>
    <p:sldId id="580" r:id="rId25"/>
    <p:sldId id="594" r:id="rId26"/>
    <p:sldId id="575" r:id="rId27"/>
    <p:sldId id="583" r:id="rId28"/>
    <p:sldId id="584" r:id="rId29"/>
    <p:sldId id="585" r:id="rId30"/>
    <p:sldId id="555" r:id="rId31"/>
    <p:sldId id="516" r:id="rId32"/>
    <p:sldId id="586" r:id="rId33"/>
    <p:sldId id="588" r:id="rId34"/>
    <p:sldId id="589" r:id="rId35"/>
    <p:sldId id="548" r:id="rId36"/>
    <p:sldId id="549" r:id="rId37"/>
    <p:sldId id="552" r:id="rId38"/>
    <p:sldId id="397" r:id="rId39"/>
    <p:sldId id="591" r:id="rId40"/>
    <p:sldId id="592" r:id="rId41"/>
    <p:sldId id="517" r:id="rId42"/>
    <p:sldId id="532" r:id="rId43"/>
    <p:sldId id="590" r:id="rId44"/>
    <p:sldId id="29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0" autoAdjust="0"/>
    <p:restoredTop sz="90676" autoAdjust="0"/>
  </p:normalViewPr>
  <p:slideViewPr>
    <p:cSldViewPr snapToObjects="1">
      <p:cViewPr varScale="1">
        <p:scale>
          <a:sx n="65" d="100"/>
          <a:sy n="65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6959-80EB-0048-9D29-98183997657B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2FE-FB55-0A4C-83C5-77C2F8CD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8360-4485-E34B-8373-729E4974D576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49C1-7369-FB49-AA9C-EDC10D39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062F02-F161-8A41-9116-D59A4A748077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2011 eBay Inc, eBay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21372-867F-A549-B65B-F5E6F77CA197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BAFE07-9A7D-7748-A641-078A283FDA45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B33FBC-BFB4-294C-A6A1-5F80886D5FDC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651701-DEE3-3340-BE0F-D3920EA9C142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07F4CA-A825-4944-B817-9D2D4CBDAB07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30F93-DEF3-A144-9629-D7EA23D469BD}" type="datetime1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2EBE06-E800-0F40-95E9-7F6F66E23693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7AF0DF-3DC9-C841-8491-709C57E5A2BE}" type="datetime1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82464B-EF86-0044-BEB2-EBBA05DDD861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645615-CA16-0E4C-9E49-BA27CBFE3F53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9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892"/>
            <a:ext cx="8229600" cy="465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api.bitly.com/v3/shorten?login=%7B%5Elogin%7D&amp;apiKey=%7B%5Eapikey%7D&amp;longUrl=%7B%5ElongUrl%7D&amp;format=%7Bformat%7D" TargetMode="External"/><Relationship Id="rId3" Type="http://schemas.openxmlformats.org/officeDocument/2006/relationships/hyperlink" Target="http://api.bitly.com/v3/expand?login=%7B%5Elogin%7D&amp;apiKey=%7B%5Eapikey%7D&amp;shortUrl=%7B%5EshortUrl%7D&amp;format=%7Bformat%7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api.bing.net/soap.asmx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3970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74" y="1905000"/>
            <a:ext cx="5964826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3924" y="5715000"/>
            <a:ext cx="206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Feb 24</a:t>
            </a:r>
            <a:r>
              <a:rPr lang="en-US" sz="2800" dirty="0" smtClean="0"/>
              <a:t>, 2012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179" y="-17670"/>
            <a:ext cx="2292821" cy="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405" y="2286000"/>
            <a:ext cx="5638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Q2: Optimize producers for every consumer?</a:t>
            </a:r>
            <a:endParaRPr lang="en-US" sz="4800" dirty="0"/>
          </a:p>
        </p:txBody>
      </p:sp>
      <p:sp>
        <p:nvSpPr>
          <p:cNvPr id="19" name="Pie 18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0" name="Rectangle 19"/>
          <p:cNvSpPr/>
          <p:nvPr/>
        </p:nvSpPr>
        <p:spPr>
          <a:xfrm>
            <a:off x="24917" y="1967695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sp>
        <p:nvSpPr>
          <p:cNvPr id="21" name="Pie 20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2" name="Pie 2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3" name="Pie 2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4" name="Pie 2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5" name="Pie 2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6" name="Pie 2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7" name="Pie 2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371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1-19 at Jan 19, 2012 9.5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2" y="304800"/>
            <a:ext cx="9144000" cy="61647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Real code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99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12-01-19 at Jan 19, 2012 10.0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10208"/>
            <a:ext cx="9144000" cy="61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12-01-19 at Jan 19, 2012 10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04800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12-01-19 at Jan 19, 2012 10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2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49" y="317502"/>
            <a:ext cx="9144000" cy="6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7502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06919"/>
            <a:ext cx="914400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5383"/>
            <a:ext cx="9144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5632" y="666163"/>
            <a:ext cx="13902" cy="4439237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57151" y="656003"/>
            <a:ext cx="0" cy="44348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32697" y="656003"/>
            <a:ext cx="0" cy="44348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81223" y="656003"/>
            <a:ext cx="0" cy="44348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95792" y="876425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95792" y="1443223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95792" y="2237660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95792" y="2804458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95792" y="3607627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95792" y="4174425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5837" y="1159910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1</a:t>
            </a:r>
            <a:endParaRPr lang="en-US" baseline="-25000" dirty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0" y="2479158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defRPr>
            </a:lvl1pPr>
          </a:lstStyle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3901608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defRPr>
            </a:lvl1pPr>
          </a:lstStyle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142633" y="906890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58594" y="4824170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79072" y="906890"/>
            <a:ext cx="10495" cy="3917280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Sprint 1</a:t>
            </a:r>
            <a:r>
              <a:rPr lang="en-US" sz="3600" dirty="0" smtClean="0"/>
              <a:t>: Blocking IO code with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sequential </a:t>
            </a:r>
            <a:r>
              <a:rPr lang="en-US" sz="3600" dirty="0" smtClean="0"/>
              <a:t>requests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48245" y="2724764"/>
            <a:ext cx="18796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(t</a:t>
            </a:r>
            <a:r>
              <a:rPr lang="en-US" sz="2400" baseline="-25000" dirty="0" smtClean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+t</a:t>
            </a:r>
            <a:r>
              <a:rPr lang="en-US" sz="2400" baseline="-250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+t</a:t>
            </a:r>
            <a:r>
              <a:rPr lang="en-US" sz="2400" baseline="-25000" dirty="0" smtClean="0">
                <a:solidFill>
                  <a:srgbClr val="FF0000"/>
                </a:solidFill>
                <a:latin typeface="Consolas"/>
                <a:cs typeface="Consolas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4636" y="296831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i="1" dirty="0" smtClean="0"/>
              <a:t>lient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74235" y="296831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6044" y="284885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92524" y="284885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Server-3</a:t>
            </a:r>
          </a:p>
        </p:txBody>
      </p:sp>
    </p:spTree>
    <p:extLst>
      <p:ext uri="{BB962C8B-B14F-4D97-AF65-F5344CB8AC3E}">
        <p14:creationId xmlns:p14="http://schemas.microsoft.com/office/powerpoint/2010/main" val="207530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0434" y="34290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libri"/>
                <a:cs typeface="Calibri"/>
              </a:rPr>
              <a:t>Subbu Allamaraju</a:t>
            </a: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sallamar</a:t>
            </a:r>
            <a:endParaRPr lang="en-US" sz="3600" dirty="0" smtClean="0">
              <a:latin typeface="Calibri"/>
              <a:cs typeface="Calibri"/>
            </a:endParaRP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http://</a:t>
            </a:r>
            <a:r>
              <a:rPr lang="en-US" sz="3600" dirty="0" err="1" smtClean="0">
                <a:latin typeface="Calibri"/>
                <a:cs typeface="Calibri"/>
              </a:rPr>
              <a:t>www.subbu.org</a:t>
            </a:r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1219200"/>
            <a:ext cx="4929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Hello, I'm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768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31499" y="189066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92858" y="193130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8404" y="193130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16930" y="193130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1499" y="2151730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31499" y="2718528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499" y="2141239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31499" y="2896880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31500" y="2120242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31500" y="3135183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19444" y="2172035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19444" y="3830233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5883" y="2153908"/>
            <a:ext cx="0" cy="1688999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9841" y="2780644"/>
            <a:ext cx="257455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max(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1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,t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,t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3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31787" y="450469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Sprint 4: </a:t>
            </a:r>
            <a:r>
              <a:rPr lang="en-US" sz="3600" dirty="0" smtClean="0"/>
              <a:t>Parallelize independent requests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503" y="1553602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9942" y="1553602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1751" y="154165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8231" y="154165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Server-3</a:t>
            </a:r>
          </a:p>
        </p:txBody>
      </p:sp>
    </p:spTree>
    <p:extLst>
      <p:ext uri="{BB962C8B-B14F-4D97-AF65-F5344CB8AC3E}">
        <p14:creationId xmlns:p14="http://schemas.microsoft.com/office/powerpoint/2010/main" val="417709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9295" y="1526713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654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6200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4726" y="151655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295" y="1747135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295" y="1736644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9295" y="2492285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296" y="1715647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9296" y="2730588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9774" y="1756683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89774" y="4317559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26213" y="1738556"/>
            <a:ext cx="0" cy="2586942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8368" y="2607381"/>
            <a:ext cx="231898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max(max(t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+</a:t>
            </a:r>
          </a:p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4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),t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2,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3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rgbClr val="4F6228"/>
              </a:solidFill>
              <a:latin typeface="Consolas"/>
              <a:cs typeface="Consola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68900" y="153170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39297" y="3594513"/>
            <a:ext cx="5604924" cy="741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Sprint "n": Fork</a:t>
            </a:r>
            <a:r>
              <a:rPr lang="en-US" sz="3600" dirty="0" smtClean="0"/>
              <a:t>/join dance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9295" y="2313933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297" y="3006380"/>
            <a:ext cx="5629603" cy="41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1172536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10279" y="117253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8208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2856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504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24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49" y="914400"/>
            <a:ext cx="4692651" cy="3429000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>
                <a:latin typeface="Calibri"/>
                <a:cs typeface="Calibri"/>
              </a:rPr>
              <a:t>Parallellizing</a:t>
            </a:r>
            <a:r>
              <a:rPr lang="en-US" sz="4800" dirty="0" smtClean="0">
                <a:latin typeface="Calibri"/>
                <a:cs typeface="Calibri"/>
              </a:rPr>
              <a:t> Sequencing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Joining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Normalizing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7489" y="1163122"/>
            <a:ext cx="29527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I/O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Writing such code once or twice is fun – writing tens of times is not.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77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769" y="1452916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15877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91423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39949" y="143504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86769" y="1673338"/>
            <a:ext cx="2929108" cy="440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86769" y="1662847"/>
            <a:ext cx="4004654" cy="451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86770" y="2286000"/>
            <a:ext cx="4004653" cy="751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86770" y="1641850"/>
            <a:ext cx="5053179" cy="415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86770" y="2362200"/>
            <a:ext cx="5053179" cy="913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4123" y="145019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86771" y="3505200"/>
            <a:ext cx="6097352" cy="757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Bad for far-away clients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86770" y="2240136"/>
            <a:ext cx="2929107" cy="619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6771" y="2932583"/>
            <a:ext cx="6097352" cy="419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801469"/>
            <a:ext cx="181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Native, mobile</a:t>
            </a:r>
          </a:p>
          <a:p>
            <a:pPr algn="ctr"/>
            <a:r>
              <a:rPr lang="en-US" dirty="0" smtClean="0"/>
              <a:t>Single page apps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25502" y="1091026"/>
            <a:ext cx="9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Server-1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97311" y="1079080"/>
            <a:ext cx="9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Server-2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3791" y="1079080"/>
            <a:ext cx="9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Server-3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90271" y="1079080"/>
            <a:ext cx="9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66" y="2273148"/>
            <a:ext cx="4308235" cy="21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133600"/>
            <a:ext cx="6881109" cy="2514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6000" dirty="0" smtClean="0">
                <a:latin typeface="Calibri"/>
                <a:cs typeface="Calibri"/>
              </a:rPr>
              <a:t> and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fast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HTTP consumption</a:t>
            </a:r>
            <a:endParaRPr lang="en-US"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26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12844"/>
            <a:ext cx="78486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HFRwni</a:t>
            </a:r>
            <a:r>
              <a:rPr lang="en-US" dirty="0">
                <a:latin typeface="Courier"/>
                <a:cs typeface="Courier"/>
              </a:rPr>
              <a:t> G </a:t>
            </a:r>
            <a:r>
              <a:rPr lang="en-US" dirty="0" err="1">
                <a:latin typeface="Courier"/>
                <a:cs typeface="Courier"/>
              </a:rPr>
              <a:t>NIxGNs</a:t>
            </a:r>
            <a:r>
              <a:rPr lang="en-US" dirty="0">
                <a:latin typeface="Courier"/>
                <a:cs typeface="Courier"/>
              </a:rPr>
              <a:t> TSMeb7 A9On vtwZhQoJGnFQFqgkV9 3WFgC 93TbEBy6 Q ocpBxgpH3 Pu4ju fi</a:t>
            </a:r>
          </a:p>
          <a:p>
            <a:r>
              <a:rPr lang="en-US" dirty="0" err="1">
                <a:latin typeface="Courier"/>
                <a:cs typeface="Courier"/>
              </a:rPr>
              <a:t>ZsKb</a:t>
            </a:r>
            <a:r>
              <a:rPr lang="en-US" dirty="0">
                <a:latin typeface="Courier"/>
                <a:cs typeface="Courier"/>
              </a:rPr>
              <a:t> W RkIs5b z </a:t>
            </a:r>
            <a:r>
              <a:rPr lang="en-US" dirty="0" err="1">
                <a:latin typeface="Courier"/>
                <a:cs typeface="Courier"/>
              </a:rPr>
              <a:t>UAsS</a:t>
            </a:r>
            <a:r>
              <a:rPr lang="en-US" dirty="0">
                <a:latin typeface="Courier"/>
                <a:cs typeface="Courier"/>
              </a:rPr>
              <a:t> QK3nyJ68IhTSB0aTufR98ymV evsX7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tUH</a:t>
            </a:r>
            <a:r>
              <a:rPr lang="en-US" dirty="0">
                <a:latin typeface="Courier"/>
                <a:cs typeface="Courier"/>
              </a:rPr>
              <a:t> 8i4fwR S Hut69mnCHAO</a:t>
            </a:r>
          </a:p>
          <a:p>
            <a:r>
              <a:rPr lang="en-US" dirty="0" err="1">
                <a:latin typeface="Courier"/>
                <a:cs typeface="Courier"/>
              </a:rPr>
              <a:t>ufyx</a:t>
            </a:r>
            <a:r>
              <a:rPr lang="en-US" dirty="0">
                <a:latin typeface="Courier"/>
                <a:cs typeface="Courier"/>
              </a:rPr>
              <a:t> w </a:t>
            </a:r>
            <a:r>
              <a:rPr lang="en-US" dirty="0" err="1">
                <a:latin typeface="Courier"/>
                <a:cs typeface="Courier"/>
              </a:rPr>
              <a:t>CZLOtN</a:t>
            </a:r>
            <a:r>
              <a:rPr lang="en-US" dirty="0">
                <a:latin typeface="Courier"/>
                <a:cs typeface="Courier"/>
              </a:rPr>
              <a:t> 9 </a:t>
            </a:r>
            <a:r>
              <a:rPr lang="en-US" dirty="0" err="1">
                <a:latin typeface="Courier"/>
                <a:cs typeface="Courier"/>
              </a:rPr>
              <a:t>PvTU</a:t>
            </a:r>
            <a:r>
              <a:rPr lang="en-US" dirty="0">
                <a:latin typeface="Courier"/>
                <a:cs typeface="Courier"/>
              </a:rPr>
              <a:t> sPd2lMVDV42tRAfIoPM56H1hE tGz5s kmekNeyrai5SklC 5 </a:t>
            </a:r>
            <a:r>
              <a:rPr lang="en-US" dirty="0" err="1">
                <a:latin typeface="Courier"/>
                <a:cs typeface="Courier"/>
              </a:rPr>
              <a:t>TstTKDhFb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OLy</a:t>
            </a:r>
            <a:r>
              <a:rPr lang="en-US" dirty="0">
                <a:latin typeface="Courier"/>
                <a:cs typeface="Courier"/>
              </a:rPr>
              <a:t> 5KQ5oz A </a:t>
            </a:r>
            <a:r>
              <a:rPr lang="en-US" dirty="0" err="1">
                <a:latin typeface="Courier"/>
                <a:cs typeface="Courier"/>
              </a:rPr>
              <a:t>MiZzQJSCbEv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aLr068KLleE X q8cwPm 5 </a:t>
            </a:r>
            <a:r>
              <a:rPr lang="en-US" dirty="0" err="1">
                <a:latin typeface="Courier"/>
                <a:cs typeface="Courier"/>
              </a:rPr>
              <a:t>nZpH</a:t>
            </a:r>
            <a:r>
              <a:rPr lang="en-US" dirty="0">
                <a:latin typeface="Courier"/>
                <a:cs typeface="Courier"/>
              </a:rPr>
              <a:t> 3jpeWcIpkTTIjGsZovq7 fR4Hn dz3Lhl o </a:t>
            </a:r>
            <a:r>
              <a:rPr lang="en-US" dirty="0" err="1">
                <a:latin typeface="Courier"/>
                <a:cs typeface="Courier"/>
              </a:rPr>
              <a:t>MfdTDqpFVdh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aiPOsj2fO9 w fWD3mv p ORHX Bq4xIMvLGjMrgnC6JpBw1S5 </a:t>
            </a:r>
            <a:r>
              <a:rPr lang="en-US" dirty="0" err="1">
                <a:latin typeface="Courier"/>
                <a:cs typeface="Courier"/>
              </a:rPr>
              <a:t>HDwoI</a:t>
            </a:r>
            <a:r>
              <a:rPr lang="en-US" dirty="0">
                <a:latin typeface="Courier"/>
                <a:cs typeface="Courier"/>
              </a:rPr>
              <a:t> CwhI09 z 742rMEqx626</a:t>
            </a:r>
          </a:p>
          <a:p>
            <a:r>
              <a:rPr lang="en-US" dirty="0">
                <a:latin typeface="Courier"/>
                <a:cs typeface="Courier"/>
              </a:rPr>
              <a:t>ZH0qwtN g boU4fU W </a:t>
            </a:r>
            <a:r>
              <a:rPr lang="en-US" dirty="0" err="1">
                <a:latin typeface="Courier"/>
                <a:cs typeface="Courier"/>
              </a:rPr>
              <a:t>QYKf</a:t>
            </a:r>
            <a:r>
              <a:rPr lang="en-US" dirty="0">
                <a:latin typeface="Courier"/>
                <a:cs typeface="Courier"/>
              </a:rPr>
              <a:t> F24BKGrFfg0sfhkc8U4aZfL4bn </a:t>
            </a:r>
            <a:r>
              <a:rPr lang="en-US" dirty="0" err="1">
                <a:latin typeface="Courier"/>
                <a:cs typeface="Courier"/>
              </a:rPr>
              <a:t>kUNmG</a:t>
            </a:r>
            <a:r>
              <a:rPr lang="en-US" dirty="0">
                <a:latin typeface="Courier"/>
                <a:cs typeface="Courier"/>
              </a:rPr>
              <a:t> vm6odt 6 YaC6b0Ff4gG</a:t>
            </a:r>
          </a:p>
          <a:p>
            <a:r>
              <a:rPr lang="en-US" dirty="0">
                <a:latin typeface="Courier"/>
                <a:cs typeface="Courier"/>
              </a:rPr>
              <a:t>Ox4Jh0 6 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aXtsEg</a:t>
            </a:r>
            <a:r>
              <a:rPr lang="en-US" dirty="0">
                <a:latin typeface="Courier"/>
                <a:cs typeface="Courier"/>
              </a:rPr>
              <a:t> G LUlJL3k2O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WeRAMe</a:t>
            </a:r>
            <a:r>
              <a:rPr lang="en-US" dirty="0">
                <a:latin typeface="Courier"/>
                <a:cs typeface="Courier"/>
              </a:rPr>
              <a:t> d 9GlF1XJM8</a:t>
            </a:r>
          </a:p>
          <a:p>
            <a:r>
              <a:rPr lang="en-US" dirty="0">
                <a:latin typeface="Courier"/>
                <a:cs typeface="Courier"/>
              </a:rPr>
              <a:t>  9oicQwaHnMp7n U Pjnojj5kdhD0sZzh</a:t>
            </a:r>
          </a:p>
          <a:p>
            <a:r>
              <a:rPr lang="en-US" dirty="0">
                <a:latin typeface="Courier"/>
                <a:cs typeface="Courier"/>
              </a:rPr>
              <a:t>  Pz3HHpnBy L </a:t>
            </a:r>
            <a:r>
              <a:rPr lang="en-US" dirty="0" err="1">
                <a:latin typeface="Courier"/>
                <a:cs typeface="Courier"/>
              </a:rPr>
              <a:t>OlVQMpHAILCH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RF3vwaFHarZR Q i2Ofa38U9ylvve</a:t>
            </a:r>
          </a:p>
          <a:p>
            <a:r>
              <a:rPr lang="en-US" dirty="0" err="1">
                <a:latin typeface="Courier"/>
                <a:cs typeface="Courier"/>
              </a:rPr>
              <a:t>cE</a:t>
            </a:r>
            <a:endParaRPr lang="en-US" dirty="0">
              <a:latin typeface="Courier"/>
              <a:cs typeface="Courier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105400" y="381000"/>
            <a:ext cx="36576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same in </a:t>
            </a:r>
            <a:r>
              <a:rPr lang="en-US" sz="3600" dirty="0" err="1" smtClean="0"/>
              <a:t>ql.io</a:t>
            </a:r>
            <a:r>
              <a:rPr lang="en-US" sz="3600" dirty="0" smtClean="0"/>
              <a:t>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518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08" y="762000"/>
            <a:ext cx="4501061" cy="2783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859488"/>
            <a:ext cx="4343398" cy="26856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867091"/>
            <a:ext cx="2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5 API calls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2768" y="910646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411" y="4377746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0167" y="55705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3511450"/>
            <a:ext cx="7099513" cy="19711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895" y="5657054"/>
            <a:ext cx="6989906" cy="3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94" y="732086"/>
            <a:ext cx="4508811" cy="2787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8" y="788940"/>
            <a:ext cx="4437002" cy="27435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78" y="3275790"/>
            <a:ext cx="4998156" cy="186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19" y="5295900"/>
            <a:ext cx="5046435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5991" y="403779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5747" y="54483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74538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2768" y="78894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71880" y="2363441"/>
            <a:ext cx="6748656" cy="190763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Calibri"/>
                <a:cs typeface="Calibri"/>
              </a:rPr>
              <a:t>What is </a:t>
            </a:r>
            <a:r>
              <a:rPr lang="en-US" sz="6600" dirty="0" err="1" smtClean="0">
                <a:latin typeface="Calibri"/>
                <a:cs typeface="Calibri"/>
              </a:rPr>
              <a:t>ql.io</a:t>
            </a:r>
            <a:endParaRPr lang="en-US" sz="6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47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9144000" cy="5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23667" cy="43434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A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DSL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for HTTP</a:t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An HTTP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gateway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/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Built on </a:t>
            </a:r>
            <a:r>
              <a:rPr lang="en-US" sz="6000" b="1" dirty="0" err="1" smtClean="0">
                <a:solidFill>
                  <a:srgbClr val="008000"/>
                </a:solidFill>
                <a:latin typeface="Calibri"/>
                <a:cs typeface="Calibri"/>
              </a:rPr>
              <a:t>node.js</a:t>
            </a:r>
            <a:endParaRPr lang="en-US" sz="6000" b="1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34631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create table</a:t>
            </a:r>
            <a:r>
              <a:rPr lang="en-US" sz="2800" dirty="0" smtClean="0"/>
              <a:t> for each resource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select</a:t>
            </a:r>
            <a:r>
              <a:rPr lang="en-US" sz="2800" dirty="0" smtClean="0"/>
              <a:t> to read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insert into</a:t>
            </a:r>
            <a:r>
              <a:rPr lang="en-US" sz="2800" dirty="0" smtClean="0"/>
              <a:t> to add or create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update</a:t>
            </a:r>
            <a:r>
              <a:rPr lang="en-US" sz="2800" dirty="0" smtClean="0"/>
              <a:t> to update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delete</a:t>
            </a:r>
            <a:r>
              <a:rPr lang="en-US" sz="2800" dirty="0" smtClean="0"/>
              <a:t> to delete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 CRUD to </a:t>
            </a:r>
            <a:r>
              <a:rPr lang="en-US" sz="3600" dirty="0" err="1"/>
              <a:t>SQLish</a:t>
            </a:r>
            <a:r>
              <a:rPr lang="en-US" sz="3600" dirty="0"/>
              <a:t> CRUD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00" y="384923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HTTP requests with one line of code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long_url</a:t>
            </a:r>
            <a:r>
              <a:rPr lang="en-US" sz="2000" dirty="0">
                <a:latin typeface="Courier"/>
                <a:cs typeface="Courier"/>
              </a:rPr>
              <a:t> from </a:t>
            </a:r>
            <a:r>
              <a:rPr lang="en-US" sz="2000" dirty="0" err="1">
                <a:latin typeface="Courier"/>
                <a:cs typeface="Courier"/>
              </a:rPr>
              <a:t>bitly.shorten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where </a:t>
            </a:r>
            <a:r>
              <a:rPr lang="en-US" sz="2000" dirty="0" err="1">
                <a:latin typeface="Courier"/>
                <a:cs typeface="Courier"/>
              </a:rPr>
              <a:t>shortUrl</a:t>
            </a:r>
            <a:r>
              <a:rPr lang="en-US" sz="2000" dirty="0">
                <a:latin typeface="Courier"/>
                <a:cs typeface="Courier"/>
              </a:rPr>
              <a:t> = 'http://</a:t>
            </a:r>
            <a:r>
              <a:rPr lang="en-US" sz="2000" dirty="0" err="1">
                <a:latin typeface="Courier"/>
                <a:cs typeface="Courier"/>
              </a:rPr>
              <a:t>bit.ly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uZIvmY</a:t>
            </a:r>
            <a:r>
              <a:rPr lang="en-US" sz="2000" dirty="0" smtClean="0">
                <a:latin typeface="Courier"/>
                <a:cs typeface="Courier"/>
              </a:rPr>
              <a:t>'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from </a:t>
            </a:r>
            <a:r>
              <a:rPr lang="en-US" sz="2000" dirty="0" err="1">
                <a:latin typeface="Courier"/>
                <a:cs typeface="Courier"/>
              </a:rPr>
              <a:t>bing.soap.search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where </a:t>
            </a:r>
            <a:r>
              <a:rPr lang="en-US" sz="2000" dirty="0">
                <a:latin typeface="Courier"/>
                <a:cs typeface="Courier"/>
              </a:rPr>
              <a:t>q = "</a:t>
            </a:r>
            <a:r>
              <a:rPr lang="en-US" sz="2000" dirty="0" err="1">
                <a:latin typeface="Courier"/>
                <a:cs typeface="Courier"/>
              </a:rPr>
              <a:t>ql.io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316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HTTP Resources as Tables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04800" y="1369873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create table </a:t>
            </a:r>
            <a:r>
              <a:rPr lang="en-US" dirty="0" err="1">
                <a:latin typeface="Courier"/>
                <a:cs typeface="Courier"/>
              </a:rPr>
              <a:t>bitly.shorten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on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insert get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  <a:hlinkClick r:id="rId2"/>
              </a:rPr>
              <a:t>http</a:t>
            </a:r>
            <a:r>
              <a:rPr lang="en-US" dirty="0">
                <a:latin typeface="Courier"/>
                <a:cs typeface="Courier"/>
                <a:hlinkClick r:id="rId2"/>
              </a:rPr>
              <a:t>://api.bitly.com/v3/shorten?</a:t>
            </a:r>
            <a:r>
              <a:rPr lang="en-US" dirty="0" smtClean="0">
                <a:latin typeface="Courier"/>
                <a:cs typeface="Courier"/>
                <a:hlinkClick r:id="rId2"/>
              </a:rPr>
              <a:t>login</a:t>
            </a:r>
            <a:r>
              <a:rPr lang="en-US" dirty="0">
                <a:latin typeface="Courier"/>
                <a:cs typeface="Courier"/>
                <a:hlinkClick r:id="rId2"/>
              </a:rPr>
              <a:t>={^login}&amp;apiKey={^apikey}&amp;longUrl={^longUrl}&amp;format={format</a:t>
            </a:r>
            <a:r>
              <a:rPr lang="en-US" dirty="0" smtClean="0">
                <a:latin typeface="Courier"/>
                <a:cs typeface="Courier"/>
                <a:hlinkClick r:id="rId2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'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apikey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 "…"</a:t>
            </a:r>
            <a:r>
              <a:rPr lang="en-US" dirty="0">
                <a:latin typeface="Courier"/>
                <a:cs typeface="Courier"/>
              </a:rPr>
              <a:t>, login = </a:t>
            </a:r>
            <a:r>
              <a:rPr lang="en-US" dirty="0" smtClean="0">
                <a:latin typeface="Courier"/>
                <a:cs typeface="Courier"/>
              </a:rPr>
              <a:t>"…"</a:t>
            </a:r>
            <a:r>
              <a:rPr lang="en-US" dirty="0">
                <a:latin typeface="Courier"/>
                <a:cs typeface="Courier"/>
              </a:rPr>
              <a:t>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format </a:t>
            </a:r>
            <a:r>
              <a:rPr lang="en-US" dirty="0">
                <a:latin typeface="Courier"/>
                <a:cs typeface="Courier"/>
              </a:rPr>
              <a:t>= "</a:t>
            </a:r>
            <a:r>
              <a:rPr lang="en-US" dirty="0" err="1">
                <a:latin typeface="Courier"/>
                <a:cs typeface="Courier"/>
              </a:rPr>
              <a:t>json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err="1">
                <a:latin typeface="Courier"/>
                <a:cs typeface="Courier"/>
              </a:rPr>
              <a:t>data.url</a:t>
            </a:r>
            <a:r>
              <a:rPr lang="en-US" dirty="0">
                <a:latin typeface="Courier"/>
                <a:cs typeface="Courier"/>
              </a:rPr>
              <a:t>'</a:t>
            </a:r>
          </a:p>
          <a:p>
            <a:r>
              <a:rPr lang="en-US" dirty="0">
                <a:latin typeface="Courier"/>
                <a:cs typeface="Courier"/>
              </a:rPr>
              <a:t>  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from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  <a:hlinkClick r:id="rId3"/>
              </a:rPr>
              <a:t>http</a:t>
            </a:r>
            <a:r>
              <a:rPr lang="en-US" dirty="0">
                <a:latin typeface="Courier"/>
                <a:cs typeface="Courier"/>
                <a:hlinkClick r:id="rId3"/>
              </a:rPr>
              <a:t>://api.bitly.com/v3/expand?login={^login}&amp;apiKey={^apikey}&amp;shortUrl={^shortUrl}&amp;format={format</a:t>
            </a:r>
            <a:r>
              <a:rPr lang="en-US" dirty="0" smtClean="0">
                <a:latin typeface="Courier"/>
                <a:cs typeface="Courier"/>
                <a:hlinkClick r:id="rId3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apikey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"…"</a:t>
            </a:r>
            <a:r>
              <a:rPr lang="en-US" dirty="0">
                <a:latin typeface="Courier"/>
                <a:cs typeface="Courier"/>
              </a:rPr>
              <a:t>, login = </a:t>
            </a:r>
            <a:r>
              <a:rPr lang="en-US" dirty="0" smtClean="0">
                <a:latin typeface="Courier"/>
                <a:cs typeface="Courier"/>
              </a:rPr>
              <a:t>"…"</a:t>
            </a:r>
            <a:r>
              <a:rPr lang="en-US" dirty="0">
                <a:latin typeface="Courier"/>
                <a:cs typeface="Courier"/>
              </a:rPr>
              <a:t>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format </a:t>
            </a:r>
            <a:r>
              <a:rPr lang="en-US" dirty="0">
                <a:latin typeface="Courier"/>
                <a:cs typeface="Courier"/>
              </a:rPr>
              <a:t>= "</a:t>
            </a:r>
            <a:r>
              <a:rPr lang="en-US" dirty="0" err="1">
                <a:latin typeface="Courier"/>
                <a:cs typeface="Courier"/>
              </a:rPr>
              <a:t>json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err="1">
                <a:latin typeface="Courier"/>
                <a:cs typeface="Courier"/>
              </a:rPr>
              <a:t>data.expand</a:t>
            </a:r>
            <a:r>
              <a:rPr lang="en-US" dirty="0" smtClean="0">
                <a:latin typeface="Courier"/>
                <a:cs typeface="Courier"/>
              </a:rPr>
              <a:t>'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921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Any HTTP Method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POST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bing.soap.search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post</a:t>
            </a:r>
            <a:r>
              <a:rPr lang="en-US" dirty="0">
                <a:latin typeface="Courier"/>
                <a:cs typeface="Courier"/>
              </a:rPr>
              <a:t> to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  <a:hlinkClick r:id="rId2"/>
              </a:rPr>
              <a:t>http</a:t>
            </a:r>
            <a:r>
              <a:rPr lang="en-US" dirty="0">
                <a:latin typeface="Courier"/>
                <a:cs typeface="Courier"/>
                <a:hlinkClick r:id="rId2"/>
              </a:rPr>
              <a:t>://api.bing.net/</a:t>
            </a:r>
            <a:r>
              <a:rPr lang="en-US" dirty="0" smtClean="0">
                <a:latin typeface="Courier"/>
                <a:cs typeface="Courier"/>
                <a:hlinkClick r:id="rId2"/>
              </a:rPr>
              <a:t>soap.asmx</a:t>
            </a:r>
            <a:r>
              <a:rPr lang="en-US" dirty="0" smtClean="0">
                <a:latin typeface="Courier"/>
                <a:cs typeface="Courier"/>
              </a:rPr>
              <a:t>'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'…'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 using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bodyTemplate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'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bing.soap.xml.mu</a:t>
            </a:r>
            <a:r>
              <a:rPr lang="en-US" dirty="0">
                <a:latin typeface="Courier"/>
                <a:cs typeface="Courier"/>
              </a:rPr>
              <a:t>'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type </a:t>
            </a:r>
            <a:r>
              <a:rPr lang="en-US" dirty="0">
                <a:latin typeface="Courier"/>
                <a:cs typeface="Courier"/>
              </a:rPr>
              <a:t>'application/xml'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'soapenv:Envelope.soapenv:Body.SearchResponse.parameters.Web.Results.WebResult';</a:t>
            </a:r>
          </a:p>
        </p:txBody>
      </p:sp>
    </p:spTree>
    <p:extLst>
      <p:ext uri="{BB962C8B-B14F-4D97-AF65-F5344CB8AC3E}">
        <p14:creationId xmlns:p14="http://schemas.microsoft.com/office/powerpoint/2010/main" val="223921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46286"/>
            <a:ext cx="73914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soapenv:Envelope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xmlns:soapenv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schemas.xmlsoap.org</a:t>
            </a:r>
            <a:r>
              <a:rPr lang="en-US" dirty="0">
                <a:latin typeface="Courier"/>
                <a:cs typeface="Courier"/>
              </a:rPr>
              <a:t>/soap/envelope/"&gt;</a:t>
            </a:r>
          </a:p>
          <a:p>
            <a:r>
              <a:rPr lang="en-US" dirty="0">
                <a:latin typeface="Courier"/>
                <a:cs typeface="Courier"/>
              </a:rPr>
              <a:t>  &lt;</a:t>
            </a:r>
            <a:r>
              <a:rPr lang="en-US" dirty="0" err="1">
                <a:latin typeface="Courier"/>
                <a:cs typeface="Courier"/>
              </a:rPr>
              <a:t>soapenv:Header</a:t>
            </a:r>
            <a:r>
              <a:rPr lang="en-US" dirty="0">
                <a:latin typeface="Courier"/>
                <a:cs typeface="Courier"/>
              </a:rPr>
              <a:t>/&gt;</a:t>
            </a:r>
          </a:p>
          <a:p>
            <a:r>
              <a:rPr lang="en-US" dirty="0">
                <a:latin typeface="Courier"/>
                <a:cs typeface="Courier"/>
              </a:rPr>
              <a:t>  &lt;</a:t>
            </a:r>
            <a:r>
              <a:rPr lang="en-US" dirty="0" err="1">
                <a:latin typeface="Courier"/>
                <a:cs typeface="Courier"/>
              </a:rPr>
              <a:t>soapenv:Body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  &lt;</a:t>
            </a:r>
            <a:r>
              <a:rPr lang="en-US" dirty="0" err="1">
                <a:latin typeface="Courier"/>
                <a:cs typeface="Courier"/>
              </a:rPr>
              <a:t>SearchRequest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xmlns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schemas.microsoft.com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LiveSearch</a:t>
            </a:r>
            <a:r>
              <a:rPr lang="en-US" dirty="0">
                <a:latin typeface="Courier"/>
                <a:cs typeface="Courier"/>
              </a:rPr>
              <a:t>/2008/03/Search"&gt;</a:t>
            </a:r>
          </a:p>
          <a:p>
            <a:r>
              <a:rPr lang="en-US" dirty="0">
                <a:latin typeface="Courier"/>
                <a:cs typeface="Courier"/>
              </a:rPr>
              <a:t>      &lt;parameters&gt;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{{#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params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}}</a:t>
            </a:r>
          </a:p>
          <a:p>
            <a:r>
              <a:rPr lang="en-US" dirty="0">
                <a:latin typeface="Courier"/>
                <a:cs typeface="Courier"/>
              </a:rPr>
              <a:t>      &lt;Query&gt;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{{q}}</a:t>
            </a:r>
            <a:r>
              <a:rPr lang="en-US" dirty="0">
                <a:latin typeface="Courier"/>
                <a:cs typeface="Courier"/>
              </a:rPr>
              <a:t>&lt;/Query&gt;</a:t>
            </a:r>
          </a:p>
          <a:p>
            <a:r>
              <a:rPr lang="en-US" dirty="0">
                <a:latin typeface="Courier"/>
                <a:cs typeface="Courier"/>
              </a:rPr>
              <a:t>      &lt;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&gt;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{{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appid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}}</a:t>
            </a:r>
            <a:r>
              <a:rPr lang="en-US" dirty="0">
                <a:latin typeface="Courier"/>
                <a:cs typeface="Courier"/>
              </a:rPr>
              <a:t>&lt;/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{{/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params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}}</a:t>
            </a:r>
          </a:p>
          <a:p>
            <a:r>
              <a:rPr lang="en-US" dirty="0">
                <a:latin typeface="Courier"/>
                <a:cs typeface="Courier"/>
              </a:rPr>
              <a:t>      &lt;Sources&gt;</a:t>
            </a:r>
          </a:p>
          <a:p>
            <a:r>
              <a:rPr lang="en-US" dirty="0">
                <a:latin typeface="Courier"/>
                <a:cs typeface="Courier"/>
              </a:rPr>
              <a:t>        &lt;</a:t>
            </a:r>
            <a:r>
              <a:rPr lang="en-US" dirty="0" err="1">
                <a:latin typeface="Courier"/>
                <a:cs typeface="Courier"/>
              </a:rPr>
              <a:t>SourceType</a:t>
            </a:r>
            <a:r>
              <a:rPr lang="en-US" dirty="0">
                <a:latin typeface="Courier"/>
                <a:cs typeface="Courier"/>
              </a:rPr>
              <a:t>&gt;Web&lt;/</a:t>
            </a:r>
            <a:r>
              <a:rPr lang="en-US" dirty="0" err="1">
                <a:latin typeface="Courier"/>
                <a:cs typeface="Courier"/>
              </a:rPr>
              <a:t>SourceType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    &lt;/Sources&gt;</a:t>
            </a:r>
          </a:p>
          <a:p>
            <a:r>
              <a:rPr lang="en-US" dirty="0">
                <a:latin typeface="Courier"/>
                <a:cs typeface="Courier"/>
              </a:rPr>
              <a:t>      &lt;/parameters&gt;</a:t>
            </a:r>
          </a:p>
          <a:p>
            <a:r>
              <a:rPr lang="en-US" dirty="0">
                <a:latin typeface="Courier"/>
                <a:cs typeface="Courier"/>
              </a:rPr>
              <a:t>    &lt;/</a:t>
            </a:r>
            <a:r>
              <a:rPr lang="en-US" dirty="0" err="1">
                <a:latin typeface="Courier"/>
                <a:cs typeface="Courier"/>
              </a:rPr>
              <a:t>SearchRequest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&lt;/</a:t>
            </a:r>
            <a:r>
              <a:rPr lang="en-US" dirty="0" err="1">
                <a:latin typeface="Courier"/>
                <a:cs typeface="Courier"/>
              </a:rPr>
              <a:t>soapenv:Body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&lt;/</a:t>
            </a:r>
            <a:r>
              <a:rPr lang="en-US" dirty="0" err="1">
                <a:latin typeface="Courier"/>
                <a:cs typeface="Courier"/>
              </a:rPr>
              <a:t>soapenv:Envelope</a:t>
            </a:r>
            <a:r>
              <a:rPr lang="en-US" dirty="0" smtClean="0">
                <a:latin typeface="Courier"/>
                <a:cs typeface="Courier"/>
              </a:rPr>
              <a:t>&gt;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Body Templates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585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No </a:t>
            </a:r>
            <a:r>
              <a:rPr lang="en-US" sz="3600" dirty="0" err="1" smtClean="0"/>
              <a:t>Async</a:t>
            </a:r>
            <a:r>
              <a:rPr lang="en-US" sz="3600" dirty="0" smtClean="0"/>
              <a:t> Mind-Bending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-- </a:t>
            </a:r>
            <a:r>
              <a:rPr lang="en-US" dirty="0" smtClean="0">
                <a:latin typeface="Courier"/>
                <a:cs typeface="Courier"/>
              </a:rPr>
              <a:t>Sequential</a:t>
            </a:r>
          </a:p>
          <a:p>
            <a:r>
              <a:rPr lang="en-US" dirty="0" smtClean="0">
                <a:latin typeface="Courier"/>
                <a:cs typeface="Courier"/>
              </a:rPr>
              <a:t>minis </a:t>
            </a:r>
            <a:r>
              <a:rPr lang="en-US" dirty="0">
                <a:latin typeface="Courier"/>
                <a:cs typeface="Courier"/>
              </a:rPr>
              <a:t>= select * from </a:t>
            </a:r>
            <a:r>
              <a:rPr lang="en-US" dirty="0" err="1">
                <a:latin typeface="Courier"/>
                <a:cs typeface="Courier"/>
              </a:rPr>
              <a:t>finditems</a:t>
            </a:r>
            <a:r>
              <a:rPr lang="en-US" dirty="0">
                <a:latin typeface="Courier"/>
                <a:cs typeface="Courier"/>
              </a:rPr>
              <a:t>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keywords </a:t>
            </a:r>
            <a:r>
              <a:rPr lang="en-US" dirty="0">
                <a:latin typeface="Courier"/>
                <a:cs typeface="Courier"/>
              </a:rPr>
              <a:t>= 'mini cooper' limit 10;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PictureURL</a:t>
            </a:r>
            <a:r>
              <a:rPr lang="en-US" dirty="0">
                <a:latin typeface="Courier"/>
                <a:cs typeface="Courier"/>
              </a:rPr>
              <a:t> from details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itemId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"{</a:t>
            </a:r>
            <a:r>
              <a:rPr lang="en-US" dirty="0" err="1">
                <a:latin typeface="Courier"/>
                <a:cs typeface="Courier"/>
              </a:rPr>
              <a:t>minis.itemId</a:t>
            </a:r>
            <a:r>
              <a:rPr lang="en-US" dirty="0">
                <a:latin typeface="Courier"/>
                <a:cs typeface="Courier"/>
              </a:rPr>
              <a:t>}";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0480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-- </a:t>
            </a:r>
            <a:r>
              <a:rPr lang="en-US" dirty="0" smtClean="0">
                <a:latin typeface="Courier"/>
                <a:cs typeface="Courier"/>
              </a:rPr>
              <a:t>Or parallel</a:t>
            </a:r>
          </a:p>
          <a:p>
            <a:r>
              <a:rPr lang="en-US" dirty="0">
                <a:latin typeface="Courier"/>
                <a:cs typeface="Courier"/>
              </a:rPr>
              <a:t>keyword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web = select * from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r>
              <a:rPr lang="en-US" dirty="0">
                <a:latin typeface="Courier"/>
                <a:cs typeface="Courier"/>
              </a:rPr>
              <a:t> where q = "{keyword}";</a:t>
            </a:r>
          </a:p>
          <a:p>
            <a:r>
              <a:rPr lang="en-US" dirty="0">
                <a:latin typeface="Courier"/>
                <a:cs typeface="Courier"/>
              </a:rPr>
              <a:t>tweets = select id as id, </a:t>
            </a:r>
            <a:r>
              <a:rPr lang="en-US" dirty="0" err="1">
                <a:latin typeface="Courier"/>
                <a:cs typeface="Courier"/>
              </a:rPr>
              <a:t>from_user_name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user_name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text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smtClean="0">
                <a:latin typeface="Courier"/>
                <a:cs typeface="Courier"/>
              </a:rPr>
              <a:t>text  from </a:t>
            </a:r>
            <a:r>
              <a:rPr lang="en-US" dirty="0" err="1">
                <a:latin typeface="Courier"/>
                <a:cs typeface="Courier"/>
              </a:rPr>
              <a:t>twitter.search</a:t>
            </a:r>
            <a:r>
              <a:rPr lang="en-US" dirty="0">
                <a:latin typeface="Courier"/>
                <a:cs typeface="Courier"/>
              </a:rPr>
              <a:t> where q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{</a:t>
            </a:r>
          </a:p>
          <a:p>
            <a:r>
              <a:rPr lang="en-US" dirty="0">
                <a:latin typeface="Courier"/>
                <a:cs typeface="Courier"/>
              </a:rPr>
              <a:t>  "keyword": "{keyword}",</a:t>
            </a:r>
          </a:p>
          <a:p>
            <a:r>
              <a:rPr lang="en-US" dirty="0">
                <a:latin typeface="Courier"/>
                <a:cs typeface="Courier"/>
              </a:rPr>
              <a:t>  "web": "{web}",</a:t>
            </a:r>
          </a:p>
          <a:p>
            <a:r>
              <a:rPr lang="en-US" dirty="0">
                <a:latin typeface="Courier"/>
                <a:cs typeface="Courier"/>
              </a:rPr>
              <a:t>  "tweets": "{tweets}"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8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Implicit Fork-</a:t>
            </a:r>
            <a:r>
              <a:rPr lang="en-US" sz="3600" dirty="0" smtClean="0"/>
              <a:t>Join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91483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</a:t>
            </a:r>
            <a:r>
              <a:rPr lang="en-US" dirty="0" err="1">
                <a:latin typeface="Courier"/>
                <a:cs typeface="Courier"/>
              </a:rPr>
              <a:t>macbook</a:t>
            </a:r>
            <a:r>
              <a:rPr lang="en-US" dirty="0">
                <a:latin typeface="Courier"/>
                <a:cs typeface="Courier"/>
              </a:rPr>
              <a:t> pro';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 smtClean="0">
                <a:latin typeface="Courier"/>
                <a:cs typeface="Courier"/>
              </a:rPr>
              <a:t>r.ProductID.Value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55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717" y="2057400"/>
            <a:ext cx="75438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How to Use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86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38</a:t>
            </a:fld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86769" y="2587752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71579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33244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2762" y="256987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0882" y="2743200"/>
            <a:ext cx="28779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15877" y="2971800"/>
            <a:ext cx="1617367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3374972"/>
            <a:ext cx="1075778" cy="358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5877" y="2971800"/>
            <a:ext cx="2356885" cy="2204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5877" y="3352800"/>
            <a:ext cx="2356885" cy="533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84123" y="2585034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95800" y="4640036"/>
            <a:ext cx="3188323" cy="3129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802" y="3352800"/>
            <a:ext cx="1637442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800" y="4067419"/>
            <a:ext cx="3188323" cy="4192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7797" y="2198562"/>
            <a:ext cx="1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 apps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08299" y="2225862"/>
            <a:ext cx="4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67400" y="2213916"/>
            <a:ext cx="4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12339" y="2213916"/>
            <a:ext cx="4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50539" y="22139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S-4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5800" y="2563977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7769" y="1600200"/>
            <a:ext cx="14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ql.io</a:t>
            </a:r>
            <a:r>
              <a:rPr lang="en-US" dirty="0" smtClean="0"/>
              <a:t> as an HTTP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95800" y="2971800"/>
            <a:ext cx="1075779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586770" y="5029200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590882" y="3657379"/>
            <a:ext cx="287790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590882" y="4004361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70058" y="4318842"/>
            <a:ext cx="243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Optional streaming</a:t>
            </a:r>
          </a:p>
          <a:p>
            <a:r>
              <a:rPr lang="en-US" sz="1600" dirty="0" smtClean="0"/>
              <a:t>through </a:t>
            </a:r>
            <a:r>
              <a:rPr lang="en-US" sz="1600" dirty="0" err="1" smtClean="0"/>
              <a:t>WebSockets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As a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Routing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91483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</a:t>
            </a:r>
            <a:r>
              <a:rPr lang="en-US" dirty="0" err="1">
                <a:latin typeface="Courier"/>
                <a:cs typeface="Courier"/>
              </a:rPr>
              <a:t>macbook</a:t>
            </a:r>
            <a:r>
              <a:rPr lang="en-US" dirty="0">
                <a:latin typeface="Courier"/>
                <a:cs typeface="Courier"/>
              </a:rPr>
              <a:t> pro';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 smtClean="0">
                <a:latin typeface="Courier"/>
                <a:cs typeface="Courier"/>
              </a:rPr>
              <a:t>r.ProductID.Value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via route '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myapi</a:t>
            </a:r>
            <a:r>
              <a:rPr lang="en-US" dirty="0">
                <a:latin typeface="Courier"/>
                <a:cs typeface="Courier"/>
              </a:rPr>
              <a:t>' using method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40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440" y="3676471"/>
            <a:ext cx="582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ql-io</a:t>
            </a:r>
            <a:r>
              <a:rPr lang="en-US" sz="3600" dirty="0"/>
              <a:t>/</a:t>
            </a:r>
            <a:r>
              <a:rPr lang="en-US" sz="3600" dirty="0" err="1" smtClean="0"/>
              <a:t>ql.io</a:t>
            </a:r>
            <a:endParaRPr lang="en-US" sz="3600" dirty="0" smtClean="0"/>
          </a:p>
          <a:p>
            <a:r>
              <a:rPr lang="en-US" sz="3600" dirty="0" smtClean="0"/>
              <a:t>Open source (Apache 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0" y="3828871"/>
            <a:ext cx="1973675" cy="87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3070" y="1452875"/>
            <a:ext cx="343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sz="5400" b="1" dirty="0" err="1" smtClean="0">
                <a:solidFill>
                  <a:schemeClr val="accent1">
                    <a:lumMod val="75000"/>
                  </a:schemeClr>
                </a:solidFill>
              </a:rPr>
              <a:t>ql.io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1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7772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-- Show daily deals - use </a:t>
            </a:r>
            <a:r>
              <a:rPr lang="en-US" dirty="0" err="1">
                <a:latin typeface="Courier"/>
                <a:cs typeface="Courier"/>
              </a:rPr>
              <a:t>siteId</a:t>
            </a:r>
            <a:r>
              <a:rPr lang="en-US" dirty="0">
                <a:latin typeface="Courier"/>
                <a:cs typeface="Courier"/>
              </a:rPr>
              <a:t>=0 for US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-- and </a:t>
            </a:r>
            <a:r>
              <a:rPr lang="en-US" dirty="0" err="1">
                <a:latin typeface="Courier"/>
                <a:cs typeface="Courier"/>
              </a:rPr>
              <a:t>siteId</a:t>
            </a:r>
            <a:r>
              <a:rPr lang="en-US" dirty="0">
                <a:latin typeface="Courier"/>
                <a:cs typeface="Courier"/>
              </a:rPr>
              <a:t>=3 for UK</a:t>
            </a: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dailyDealsResponse</a:t>
            </a:r>
            <a:r>
              <a:rPr lang="en-US" dirty="0">
                <a:latin typeface="Courier"/>
                <a:cs typeface="Courier"/>
              </a:rPr>
              <a:t> = select * from </a:t>
            </a:r>
            <a:r>
              <a:rPr lang="en-US" dirty="0" err="1">
                <a:latin typeface="Courier"/>
                <a:cs typeface="Courier"/>
              </a:rPr>
              <a:t>dailydeals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>
                <a:latin typeface="Courier"/>
                <a:cs typeface="Courier"/>
              </a:rPr>
              <a:t>siteId</a:t>
            </a:r>
            <a:r>
              <a:rPr lang="en-US" dirty="0">
                <a:latin typeface="Courier"/>
                <a:cs typeface="Courier"/>
              </a:rPr>
              <a:t>="{</a:t>
            </a:r>
            <a:r>
              <a:rPr lang="en-US" dirty="0" err="1">
                <a:latin typeface="Courier"/>
                <a:cs typeface="Courier"/>
              </a:rPr>
              <a:t>siteId</a:t>
            </a:r>
            <a:r>
              <a:rPr lang="en-US" dirty="0">
                <a:latin typeface="Courier"/>
                <a:cs typeface="Courier"/>
              </a:rPr>
              <a:t>}";</a:t>
            </a:r>
          </a:p>
          <a:p>
            <a:r>
              <a:rPr lang="en-US" dirty="0" err="1">
                <a:latin typeface="Courier"/>
                <a:cs typeface="Courier"/>
              </a:rPr>
              <a:t>dailyDeals</a:t>
            </a:r>
            <a:r>
              <a:rPr lang="en-US" dirty="0">
                <a:latin typeface="Courier"/>
                <a:cs typeface="Courier"/>
              </a:rPr>
              <a:t> = "{</a:t>
            </a:r>
            <a:r>
              <a:rPr lang="en-US" dirty="0" err="1">
                <a:latin typeface="Courier"/>
                <a:cs typeface="Courier"/>
              </a:rPr>
              <a:t>dailyDealsResponse</a:t>
            </a:r>
            <a:r>
              <a:rPr lang="en-US" dirty="0">
                <a:latin typeface="Courier"/>
                <a:cs typeface="Courier"/>
              </a:rPr>
              <a:t>.$..Item}";</a:t>
            </a:r>
          </a:p>
          <a:p>
            <a:r>
              <a:rPr lang="en-US" dirty="0" err="1">
                <a:latin typeface="Courier"/>
                <a:cs typeface="Courier"/>
              </a:rPr>
              <a:t>itemDetails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ItemID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itemId</a:t>
            </a:r>
            <a:r>
              <a:rPr lang="en-US" dirty="0">
                <a:latin typeface="Courier"/>
                <a:cs typeface="Courier"/>
              </a:rPr>
              <a:t>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Title </a:t>
            </a:r>
            <a:r>
              <a:rPr lang="en-US" dirty="0">
                <a:latin typeface="Courier"/>
                <a:cs typeface="Courier"/>
              </a:rPr>
              <a:t>as title,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</a:t>
            </a:r>
            <a:r>
              <a:rPr lang="en-US" dirty="0" err="1" smtClean="0">
                <a:latin typeface="Courier"/>
                <a:cs typeface="Courier"/>
              </a:rPr>
              <a:t>GalleryURL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pic,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</a:t>
            </a:r>
            <a:r>
              <a:rPr lang="en-US" dirty="0" err="1" smtClean="0">
                <a:latin typeface="Courier"/>
                <a:cs typeface="Courier"/>
              </a:rPr>
              <a:t>Seller.UserID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sellerUserId</a:t>
            </a:r>
            <a:r>
              <a:rPr lang="en-US" dirty="0">
                <a:latin typeface="Courier"/>
                <a:cs typeface="Courier"/>
              </a:rPr>
              <a:t>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</a:t>
            </a:r>
            <a:r>
              <a:rPr lang="en-US" dirty="0" err="1" smtClean="0">
                <a:latin typeface="Courier"/>
                <a:cs typeface="Courier"/>
              </a:rPr>
              <a:t>Seller.FeedbackScore</a:t>
            </a:r>
            <a:r>
              <a:rPr lang="en-US" dirty="0" smtClean="0">
                <a:latin typeface="Courier"/>
                <a:cs typeface="Courier"/>
              </a:rPr>
              <a:t> as feedback,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                </a:t>
            </a:r>
            <a:r>
              <a:rPr lang="en-US" dirty="0" err="1" smtClean="0">
                <a:latin typeface="Courier"/>
                <a:cs typeface="Courier"/>
              </a:rPr>
              <a:t>HitCount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pageViews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from </a:t>
            </a:r>
            <a:r>
              <a:rPr lang="en-US" dirty="0">
                <a:latin typeface="Courier"/>
                <a:cs typeface="Courier"/>
              </a:rPr>
              <a:t>details where </a:t>
            </a:r>
            <a:r>
              <a:rPr lang="en-US" dirty="0" err="1">
                <a:latin typeface="Courier"/>
                <a:cs typeface="Courier"/>
              </a:rPr>
              <a:t>itemId</a:t>
            </a:r>
            <a:r>
              <a:rPr lang="en-US" dirty="0">
                <a:latin typeface="Courier"/>
                <a:cs typeface="Courier"/>
              </a:rPr>
              <a:t> in (</a:t>
            </a:r>
            <a:r>
              <a:rPr lang="en-US" dirty="0" err="1">
                <a:latin typeface="Courier"/>
                <a:cs typeface="Courier"/>
              </a:rPr>
              <a:t>dailyDeals.ItemID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itemDetails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via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route </a:t>
            </a:r>
            <a:r>
              <a:rPr lang="en-US" dirty="0">
                <a:latin typeface="Courier"/>
                <a:cs typeface="Courier"/>
              </a:rPr>
              <a:t>'/deals/{</a:t>
            </a:r>
            <a:r>
              <a:rPr lang="en-US" dirty="0" err="1">
                <a:latin typeface="Courier"/>
                <a:cs typeface="Courier"/>
              </a:rPr>
              <a:t>siteId</a:t>
            </a:r>
            <a:r>
              <a:rPr lang="en-US" dirty="0">
                <a:latin typeface="Courier"/>
                <a:cs typeface="Courier"/>
              </a:rPr>
              <a:t>}'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using method get</a:t>
            </a:r>
            <a:r>
              <a:rPr lang="en-US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254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122706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require('</a:t>
            </a:r>
            <a:r>
              <a:rPr lang="en-US" sz="1600" dirty="0" err="1">
                <a:latin typeface="Consolas"/>
                <a:cs typeface="Consolas"/>
              </a:rPr>
              <a:t>ql.io</a:t>
            </a:r>
            <a:r>
              <a:rPr lang="en-US" sz="1600" dirty="0">
                <a:latin typeface="Consolas"/>
                <a:cs typeface="Consolas"/>
              </a:rPr>
              <a:t>-engine'), </a:t>
            </a:r>
            <a:r>
              <a:rPr lang="en-US" sz="1600" dirty="0" err="1">
                <a:latin typeface="Consolas"/>
                <a:cs typeface="Consolas"/>
              </a:rPr>
              <a:t>fs</a:t>
            </a:r>
            <a:r>
              <a:rPr lang="en-US" sz="1600" dirty="0">
                <a:latin typeface="Consolas"/>
                <a:cs typeface="Consolas"/>
              </a:rPr>
              <a:t> = require('</a:t>
            </a:r>
            <a:r>
              <a:rPr lang="en-US" sz="1600" dirty="0" err="1">
                <a:latin typeface="Consolas"/>
                <a:cs typeface="Consolas"/>
              </a:rPr>
              <a:t>fs</a:t>
            </a:r>
            <a:r>
              <a:rPr lang="en-US" sz="1600" dirty="0">
                <a:latin typeface="Consolas"/>
                <a:cs typeface="Consolas"/>
              </a:rPr>
              <a:t>');</a:t>
            </a: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new Engine({tables : 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'/tables'});</a:t>
            </a: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script = </a:t>
            </a:r>
            <a:r>
              <a:rPr lang="en-US" sz="1600" dirty="0" err="1">
                <a:latin typeface="Consolas"/>
                <a:cs typeface="Consolas"/>
              </a:rPr>
              <a:t>fs.readFileSync</a:t>
            </a:r>
            <a:r>
              <a:rPr lang="en-US" sz="1600" dirty="0">
                <a:latin typeface="Consolas"/>
                <a:cs typeface="Consolas"/>
              </a:rPr>
              <a:t>(__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</a:t>
            </a:r>
            <a:r>
              <a:rPr lang="en-US" sz="1600" dirty="0" err="1">
                <a:latin typeface="Consolas"/>
                <a:cs typeface="Consolas"/>
              </a:rPr>
              <a:t>myapi.ql</a:t>
            </a:r>
            <a:r>
              <a:rPr lang="en-US" sz="1600" dirty="0">
                <a:latin typeface="Consolas"/>
                <a:cs typeface="Consolas"/>
              </a:rPr>
              <a:t>', 'UTF-8');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Consolas"/>
                <a:cs typeface="Consolas"/>
              </a:rPr>
              <a:t>engine.execute</a:t>
            </a:r>
            <a:r>
              <a:rPr lang="en-US" sz="1600" dirty="0">
                <a:latin typeface="Consolas"/>
                <a:cs typeface="Consolas"/>
              </a:rPr>
              <a:t>(script, function(emitter) {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prodid</a:t>
            </a:r>
            <a:r>
              <a:rPr lang="en-US" sz="1600" dirty="0">
                <a:latin typeface="Consolas"/>
                <a:cs typeface="Consolas"/>
              </a:rPr>
              <a:t>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product IDs');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('details',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details');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('reviews',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reviews');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('end', function(err, result)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result.body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});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Node.js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36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/&gt; 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install </a:t>
            </a:r>
            <a:r>
              <a:rPr lang="en-US" dirty="0" err="1" smtClean="0">
                <a:latin typeface="Consolas"/>
                <a:cs typeface="Consolas"/>
              </a:rPr>
              <a:t>ql.io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09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cd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curl </a:t>
            </a:r>
            <a:r>
              <a:rPr lang="en-US" sz="2400" dirty="0">
                <a:latin typeface="Courier"/>
                <a:cs typeface="Courier"/>
              </a:rPr>
              <a:t>-L "http://</a:t>
            </a:r>
            <a:r>
              <a:rPr lang="en-US" sz="2400" dirty="0" err="1">
                <a:latin typeface="Courier"/>
                <a:cs typeface="Courier"/>
              </a:rPr>
              <a:t>tinyurl.com</a:t>
            </a:r>
            <a:r>
              <a:rPr lang="en-US" sz="2400" dirty="0">
                <a:latin typeface="Courier"/>
                <a:cs typeface="Courier"/>
              </a:rPr>
              <a:t>/7cgglby"| </a:t>
            </a:r>
            <a:r>
              <a:rPr lang="en-US" sz="2400" dirty="0" smtClean="0">
                <a:latin typeface="Courier"/>
                <a:cs typeface="Courier"/>
              </a:rPr>
              <a:t>bash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bin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start.sh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cons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391400" cy="34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1769" y="1295400"/>
            <a:ext cx="8110917" cy="2590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 smtClean="0">
                <a:latin typeface="Calibri"/>
                <a:cs typeface="Calibri"/>
              </a:rPr>
              <a:t>We're Hiring</a:t>
            </a:r>
            <a:endParaRPr lang="en-US" sz="115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9870" y="4263479"/>
            <a:ext cx="35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DM @</a:t>
            </a:r>
            <a:r>
              <a:rPr lang="en-US" sz="4400" dirty="0" err="1" smtClean="0"/>
              <a:t>sallamar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233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4910" y="1676400"/>
            <a:ext cx="2594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ql.io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26" y="2971800"/>
            <a:ext cx="36706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e 10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833" y="2362200"/>
            <a:ext cx="4645281" cy="807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XX,000,000,000</a:t>
            </a:r>
          </a:p>
          <a:p>
            <a:pPr marL="0" indent="0" algn="ctr">
              <a:buNone/>
            </a:pPr>
            <a:r>
              <a:rPr lang="en-US" sz="5400" dirty="0" err="1" smtClean="0"/>
              <a:t>req</a:t>
            </a:r>
            <a:r>
              <a:rPr lang="en-US" sz="5400" dirty="0" smtClean="0"/>
              <a:t>/day</a:t>
            </a:r>
            <a:endParaRPr lang="en-US" sz="5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17" y="2114216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sp>
        <p:nvSpPr>
          <p:cNvPr id="2" name="Pie 1"/>
          <p:cNvSpPr/>
          <p:nvPr/>
        </p:nvSpPr>
        <p:spPr>
          <a:xfrm>
            <a:off x="6996510" y="1237521"/>
            <a:ext cx="4297680" cy="4295056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0" name="Rectangle 9"/>
          <p:cNvSpPr/>
          <p:nvPr/>
        </p:nvSpPr>
        <p:spPr>
          <a:xfrm>
            <a:off x="8282226" y="2143542"/>
            <a:ext cx="861774" cy="257521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4400" dirty="0" smtClean="0"/>
              <a:t>APIs</a:t>
            </a:r>
            <a:endParaRPr lang="en-US" sz="4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e 10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790" y="2926716"/>
            <a:ext cx="4645281" cy="807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XX,000,000,000</a:t>
            </a:r>
            <a:endParaRPr lang="en-US" sz="5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17" y="1967695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sp>
        <p:nvSpPr>
          <p:cNvPr id="2" name="Pie 1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6</a:t>
            </a:fld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3" name="Pie 1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8" name="Rectangle 17"/>
          <p:cNvSpPr/>
          <p:nvPr/>
        </p:nvSpPr>
        <p:spPr>
          <a:xfrm>
            <a:off x="7247691" y="2393040"/>
            <a:ext cx="1538883" cy="2046356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4400" dirty="0" smtClean="0"/>
              <a:t>Many APIs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8918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e 10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790" y="2926716"/>
            <a:ext cx="4645281" cy="807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XX,000,000,000</a:t>
            </a:r>
            <a:endParaRPr lang="en-US" sz="5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17" y="1967695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sp>
        <p:nvSpPr>
          <p:cNvPr id="2" name="Pie 1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7</a:t>
            </a:fld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3" name="Pie 1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8" name="Rectangle 17"/>
          <p:cNvSpPr/>
          <p:nvPr/>
        </p:nvSpPr>
        <p:spPr>
          <a:xfrm>
            <a:off x="7247691" y="2286000"/>
            <a:ext cx="1538883" cy="2320041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4400" dirty="0" smtClean="0"/>
              <a:t>Many Dialects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837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2" name="Pie 1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8</a:t>
            </a:fld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3" name="Pie 1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Q1: Make them </a:t>
            </a:r>
            <a:r>
              <a:rPr lang="en-US" sz="4800" dirty="0" err="1" smtClean="0"/>
              <a:t>RESTful</a:t>
            </a:r>
            <a:r>
              <a:rPr lang="en-US" sz="4800" dirty="0" smtClean="0"/>
              <a:t> and consistent?</a:t>
            </a:r>
            <a:endParaRPr lang="en-US" sz="4800" dirty="0"/>
          </a:p>
        </p:txBody>
      </p:sp>
      <p:sp>
        <p:nvSpPr>
          <p:cNvPr id="19" name="Rectangle 18"/>
          <p:cNvSpPr/>
          <p:nvPr/>
        </p:nvSpPr>
        <p:spPr>
          <a:xfrm>
            <a:off x="7247691" y="2286000"/>
            <a:ext cx="1538883" cy="2320041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4400" dirty="0" smtClean="0"/>
              <a:t>Many Dialects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86904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9</a:t>
            </a:fld>
            <a:endParaRPr lang="en-US"/>
          </a:p>
        </p:txBody>
      </p:sp>
      <p:sp>
        <p:nvSpPr>
          <p:cNvPr id="7" name="Pie 6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8" name="Rectangle 7"/>
          <p:cNvSpPr/>
          <p:nvPr/>
        </p:nvSpPr>
        <p:spPr>
          <a:xfrm>
            <a:off x="24917" y="1967695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3257" y="3429000"/>
            <a:ext cx="22663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13" name="Pie 12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8" name="Pie 17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9" name="Pie 18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48840" y="3581400"/>
            <a:ext cx="227076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48840" y="2847706"/>
            <a:ext cx="2270760" cy="42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33600" y="3768066"/>
            <a:ext cx="2270760" cy="561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33600" y="2362200"/>
            <a:ext cx="227076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2715161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  <a:r>
              <a:rPr lang="en-US" sz="4000" dirty="0" smtClean="0"/>
              <a:t> 1 </a:t>
            </a:r>
            <a:r>
              <a:rPr lang="en-US" sz="4000" dirty="0" err="1" smtClean="0"/>
              <a:t>req</a:t>
            </a:r>
            <a:r>
              <a:rPr lang="en-US" sz="4000" dirty="0" smtClean="0"/>
              <a:t> per user action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37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17021</TotalTime>
  <Words>1525</Words>
  <Application>Microsoft Macintosh PowerPoint</Application>
  <PresentationFormat>On-screen Show (4:3)</PresentationFormat>
  <Paragraphs>281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1: Blocking IO code with  sequential requests</vt:lpstr>
      <vt:lpstr>Sprint 4: Parallelize independent requests</vt:lpstr>
      <vt:lpstr>Sprint "n": Fork/join dance</vt:lpstr>
      <vt:lpstr>Parallellizing Sequencing Joining Normalizing</vt:lpstr>
      <vt:lpstr>Bad for far-away clients</vt:lpstr>
      <vt:lpstr>PowerPoint Presentation</vt:lpstr>
      <vt:lpstr>Easy and fast HTTP consumption</vt:lpstr>
      <vt:lpstr>PowerPoint Presentation</vt:lpstr>
      <vt:lpstr>PowerPoint Presentation</vt:lpstr>
      <vt:lpstr>PowerPoint Presentation</vt:lpstr>
      <vt:lpstr>What is ql.io</vt:lpstr>
      <vt:lpstr>A DSL for HTTP An HTTP gateway  Built on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Subbu Allamaraju</cp:lastModifiedBy>
  <cp:revision>1381</cp:revision>
  <dcterms:created xsi:type="dcterms:W3CDTF">2011-06-03T17:44:01Z</dcterms:created>
  <dcterms:modified xsi:type="dcterms:W3CDTF">2012-02-12T00:05:01Z</dcterms:modified>
</cp:coreProperties>
</file>