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38" r:id="rId3"/>
    <p:sldId id="545" r:id="rId4"/>
    <p:sldId id="555" r:id="rId5"/>
    <p:sldId id="554" r:id="rId6"/>
    <p:sldId id="543" r:id="rId7"/>
    <p:sldId id="544" r:id="rId8"/>
    <p:sldId id="533" r:id="rId9"/>
    <p:sldId id="483" r:id="rId10"/>
    <p:sldId id="519" r:id="rId11"/>
    <p:sldId id="527" r:id="rId12"/>
    <p:sldId id="521" r:id="rId13"/>
    <p:sldId id="522" r:id="rId14"/>
    <p:sldId id="523" r:id="rId15"/>
    <p:sldId id="524" r:id="rId16"/>
    <p:sldId id="525" r:id="rId17"/>
    <p:sldId id="526" r:id="rId18"/>
    <p:sldId id="556" r:id="rId19"/>
    <p:sldId id="486" r:id="rId20"/>
    <p:sldId id="487" r:id="rId21"/>
    <p:sldId id="499" r:id="rId22"/>
    <p:sldId id="500" r:id="rId23"/>
    <p:sldId id="501" r:id="rId24"/>
    <p:sldId id="528" r:id="rId25"/>
    <p:sldId id="505" r:id="rId26"/>
    <p:sldId id="506" r:id="rId27"/>
    <p:sldId id="551" r:id="rId28"/>
    <p:sldId id="516" r:id="rId29"/>
    <p:sldId id="547" r:id="rId30"/>
    <p:sldId id="548" r:id="rId31"/>
    <p:sldId id="549" r:id="rId32"/>
    <p:sldId id="552" r:id="rId33"/>
    <p:sldId id="397" r:id="rId34"/>
    <p:sldId id="517" r:id="rId35"/>
    <p:sldId id="532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0" autoAdjust="0"/>
    <p:restoredTop sz="90676" autoAdjust="0"/>
  </p:normalViewPr>
  <p:slideViewPr>
    <p:cSldViewPr snapToObjects="1">
      <p:cViewPr varScale="1">
        <p:scale>
          <a:sx n="115" d="100"/>
          <a:sy n="115" d="100"/>
        </p:scale>
        <p:origin x="-5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6959-80EB-0048-9D29-98183997657B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2FE-FB55-0A4C-83C5-77C2F8CD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8360-4485-E34B-8373-729E4974D576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49C1-7369-FB49-AA9C-EDC10D39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062F02-F161-8A41-9116-D59A4A748077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2011 eBay Inc, eBay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21372-867F-A549-B65B-F5E6F77CA197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BAFE07-9A7D-7748-A641-078A283FDA45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B33FBC-BFB4-294C-A6A1-5F80886D5FDC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651701-DEE3-3340-BE0F-D3920EA9C142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07F4CA-A825-4944-B817-9D2D4CBDAB07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30F93-DEF3-A144-9629-D7EA23D469BD}" type="datetime1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2EBE06-E800-0F40-95E9-7F6F66E23693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7AF0DF-3DC9-C841-8491-709C57E5A2BE}" type="datetime1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82464B-EF86-0044-BEB2-EBBA05DDD861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645615-CA16-0E4C-9E49-BA27CBFE3F53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9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892"/>
            <a:ext cx="8229600" cy="465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3970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66" y="1434948"/>
            <a:ext cx="4308235" cy="214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395347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Consuming </a:t>
            </a:r>
            <a:r>
              <a:rPr lang="en-US" sz="5400" dirty="0"/>
              <a:t>HTTP at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57912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Feb 24</a:t>
            </a:r>
            <a:r>
              <a:rPr lang="en-US" dirty="0" smtClean="0"/>
              <a:t>, 2012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179" y="-17670"/>
            <a:ext cx="2292821" cy="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1-19 at Jan 19, 2012 9.5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2" y="304800"/>
            <a:ext cx="9144000" cy="61647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Real code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518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Screen Shot 2012-01-19 at Jan 19, 2012 10.0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10208"/>
            <a:ext cx="9144000" cy="61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12-01-19 at Jan 19, 2012 10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04800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12-01-19 at Jan 19, 2012 10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2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49" y="317502"/>
            <a:ext cx="9144000" cy="6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7502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06919"/>
            <a:ext cx="914400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5383"/>
            <a:ext cx="9144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12844"/>
            <a:ext cx="78486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HFRwni</a:t>
            </a:r>
            <a:r>
              <a:rPr lang="en-US" dirty="0">
                <a:latin typeface="Courier"/>
                <a:cs typeface="Courier"/>
              </a:rPr>
              <a:t> G </a:t>
            </a:r>
            <a:r>
              <a:rPr lang="en-US" dirty="0" err="1">
                <a:latin typeface="Courier"/>
                <a:cs typeface="Courier"/>
              </a:rPr>
              <a:t>NIxGNs</a:t>
            </a:r>
            <a:r>
              <a:rPr lang="en-US" dirty="0">
                <a:latin typeface="Courier"/>
                <a:cs typeface="Courier"/>
              </a:rPr>
              <a:t> TSMeb7 A9On vtwZhQoJGnFQFqgkV9 3WFgC 93TbEBy6 Q ocpBxgpH3 Pu4ju fi</a:t>
            </a:r>
          </a:p>
          <a:p>
            <a:r>
              <a:rPr lang="en-US" dirty="0" err="1">
                <a:latin typeface="Courier"/>
                <a:cs typeface="Courier"/>
              </a:rPr>
              <a:t>ZsKb</a:t>
            </a:r>
            <a:r>
              <a:rPr lang="en-US" dirty="0">
                <a:latin typeface="Courier"/>
                <a:cs typeface="Courier"/>
              </a:rPr>
              <a:t> W RkIs5b z </a:t>
            </a:r>
            <a:r>
              <a:rPr lang="en-US" dirty="0" err="1">
                <a:latin typeface="Courier"/>
                <a:cs typeface="Courier"/>
              </a:rPr>
              <a:t>UAsS</a:t>
            </a:r>
            <a:r>
              <a:rPr lang="en-US" dirty="0">
                <a:latin typeface="Courier"/>
                <a:cs typeface="Courier"/>
              </a:rPr>
              <a:t> QK3nyJ68IhTSB0aTufR98ymV evsX7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tUH</a:t>
            </a:r>
            <a:r>
              <a:rPr lang="en-US" dirty="0">
                <a:latin typeface="Courier"/>
                <a:cs typeface="Courier"/>
              </a:rPr>
              <a:t> 8i4fwR S Hut69mnCHAO</a:t>
            </a:r>
          </a:p>
          <a:p>
            <a:r>
              <a:rPr lang="en-US" dirty="0" err="1">
                <a:latin typeface="Courier"/>
                <a:cs typeface="Courier"/>
              </a:rPr>
              <a:t>ufyx</a:t>
            </a:r>
            <a:r>
              <a:rPr lang="en-US" dirty="0">
                <a:latin typeface="Courier"/>
                <a:cs typeface="Courier"/>
              </a:rPr>
              <a:t> w </a:t>
            </a:r>
            <a:r>
              <a:rPr lang="en-US" dirty="0" err="1">
                <a:latin typeface="Courier"/>
                <a:cs typeface="Courier"/>
              </a:rPr>
              <a:t>CZLOtN</a:t>
            </a:r>
            <a:r>
              <a:rPr lang="en-US" dirty="0">
                <a:latin typeface="Courier"/>
                <a:cs typeface="Courier"/>
              </a:rPr>
              <a:t> 9 </a:t>
            </a:r>
            <a:r>
              <a:rPr lang="en-US" dirty="0" err="1">
                <a:latin typeface="Courier"/>
                <a:cs typeface="Courier"/>
              </a:rPr>
              <a:t>PvTU</a:t>
            </a:r>
            <a:r>
              <a:rPr lang="en-US" dirty="0">
                <a:latin typeface="Courier"/>
                <a:cs typeface="Courier"/>
              </a:rPr>
              <a:t> sPd2lMVDV42tRAfIoPM56H1hE tGz5s kmekNeyrai5SklC 5 </a:t>
            </a:r>
            <a:r>
              <a:rPr lang="en-US" dirty="0" err="1">
                <a:latin typeface="Courier"/>
                <a:cs typeface="Courier"/>
              </a:rPr>
              <a:t>TstTKDhFb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OLy</a:t>
            </a:r>
            <a:r>
              <a:rPr lang="en-US" dirty="0">
                <a:latin typeface="Courier"/>
                <a:cs typeface="Courier"/>
              </a:rPr>
              <a:t> 5KQ5oz A </a:t>
            </a:r>
            <a:r>
              <a:rPr lang="en-US" dirty="0" err="1">
                <a:latin typeface="Courier"/>
                <a:cs typeface="Courier"/>
              </a:rPr>
              <a:t>MiZzQJSCbEv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aLr068KLleE X q8cwPm 5 </a:t>
            </a:r>
            <a:r>
              <a:rPr lang="en-US" dirty="0" err="1">
                <a:latin typeface="Courier"/>
                <a:cs typeface="Courier"/>
              </a:rPr>
              <a:t>nZpH</a:t>
            </a:r>
            <a:r>
              <a:rPr lang="en-US" dirty="0">
                <a:latin typeface="Courier"/>
                <a:cs typeface="Courier"/>
              </a:rPr>
              <a:t> 3jpeWcIpkTTIjGsZovq7 fR4Hn dz3Lhl o </a:t>
            </a:r>
            <a:r>
              <a:rPr lang="en-US" dirty="0" err="1">
                <a:latin typeface="Courier"/>
                <a:cs typeface="Courier"/>
              </a:rPr>
              <a:t>MfdTDqpFVdh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aiPOsj2fO9 w fWD3mv p ORHX Bq4xIMvLGjMrgnC6JpBw1S5 </a:t>
            </a:r>
            <a:r>
              <a:rPr lang="en-US" dirty="0" err="1">
                <a:latin typeface="Courier"/>
                <a:cs typeface="Courier"/>
              </a:rPr>
              <a:t>HDwoI</a:t>
            </a:r>
            <a:r>
              <a:rPr lang="en-US" dirty="0">
                <a:latin typeface="Courier"/>
                <a:cs typeface="Courier"/>
              </a:rPr>
              <a:t> CwhI09 z 742rMEqx626</a:t>
            </a:r>
          </a:p>
          <a:p>
            <a:r>
              <a:rPr lang="en-US" dirty="0">
                <a:latin typeface="Courier"/>
                <a:cs typeface="Courier"/>
              </a:rPr>
              <a:t>ZH0qwtN g boU4fU W </a:t>
            </a:r>
            <a:r>
              <a:rPr lang="en-US" dirty="0" err="1">
                <a:latin typeface="Courier"/>
                <a:cs typeface="Courier"/>
              </a:rPr>
              <a:t>QYKf</a:t>
            </a:r>
            <a:r>
              <a:rPr lang="en-US" dirty="0">
                <a:latin typeface="Courier"/>
                <a:cs typeface="Courier"/>
              </a:rPr>
              <a:t> F24BKGrFfg0sfhkc8U4aZfL4bn </a:t>
            </a:r>
            <a:r>
              <a:rPr lang="en-US" dirty="0" err="1">
                <a:latin typeface="Courier"/>
                <a:cs typeface="Courier"/>
              </a:rPr>
              <a:t>kUNmG</a:t>
            </a:r>
            <a:r>
              <a:rPr lang="en-US" dirty="0">
                <a:latin typeface="Courier"/>
                <a:cs typeface="Courier"/>
              </a:rPr>
              <a:t> vm6odt 6 YaC6b0Ff4gG</a:t>
            </a:r>
          </a:p>
          <a:p>
            <a:r>
              <a:rPr lang="en-US" dirty="0">
                <a:latin typeface="Courier"/>
                <a:cs typeface="Courier"/>
              </a:rPr>
              <a:t>Ox4Jh0 6 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aXtsEg</a:t>
            </a:r>
            <a:r>
              <a:rPr lang="en-US" dirty="0">
                <a:latin typeface="Courier"/>
                <a:cs typeface="Courier"/>
              </a:rPr>
              <a:t> G LUlJL3k2O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WeRAMe</a:t>
            </a:r>
            <a:r>
              <a:rPr lang="en-US" dirty="0">
                <a:latin typeface="Courier"/>
                <a:cs typeface="Courier"/>
              </a:rPr>
              <a:t> d 9GlF1XJM8</a:t>
            </a:r>
          </a:p>
          <a:p>
            <a:r>
              <a:rPr lang="en-US" dirty="0">
                <a:latin typeface="Courier"/>
                <a:cs typeface="Courier"/>
              </a:rPr>
              <a:t>  9oicQwaHnMp7n U Pjnojj5kdhD0sZzh</a:t>
            </a:r>
          </a:p>
          <a:p>
            <a:r>
              <a:rPr lang="en-US" dirty="0">
                <a:latin typeface="Courier"/>
                <a:cs typeface="Courier"/>
              </a:rPr>
              <a:t>  Pz3HHpnBy L </a:t>
            </a:r>
            <a:r>
              <a:rPr lang="en-US" dirty="0" err="1">
                <a:latin typeface="Courier"/>
                <a:cs typeface="Courier"/>
              </a:rPr>
              <a:t>OlVQMpHAILCH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RF3vwaFHarZR Q i2Ofa38U9ylvve</a:t>
            </a:r>
          </a:p>
          <a:p>
            <a:r>
              <a:rPr lang="en-US" dirty="0" err="1">
                <a:latin typeface="Courier"/>
                <a:cs typeface="Courier"/>
              </a:rPr>
              <a:t>cE</a:t>
            </a:r>
            <a:endParaRPr lang="en-US" dirty="0">
              <a:latin typeface="Courier"/>
              <a:cs typeface="Courier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105400" y="381000"/>
            <a:ext cx="36576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same in </a:t>
            </a:r>
            <a:r>
              <a:rPr lang="en-US" sz="3600" dirty="0" err="1" smtClean="0"/>
              <a:t>ql.io</a:t>
            </a:r>
            <a:r>
              <a:rPr lang="en-US" sz="3600" dirty="0" smtClean="0"/>
              <a:t>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461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19</a:t>
            </a:fld>
            <a:endParaRPr lang="en-US"/>
          </a:p>
        </p:txBody>
      </p:sp>
      <p:pic>
        <p:nvPicPr>
          <p:cNvPr id="16" name="Picture 15" descr="chart_1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3" y="457200"/>
            <a:ext cx="7620000" cy="4711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09800" y="749300"/>
            <a:ext cx="14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1129" y="5334000"/>
            <a:ext cx="540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Why so many lines of code?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96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0434" y="34290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libri"/>
                <a:cs typeface="Calibri"/>
              </a:rPr>
              <a:t>Subbu Allamaraju</a:t>
            </a: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sallamar</a:t>
            </a:r>
            <a:endParaRPr lang="en-US" sz="3600" dirty="0" smtClean="0">
              <a:latin typeface="Calibri"/>
              <a:cs typeface="Calibri"/>
            </a:endParaRP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http://</a:t>
            </a:r>
            <a:r>
              <a:rPr lang="en-US" sz="3600" dirty="0" err="1" smtClean="0">
                <a:latin typeface="Calibri"/>
                <a:cs typeface="Calibri"/>
              </a:rPr>
              <a:t>www.subbu.org</a:t>
            </a:r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1219200"/>
            <a:ext cx="4929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Hello, I'm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768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1" y="1828800"/>
            <a:ext cx="5715000" cy="2514600"/>
          </a:xfrm>
        </p:spPr>
        <p:txBody>
          <a:bodyPr>
            <a:noAutofit/>
          </a:bodyPr>
          <a:lstStyle/>
          <a:p>
            <a:r>
              <a:rPr lang="en-US" sz="19900" dirty="0" smtClean="0">
                <a:latin typeface="Calibri"/>
                <a:cs typeface="Calibri"/>
              </a:rPr>
              <a:t>5+</a:t>
            </a:r>
            <a:endParaRPr lang="en-US" sz="199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6192" y="762000"/>
            <a:ext cx="6911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Mobile and front-end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6762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requests per UI paint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602069"/>
            <a:ext cx="71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[Jan 2011 ad hoc testing on an iPhone] Bing – 4, Google - 13, Mint – 26, Netflix – 13, Amazon – 2, LinkedIn 5, Facebook - 9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5632" y="666163"/>
            <a:ext cx="13902" cy="4439237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57151" y="656003"/>
            <a:ext cx="0" cy="44348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32697" y="656003"/>
            <a:ext cx="0" cy="44348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81223" y="656003"/>
            <a:ext cx="0" cy="44348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95792" y="876425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95792" y="1443223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95792" y="2237660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95792" y="2804458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95792" y="3607627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95792" y="4174425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5837" y="1159910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1</a:t>
            </a:r>
            <a:endParaRPr lang="en-US" baseline="-25000" dirty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0" y="2479158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defRPr>
            </a:lvl1pPr>
          </a:lstStyle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3901608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defRPr>
            </a:lvl1pPr>
          </a:lstStyle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142633" y="906890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58594" y="4824170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79072" y="906890"/>
            <a:ext cx="10495" cy="3917280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1787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Take 1: Blocking IO code with sequential requests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48245" y="2724764"/>
            <a:ext cx="18796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(t</a:t>
            </a:r>
            <a:r>
              <a:rPr lang="en-US" sz="2400" baseline="-25000" dirty="0" smtClean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+t</a:t>
            </a:r>
            <a:r>
              <a:rPr lang="en-US" sz="2400" baseline="-250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+t</a:t>
            </a:r>
            <a:r>
              <a:rPr lang="en-US" sz="2400" baseline="-25000" dirty="0" smtClean="0">
                <a:solidFill>
                  <a:srgbClr val="FF0000"/>
                </a:solidFill>
                <a:latin typeface="Consolas"/>
                <a:cs typeface="Consolas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4636" y="296831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i="1" dirty="0" smtClean="0"/>
              <a:t>lient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74235" y="296831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6044" y="284885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92524" y="284885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Server-3</a:t>
            </a:r>
          </a:p>
        </p:txBody>
      </p:sp>
    </p:spTree>
    <p:extLst>
      <p:ext uri="{BB962C8B-B14F-4D97-AF65-F5344CB8AC3E}">
        <p14:creationId xmlns:p14="http://schemas.microsoft.com/office/powerpoint/2010/main" val="15941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31499" y="189066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92858" y="193130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8404" y="193130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16930" y="1931308"/>
            <a:ext cx="0" cy="2377440"/>
          </a:xfrm>
          <a:prstGeom prst="line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1499" y="2151730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31499" y="2718528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499" y="2141239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31499" y="2896880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31500" y="2120242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31500" y="3135183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19444" y="2172035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19444" y="3830233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5883" y="2153908"/>
            <a:ext cx="0" cy="1688999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9841" y="2780644"/>
            <a:ext cx="257455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max(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1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,t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,t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3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31787" y="450469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Take </a:t>
            </a:r>
            <a:r>
              <a:rPr lang="en-US" sz="3600" dirty="0" smtClean="0"/>
              <a:t>2: Parallelize independent requests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503" y="1553602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9942" y="1553602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1751" y="154165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8231" y="154165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Server-3</a:t>
            </a:r>
          </a:p>
        </p:txBody>
      </p:sp>
    </p:spTree>
    <p:extLst>
      <p:ext uri="{BB962C8B-B14F-4D97-AF65-F5344CB8AC3E}">
        <p14:creationId xmlns:p14="http://schemas.microsoft.com/office/powerpoint/2010/main" val="294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9295" y="1526713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654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6200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4726" y="151655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295" y="1747135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295" y="1736644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9295" y="2492285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296" y="1715647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9296" y="2730588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9774" y="1756683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89774" y="4317559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26213" y="1738556"/>
            <a:ext cx="0" cy="2586942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8368" y="2607381"/>
            <a:ext cx="231898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max(max(t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+</a:t>
            </a:r>
          </a:p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4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),t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2,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3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rgbClr val="4F6228"/>
              </a:solidFill>
              <a:latin typeface="Consolas"/>
              <a:cs typeface="Consola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68900" y="153170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39297" y="3594513"/>
            <a:ext cx="5604924" cy="741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Fork/join dance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9295" y="2313933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297" y="3006380"/>
            <a:ext cx="5629603" cy="41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1172536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10279" y="117253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8208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2856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504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49" y="914400"/>
            <a:ext cx="4692651" cy="3429000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>
                <a:latin typeface="Calibri"/>
                <a:cs typeface="Calibri"/>
              </a:rPr>
              <a:t>Parallellizing</a:t>
            </a:r>
            <a:r>
              <a:rPr lang="en-US" sz="4800" dirty="0" smtClean="0">
                <a:latin typeface="Calibri"/>
                <a:cs typeface="Calibri"/>
              </a:rPr>
              <a:t> Sequencing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Joining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Normalizing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7489" y="1163122"/>
            <a:ext cx="29527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I/O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Writing such code once or twice is fun – writing tens of times is not.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6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769" y="1452916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15877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91423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39949" y="143504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86769" y="1673338"/>
            <a:ext cx="2929108" cy="440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86769" y="1662847"/>
            <a:ext cx="4004654" cy="451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86770" y="2286000"/>
            <a:ext cx="4004653" cy="751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86770" y="1641850"/>
            <a:ext cx="5053179" cy="415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86770" y="2362200"/>
            <a:ext cx="5053179" cy="913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4123" y="145019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86771" y="3505200"/>
            <a:ext cx="6097352" cy="757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Bad for far-away clients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86770" y="2240136"/>
            <a:ext cx="2929107" cy="619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6771" y="2932583"/>
            <a:ext cx="6097352" cy="419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801469"/>
            <a:ext cx="181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Native, mobile</a:t>
            </a:r>
          </a:p>
          <a:p>
            <a:pPr algn="ctr"/>
            <a:r>
              <a:rPr lang="en-US" i="1" dirty="0" smtClean="0"/>
              <a:t>Single page apps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25502" y="109102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9731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4379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9027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19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 descr="Screen Shot 2012-01-20 at Jan 20, 2012 2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80369"/>
            <a:ext cx="5616298" cy="189726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Many requests and connections, high bandwidth use, high latency, low reliability</a:t>
            </a:r>
            <a:endParaRPr lang="en-US" sz="3600" dirty="0"/>
          </a:p>
        </p:txBody>
      </p:sp>
      <p:pic>
        <p:nvPicPr>
          <p:cNvPr id="3" name="Picture 2" descr="Screen Shot 2012-01-20 at Jan 20, 2012 2.3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638800" cy="13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1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724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11500" dirty="0" smtClean="0">
                <a:latin typeface="Calibri"/>
                <a:cs typeface="Calibri"/>
              </a:rPr>
              <a:t> </a:t>
            </a:r>
            <a:r>
              <a:rPr lang="en-US" sz="11500" dirty="0" smtClean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endParaRPr lang="en-US" sz="115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85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34631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create table</a:t>
            </a:r>
            <a:r>
              <a:rPr lang="en-US" sz="2800" dirty="0" smtClean="0"/>
              <a:t> for each resource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select</a:t>
            </a:r>
            <a:r>
              <a:rPr lang="en-US" sz="2800" dirty="0" smtClean="0"/>
              <a:t> to read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insert into</a:t>
            </a:r>
            <a:r>
              <a:rPr lang="en-US" sz="2800" dirty="0" smtClean="0"/>
              <a:t> to add or create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update</a:t>
            </a:r>
            <a:r>
              <a:rPr lang="en-US" sz="2800" dirty="0" smtClean="0"/>
              <a:t> to update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delete</a:t>
            </a:r>
            <a:r>
              <a:rPr lang="en-US" sz="2800" dirty="0" smtClean="0"/>
              <a:t> to delete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 CRUD to </a:t>
            </a:r>
            <a:r>
              <a:rPr lang="en-US" sz="3600" dirty="0" err="1"/>
              <a:t>SQLish</a:t>
            </a:r>
            <a:r>
              <a:rPr lang="en-US" sz="3600" dirty="0"/>
              <a:t> CRUD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00" y="384923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HTTP requests with one line of code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long_url</a:t>
            </a:r>
            <a:r>
              <a:rPr lang="en-US" sz="2000" dirty="0">
                <a:latin typeface="Courier"/>
                <a:cs typeface="Courier"/>
              </a:rPr>
              <a:t> from </a:t>
            </a:r>
            <a:r>
              <a:rPr lang="en-US" sz="2000" dirty="0" err="1">
                <a:latin typeface="Courier"/>
                <a:cs typeface="Courier"/>
              </a:rPr>
              <a:t>bitly.shorten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where </a:t>
            </a:r>
            <a:r>
              <a:rPr lang="en-US" sz="2000" dirty="0" err="1">
                <a:latin typeface="Courier"/>
                <a:cs typeface="Courier"/>
              </a:rPr>
              <a:t>shortUrl</a:t>
            </a:r>
            <a:r>
              <a:rPr lang="en-US" sz="2000" dirty="0">
                <a:latin typeface="Courier"/>
                <a:cs typeface="Courier"/>
              </a:rPr>
              <a:t> = 'http://</a:t>
            </a:r>
            <a:r>
              <a:rPr lang="en-US" sz="2000" dirty="0" err="1">
                <a:latin typeface="Courier"/>
                <a:cs typeface="Courier"/>
              </a:rPr>
              <a:t>bit.ly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uZIvmY</a:t>
            </a:r>
            <a:r>
              <a:rPr lang="en-US" sz="2000" dirty="0" smtClean="0">
                <a:latin typeface="Courier"/>
                <a:cs typeface="Courier"/>
              </a:rPr>
              <a:t>'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from </a:t>
            </a:r>
            <a:r>
              <a:rPr lang="en-US" sz="2000" dirty="0" err="1">
                <a:latin typeface="Courier"/>
                <a:cs typeface="Courier"/>
              </a:rPr>
              <a:t>bing.soap.search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where </a:t>
            </a:r>
            <a:r>
              <a:rPr lang="en-US" sz="2000" dirty="0">
                <a:latin typeface="Courier"/>
                <a:cs typeface="Courier"/>
              </a:rPr>
              <a:t>q = "</a:t>
            </a:r>
            <a:r>
              <a:rPr lang="en-US" sz="2000" dirty="0" err="1">
                <a:latin typeface="Courier"/>
                <a:cs typeface="Courier"/>
              </a:rPr>
              <a:t>ql.io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316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Designed for the lazy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GET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from 'http://</a:t>
            </a:r>
            <a:r>
              <a:rPr lang="en-US" dirty="0" err="1">
                <a:latin typeface="Courier"/>
                <a:cs typeface="Courier"/>
              </a:rPr>
              <a:t>api.bing.net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xml.aspx?Appid</a:t>
            </a:r>
            <a:r>
              <a:rPr lang="en-US" dirty="0">
                <a:latin typeface="Courier"/>
                <a:cs typeface="Courier"/>
              </a:rPr>
              <a:t>={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}&amp;query={q}&amp;sources=web'</a:t>
            </a:r>
          </a:p>
          <a:p>
            <a:r>
              <a:rPr lang="en-US" dirty="0" smtClean="0">
                <a:latin typeface="Courier"/>
                <a:cs typeface="Courier"/>
              </a:rPr>
              <a:t>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'{</a:t>
            </a:r>
            <a:r>
              <a:rPr lang="en-US" dirty="0" err="1">
                <a:latin typeface="Courier"/>
                <a:cs typeface="Courier"/>
              </a:rPr>
              <a:t>config.bing.appid</a:t>
            </a:r>
            <a:r>
              <a:rPr lang="en-US" dirty="0">
                <a:latin typeface="Courier"/>
                <a:cs typeface="Courier"/>
              </a:rPr>
              <a:t>}'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err="1">
                <a:latin typeface="Courier"/>
                <a:cs typeface="Courier"/>
              </a:rPr>
              <a:t>SearchResponse.web:Web.web:Results.web:WebResult</a:t>
            </a:r>
            <a:r>
              <a:rPr lang="en-US" dirty="0">
                <a:latin typeface="Courier"/>
                <a:cs typeface="Courier"/>
              </a:rPr>
              <a:t>';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586877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POST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bing.soap.search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post</a:t>
            </a:r>
            <a:r>
              <a:rPr lang="en-US" dirty="0">
                <a:latin typeface="Courier"/>
                <a:cs typeface="Courier"/>
              </a:rPr>
              <a:t> to 'http://</a:t>
            </a:r>
            <a:r>
              <a:rPr lang="en-US" dirty="0" err="1">
                <a:latin typeface="Courier"/>
                <a:cs typeface="Courier"/>
              </a:rPr>
              <a:t>api.bing.net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soap.asmx</a:t>
            </a:r>
            <a:r>
              <a:rPr lang="en-US" dirty="0">
                <a:latin typeface="Courier"/>
                <a:cs typeface="Courier"/>
              </a:rPr>
              <a:t>'</a:t>
            </a:r>
          </a:p>
          <a:p>
            <a:r>
              <a:rPr lang="en-US" dirty="0" smtClean="0">
                <a:latin typeface="Courier"/>
                <a:cs typeface="Courier"/>
              </a:rPr>
              <a:t> 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'{</a:t>
            </a:r>
            <a:r>
              <a:rPr lang="en-US" dirty="0" err="1">
                <a:latin typeface="Courier"/>
                <a:cs typeface="Courier"/>
              </a:rPr>
              <a:t>config.bing.appid</a:t>
            </a:r>
            <a:r>
              <a:rPr lang="en-US" dirty="0">
                <a:latin typeface="Courier"/>
                <a:cs typeface="Courier"/>
              </a:rPr>
              <a:t>}'</a:t>
            </a:r>
          </a:p>
          <a:p>
            <a:r>
              <a:rPr lang="en-US" dirty="0" smtClean="0">
                <a:latin typeface="Courier"/>
                <a:cs typeface="Courier"/>
              </a:rPr>
              <a:t>   using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bodyTemplate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'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bing.soap.xml.mu</a:t>
            </a:r>
            <a:r>
              <a:rPr lang="en-US" dirty="0">
                <a:latin typeface="Courier"/>
                <a:cs typeface="Courier"/>
              </a:rPr>
              <a:t>'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type </a:t>
            </a:r>
            <a:r>
              <a:rPr lang="en-US" dirty="0">
                <a:latin typeface="Courier"/>
                <a:cs typeface="Courier"/>
              </a:rPr>
              <a:t>'application/xml'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'soapenv:Envelope.soapenv:Body.SearchResponse.parameters.Web.Results.WebResult';</a:t>
            </a:r>
          </a:p>
        </p:txBody>
      </p:sp>
    </p:spTree>
    <p:extLst>
      <p:ext uri="{BB962C8B-B14F-4D97-AF65-F5344CB8AC3E}">
        <p14:creationId xmlns:p14="http://schemas.microsoft.com/office/powerpoint/2010/main" val="9545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4209871"/>
            <a:ext cx="582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ql-io</a:t>
            </a:r>
            <a:r>
              <a:rPr lang="en-US" sz="3600" dirty="0"/>
              <a:t>/</a:t>
            </a:r>
            <a:r>
              <a:rPr lang="en-US" sz="3600" dirty="0" err="1" smtClean="0"/>
              <a:t>ql.io</a:t>
            </a:r>
            <a:endParaRPr lang="en-US" sz="3600" dirty="0" smtClean="0"/>
          </a:p>
          <a:p>
            <a:r>
              <a:rPr lang="en-US" sz="3600" dirty="0" smtClean="0"/>
              <a:t>Open source (Apache 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2271"/>
            <a:ext cx="1973675" cy="876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24" y="2626604"/>
            <a:ext cx="1821275" cy="74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3046" y="2700047"/>
            <a:ext cx="54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eBay's platform engineering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238071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Brought to you by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22" y="1027611"/>
            <a:ext cx="2059577" cy="10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No </a:t>
            </a:r>
            <a:r>
              <a:rPr lang="en-US" sz="3600" dirty="0" err="1" smtClean="0"/>
              <a:t>Async</a:t>
            </a:r>
            <a:r>
              <a:rPr lang="en-US" sz="3600" dirty="0" smtClean="0"/>
              <a:t> Mind-Bending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Sequential</a:t>
            </a:r>
          </a:p>
          <a:p>
            <a:r>
              <a:rPr lang="en-US" dirty="0" smtClean="0">
                <a:latin typeface="Courier"/>
                <a:cs typeface="Courier"/>
              </a:rPr>
              <a:t>minis </a:t>
            </a:r>
            <a:r>
              <a:rPr lang="en-US" dirty="0">
                <a:latin typeface="Courier"/>
                <a:cs typeface="Courier"/>
              </a:rPr>
              <a:t>= select * from </a:t>
            </a:r>
            <a:r>
              <a:rPr lang="en-US" dirty="0" err="1">
                <a:latin typeface="Courier"/>
                <a:cs typeface="Courier"/>
              </a:rPr>
              <a:t>finditems</a:t>
            </a:r>
            <a:r>
              <a:rPr lang="en-US" dirty="0">
                <a:latin typeface="Courier"/>
                <a:cs typeface="Courier"/>
              </a:rPr>
              <a:t>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keywords </a:t>
            </a:r>
            <a:r>
              <a:rPr lang="en-US" dirty="0">
                <a:latin typeface="Courier"/>
                <a:cs typeface="Courier"/>
              </a:rPr>
              <a:t>= 'mini cooper' limit 10;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PictureURL</a:t>
            </a:r>
            <a:r>
              <a:rPr lang="en-US" dirty="0">
                <a:latin typeface="Courier"/>
                <a:cs typeface="Courier"/>
              </a:rPr>
              <a:t> from details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itemId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"{</a:t>
            </a:r>
            <a:r>
              <a:rPr lang="en-US" dirty="0" err="1">
                <a:latin typeface="Courier"/>
                <a:cs typeface="Courier"/>
              </a:rPr>
              <a:t>minis.itemId</a:t>
            </a:r>
            <a:r>
              <a:rPr lang="en-US" dirty="0">
                <a:latin typeface="Courier"/>
                <a:cs typeface="Courier"/>
              </a:rPr>
              <a:t>}";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0480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Or parallel</a:t>
            </a:r>
          </a:p>
          <a:p>
            <a:r>
              <a:rPr lang="en-US" dirty="0">
                <a:latin typeface="Courier"/>
                <a:cs typeface="Courier"/>
              </a:rPr>
              <a:t>keyword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web = select * from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r>
              <a:rPr lang="en-US" dirty="0">
                <a:latin typeface="Courier"/>
                <a:cs typeface="Courier"/>
              </a:rPr>
              <a:t> where q = "{keyword}";</a:t>
            </a:r>
          </a:p>
          <a:p>
            <a:r>
              <a:rPr lang="en-US" dirty="0">
                <a:latin typeface="Courier"/>
                <a:cs typeface="Courier"/>
              </a:rPr>
              <a:t>tweets = select id as id, </a:t>
            </a:r>
            <a:r>
              <a:rPr lang="en-US" dirty="0" err="1">
                <a:latin typeface="Courier"/>
                <a:cs typeface="Courier"/>
              </a:rPr>
              <a:t>from_user_name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user_name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text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smtClean="0">
                <a:latin typeface="Courier"/>
                <a:cs typeface="Courier"/>
              </a:rPr>
              <a:t>text  from </a:t>
            </a:r>
            <a:r>
              <a:rPr lang="en-US" dirty="0" err="1">
                <a:latin typeface="Courier"/>
                <a:cs typeface="Courier"/>
              </a:rPr>
              <a:t>twitter.search</a:t>
            </a:r>
            <a:r>
              <a:rPr lang="en-US" dirty="0">
                <a:latin typeface="Courier"/>
                <a:cs typeface="Courier"/>
              </a:rPr>
              <a:t> where q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{</a:t>
            </a:r>
          </a:p>
          <a:p>
            <a:r>
              <a:rPr lang="en-US" dirty="0">
                <a:latin typeface="Courier"/>
                <a:cs typeface="Courier"/>
              </a:rPr>
              <a:t>  "keyword": "{keyword}",</a:t>
            </a:r>
          </a:p>
          <a:p>
            <a:r>
              <a:rPr lang="en-US" dirty="0">
                <a:latin typeface="Courier"/>
                <a:cs typeface="Courier"/>
              </a:rPr>
              <a:t>  "web": "{web}",</a:t>
            </a:r>
          </a:p>
          <a:p>
            <a:r>
              <a:rPr lang="en-US" dirty="0">
                <a:latin typeface="Courier"/>
                <a:cs typeface="Courier"/>
              </a:rPr>
              <a:t>  "tweets": "{tweets}"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8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Implicit Fork-Join and Routing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91483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</a:t>
            </a:r>
            <a:r>
              <a:rPr lang="en-US" dirty="0" err="1">
                <a:latin typeface="Courier"/>
                <a:cs typeface="Courier"/>
              </a:rPr>
              <a:t>macbook</a:t>
            </a:r>
            <a:r>
              <a:rPr lang="en-US" dirty="0">
                <a:latin typeface="Courier"/>
                <a:cs typeface="Courier"/>
              </a:rPr>
              <a:t> pro';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>
                <a:latin typeface="Courier"/>
                <a:cs typeface="Courier"/>
              </a:rPr>
              <a:t>r.ProductID.Value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via route '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myapi</a:t>
            </a:r>
            <a:r>
              <a:rPr lang="en-US" dirty="0">
                <a:latin typeface="Courier"/>
                <a:cs typeface="Courier"/>
              </a:rPr>
              <a:t>' using method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55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717" y="2057400"/>
            <a:ext cx="75438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How to Use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86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33</a:t>
            </a:fld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86769" y="2587752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71579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33244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2762" y="256987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0882" y="2743200"/>
            <a:ext cx="28779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15877" y="2971800"/>
            <a:ext cx="1617367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3374972"/>
            <a:ext cx="1075778" cy="358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5877" y="2971800"/>
            <a:ext cx="2356885" cy="2204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5877" y="3352800"/>
            <a:ext cx="2356885" cy="533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84123" y="2585034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95800" y="4640036"/>
            <a:ext cx="3188323" cy="3129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802" y="3352800"/>
            <a:ext cx="1637442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800" y="4067419"/>
            <a:ext cx="3188323" cy="4192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7797" y="2198562"/>
            <a:ext cx="1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Client apps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08299" y="2225862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S-1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67400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S-2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2339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S-3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7450539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S-4</a:t>
            </a:r>
            <a:endParaRPr lang="en-US" i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5800" y="2563977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7769" y="1600200"/>
            <a:ext cx="14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ql.io</a:t>
            </a:r>
            <a:r>
              <a:rPr lang="en-US" i="1" dirty="0" smtClean="0"/>
              <a:t> as an HTTP</a:t>
            </a:r>
          </a:p>
          <a:p>
            <a:pPr algn="ctr"/>
            <a:r>
              <a:rPr lang="en-US" i="1" dirty="0" smtClean="0"/>
              <a:t>Gateway</a:t>
            </a:r>
            <a:endParaRPr lang="en-US" i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95800" y="2971800"/>
            <a:ext cx="1075779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586770" y="5029200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590882" y="3657379"/>
            <a:ext cx="287790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590882" y="4004361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70058" y="4318842"/>
            <a:ext cx="243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Optional streaming</a:t>
            </a:r>
          </a:p>
          <a:p>
            <a:r>
              <a:rPr lang="en-US" sz="1600" dirty="0" smtClean="0"/>
              <a:t>through </a:t>
            </a:r>
            <a:r>
              <a:rPr lang="en-US" sz="1600" dirty="0" err="1" smtClean="0"/>
              <a:t>WebSockets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As a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122706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require('</a:t>
            </a:r>
            <a:r>
              <a:rPr lang="en-US" sz="1600" dirty="0" err="1">
                <a:latin typeface="Consolas"/>
                <a:cs typeface="Consolas"/>
              </a:rPr>
              <a:t>ql.io</a:t>
            </a:r>
            <a:r>
              <a:rPr lang="en-US" sz="1600" dirty="0">
                <a:latin typeface="Consolas"/>
                <a:cs typeface="Consolas"/>
              </a:rPr>
              <a:t>-engine')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fs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require('</a:t>
            </a:r>
            <a:r>
              <a:rPr lang="en-US" sz="1600" dirty="0" err="1">
                <a:latin typeface="Consolas"/>
                <a:cs typeface="Consolas"/>
              </a:rPr>
              <a:t>fs</a:t>
            </a:r>
            <a:r>
              <a:rPr lang="en-US" sz="1600" dirty="0">
                <a:latin typeface="Consolas"/>
                <a:cs typeface="Consolas"/>
              </a:rPr>
              <a:t>')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new Engine(</a:t>
            </a:r>
            <a:r>
              <a:rPr lang="en-US" sz="1600" dirty="0" smtClean="0">
                <a:latin typeface="Consolas"/>
                <a:cs typeface="Consolas"/>
              </a:rPr>
              <a:t>{tables </a:t>
            </a:r>
            <a:r>
              <a:rPr lang="en-US" sz="1600" dirty="0">
                <a:latin typeface="Consolas"/>
                <a:cs typeface="Consolas"/>
              </a:rPr>
              <a:t>: 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'/../tables</a:t>
            </a:r>
            <a:r>
              <a:rPr lang="en-US" sz="1600" dirty="0" smtClean="0">
                <a:latin typeface="Consolas"/>
                <a:cs typeface="Consolas"/>
              </a:rPr>
              <a:t>'}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script = </a:t>
            </a:r>
            <a:r>
              <a:rPr lang="en-US" sz="1600" dirty="0" err="1">
                <a:latin typeface="Consolas"/>
                <a:cs typeface="Consolas"/>
              </a:rPr>
              <a:t>fs.readFileSync</a:t>
            </a:r>
            <a:r>
              <a:rPr lang="en-US" sz="1600" dirty="0">
                <a:latin typeface="Consolas"/>
                <a:cs typeface="Consolas"/>
              </a:rPr>
              <a:t>(__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</a:t>
            </a:r>
            <a:r>
              <a:rPr lang="en-US" sz="1600" dirty="0" err="1">
                <a:latin typeface="Consolas"/>
                <a:cs typeface="Consolas"/>
              </a:rPr>
              <a:t>myapi.ql</a:t>
            </a:r>
            <a:r>
              <a:rPr lang="en-US" sz="1600" dirty="0">
                <a:latin typeface="Consolas"/>
                <a:cs typeface="Consolas"/>
              </a:rPr>
              <a:t>', 'UTF-8');</a:t>
            </a:r>
          </a:p>
          <a:p>
            <a:r>
              <a:rPr lang="en-US" sz="1600" dirty="0" err="1">
                <a:latin typeface="Consolas"/>
                <a:cs typeface="Consolas"/>
              </a:rPr>
              <a:t>engine.execute</a:t>
            </a:r>
            <a:r>
              <a:rPr lang="en-US" sz="1600" dirty="0">
                <a:latin typeface="Consolas"/>
                <a:cs typeface="Consolas"/>
              </a:rPr>
              <a:t>(script, function(emitter) {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prodid</a:t>
            </a:r>
            <a:r>
              <a:rPr lang="en-US" sz="1600" dirty="0">
                <a:latin typeface="Consolas"/>
                <a:cs typeface="Consolas"/>
              </a:rPr>
              <a:t>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product IDs');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('details',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details');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('reviews',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reviews');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('end', function(err, result)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('Got results');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})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Node.js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36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/&gt; 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install </a:t>
            </a:r>
            <a:r>
              <a:rPr lang="en-US" dirty="0" err="1" smtClean="0">
                <a:latin typeface="Consolas"/>
                <a:cs typeface="Consolas"/>
              </a:rPr>
              <a:t>ql.io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09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cd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curl </a:t>
            </a:r>
            <a:r>
              <a:rPr lang="en-US" sz="2400" dirty="0">
                <a:latin typeface="Courier"/>
                <a:cs typeface="Courier"/>
              </a:rPr>
              <a:t>-L "http://</a:t>
            </a:r>
            <a:r>
              <a:rPr lang="en-US" sz="2400" dirty="0" err="1">
                <a:latin typeface="Courier"/>
                <a:cs typeface="Courier"/>
              </a:rPr>
              <a:t>tinyurl.com</a:t>
            </a:r>
            <a:r>
              <a:rPr lang="en-US" sz="2400" dirty="0">
                <a:latin typeface="Courier"/>
                <a:cs typeface="Courier"/>
              </a:rPr>
              <a:t>/7cgglby"| </a:t>
            </a:r>
            <a:r>
              <a:rPr lang="en-US" sz="2400" dirty="0" smtClean="0">
                <a:latin typeface="Courier"/>
                <a:cs typeface="Courier"/>
              </a:rPr>
              <a:t>bash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bin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start.sh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cons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391400" cy="34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4910" y="1676400"/>
            <a:ext cx="2594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ql.io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26" y="2971800"/>
            <a:ext cx="36706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23667" cy="43434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A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DSL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for HTTP</a:t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An HTTP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gateway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/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Built on </a:t>
            </a:r>
            <a:r>
              <a:rPr lang="en-US" sz="6000" b="1" dirty="0" err="1" smtClean="0">
                <a:solidFill>
                  <a:srgbClr val="008000"/>
                </a:solidFill>
                <a:latin typeface="Calibri"/>
                <a:cs typeface="Calibri"/>
              </a:rPr>
              <a:t>node.js</a:t>
            </a:r>
            <a:endParaRPr lang="en-US" sz="6000" b="1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133600"/>
            <a:ext cx="6881109" cy="25146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Make HTTP APIs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and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fast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to consume </a:t>
            </a:r>
            <a:endParaRPr lang="en-US"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0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8" y="609600"/>
            <a:ext cx="4436442" cy="274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56604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pic>
        <p:nvPicPr>
          <p:cNvPr id="6" name="Picture 5" descr="Screen Shot 2012-01-20 at Jan 20, 2012 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257800"/>
            <a:ext cx="4745568" cy="381000"/>
          </a:xfrm>
          <a:prstGeom prst="rect">
            <a:avLst/>
          </a:prstGeom>
        </p:spPr>
      </p:pic>
      <p:pic>
        <p:nvPicPr>
          <p:cNvPr id="3" name="Picture 2" descr="chart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58442"/>
            <a:ext cx="4343399" cy="2685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2768" y="6096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411" y="419100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0167" y="5269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7" name="Picture 6" descr="Screen Shot 2012-01-22 at Jan 22, 2012 5.40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3623310"/>
            <a:ext cx="6019799" cy="14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7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44" y="3656790"/>
            <a:ext cx="4998156" cy="186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85" y="5676900"/>
            <a:ext cx="5046435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657" y="441879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413" y="58293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1" name="Picture 10" descr="chart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5033"/>
            <a:ext cx="3886200" cy="2594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0" y="56604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756" y="530768"/>
            <a:ext cx="4374444" cy="27048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2768" y="6096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766" y="2057400"/>
            <a:ext cx="83820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Home Come?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16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502" y="1190685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HTTP and network coding is already easy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client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>
                <a:latin typeface="Consolas"/>
                <a:cs typeface="Consolas"/>
              </a:rPr>
              <a:t>http.request</a:t>
            </a:r>
            <a:r>
              <a:rPr lang="en-US" sz="2400" dirty="0">
                <a:latin typeface="Consolas"/>
                <a:cs typeface="Consolas"/>
              </a:rPr>
              <a:t>({</a:t>
            </a:r>
          </a:p>
          <a:p>
            <a:r>
              <a:rPr lang="en-US" sz="2400" dirty="0">
                <a:latin typeface="Consolas"/>
                <a:cs typeface="Consolas"/>
              </a:rPr>
              <a:t>    method : 'GET',</a:t>
            </a:r>
          </a:p>
          <a:p>
            <a:r>
              <a:rPr lang="en-US" sz="2400" dirty="0">
                <a:latin typeface="Consolas"/>
                <a:cs typeface="Consolas"/>
              </a:rPr>
              <a:t>    host : 'my host',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  path </a:t>
            </a:r>
            <a:r>
              <a:rPr lang="en-US" sz="2400" dirty="0">
                <a:latin typeface="Consolas"/>
                <a:cs typeface="Consolas"/>
              </a:rPr>
              <a:t>: 'my path'}, function(res) {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res.on</a:t>
            </a:r>
            <a:r>
              <a:rPr lang="en-US" sz="2400" dirty="0">
                <a:latin typeface="Consolas"/>
                <a:cs typeface="Consolas"/>
              </a:rPr>
              <a:t>('data', function(chunk) { ... };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res.on</a:t>
            </a:r>
            <a:r>
              <a:rPr lang="en-US" sz="2400" dirty="0">
                <a:latin typeface="Consolas"/>
                <a:cs typeface="Consolas"/>
              </a:rPr>
              <a:t>('end', function() { ... });</a:t>
            </a:r>
          </a:p>
          <a:p>
            <a:r>
              <a:rPr lang="en-US" sz="2400" dirty="0">
                <a:latin typeface="Consolas"/>
                <a:cs typeface="Consolas"/>
              </a:rPr>
              <a:t>});</a:t>
            </a:r>
          </a:p>
          <a:p>
            <a:r>
              <a:rPr lang="en-US" sz="2400" dirty="0" err="1">
                <a:latin typeface="Consolas"/>
                <a:cs typeface="Consolas"/>
              </a:rPr>
              <a:t>client.end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67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15685</TotalTime>
  <Words>1207</Words>
  <Application>Microsoft Macintosh PowerPoint</Application>
  <PresentationFormat>On-screen Show (4:3)</PresentationFormat>
  <Paragraphs>218</Paragraphs>
  <Slides>36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A DSL for HTTP An HTTP gateway  Built on node.js</vt:lpstr>
      <vt:lpstr>Make HTTP APIs easy and fast to consume </vt:lpstr>
      <vt:lpstr>PowerPoint Presentation</vt:lpstr>
      <vt:lpstr>PowerPoint Presentation</vt:lpstr>
      <vt:lpstr>Home Come?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5+</vt:lpstr>
      <vt:lpstr>Take 1: Blocking IO code with sequential requests</vt:lpstr>
      <vt:lpstr>Take 2: Parallelize independent requests</vt:lpstr>
      <vt:lpstr>Fork/join dance</vt:lpstr>
      <vt:lpstr>Parallellizing Sequencing Joining Normalizing</vt:lpstr>
      <vt:lpstr>Bad for far-away clients</vt:lpstr>
      <vt:lpstr>Many requests and connections, high bandwidth use, high latency, low reliability</vt:lpstr>
      <vt:lpstr>Easy Button</vt:lpstr>
      <vt:lpstr>PowerPoint Presentation</vt:lpstr>
      <vt:lpstr>PowerPoint Presentation</vt:lpstr>
      <vt:lpstr>PowerPoint Presentation</vt:lpstr>
      <vt:lpstr>PowerPoint Presentation</vt:lpstr>
      <vt:lpstr>How to Use</vt:lpstr>
      <vt:lpstr>PowerPoint Presentation</vt:lpstr>
      <vt:lpstr>PowerPoint Presentation</vt:lpstr>
      <vt:lpstr>PowerPoint Presentation</vt:lpstr>
      <vt:lpstr>PowerPoint Presentation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Subbu Allamaraju</cp:lastModifiedBy>
  <cp:revision>1295</cp:revision>
  <dcterms:created xsi:type="dcterms:W3CDTF">2011-06-03T17:44:01Z</dcterms:created>
  <dcterms:modified xsi:type="dcterms:W3CDTF">2012-02-11T01:49:06Z</dcterms:modified>
</cp:coreProperties>
</file>