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629" r:id="rId3"/>
    <p:sldId id="636" r:id="rId4"/>
    <p:sldId id="631" r:id="rId5"/>
    <p:sldId id="637" r:id="rId6"/>
    <p:sldId id="633" r:id="rId7"/>
    <p:sldId id="634" r:id="rId8"/>
    <p:sldId id="635" r:id="rId9"/>
    <p:sldId id="667" r:id="rId10"/>
    <p:sldId id="668" r:id="rId11"/>
    <p:sldId id="665" r:id="rId12"/>
    <p:sldId id="666" r:id="rId13"/>
    <p:sldId id="639" r:id="rId14"/>
    <p:sldId id="669" r:id="rId15"/>
    <p:sldId id="638" r:id="rId16"/>
    <p:sldId id="643" r:id="rId17"/>
    <p:sldId id="645" r:id="rId18"/>
    <p:sldId id="644" r:id="rId19"/>
    <p:sldId id="595" r:id="rId20"/>
    <p:sldId id="596" r:id="rId21"/>
    <p:sldId id="670" r:id="rId22"/>
    <p:sldId id="565" r:id="rId23"/>
    <p:sldId id="583" r:id="rId24"/>
    <p:sldId id="584" r:id="rId25"/>
    <p:sldId id="648" r:id="rId26"/>
    <p:sldId id="652" r:id="rId27"/>
    <p:sldId id="654" r:id="rId28"/>
    <p:sldId id="650" r:id="rId29"/>
    <p:sldId id="653" r:id="rId30"/>
    <p:sldId id="651" r:id="rId31"/>
    <p:sldId id="655" r:id="rId32"/>
    <p:sldId id="659" r:id="rId33"/>
    <p:sldId id="657" r:id="rId34"/>
    <p:sldId id="656" r:id="rId35"/>
    <p:sldId id="658" r:id="rId36"/>
    <p:sldId id="591" r:id="rId37"/>
    <p:sldId id="660" r:id="rId38"/>
    <p:sldId id="661" r:id="rId39"/>
    <p:sldId id="663" r:id="rId40"/>
    <p:sldId id="664" r:id="rId41"/>
    <p:sldId id="66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0" autoAdjust="0"/>
    <p:restoredTop sz="90676" autoAdjust="0"/>
  </p:normalViewPr>
  <p:slideViewPr>
    <p:cSldViewPr snapToObjects="1">
      <p:cViewPr varScale="1">
        <p:scale>
          <a:sx n="91" d="100"/>
          <a:sy n="91" d="100"/>
        </p:scale>
        <p:origin x="-1128" y="-12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6959-80EB-0048-9D29-98183997657B}" type="datetime1">
              <a:rPr lang="en-US" smtClean="0"/>
              <a:t>4/5/12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A22FE-FB55-0A4C-83C5-77C2F8CD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8360-4485-E34B-8373-729E4974D576}" type="datetime1">
              <a:rPr lang="en-US" smtClean="0"/>
              <a:t>4/5/12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49C1-7369-FB49-AA9C-EDC10D39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062F02-F161-8A41-9116-D59A4A748077}" type="datetime1">
              <a:rPr lang="en-US" smtClean="0"/>
              <a:t>4/5/12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2011 eBay Inc, eBay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6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21372-867F-A549-B65B-F5E6F77CA197}" type="datetime1">
              <a:rPr lang="en-US" smtClean="0"/>
              <a:t>4/5/12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BAFE07-9A7D-7748-A641-078A283FDA45}" type="datetime1">
              <a:rPr lang="en-US" smtClean="0"/>
              <a:t>4/5/12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B33FBC-BFB4-294C-A6A1-5F80886D5FDC}" type="datetime1">
              <a:rPr lang="en-US" smtClean="0"/>
              <a:t>4/5/12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651701-DEE3-3340-BE0F-D3920EA9C142}" type="datetime1">
              <a:rPr lang="en-US" smtClean="0"/>
              <a:t>4/5/12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07F4CA-A825-4944-B817-9D2D4CBDAB07}" type="datetime1">
              <a:rPr lang="en-US" smtClean="0"/>
              <a:t>4/5/12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D30F93-DEF3-A144-9629-D7EA23D469BD}" type="datetime1">
              <a:rPr lang="en-US" smtClean="0"/>
              <a:t>4/5/12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2EBE06-E800-0F40-95E9-7F6F66E23693}" type="datetime1">
              <a:rPr lang="en-US" smtClean="0"/>
              <a:t>4/5/12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7AF0DF-3DC9-C841-8491-709C57E5A2BE}" type="datetime1">
              <a:rPr lang="en-US" smtClean="0"/>
              <a:t>4/5/12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82464B-EF86-0044-BEB2-EBBA05DDD861}" type="datetime1">
              <a:rPr lang="en-US" smtClean="0"/>
              <a:t>4/5/12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645615-CA16-0E4C-9E49-BA27CBFE3F53}" type="datetime1">
              <a:rPr lang="en-US" smtClean="0"/>
              <a:t>4/5/12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91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1892"/>
            <a:ext cx="8229600" cy="465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bu.org" TargetMode="External"/><Relationship Id="rId4" Type="http://schemas.openxmlformats.org/officeDocument/2006/relationships/hyperlink" Target="https://github.com/s3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com/sallama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397000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89678"/>
            <a:ext cx="4435383" cy="220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151578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7590" y="1752600"/>
            <a:ext cx="135337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i="1" dirty="0" smtClean="0">
                <a:latin typeface="Lobster Two"/>
                <a:cs typeface="Lobster Two"/>
              </a:rPr>
              <a:t>@</a:t>
            </a:r>
            <a:endParaRPr lang="en-US" sz="16600" b="1" i="1" dirty="0">
              <a:latin typeface="Lobster Two"/>
              <a:cs typeface="Lobster Tw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0646" y="5029200"/>
            <a:ext cx="3782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Apr 05, 2012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5951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10</a:t>
            </a:fld>
            <a:endParaRPr lang="en-US"/>
          </a:p>
        </p:txBody>
      </p:sp>
      <p:sp>
        <p:nvSpPr>
          <p:cNvPr id="7" name="Pie 6"/>
          <p:cNvSpPr/>
          <p:nvPr/>
        </p:nvSpPr>
        <p:spPr>
          <a:xfrm flipV="1">
            <a:off x="-2148840" y="1253166"/>
            <a:ext cx="4297680" cy="4295056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8" name="Rectangle 7"/>
          <p:cNvSpPr/>
          <p:nvPr/>
        </p:nvSpPr>
        <p:spPr>
          <a:xfrm>
            <a:off x="24917" y="1967695"/>
            <a:ext cx="861774" cy="265325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4400" dirty="0" smtClean="0"/>
              <a:t>Consumers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53257" y="3429000"/>
            <a:ext cx="22663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52015" y="2273416"/>
            <a:ext cx="738664" cy="198678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Producers</a:t>
            </a:r>
          </a:p>
        </p:txBody>
      </p:sp>
      <p:sp>
        <p:nvSpPr>
          <p:cNvPr id="13" name="Pie 12"/>
          <p:cNvSpPr/>
          <p:nvPr/>
        </p:nvSpPr>
        <p:spPr>
          <a:xfrm>
            <a:off x="8686800" y="29718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4" name="Pie 13"/>
          <p:cNvSpPr/>
          <p:nvPr/>
        </p:nvSpPr>
        <p:spPr>
          <a:xfrm>
            <a:off x="8686800" y="20574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5" name="Pie 14"/>
          <p:cNvSpPr/>
          <p:nvPr/>
        </p:nvSpPr>
        <p:spPr>
          <a:xfrm>
            <a:off x="8686800" y="1143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6" name="Pie 15"/>
          <p:cNvSpPr/>
          <p:nvPr/>
        </p:nvSpPr>
        <p:spPr>
          <a:xfrm>
            <a:off x="8686800" y="38862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7" name="Pie 16"/>
          <p:cNvSpPr/>
          <p:nvPr/>
        </p:nvSpPr>
        <p:spPr>
          <a:xfrm>
            <a:off x="8686800" y="4800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8" name="Pie 17"/>
          <p:cNvSpPr/>
          <p:nvPr/>
        </p:nvSpPr>
        <p:spPr>
          <a:xfrm>
            <a:off x="8686800" y="5715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9" name="Pie 18"/>
          <p:cNvSpPr/>
          <p:nvPr/>
        </p:nvSpPr>
        <p:spPr>
          <a:xfrm>
            <a:off x="8686800" y="228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48840" y="3581400"/>
            <a:ext cx="227076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48840" y="2847706"/>
            <a:ext cx="2270760" cy="428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33600" y="3768066"/>
            <a:ext cx="2270760" cy="5617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133600" y="2362200"/>
            <a:ext cx="227076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5400" y="2715161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</a:t>
            </a:r>
            <a:r>
              <a:rPr lang="en-US" sz="4000" dirty="0" smtClean="0"/>
              <a:t> 1 </a:t>
            </a:r>
            <a:r>
              <a:rPr lang="en-US" sz="4000" dirty="0" err="1" smtClean="0"/>
              <a:t>req</a:t>
            </a:r>
            <a:r>
              <a:rPr lang="en-US" sz="4000" dirty="0" smtClean="0"/>
              <a:t> per user action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20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32426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err="1" smtClean="0">
                <a:latin typeface="+mj-lt"/>
                <a:cs typeface="Korolev"/>
              </a:rPr>
              <a:t>Interop</a:t>
            </a:r>
            <a:endParaRPr lang="en-US" sz="13800" b="1" dirty="0">
              <a:latin typeface="+mj-lt"/>
              <a:cs typeface="Korolev"/>
            </a:endParaRPr>
          </a:p>
        </p:txBody>
      </p:sp>
    </p:spTree>
    <p:extLst>
      <p:ext uri="{BB962C8B-B14F-4D97-AF65-F5344CB8AC3E}">
        <p14:creationId xmlns:p14="http://schemas.microsoft.com/office/powerpoint/2010/main" val="109824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e 10"/>
          <p:cNvSpPr/>
          <p:nvPr/>
        </p:nvSpPr>
        <p:spPr>
          <a:xfrm flipV="1">
            <a:off x="-2148840" y="1253166"/>
            <a:ext cx="4297680" cy="4295056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6" name="Rectangle 5"/>
          <p:cNvSpPr/>
          <p:nvPr/>
        </p:nvSpPr>
        <p:spPr>
          <a:xfrm>
            <a:off x="8052015" y="2273416"/>
            <a:ext cx="738664" cy="198678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17" y="2474784"/>
            <a:ext cx="861774" cy="163908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4400" dirty="0" smtClean="0"/>
              <a:t>Clients</a:t>
            </a:r>
            <a:endParaRPr lang="en-US" sz="4000" dirty="0"/>
          </a:p>
        </p:txBody>
      </p:sp>
      <p:sp>
        <p:nvSpPr>
          <p:cNvPr id="2" name="Pie 1"/>
          <p:cNvSpPr/>
          <p:nvPr/>
        </p:nvSpPr>
        <p:spPr>
          <a:xfrm>
            <a:off x="8686800" y="29718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DBB8-EDA9-A84B-B59E-4F364262C193}" type="slidenum">
              <a:rPr lang="en-US" smtClean="0"/>
              <a:t>12</a:t>
            </a:fld>
            <a:endParaRPr lang="en-US"/>
          </a:p>
        </p:txBody>
      </p:sp>
      <p:sp>
        <p:nvSpPr>
          <p:cNvPr id="12" name="Pie 11"/>
          <p:cNvSpPr/>
          <p:nvPr/>
        </p:nvSpPr>
        <p:spPr>
          <a:xfrm>
            <a:off x="8686800" y="20574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3" name="Pie 12"/>
          <p:cNvSpPr/>
          <p:nvPr/>
        </p:nvSpPr>
        <p:spPr>
          <a:xfrm>
            <a:off x="8686800" y="1143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4" name="Pie 13"/>
          <p:cNvSpPr/>
          <p:nvPr/>
        </p:nvSpPr>
        <p:spPr>
          <a:xfrm>
            <a:off x="8686800" y="38862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5" name="Pie 14"/>
          <p:cNvSpPr/>
          <p:nvPr/>
        </p:nvSpPr>
        <p:spPr>
          <a:xfrm>
            <a:off x="8686800" y="4800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6" name="Pie 15"/>
          <p:cNvSpPr/>
          <p:nvPr/>
        </p:nvSpPr>
        <p:spPr>
          <a:xfrm>
            <a:off x="8686800" y="5715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7" name="Pie 16"/>
          <p:cNvSpPr/>
          <p:nvPr/>
        </p:nvSpPr>
        <p:spPr>
          <a:xfrm>
            <a:off x="8686800" y="228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8" name="Rectangle 17"/>
          <p:cNvSpPr/>
          <p:nvPr/>
        </p:nvSpPr>
        <p:spPr>
          <a:xfrm>
            <a:off x="7901226" y="1665732"/>
            <a:ext cx="861774" cy="3539241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4400" dirty="0" smtClean="0"/>
              <a:t>Many Dialects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743200"/>
            <a:ext cx="533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How to make sense of multiple dialects at once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338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32426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latin typeface="+mj-lt"/>
                <a:cs typeface="Korolev"/>
              </a:rPr>
              <a:t>Data size</a:t>
            </a:r>
            <a:endParaRPr lang="en-US" sz="13800" b="1" dirty="0">
              <a:latin typeface="+mj-lt"/>
              <a:cs typeface="Korolev"/>
            </a:endParaRPr>
          </a:p>
        </p:txBody>
      </p:sp>
    </p:spTree>
    <p:extLst>
      <p:ext uri="{BB962C8B-B14F-4D97-AF65-F5344CB8AC3E}">
        <p14:creationId xmlns:p14="http://schemas.microsoft.com/office/powerpoint/2010/main" val="287886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e 10"/>
          <p:cNvSpPr/>
          <p:nvPr/>
        </p:nvSpPr>
        <p:spPr>
          <a:xfrm flipV="1">
            <a:off x="-2148840" y="1253166"/>
            <a:ext cx="4297680" cy="4295056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6" name="Rectangle 5"/>
          <p:cNvSpPr/>
          <p:nvPr/>
        </p:nvSpPr>
        <p:spPr>
          <a:xfrm>
            <a:off x="8052015" y="2273416"/>
            <a:ext cx="738664" cy="198678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17" y="2474784"/>
            <a:ext cx="861774" cy="163908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4400" dirty="0" smtClean="0"/>
              <a:t>Clients</a:t>
            </a:r>
            <a:endParaRPr lang="en-US" sz="4000" dirty="0"/>
          </a:p>
        </p:txBody>
      </p:sp>
      <p:sp>
        <p:nvSpPr>
          <p:cNvPr id="2" name="Pie 1"/>
          <p:cNvSpPr/>
          <p:nvPr/>
        </p:nvSpPr>
        <p:spPr>
          <a:xfrm>
            <a:off x="8686800" y="29718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DBB8-EDA9-A84B-B59E-4F364262C193}" type="slidenum">
              <a:rPr lang="en-US" smtClean="0"/>
              <a:t>14</a:t>
            </a:fld>
            <a:endParaRPr lang="en-US"/>
          </a:p>
        </p:txBody>
      </p:sp>
      <p:sp>
        <p:nvSpPr>
          <p:cNvPr id="12" name="Pie 11"/>
          <p:cNvSpPr/>
          <p:nvPr/>
        </p:nvSpPr>
        <p:spPr>
          <a:xfrm>
            <a:off x="8686800" y="20574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3" name="Pie 12"/>
          <p:cNvSpPr/>
          <p:nvPr/>
        </p:nvSpPr>
        <p:spPr>
          <a:xfrm>
            <a:off x="8686800" y="1143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4" name="Pie 13"/>
          <p:cNvSpPr/>
          <p:nvPr/>
        </p:nvSpPr>
        <p:spPr>
          <a:xfrm>
            <a:off x="8686800" y="38862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5" name="Pie 14"/>
          <p:cNvSpPr/>
          <p:nvPr/>
        </p:nvSpPr>
        <p:spPr>
          <a:xfrm>
            <a:off x="8686800" y="4800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6" name="Pie 15"/>
          <p:cNvSpPr/>
          <p:nvPr/>
        </p:nvSpPr>
        <p:spPr>
          <a:xfrm>
            <a:off x="8686800" y="5715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7" name="Pie 16"/>
          <p:cNvSpPr/>
          <p:nvPr/>
        </p:nvSpPr>
        <p:spPr>
          <a:xfrm>
            <a:off x="8686800" y="228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7" name="TextBox 6"/>
          <p:cNvSpPr txBox="1"/>
          <p:nvPr/>
        </p:nvSpPr>
        <p:spPr>
          <a:xfrm>
            <a:off x="2438400" y="1548348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best request is one that is never made.</a:t>
            </a:r>
          </a:p>
          <a:p>
            <a:endParaRPr lang="en-US" sz="4000" dirty="0"/>
          </a:p>
          <a:p>
            <a:r>
              <a:rPr lang="en-US" sz="4000" dirty="0" smtClean="0"/>
              <a:t>The best payload size is one that can not be reduced further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958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317749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latin typeface="+mj-lt"/>
                <a:cs typeface="Korolev"/>
              </a:rPr>
              <a:t>Latency</a:t>
            </a:r>
            <a:endParaRPr lang="en-US" sz="13800" b="1" dirty="0">
              <a:latin typeface="+mj-lt"/>
              <a:cs typeface="Korolev"/>
            </a:endParaRPr>
          </a:p>
        </p:txBody>
      </p:sp>
    </p:spTree>
    <p:extLst>
      <p:ext uri="{BB962C8B-B14F-4D97-AF65-F5344CB8AC3E}">
        <p14:creationId xmlns:p14="http://schemas.microsoft.com/office/powerpoint/2010/main" val="214529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324260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latin typeface="+mj-lt"/>
                <a:cs typeface="Korolev"/>
              </a:rPr>
              <a:t>Agility</a:t>
            </a:r>
            <a:endParaRPr lang="en-US" sz="13800" b="1" dirty="0">
              <a:latin typeface="+mj-lt"/>
              <a:cs typeface="Korolev"/>
            </a:endParaRPr>
          </a:p>
        </p:txBody>
      </p:sp>
    </p:spTree>
    <p:extLst>
      <p:ext uri="{BB962C8B-B14F-4D97-AF65-F5344CB8AC3E}">
        <p14:creationId xmlns:p14="http://schemas.microsoft.com/office/powerpoint/2010/main" val="232328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DBB8-EDA9-A84B-B59E-4F364262C193}" type="slidenum">
              <a:rPr lang="en-US" smtClean="0"/>
              <a:t>17</a:t>
            </a:fld>
            <a:endParaRPr lang="en-US"/>
          </a:p>
        </p:txBody>
      </p:sp>
      <p:sp>
        <p:nvSpPr>
          <p:cNvPr id="19" name="Pie 18"/>
          <p:cNvSpPr/>
          <p:nvPr/>
        </p:nvSpPr>
        <p:spPr>
          <a:xfrm flipV="1">
            <a:off x="-2148840" y="1253166"/>
            <a:ext cx="4297680" cy="4295056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0" name="Rectangle 19"/>
          <p:cNvSpPr/>
          <p:nvPr/>
        </p:nvSpPr>
        <p:spPr>
          <a:xfrm>
            <a:off x="24917" y="1967695"/>
            <a:ext cx="861774" cy="265325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4400" dirty="0" smtClean="0"/>
              <a:t>Consumers</a:t>
            </a:r>
            <a:endParaRPr lang="en-US" sz="4000" dirty="0"/>
          </a:p>
        </p:txBody>
      </p:sp>
      <p:sp>
        <p:nvSpPr>
          <p:cNvPr id="21" name="Pie 20"/>
          <p:cNvSpPr/>
          <p:nvPr/>
        </p:nvSpPr>
        <p:spPr>
          <a:xfrm>
            <a:off x="8686800" y="29718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2" name="Pie 21"/>
          <p:cNvSpPr/>
          <p:nvPr/>
        </p:nvSpPr>
        <p:spPr>
          <a:xfrm>
            <a:off x="8686800" y="20574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3" name="Pie 22"/>
          <p:cNvSpPr/>
          <p:nvPr/>
        </p:nvSpPr>
        <p:spPr>
          <a:xfrm>
            <a:off x="8686800" y="1143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4" name="Pie 23"/>
          <p:cNvSpPr/>
          <p:nvPr/>
        </p:nvSpPr>
        <p:spPr>
          <a:xfrm>
            <a:off x="8686800" y="38862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5" name="Pie 24"/>
          <p:cNvSpPr/>
          <p:nvPr/>
        </p:nvSpPr>
        <p:spPr>
          <a:xfrm>
            <a:off x="8686800" y="4800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6" name="Pie 25"/>
          <p:cNvSpPr/>
          <p:nvPr/>
        </p:nvSpPr>
        <p:spPr>
          <a:xfrm>
            <a:off x="8686800" y="5715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7" name="Pie 26"/>
          <p:cNvSpPr/>
          <p:nvPr/>
        </p:nvSpPr>
        <p:spPr>
          <a:xfrm>
            <a:off x="8686800" y="228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914400"/>
            <a:ext cx="4394200" cy="40005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229277" y="5181600"/>
            <a:ext cx="4533045" cy="8382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Parallelizing, sequencing, joining, normalizing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58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989141"/>
            <a:ext cx="7458075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dirty="0" smtClean="0">
                <a:latin typeface="+mj-lt"/>
                <a:cs typeface="Korolev"/>
              </a:rPr>
              <a:t>REST</a:t>
            </a:r>
          </a:p>
          <a:p>
            <a:pPr algn="ctr"/>
            <a:r>
              <a:rPr lang="en-US" sz="7200" b="1" dirty="0" smtClean="0">
                <a:solidFill>
                  <a:srgbClr val="FF0000"/>
                </a:solidFill>
                <a:latin typeface="+mj-lt"/>
                <a:cs typeface="Korolev"/>
              </a:rPr>
              <a:t>is not the answer</a:t>
            </a:r>
            <a:endParaRPr lang="en-US" sz="7200" b="1" dirty="0">
              <a:solidFill>
                <a:srgbClr val="FF0000"/>
              </a:solidFill>
              <a:latin typeface="+mj-lt"/>
              <a:cs typeface="Korolev"/>
            </a:endParaRPr>
          </a:p>
        </p:txBody>
      </p:sp>
      <p:sp>
        <p:nvSpPr>
          <p:cNvPr id="2" name="TextBox 1"/>
          <p:cNvSpPr txBox="1"/>
          <p:nvPr/>
        </p:nvSpPr>
        <p:spPr>
          <a:xfrm rot="5400000">
            <a:off x="2145655" y="316855"/>
            <a:ext cx="5562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b="1" dirty="0" smtClean="0">
                <a:solidFill>
                  <a:srgbClr val="FF0000"/>
                </a:solidFill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2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Screen Shot 2012-03-15 at Mar 15, 2012 1.54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68" y="0"/>
            <a:ext cx="7401426" cy="72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946149"/>
            <a:ext cx="72009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dirty="0">
              <a:latin typeface="+mj-lt"/>
              <a:cs typeface="Lobster Two"/>
            </a:endParaRPr>
          </a:p>
          <a:p>
            <a:r>
              <a:rPr lang="en-US" sz="6000" b="1" dirty="0" smtClean="0">
                <a:latin typeface="+mj-lt"/>
                <a:cs typeface="Lobster Two"/>
              </a:rPr>
              <a:t>Subbu Allamaraju</a:t>
            </a:r>
            <a:endParaRPr lang="en-US" sz="6000" b="1" dirty="0">
              <a:latin typeface="+mj-lt"/>
              <a:cs typeface="Lobster Two"/>
            </a:endParaRPr>
          </a:p>
          <a:p>
            <a:endParaRPr lang="en-US" sz="4800" dirty="0" smtClean="0">
              <a:latin typeface="+mj-lt"/>
              <a:cs typeface="Lobster Two"/>
            </a:endParaRPr>
          </a:p>
          <a:p>
            <a:r>
              <a:rPr lang="en-US" sz="4800" dirty="0" smtClean="0">
                <a:latin typeface="+mj-lt"/>
                <a:cs typeface="Lobster Two"/>
                <a:hlinkClick r:id="rId2"/>
              </a:rPr>
              <a:t>@</a:t>
            </a:r>
            <a:r>
              <a:rPr lang="en-US" sz="4800" dirty="0" err="1" smtClean="0">
                <a:latin typeface="+mj-lt"/>
                <a:cs typeface="Lobster Two"/>
                <a:hlinkClick r:id="rId2"/>
              </a:rPr>
              <a:t>sallamar</a:t>
            </a:r>
            <a:endParaRPr lang="en-US" sz="4800" dirty="0" smtClean="0">
              <a:latin typeface="+mj-lt"/>
              <a:cs typeface="Lobster Two"/>
            </a:endParaRPr>
          </a:p>
          <a:p>
            <a:r>
              <a:rPr lang="en-US" sz="4800" dirty="0" smtClean="0">
                <a:latin typeface="+mj-lt"/>
                <a:cs typeface="Lobster Two"/>
                <a:hlinkClick r:id="rId3"/>
              </a:rPr>
              <a:t>www.subbu.org</a:t>
            </a:r>
            <a:endParaRPr lang="en-US" sz="4800" dirty="0" smtClean="0">
              <a:latin typeface="+mj-lt"/>
              <a:cs typeface="Lobster Two"/>
            </a:endParaRPr>
          </a:p>
          <a:p>
            <a:r>
              <a:rPr lang="en-US" sz="4800" dirty="0" smtClean="0">
                <a:latin typeface="+mj-lt"/>
                <a:cs typeface="Lobster Two"/>
                <a:hlinkClick r:id="rId4"/>
              </a:rPr>
              <a:t>github.com</a:t>
            </a:r>
            <a:r>
              <a:rPr lang="en-US" sz="4800" dirty="0">
                <a:latin typeface="+mj-lt"/>
                <a:cs typeface="Lobster Two"/>
                <a:hlinkClick r:id="rId4"/>
              </a:rPr>
              <a:t>/</a:t>
            </a:r>
            <a:r>
              <a:rPr lang="en-US" sz="4800" dirty="0" smtClean="0">
                <a:latin typeface="+mj-lt"/>
                <a:cs typeface="Lobster Two"/>
                <a:hlinkClick r:id="rId4"/>
              </a:rPr>
              <a:t>s3u</a:t>
            </a:r>
            <a:endParaRPr lang="en-US" sz="4800" dirty="0" smtClean="0">
              <a:latin typeface="+mj-lt"/>
              <a:cs typeface="Lobster Two"/>
            </a:endParaRPr>
          </a:p>
        </p:txBody>
      </p:sp>
    </p:spTree>
    <p:extLst>
      <p:ext uri="{BB962C8B-B14F-4D97-AF65-F5344CB8AC3E}">
        <p14:creationId xmlns:p14="http://schemas.microsoft.com/office/powerpoint/2010/main" val="43899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0"/>
            <a:ext cx="804623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14" y="1676400"/>
            <a:ext cx="629738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5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1261532"/>
            <a:ext cx="7323667" cy="4343400"/>
          </a:xfrm>
        </p:spPr>
        <p:txBody>
          <a:bodyPr>
            <a:noAutofit/>
          </a:bodyPr>
          <a:lstStyle/>
          <a:p>
            <a:pPr algn="l"/>
            <a:r>
              <a:rPr lang="en-US" sz="8000" b="1" dirty="0" smtClean="0">
                <a:solidFill>
                  <a:srgbClr val="008000"/>
                </a:solidFill>
                <a:latin typeface="Calibri"/>
                <a:cs typeface="Calibri"/>
              </a:rPr>
              <a:t>DSL </a:t>
            </a:r>
            <a:r>
              <a:rPr lang="en-US" sz="8000" b="1" dirty="0" smtClean="0">
                <a:latin typeface="Calibri"/>
                <a:cs typeface="Calibri"/>
              </a:rPr>
              <a:t>for HTTP</a:t>
            </a:r>
            <a:br>
              <a:rPr lang="en-US" sz="8000" b="1" dirty="0" smtClean="0">
                <a:latin typeface="Calibri"/>
                <a:cs typeface="Calibri"/>
              </a:rPr>
            </a:br>
            <a:r>
              <a:rPr lang="en-US" sz="8000" b="1" dirty="0" smtClean="0">
                <a:latin typeface="Calibri"/>
                <a:cs typeface="Calibri"/>
              </a:rPr>
              <a:t>HTTP </a:t>
            </a:r>
            <a:r>
              <a:rPr lang="en-US" sz="8000" b="1" dirty="0" smtClean="0">
                <a:solidFill>
                  <a:srgbClr val="008000"/>
                </a:solidFill>
                <a:latin typeface="Calibri"/>
                <a:cs typeface="Calibri"/>
              </a:rPr>
              <a:t>gateway </a:t>
            </a:r>
            <a:r>
              <a:rPr lang="en-US" sz="8000" b="1" dirty="0" smtClean="0">
                <a:latin typeface="Calibri"/>
                <a:cs typeface="Calibri"/>
              </a:rPr>
              <a:t/>
            </a:r>
            <a:br>
              <a:rPr lang="en-US" sz="8000" b="1" dirty="0" smtClean="0">
                <a:latin typeface="Calibri"/>
                <a:cs typeface="Calibri"/>
              </a:rPr>
            </a:br>
            <a:r>
              <a:rPr lang="en-US" sz="8000" b="1" dirty="0" smtClean="0">
                <a:latin typeface="Calibri"/>
                <a:cs typeface="Calibri"/>
              </a:rPr>
              <a:t>Built on </a:t>
            </a:r>
            <a:r>
              <a:rPr lang="en-US" sz="8000" b="1" dirty="0" err="1" smtClean="0">
                <a:solidFill>
                  <a:srgbClr val="008000"/>
                </a:solidFill>
                <a:latin typeface="Calibri"/>
                <a:cs typeface="Calibri"/>
              </a:rPr>
              <a:t>node.js</a:t>
            </a:r>
            <a:endParaRPr lang="en-US" sz="8000" b="1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53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DBB8-EDA9-A84B-B59E-4F364262C193}" type="slidenum">
              <a:rPr lang="en-US" smtClean="0"/>
              <a:t>22</a:t>
            </a:fld>
            <a:endParaRPr lang="en-US"/>
          </a:p>
        </p:txBody>
      </p:sp>
      <p:sp>
        <p:nvSpPr>
          <p:cNvPr id="19" name="Pie 18"/>
          <p:cNvSpPr/>
          <p:nvPr/>
        </p:nvSpPr>
        <p:spPr>
          <a:xfrm flipV="1">
            <a:off x="-2148840" y="1253166"/>
            <a:ext cx="4297680" cy="4295056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0" name="Rectangle 19"/>
          <p:cNvSpPr/>
          <p:nvPr/>
        </p:nvSpPr>
        <p:spPr>
          <a:xfrm>
            <a:off x="24917" y="2611966"/>
            <a:ext cx="861774" cy="163908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4400" dirty="0" smtClean="0"/>
              <a:t>Clients</a:t>
            </a:r>
            <a:endParaRPr lang="en-US" sz="4000" dirty="0"/>
          </a:p>
        </p:txBody>
      </p:sp>
      <p:sp>
        <p:nvSpPr>
          <p:cNvPr id="21" name="Pie 20"/>
          <p:cNvSpPr/>
          <p:nvPr/>
        </p:nvSpPr>
        <p:spPr>
          <a:xfrm>
            <a:off x="8686800" y="29718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2" name="Pie 21"/>
          <p:cNvSpPr/>
          <p:nvPr/>
        </p:nvSpPr>
        <p:spPr>
          <a:xfrm>
            <a:off x="8686800" y="20574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3" name="Pie 22"/>
          <p:cNvSpPr/>
          <p:nvPr/>
        </p:nvSpPr>
        <p:spPr>
          <a:xfrm>
            <a:off x="8686800" y="1143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4" name="Pie 23"/>
          <p:cNvSpPr/>
          <p:nvPr/>
        </p:nvSpPr>
        <p:spPr>
          <a:xfrm>
            <a:off x="8686800" y="38862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5" name="Pie 24"/>
          <p:cNvSpPr/>
          <p:nvPr/>
        </p:nvSpPr>
        <p:spPr>
          <a:xfrm>
            <a:off x="8686800" y="4800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6" name="Pie 25"/>
          <p:cNvSpPr/>
          <p:nvPr/>
        </p:nvSpPr>
        <p:spPr>
          <a:xfrm>
            <a:off x="8686800" y="57150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27" name="Pie 26"/>
          <p:cNvSpPr/>
          <p:nvPr/>
        </p:nvSpPr>
        <p:spPr>
          <a:xfrm>
            <a:off x="8686800" y="228600"/>
            <a:ext cx="914400" cy="914400"/>
          </a:xfrm>
          <a:prstGeom prst="pie">
            <a:avLst>
              <a:gd name="adj1" fmla="val 5343681"/>
              <a:gd name="adj2" fmla="val 1621982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038600" y="381000"/>
            <a:ext cx="4572000" cy="53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b="1" dirty="0" err="1" smtClean="0">
                <a:solidFill>
                  <a:srgbClr val="FF0000"/>
                </a:solidFill>
              </a:rPr>
              <a:t>ql</a:t>
            </a:r>
            <a:endParaRPr lang="en-US" sz="4800" b="1" dirty="0" smtClean="0"/>
          </a:p>
          <a:p>
            <a:pPr marL="0" indent="0">
              <a:buNone/>
            </a:pPr>
            <a:r>
              <a:rPr lang="en-US" sz="2800" dirty="0" smtClean="0"/>
              <a:t>CRUD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transformations</a:t>
            </a:r>
          </a:p>
          <a:p>
            <a:pPr marL="0" indent="0">
              <a:buNone/>
            </a:pPr>
            <a:r>
              <a:rPr lang="en-US" sz="8000" b="1" dirty="0" err="1" smtClean="0">
                <a:solidFill>
                  <a:srgbClr val="008000"/>
                </a:solidFill>
              </a:rPr>
              <a:t>io</a:t>
            </a:r>
            <a:endParaRPr lang="en-US" sz="8000" b="1" dirty="0" smtClean="0"/>
          </a:p>
          <a:p>
            <a:pPr marL="0" indent="0">
              <a:buNone/>
            </a:pPr>
            <a:r>
              <a:rPr lang="en-US" sz="2800" dirty="0" err="1" smtClean="0"/>
              <a:t>async</a:t>
            </a:r>
            <a:r>
              <a:rPr lang="en-US" sz="2800" dirty="0" smtClean="0"/>
              <a:t> IO</a:t>
            </a:r>
          </a:p>
          <a:p>
            <a:pPr marL="0" indent="0">
              <a:buNone/>
            </a:pPr>
            <a:r>
              <a:rPr lang="en-US" sz="2800" dirty="0" smtClean="0"/>
              <a:t>parallelization</a:t>
            </a:r>
          </a:p>
          <a:p>
            <a:pPr marL="0" indent="0">
              <a:buNone/>
            </a:pPr>
            <a:r>
              <a:rPr lang="en-US" sz="2800" dirty="0"/>
              <a:t>automatic orchestration</a:t>
            </a:r>
          </a:p>
          <a:p>
            <a:pPr marL="0" indent="0">
              <a:buNone/>
            </a:pPr>
            <a:r>
              <a:rPr lang="en-US" sz="2800" dirty="0" smtClean="0"/>
              <a:t>HTTP, JSONP, </a:t>
            </a:r>
            <a:r>
              <a:rPr lang="en-US" sz="2800" dirty="0" err="1" smtClean="0"/>
              <a:t>WebSockets</a:t>
            </a:r>
            <a:r>
              <a:rPr lang="en-US" sz="2800" dirty="0" smtClean="0"/>
              <a:t>, …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864490" y="762000"/>
            <a:ext cx="21710" cy="5410200"/>
          </a:xfrm>
          <a:prstGeom prst="line">
            <a:avLst/>
          </a:prstGeom>
          <a:ln w="1524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27130" y="3429000"/>
            <a:ext cx="1737360" cy="0"/>
          </a:xfrm>
          <a:prstGeom prst="straightConnector1">
            <a:avLst/>
          </a:prstGeom>
          <a:ln w="152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25026" y="2514600"/>
            <a:ext cx="861774" cy="1782073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4400" dirty="0" smtClean="0"/>
              <a:t>Servers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71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308" y="762000"/>
            <a:ext cx="4501061" cy="27831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859488"/>
            <a:ext cx="4343398" cy="26856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4400" y="867091"/>
            <a:ext cx="2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 for 5 API calls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2768" y="910646"/>
            <a:ext cx="132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size (k)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0411" y="4377746"/>
            <a:ext cx="8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0167" y="55705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3511450"/>
            <a:ext cx="7099513" cy="19711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895" y="5657054"/>
            <a:ext cx="6989906" cy="3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1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94" y="732086"/>
            <a:ext cx="4508811" cy="27879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8" y="788940"/>
            <a:ext cx="4437002" cy="27435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78" y="3275790"/>
            <a:ext cx="4998156" cy="1867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19" y="5295900"/>
            <a:ext cx="5046435" cy="723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5991" y="4037790"/>
            <a:ext cx="8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5747" y="54483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745385"/>
            <a:ext cx="25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 for API calls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02768" y="788940"/>
            <a:ext cx="132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size (k)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1" y="1471085"/>
            <a:ext cx="7239000" cy="3928532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Calibri"/>
                <a:cs typeface="Calibri"/>
              </a:rPr>
              <a:t>1. How to make a request</a:t>
            </a:r>
            <a:endParaRPr lang="en-US" sz="8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65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176868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Consolas"/>
                <a:cs typeface="Consolas"/>
              </a:rPr>
              <a:t>create</a:t>
            </a:r>
            <a:r>
              <a:rPr lang="en-US" sz="3600" dirty="0" smtClean="0"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onsolas"/>
                <a:cs typeface="Consolas"/>
              </a:rPr>
              <a:t>table</a:t>
            </a:r>
            <a:r>
              <a:rPr lang="en-US" sz="3600" dirty="0" smtClean="0">
                <a:latin typeface="Consolas"/>
                <a:cs typeface="Consolas"/>
              </a:rPr>
              <a:t> {a name}</a:t>
            </a:r>
          </a:p>
          <a:p>
            <a:r>
              <a:rPr lang="en-US" sz="3600" dirty="0" smtClean="0">
                <a:solidFill>
                  <a:schemeClr val="tx2"/>
                </a:solidFill>
                <a:latin typeface="Consolas"/>
                <a:cs typeface="Consolas"/>
              </a:rPr>
              <a:t>on</a:t>
            </a:r>
            <a:r>
              <a:rPr lang="en-US" sz="3600" dirty="0" smtClean="0">
                <a:latin typeface="Consolas"/>
                <a:cs typeface="Consolas"/>
              </a:rPr>
              <a:t> {</a:t>
            </a:r>
            <a:r>
              <a:rPr lang="en-US" sz="36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select</a:t>
            </a:r>
            <a:r>
              <a:rPr lang="en-US" sz="3600" dirty="0" err="1" smtClean="0">
                <a:latin typeface="Consolas"/>
                <a:cs typeface="Consolas"/>
              </a:rPr>
              <a:t>|</a:t>
            </a:r>
            <a:r>
              <a:rPr lang="en-US" sz="3600" b="1" dirty="0" err="1">
                <a:solidFill>
                  <a:srgbClr val="008000"/>
                </a:solidFill>
                <a:latin typeface="Consolas"/>
                <a:cs typeface="Consolas"/>
              </a:rPr>
              <a:t>insert</a:t>
            </a:r>
            <a:r>
              <a:rPr lang="en-US" sz="3600" dirty="0" err="1" smtClean="0">
                <a:latin typeface="Consolas"/>
                <a:cs typeface="Consolas"/>
              </a:rPr>
              <a:t>|</a:t>
            </a:r>
            <a:r>
              <a:rPr lang="en-US" sz="36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update</a:t>
            </a:r>
            <a:r>
              <a:rPr lang="en-US" sz="3600" dirty="0" err="1" smtClean="0">
                <a:latin typeface="Consolas"/>
                <a:cs typeface="Consolas"/>
              </a:rPr>
              <a:t>|</a:t>
            </a:r>
            <a:r>
              <a:rPr lang="en-US" sz="3600" b="1" dirty="0" err="1">
                <a:solidFill>
                  <a:srgbClr val="008000"/>
                </a:solidFill>
                <a:latin typeface="Consolas"/>
                <a:cs typeface="Consolas"/>
              </a:rPr>
              <a:t>delete</a:t>
            </a:r>
            <a:r>
              <a:rPr lang="en-US" sz="3600" dirty="0" smtClean="0">
                <a:latin typeface="Consolas"/>
                <a:cs typeface="Consolas"/>
              </a:rPr>
              <a:t>}</a:t>
            </a:r>
          </a:p>
          <a:p>
            <a:r>
              <a:rPr lang="en-US" sz="3600" dirty="0">
                <a:latin typeface="Consolas"/>
                <a:cs typeface="Consolas"/>
              </a:rPr>
              <a:t> </a:t>
            </a:r>
            <a:r>
              <a:rPr lang="en-US" sz="3600" dirty="0" smtClean="0">
                <a:latin typeface="Consolas"/>
                <a:cs typeface="Consolas"/>
              </a:rPr>
              <a:t>  {</a:t>
            </a:r>
            <a:r>
              <a:rPr lang="en-US" sz="3600" b="1" dirty="0">
                <a:solidFill>
                  <a:srgbClr val="008000"/>
                </a:solidFill>
                <a:latin typeface="Consolas"/>
                <a:cs typeface="Consolas"/>
              </a:rPr>
              <a:t>get</a:t>
            </a:r>
            <a:r>
              <a:rPr lang="en-US" sz="3600" dirty="0" smtClean="0">
                <a:latin typeface="Consolas"/>
                <a:cs typeface="Consolas"/>
              </a:rPr>
              <a:t> </a:t>
            </a:r>
            <a:r>
              <a:rPr lang="en-US" sz="3600" dirty="0" err="1" smtClean="0">
                <a:latin typeface="Consolas"/>
                <a:cs typeface="Consolas"/>
              </a:rPr>
              <a:t>from|</a:t>
            </a:r>
            <a:r>
              <a:rPr lang="en-US" sz="3600" b="1" dirty="0" err="1">
                <a:solidFill>
                  <a:srgbClr val="008000"/>
                </a:solidFill>
                <a:latin typeface="Consolas"/>
                <a:cs typeface="Consolas"/>
              </a:rPr>
              <a:t>post</a:t>
            </a:r>
            <a:r>
              <a:rPr lang="en-US" sz="3600" dirty="0" smtClean="0">
                <a:latin typeface="Consolas"/>
                <a:cs typeface="Consolas"/>
              </a:rPr>
              <a:t> to|</a:t>
            </a:r>
          </a:p>
          <a:p>
            <a:r>
              <a:rPr lang="en-US" sz="36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3600" b="1" dirty="0" smtClean="0">
                <a:solidFill>
                  <a:srgbClr val="008000"/>
                </a:solidFill>
                <a:latin typeface="Consolas"/>
                <a:cs typeface="Consolas"/>
              </a:rPr>
              <a:t>   put</a:t>
            </a:r>
            <a:r>
              <a:rPr lang="en-US" sz="3600" dirty="0" smtClean="0">
                <a:latin typeface="Consolas"/>
                <a:cs typeface="Consolas"/>
              </a:rPr>
              <a:t> </a:t>
            </a:r>
            <a:r>
              <a:rPr lang="en-US" sz="3600" dirty="0" err="1" smtClean="0">
                <a:latin typeface="Consolas"/>
                <a:cs typeface="Consolas"/>
              </a:rPr>
              <a:t>to|</a:t>
            </a:r>
            <a:r>
              <a:rPr lang="en-US" sz="3600" b="1" dirty="0" err="1">
                <a:solidFill>
                  <a:srgbClr val="008000"/>
                </a:solidFill>
                <a:latin typeface="Consolas"/>
                <a:cs typeface="Consolas"/>
              </a:rPr>
              <a:t>delete</a:t>
            </a:r>
            <a:r>
              <a:rPr lang="en-US" sz="3600" dirty="0" err="1" smtClean="0">
                <a:latin typeface="Consolas"/>
                <a:cs typeface="Consolas"/>
              </a:rPr>
              <a:t>|</a:t>
            </a:r>
            <a:r>
              <a:rPr lang="en-US" sz="3600" b="1" dirty="0" err="1">
                <a:solidFill>
                  <a:srgbClr val="008000"/>
                </a:solidFill>
                <a:latin typeface="Consolas"/>
                <a:cs typeface="Consolas"/>
              </a:rPr>
              <a:t>patch</a:t>
            </a:r>
            <a:r>
              <a:rPr lang="en-US" sz="3600" dirty="0" smtClean="0">
                <a:latin typeface="Consolas"/>
                <a:cs typeface="Consolas"/>
              </a:rPr>
              <a:t>} </a:t>
            </a:r>
          </a:p>
          <a:p>
            <a:r>
              <a:rPr lang="en-US" sz="3600" dirty="0">
                <a:latin typeface="Consolas"/>
                <a:cs typeface="Consolas"/>
              </a:rPr>
              <a:t> </a:t>
            </a:r>
            <a:r>
              <a:rPr lang="en-US" sz="3600" dirty="0" smtClean="0">
                <a:latin typeface="Consolas"/>
                <a:cs typeface="Consolas"/>
              </a:rPr>
              <a:t>  {a URI template}</a:t>
            </a:r>
          </a:p>
          <a:p>
            <a:r>
              <a:rPr lang="en-US" sz="3600" dirty="0" smtClean="0">
                <a:solidFill>
                  <a:schemeClr val="tx2"/>
                </a:solidFill>
                <a:latin typeface="Consolas"/>
                <a:cs typeface="Consolas"/>
              </a:rPr>
              <a:t>using</a:t>
            </a:r>
            <a:r>
              <a:rPr lang="en-US" sz="3600" dirty="0" smtClean="0">
                <a:latin typeface="Consolas"/>
                <a:cs typeface="Consolas"/>
              </a:rPr>
              <a:t> </a:t>
            </a:r>
            <a:r>
              <a:rPr lang="en-US" sz="3600" b="1" dirty="0" smtClean="0">
                <a:solidFill>
                  <a:srgbClr val="008000"/>
                </a:solidFill>
                <a:latin typeface="Consolas"/>
                <a:cs typeface="Consolas"/>
              </a:rPr>
              <a:t>headers</a:t>
            </a:r>
            <a:r>
              <a:rPr lang="en-US" sz="3600" dirty="0" smtClean="0">
                <a:latin typeface="Consolas"/>
                <a:cs typeface="Consolas"/>
              </a:rPr>
              <a:t> {name}={value}*</a:t>
            </a:r>
          </a:p>
          <a:p>
            <a:r>
              <a:rPr lang="en-US" sz="3600" dirty="0" smtClean="0">
                <a:solidFill>
                  <a:schemeClr val="tx2"/>
                </a:solidFill>
                <a:latin typeface="Consolas"/>
                <a:cs typeface="Consolas"/>
              </a:rPr>
              <a:t>using</a:t>
            </a:r>
            <a:r>
              <a:rPr lang="en-US" sz="3600" dirty="0" smtClean="0">
                <a:latin typeface="Consolas"/>
                <a:cs typeface="Consolas"/>
              </a:rPr>
              <a:t> </a:t>
            </a:r>
            <a:r>
              <a:rPr lang="en-US" sz="3600" b="1" dirty="0" err="1">
                <a:solidFill>
                  <a:srgbClr val="008000"/>
                </a:solidFill>
                <a:latin typeface="Consolas"/>
                <a:cs typeface="Consolas"/>
              </a:rPr>
              <a:t>bodyTemplate</a:t>
            </a:r>
            <a:r>
              <a:rPr lang="en-US" sz="3600" dirty="0" smtClean="0">
                <a:latin typeface="Consolas"/>
                <a:cs typeface="Consolas"/>
              </a:rPr>
              <a:t>={a file} </a:t>
            </a:r>
          </a:p>
          <a:p>
            <a:r>
              <a:rPr lang="en-US" sz="3600" dirty="0">
                <a:latin typeface="Consolas"/>
                <a:cs typeface="Consolas"/>
              </a:rPr>
              <a:t> </a:t>
            </a:r>
            <a:r>
              <a:rPr lang="en-US" sz="3600" dirty="0" smtClean="0">
                <a:latin typeface="Consolas"/>
                <a:cs typeface="Consolas"/>
              </a:rPr>
              <a:t>     </a:t>
            </a:r>
            <a:r>
              <a:rPr lang="en-US" sz="3600" dirty="0" smtClean="0">
                <a:solidFill>
                  <a:schemeClr val="tx2"/>
                </a:solidFill>
                <a:latin typeface="Consolas"/>
                <a:cs typeface="Consolas"/>
              </a:rPr>
              <a:t>type</a:t>
            </a:r>
            <a:r>
              <a:rPr lang="en-US" sz="3600" dirty="0" smtClean="0">
                <a:latin typeface="Consolas"/>
                <a:cs typeface="Consolas"/>
              </a:rPr>
              <a:t>={</a:t>
            </a:r>
            <a:r>
              <a:rPr lang="en-US" sz="3600" b="1" dirty="0" smtClean="0">
                <a:solidFill>
                  <a:srgbClr val="008000"/>
                </a:solidFill>
                <a:latin typeface="Consolas"/>
                <a:cs typeface="Consolas"/>
              </a:rPr>
              <a:t>media type</a:t>
            </a:r>
            <a:r>
              <a:rPr lang="en-US" sz="36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25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176868"/>
            <a:ext cx="8229600" cy="45243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create 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table</a:t>
            </a:r>
            <a:r>
              <a:rPr lang="en-US" sz="3600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{a name}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on {</a:t>
            </a:r>
            <a:r>
              <a:rPr lang="en-US" sz="3600" dirty="0" err="1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select|insert|update|delete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}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</a:t>
            </a:r>
            <a:r>
              <a:rPr lang="en-US" sz="3600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 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{</a:t>
            </a:r>
            <a:r>
              <a:rPr lang="en-US" sz="3600" b="1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get</a:t>
            </a:r>
            <a:r>
              <a:rPr lang="en-US" sz="3600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</a:t>
            </a:r>
            <a:r>
              <a:rPr lang="en-US" sz="3600" dirty="0" err="1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from|</a:t>
            </a:r>
            <a:r>
              <a:rPr lang="en-US" sz="3600" b="1" dirty="0" err="1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post</a:t>
            </a:r>
            <a:r>
              <a:rPr lang="en-US" sz="3600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to|</a:t>
            </a:r>
          </a:p>
          <a:p>
            <a:r>
              <a:rPr lang="en-US" sz="3600" b="1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</a:t>
            </a:r>
            <a:r>
              <a:rPr lang="en-US" sz="3600" b="1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  put</a:t>
            </a:r>
            <a:r>
              <a:rPr lang="en-US" sz="3600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</a:t>
            </a:r>
            <a:r>
              <a:rPr lang="en-US" sz="3600" dirty="0" err="1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to|</a:t>
            </a:r>
            <a:r>
              <a:rPr lang="en-US" sz="3600" b="1" dirty="0" err="1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delete</a:t>
            </a:r>
            <a:r>
              <a:rPr lang="en-US" sz="3600" b="1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</a:t>
            </a:r>
            <a:r>
              <a:rPr lang="en-US" sz="3600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| </a:t>
            </a:r>
            <a:r>
              <a:rPr lang="en-US" sz="3600" b="1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patch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}</a:t>
            </a:r>
            <a:r>
              <a:rPr lang="en-US" sz="3600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</a:t>
            </a:r>
            <a:r>
              <a:rPr lang="en-US" sz="3600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 {URI template}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using </a:t>
            </a:r>
            <a:r>
              <a:rPr lang="en-US" sz="3600" b="1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headers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{name}={value}*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using </a:t>
            </a:r>
            <a:r>
              <a:rPr lang="en-US" sz="3600" b="1" dirty="0" err="1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bodyTemplate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={a file} 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</a:t>
            </a:r>
            <a:r>
              <a:rPr lang="en-US" sz="3600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    type={</a:t>
            </a:r>
            <a:r>
              <a:rPr lang="en-US" sz="3600" b="1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media type</a:t>
            </a:r>
            <a:r>
              <a:rPr lang="en-US" sz="3600" dirty="0" smtClean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1017" y="2286000"/>
            <a:ext cx="2794831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+mj-lt"/>
                <a:cs typeface="Consolas"/>
              </a:rPr>
              <a:t>HTTP method</a:t>
            </a:r>
            <a:endParaRPr lang="en-US" sz="36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3925669"/>
            <a:ext cx="1764651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+mj-lt"/>
                <a:cs typeface="Consolas"/>
              </a:rPr>
              <a:t>Headers</a:t>
            </a:r>
            <a:endParaRPr lang="en-US" sz="3600" b="1" dirty="0">
              <a:solidFill>
                <a:srgbClr val="000000"/>
              </a:solidFill>
              <a:latin typeface="+mj-lt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4440766"/>
            <a:ext cx="1159292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+mj-lt"/>
                <a:cs typeface="Consolas"/>
              </a:rPr>
              <a:t>Body</a:t>
            </a:r>
            <a:endParaRPr lang="en-US" sz="3600" b="1" dirty="0">
              <a:solidFill>
                <a:srgbClr val="000000"/>
              </a:solidFill>
              <a:latin typeface="+mj-lt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4359" y="5023104"/>
            <a:ext cx="2372840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+mj-lt"/>
                <a:cs typeface="Consolas"/>
              </a:rPr>
              <a:t>Media </a:t>
            </a:r>
            <a:r>
              <a:rPr lang="en-US" sz="3600" b="1" dirty="0">
                <a:solidFill>
                  <a:srgbClr val="000000"/>
                </a:solidFill>
                <a:latin typeface="+mj-lt"/>
                <a:cs typeface="Consolas"/>
              </a:rPr>
              <a:t>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3392269"/>
            <a:ext cx="2722921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+mj-lt"/>
                <a:cs typeface="Consolas"/>
              </a:rPr>
              <a:t>URI template</a:t>
            </a:r>
          </a:p>
        </p:txBody>
      </p:sp>
    </p:spTree>
    <p:extLst>
      <p:ext uri="{BB962C8B-B14F-4D97-AF65-F5344CB8AC3E}">
        <p14:creationId xmlns:p14="http://schemas.microsoft.com/office/powerpoint/2010/main" val="249195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1" y="1471085"/>
            <a:ext cx="7239000" cy="3928532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Calibri"/>
                <a:cs typeface="Calibri"/>
              </a:rPr>
              <a:t>2. What parts of response</a:t>
            </a:r>
            <a:endParaRPr lang="en-US" sz="8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9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2296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create table {a name}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on {</a:t>
            </a:r>
            <a:r>
              <a:rPr lang="en-US" sz="3600" dirty="0" err="1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select|insert|update|delete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}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  {get </a:t>
            </a:r>
            <a:r>
              <a:rPr lang="en-US" sz="3600" dirty="0" err="1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from|post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to|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   put </a:t>
            </a:r>
            <a:r>
              <a:rPr lang="en-US" sz="3600" dirty="0" err="1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to|delete|patch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} 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  {a URI template}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using headers {name}={value}*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using </a:t>
            </a:r>
            <a:r>
              <a:rPr lang="en-US" sz="3600" dirty="0" err="1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bodyTemplate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{a file} </a:t>
            </a:r>
          </a:p>
          <a:p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      type={</a:t>
            </a:r>
            <a:r>
              <a:rPr lang="en-US" sz="3600" dirty="0" err="1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mediatype</a:t>
            </a:r>
            <a:r>
              <a:rPr lang="en-US" sz="3600" dirty="0">
                <a:blipFill rotWithShape="0">
                  <a:blip r:embed="rId2"/>
                  <a:tile tx="0" ty="0" sx="100000" sy="100000" flip="none" algn="tl"/>
                </a:blipFill>
                <a:latin typeface="Consolas"/>
                <a:cs typeface="Consolas"/>
              </a:rPr>
              <a:t>}</a:t>
            </a:r>
          </a:p>
          <a:p>
            <a:r>
              <a:rPr lang="en-US" sz="3600" b="1" dirty="0" err="1">
                <a:solidFill>
                  <a:schemeClr val="tx2"/>
                </a:solidFill>
                <a:latin typeface="Consolas"/>
                <a:cs typeface="Consolas"/>
              </a:rPr>
              <a:t>resultset</a:t>
            </a:r>
            <a:r>
              <a:rPr lang="en-US" sz="3600" dirty="0" smtClean="0">
                <a:latin typeface="Consolas"/>
                <a:cs typeface="Consolas"/>
              </a:rPr>
              <a:t> {</a:t>
            </a:r>
            <a:r>
              <a:rPr lang="en-US" sz="3600" b="1" dirty="0" smtClean="0">
                <a:solidFill>
                  <a:srgbClr val="008000"/>
                </a:solidFill>
                <a:latin typeface="Consolas"/>
                <a:cs typeface="Consolas"/>
              </a:rPr>
              <a:t>JSON path</a:t>
            </a:r>
            <a:r>
              <a:rPr lang="en-US" sz="36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017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7458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000000"/>
                </a:solidFill>
                <a:latin typeface="+mj-lt"/>
                <a:cs typeface="Korolev"/>
              </a:rPr>
              <a:t>0. Data Web was broken</a:t>
            </a:r>
            <a:endParaRPr lang="en-US" sz="9600" b="1" dirty="0">
              <a:solidFill>
                <a:srgbClr val="000000"/>
              </a:solidFill>
              <a:latin typeface="+mj-lt"/>
              <a:cs typeface="Korolev"/>
            </a:endParaRPr>
          </a:p>
        </p:txBody>
      </p:sp>
    </p:spTree>
    <p:extLst>
      <p:ext uri="{BB962C8B-B14F-4D97-AF65-F5344CB8AC3E}">
        <p14:creationId xmlns:p14="http://schemas.microsoft.com/office/powerpoint/2010/main" val="319905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1" y="1471085"/>
            <a:ext cx="7239000" cy="3928532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Calibri"/>
                <a:cs typeface="Calibri"/>
              </a:rPr>
              <a:t>3. Write a script</a:t>
            </a:r>
            <a:endParaRPr lang="en-US" sz="8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76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47800"/>
            <a:ext cx="43942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3133" y="2133600"/>
            <a:ext cx="3437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8000"/>
              </a:buClr>
            </a:pPr>
            <a:r>
              <a:rPr lang="en-US" sz="5400" dirty="0" err="1" smtClean="0"/>
              <a:t>SQL</a:t>
            </a:r>
            <a:r>
              <a:rPr lang="en-US" sz="5400" i="1" baseline="-25000" dirty="0" err="1" smtClean="0"/>
              <a:t>ish</a:t>
            </a:r>
            <a:r>
              <a:rPr lang="en-US" sz="5400" dirty="0" smtClean="0"/>
              <a:t> and JSON 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638" y="2971800"/>
            <a:ext cx="862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ym typeface="Wingdings"/>
              </a:rPr>
              <a:t>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7452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391483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 = select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[0].Value from </a:t>
            </a:r>
            <a:r>
              <a:rPr lang="en-US" dirty="0" err="1">
                <a:latin typeface="Courier"/>
                <a:cs typeface="Courier"/>
              </a:rPr>
              <a:t>eBay.FindProducts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where </a:t>
            </a:r>
            <a:r>
              <a:rPr lang="en-US" dirty="0" err="1" smtClean="0">
                <a:latin typeface="Courier"/>
                <a:cs typeface="Courier"/>
              </a:rPr>
              <a:t>QueryKeywords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</a:t>
            </a:r>
            <a:r>
              <a:rPr lang="en-US" dirty="0" err="1">
                <a:latin typeface="Courier"/>
                <a:cs typeface="Courier"/>
              </a:rPr>
              <a:t>macbook</a:t>
            </a:r>
            <a:r>
              <a:rPr lang="en-US" dirty="0">
                <a:latin typeface="Courier"/>
                <a:cs typeface="Courier"/>
              </a:rPr>
              <a:t> pro';</a:t>
            </a:r>
          </a:p>
          <a:p>
            <a:r>
              <a:rPr lang="en-US" dirty="0">
                <a:latin typeface="Courier"/>
                <a:cs typeface="Courier"/>
              </a:rPr>
              <a:t>details = select * from </a:t>
            </a:r>
            <a:r>
              <a:rPr lang="en-US" dirty="0" err="1">
                <a:latin typeface="Courier"/>
                <a:cs typeface="Courier"/>
              </a:rPr>
              <a:t>eBay.ProductDetails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reviews = select * from </a:t>
            </a:r>
            <a:r>
              <a:rPr lang="en-US" dirty="0" err="1">
                <a:latin typeface="Courier"/>
                <a:cs typeface="Courier"/>
              </a:rPr>
              <a:t>eBay.ProductReviews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return select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as id,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d.Title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title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d.ReviewCount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err="1">
                <a:latin typeface="Courier"/>
                <a:cs typeface="Courier"/>
              </a:rPr>
              <a:t>reviewCount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r.ReviewDetails.AverageRating</a:t>
            </a:r>
            <a:r>
              <a:rPr lang="en-US" dirty="0">
                <a:latin typeface="Courier"/>
                <a:cs typeface="Courier"/>
              </a:rPr>
              <a:t> as rating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>
                <a:latin typeface="Courier"/>
                <a:cs typeface="Courier"/>
              </a:rPr>
              <a:t>details as d, reviews as r</a:t>
            </a:r>
          </a:p>
          <a:p>
            <a:r>
              <a:rPr lang="en-US" dirty="0">
                <a:latin typeface="Courier"/>
                <a:cs typeface="Courier"/>
              </a:rPr>
              <a:t>    where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= </a:t>
            </a:r>
            <a:r>
              <a:rPr lang="en-US" dirty="0" err="1" smtClean="0">
                <a:latin typeface="Courier"/>
                <a:cs typeface="Courier"/>
              </a:rPr>
              <a:t>r.ProductID.Value</a:t>
            </a:r>
            <a:r>
              <a:rPr lang="en-US" dirty="0" smtClean="0">
                <a:latin typeface="Courier"/>
                <a:cs typeface="Courier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0233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3235" y="1471085"/>
            <a:ext cx="7239000" cy="3928532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Calibri"/>
                <a:cs typeface="Calibri"/>
              </a:rPr>
              <a:t>4. </a:t>
            </a:r>
            <a:r>
              <a:rPr lang="en-US" sz="8000" b="1" dirty="0" err="1" smtClean="0">
                <a:latin typeface="Calibri"/>
                <a:cs typeface="Calibri"/>
              </a:rPr>
              <a:t>npm</a:t>
            </a:r>
            <a:r>
              <a:rPr lang="en-US" sz="8000" b="1" dirty="0" smtClean="0">
                <a:latin typeface="Calibri"/>
                <a:cs typeface="Calibri"/>
              </a:rPr>
              <a:t> install </a:t>
            </a:r>
            <a:r>
              <a:rPr lang="en-US" sz="8000" b="1" dirty="0" err="1" smtClean="0">
                <a:latin typeface="Calibri"/>
                <a:cs typeface="Calibri"/>
              </a:rPr>
              <a:t>ql.io</a:t>
            </a:r>
            <a:r>
              <a:rPr lang="en-US" sz="8000" b="1" dirty="0" smtClean="0">
                <a:latin typeface="Calibri"/>
                <a:cs typeface="Calibri"/>
              </a:rPr>
              <a:t>-engine</a:t>
            </a:r>
            <a:endParaRPr lang="en-US" sz="8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06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762000"/>
            <a:ext cx="822960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Engine = require('</a:t>
            </a:r>
            <a:r>
              <a:rPr lang="en-US" dirty="0" err="1">
                <a:latin typeface="Consolas"/>
                <a:cs typeface="Consolas"/>
              </a:rPr>
              <a:t>ql.io</a:t>
            </a:r>
            <a:r>
              <a:rPr lang="en-US" dirty="0">
                <a:latin typeface="Consolas"/>
                <a:cs typeface="Consolas"/>
              </a:rPr>
              <a:t>-engine')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fs</a:t>
            </a:r>
            <a:r>
              <a:rPr lang="en-US" dirty="0">
                <a:latin typeface="Consolas"/>
                <a:cs typeface="Consolas"/>
              </a:rPr>
              <a:t> = require('</a:t>
            </a:r>
            <a:r>
              <a:rPr lang="en-US" dirty="0" err="1">
                <a:latin typeface="Consolas"/>
                <a:cs typeface="Consolas"/>
              </a:rPr>
              <a:t>fs</a:t>
            </a:r>
            <a:r>
              <a:rPr lang="en-US" dirty="0">
                <a:latin typeface="Consolas"/>
                <a:cs typeface="Consolas"/>
              </a:rPr>
              <a:t>');</a:t>
            </a:r>
          </a:p>
          <a:p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engine = new Engine({</a:t>
            </a:r>
          </a:p>
          <a:p>
            <a:r>
              <a:rPr lang="en-US" dirty="0">
                <a:latin typeface="Consolas"/>
                <a:cs typeface="Consolas"/>
              </a:rPr>
              <a:t>        tables : __</a:t>
            </a:r>
            <a:r>
              <a:rPr lang="en-US" dirty="0" err="1">
                <a:latin typeface="Consolas"/>
                <a:cs typeface="Consolas"/>
              </a:rPr>
              <a:t>dirname</a:t>
            </a:r>
            <a:r>
              <a:rPr lang="en-US" dirty="0">
                <a:latin typeface="Consolas"/>
                <a:cs typeface="Consolas"/>
              </a:rPr>
              <a:t> + '/tables',</a:t>
            </a:r>
          </a:p>
          <a:p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config</a:t>
            </a:r>
            <a:r>
              <a:rPr lang="en-US" dirty="0">
                <a:latin typeface="Consolas"/>
                <a:cs typeface="Consolas"/>
              </a:rPr>
              <a:t>: __</a:t>
            </a:r>
            <a:r>
              <a:rPr lang="en-US" dirty="0" err="1">
                <a:latin typeface="Consolas"/>
                <a:cs typeface="Consolas"/>
              </a:rPr>
              <a:t>dirname</a:t>
            </a:r>
            <a:r>
              <a:rPr lang="en-US" dirty="0">
                <a:latin typeface="Consolas"/>
                <a:cs typeface="Consolas"/>
              </a:rPr>
              <a:t> + '/</a:t>
            </a:r>
            <a:r>
              <a:rPr lang="en-US" dirty="0" err="1">
                <a:latin typeface="Consolas"/>
                <a:cs typeface="Consolas"/>
              </a:rPr>
              <a:t>config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dev.json</a:t>
            </a:r>
            <a:r>
              <a:rPr lang="en-US" dirty="0">
                <a:latin typeface="Consolas"/>
                <a:cs typeface="Consolas"/>
              </a:rPr>
              <a:t>'</a:t>
            </a:r>
          </a:p>
          <a:p>
            <a:r>
              <a:rPr lang="en-US" dirty="0">
                <a:latin typeface="Consolas"/>
                <a:cs typeface="Consolas"/>
              </a:rPr>
              <a:t>    });</a:t>
            </a:r>
          </a:p>
          <a:p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script = </a:t>
            </a:r>
            <a:r>
              <a:rPr lang="en-US" dirty="0" err="1">
                <a:latin typeface="Consolas"/>
                <a:cs typeface="Consolas"/>
              </a:rPr>
              <a:t>fs.readFileSync</a:t>
            </a:r>
            <a:r>
              <a:rPr lang="en-US" dirty="0">
                <a:latin typeface="Consolas"/>
                <a:cs typeface="Consolas"/>
              </a:rPr>
              <a:t>(__</a:t>
            </a:r>
            <a:r>
              <a:rPr lang="en-US" dirty="0" err="1">
                <a:latin typeface="Consolas"/>
                <a:cs typeface="Consolas"/>
              </a:rPr>
              <a:t>dirname</a:t>
            </a:r>
            <a:r>
              <a:rPr lang="en-US" dirty="0">
                <a:latin typeface="Consolas"/>
                <a:cs typeface="Consolas"/>
              </a:rPr>
              <a:t> + '/</a:t>
            </a:r>
            <a:r>
              <a:rPr lang="en-US" dirty="0" err="1">
                <a:latin typeface="Consolas"/>
                <a:cs typeface="Consolas"/>
              </a:rPr>
              <a:t>myapi.ql</a:t>
            </a:r>
            <a:r>
              <a:rPr lang="en-US" dirty="0">
                <a:latin typeface="Consolas"/>
                <a:cs typeface="Consolas"/>
              </a:rPr>
              <a:t>', 'UTF-8')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r>
              <a:rPr lang="en-US" b="1" dirty="0" err="1">
                <a:solidFill>
                  <a:srgbClr val="008000"/>
                </a:solidFill>
                <a:latin typeface="Consolas"/>
                <a:cs typeface="Consolas"/>
              </a:rPr>
              <a:t>engine.execute</a:t>
            </a:r>
            <a:r>
              <a:rPr lang="en-US" dirty="0">
                <a:latin typeface="Consolas"/>
                <a:cs typeface="Consolas"/>
              </a:rPr>
              <a:t>(script, function(emitter) {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emitter.on</a:t>
            </a:r>
            <a:r>
              <a:rPr lang="en-US" dirty="0">
                <a:latin typeface="Consolas"/>
                <a:cs typeface="Consolas"/>
              </a:rPr>
              <a:t>('</a:t>
            </a:r>
            <a:r>
              <a:rPr lang="en-US" dirty="0" err="1">
                <a:latin typeface="Consolas"/>
                <a:cs typeface="Consolas"/>
              </a:rPr>
              <a:t>prodid</a:t>
            </a:r>
            <a:r>
              <a:rPr lang="en-US" dirty="0">
                <a:latin typeface="Consolas"/>
                <a:cs typeface="Consolas"/>
              </a:rPr>
              <a:t>', function(data) {</a:t>
            </a:r>
          </a:p>
          <a:p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('found ' + </a:t>
            </a:r>
            <a:r>
              <a:rPr lang="en-US" dirty="0" err="1">
                <a:latin typeface="Consolas"/>
                <a:cs typeface="Consolas"/>
              </a:rPr>
              <a:t>data.length</a:t>
            </a:r>
            <a:r>
              <a:rPr lang="en-US" dirty="0">
                <a:latin typeface="Consolas"/>
                <a:cs typeface="Consolas"/>
              </a:rPr>
              <a:t> + </a:t>
            </a:r>
            <a:r>
              <a:rPr lang="en-US" dirty="0" smtClean="0">
                <a:latin typeface="Consolas"/>
                <a:cs typeface="Consolas"/>
              </a:rPr>
              <a:t>' product </a:t>
            </a:r>
            <a:r>
              <a:rPr lang="en-US" dirty="0">
                <a:latin typeface="Consolas"/>
                <a:cs typeface="Consolas"/>
              </a:rPr>
              <a:t>IDs');</a:t>
            </a:r>
          </a:p>
          <a:p>
            <a:r>
              <a:rPr lang="en-US" dirty="0">
                <a:latin typeface="Consolas"/>
                <a:cs typeface="Consolas"/>
              </a:rPr>
              <a:t>    });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emitter.on</a:t>
            </a:r>
            <a:r>
              <a:rPr lang="en-US" dirty="0">
                <a:latin typeface="Consolas"/>
                <a:cs typeface="Consolas"/>
              </a:rPr>
              <a:t>('details', function(data) {</a:t>
            </a:r>
          </a:p>
          <a:p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('found ' + </a:t>
            </a:r>
            <a:r>
              <a:rPr lang="en-US" dirty="0" err="1">
                <a:latin typeface="Consolas"/>
                <a:cs typeface="Consolas"/>
              </a:rPr>
              <a:t>data.length</a:t>
            </a:r>
            <a:r>
              <a:rPr lang="en-US" dirty="0">
                <a:latin typeface="Consolas"/>
                <a:cs typeface="Consolas"/>
              </a:rPr>
              <a:t> + ' details');</a:t>
            </a:r>
          </a:p>
          <a:p>
            <a:r>
              <a:rPr lang="en-US" dirty="0">
                <a:latin typeface="Consolas"/>
                <a:cs typeface="Consolas"/>
              </a:rPr>
              <a:t>    });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emitter.on</a:t>
            </a:r>
            <a:r>
              <a:rPr lang="en-US" dirty="0">
                <a:latin typeface="Consolas"/>
                <a:cs typeface="Consolas"/>
              </a:rPr>
              <a:t>('reviews', function(data) {</a:t>
            </a:r>
          </a:p>
          <a:p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('found ' + </a:t>
            </a:r>
            <a:r>
              <a:rPr lang="en-US" dirty="0" err="1">
                <a:latin typeface="Consolas"/>
                <a:cs typeface="Consolas"/>
              </a:rPr>
              <a:t>data.length</a:t>
            </a:r>
            <a:r>
              <a:rPr lang="en-US" dirty="0">
                <a:latin typeface="Consolas"/>
                <a:cs typeface="Consolas"/>
              </a:rPr>
              <a:t> + ' reviews');</a:t>
            </a:r>
          </a:p>
          <a:p>
            <a:r>
              <a:rPr lang="en-US" dirty="0">
                <a:latin typeface="Consolas"/>
                <a:cs typeface="Consolas"/>
              </a:rPr>
              <a:t>    });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emitter.on</a:t>
            </a:r>
            <a:r>
              <a:rPr lang="en-US" dirty="0">
                <a:latin typeface="Consolas"/>
                <a:cs typeface="Consolas"/>
              </a:rPr>
              <a:t>('end', function(err, result) {</a:t>
            </a:r>
          </a:p>
          <a:p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result.body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   });</a:t>
            </a:r>
          </a:p>
          <a:p>
            <a:r>
              <a:rPr lang="en-US" dirty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5156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3235" y="1471085"/>
            <a:ext cx="7239000" cy="3928532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Calibri"/>
                <a:cs typeface="Calibri"/>
              </a:rPr>
              <a:t>5. Routes</a:t>
            </a:r>
            <a:endParaRPr lang="en-US" sz="8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74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303864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 = select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[0].Value from </a:t>
            </a:r>
            <a:r>
              <a:rPr lang="en-US" dirty="0" err="1">
                <a:latin typeface="Courier"/>
                <a:cs typeface="Courier"/>
              </a:rPr>
              <a:t>eBay.FindProducts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where </a:t>
            </a:r>
            <a:r>
              <a:rPr lang="en-US" dirty="0" err="1" smtClean="0">
                <a:latin typeface="Courier"/>
                <a:cs typeface="Courier"/>
              </a:rPr>
              <a:t>QueryKeywords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'{keyword}'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details = select * from </a:t>
            </a:r>
            <a:r>
              <a:rPr lang="en-US" dirty="0" err="1">
                <a:latin typeface="Courier"/>
                <a:cs typeface="Courier"/>
              </a:rPr>
              <a:t>eBay.ProductDetails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reviews = select * from </a:t>
            </a:r>
            <a:r>
              <a:rPr lang="en-US" dirty="0" err="1">
                <a:latin typeface="Courier"/>
                <a:cs typeface="Courier"/>
              </a:rPr>
              <a:t>eBay.ProductReviews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return select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as id,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d.Title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title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d.ReviewCount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err="1">
                <a:latin typeface="Courier"/>
                <a:cs typeface="Courier"/>
              </a:rPr>
              <a:t>reviewCount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r.ReviewDetails.AverageRating</a:t>
            </a:r>
            <a:r>
              <a:rPr lang="en-US" dirty="0">
                <a:latin typeface="Courier"/>
                <a:cs typeface="Courier"/>
              </a:rPr>
              <a:t> as rating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>
                <a:latin typeface="Courier"/>
                <a:cs typeface="Courier"/>
              </a:rPr>
              <a:t>details as d, reviews as r</a:t>
            </a:r>
          </a:p>
          <a:p>
            <a:r>
              <a:rPr lang="en-US" dirty="0">
                <a:latin typeface="Courier"/>
                <a:cs typeface="Courier"/>
              </a:rPr>
              <a:t>    where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= </a:t>
            </a:r>
            <a:r>
              <a:rPr lang="en-US" dirty="0" err="1" smtClean="0">
                <a:latin typeface="Courier"/>
                <a:cs typeface="Courier"/>
              </a:rPr>
              <a:t>r.ProductID.Value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via route '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myapi?q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={keyword}</a:t>
            </a:r>
            <a:r>
              <a:rPr lang="en-US" dirty="0" smtClean="0">
                <a:latin typeface="Courier"/>
                <a:cs typeface="Courier"/>
              </a:rPr>
              <a:t>' </a:t>
            </a:r>
            <a:r>
              <a:rPr lang="en-US" dirty="0">
                <a:latin typeface="Courier"/>
                <a:cs typeface="Courier"/>
              </a:rPr>
              <a:t>using method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get</a:t>
            </a:r>
            <a:r>
              <a:rPr lang="en-US" dirty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140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432679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mkdir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myapp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cd </a:t>
            </a:r>
            <a:r>
              <a:rPr lang="en-US" sz="2400" dirty="0" err="1">
                <a:latin typeface="Courier"/>
                <a:cs typeface="Courier"/>
              </a:rPr>
              <a:t>myapp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curl </a:t>
            </a:r>
            <a:r>
              <a:rPr lang="en-US" sz="2400" dirty="0">
                <a:latin typeface="Courier"/>
                <a:cs typeface="Courier"/>
              </a:rPr>
              <a:t>-L "http://</a:t>
            </a:r>
            <a:r>
              <a:rPr lang="en-US" sz="2400" dirty="0" err="1">
                <a:latin typeface="Courier"/>
                <a:cs typeface="Courier"/>
              </a:rPr>
              <a:t>tinyurl.com</a:t>
            </a:r>
            <a:r>
              <a:rPr lang="en-US" sz="2400" dirty="0">
                <a:latin typeface="Courier"/>
                <a:cs typeface="Courier"/>
              </a:rPr>
              <a:t>/7cgglby"| </a:t>
            </a:r>
            <a:r>
              <a:rPr lang="en-US" sz="2400" dirty="0" smtClean="0">
                <a:latin typeface="Courier"/>
                <a:cs typeface="Courier"/>
              </a:rPr>
              <a:t>bash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bin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start.sh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27440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curl http://localhost:3000/</a:t>
            </a:r>
            <a:r>
              <a:rPr lang="en-US" sz="2400" dirty="0" err="1" smtClean="0">
                <a:latin typeface="Courier"/>
                <a:cs typeface="Courier"/>
              </a:rPr>
              <a:t>myapi?q</a:t>
            </a:r>
            <a:r>
              <a:rPr lang="en-US" sz="2400" dirty="0" smtClean="0">
                <a:latin typeface="Courier"/>
                <a:cs typeface="Courier"/>
              </a:rPr>
              <a:t>=</a:t>
            </a:r>
            <a:r>
              <a:rPr lang="en-US" sz="2400" dirty="0" err="1" smtClean="0">
                <a:latin typeface="Courier"/>
                <a:cs typeface="Courier"/>
              </a:rPr>
              <a:t>iPad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941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3235" y="1471085"/>
            <a:ext cx="7239000" cy="3928532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Calibri"/>
                <a:cs typeface="Calibri"/>
              </a:rPr>
              <a:t>Make peace</a:t>
            </a:r>
            <a:endParaRPr lang="en-US" sz="8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91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3235" y="1471085"/>
            <a:ext cx="7239000" cy="3928532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Calibri"/>
                <a:cs typeface="Calibri"/>
              </a:rPr>
              <a:t>Coming Soon …</a:t>
            </a:r>
            <a:endParaRPr lang="en-US" sz="8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21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7458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+mj-lt"/>
                <a:cs typeface="Korolev"/>
              </a:rPr>
              <a:t>1. Fix the server</a:t>
            </a:r>
            <a:endParaRPr lang="en-US" sz="9600" b="1" dirty="0">
              <a:latin typeface="+mj-lt"/>
              <a:cs typeface="Korolev"/>
            </a:endParaRPr>
          </a:p>
        </p:txBody>
      </p:sp>
    </p:spTree>
    <p:extLst>
      <p:ext uri="{BB962C8B-B14F-4D97-AF65-F5344CB8AC3E}">
        <p14:creationId xmlns:p14="http://schemas.microsoft.com/office/powerpoint/2010/main" val="360340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40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23" y="152400"/>
            <a:ext cx="9144000" cy="445883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5503497" y="2209800"/>
            <a:ext cx="1202103" cy="509738"/>
          </a:xfrm>
          <a:custGeom>
            <a:avLst/>
            <a:gdLst>
              <a:gd name="connsiteX0" fmla="*/ 781561 w 1052937"/>
              <a:gd name="connsiteY0" fmla="*/ 13850 h 849728"/>
              <a:gd name="connsiteX1" fmla="*/ 282230 w 1052937"/>
              <a:gd name="connsiteY1" fmla="*/ 57272 h 849728"/>
              <a:gd name="connsiteX2" fmla="*/ 206245 w 1052937"/>
              <a:gd name="connsiteY2" fmla="*/ 133261 h 849728"/>
              <a:gd name="connsiteX3" fmla="*/ 108550 w 1052937"/>
              <a:gd name="connsiteY3" fmla="*/ 241817 h 849728"/>
              <a:gd name="connsiteX4" fmla="*/ 86840 w 1052937"/>
              <a:gd name="connsiteY4" fmla="*/ 296095 h 849728"/>
              <a:gd name="connsiteX5" fmla="*/ 32565 w 1052937"/>
              <a:gd name="connsiteY5" fmla="*/ 382939 h 849728"/>
              <a:gd name="connsiteX6" fmla="*/ 10855 w 1052937"/>
              <a:gd name="connsiteY6" fmla="*/ 448072 h 849728"/>
              <a:gd name="connsiteX7" fmla="*/ 0 w 1052937"/>
              <a:gd name="connsiteY7" fmla="*/ 534917 h 849728"/>
              <a:gd name="connsiteX8" fmla="*/ 10855 w 1052937"/>
              <a:gd name="connsiteY8" fmla="*/ 686895 h 849728"/>
              <a:gd name="connsiteX9" fmla="*/ 32565 w 1052937"/>
              <a:gd name="connsiteY9" fmla="*/ 752028 h 849728"/>
              <a:gd name="connsiteX10" fmla="*/ 97695 w 1052937"/>
              <a:gd name="connsiteY10" fmla="*/ 795450 h 849728"/>
              <a:gd name="connsiteX11" fmla="*/ 151970 w 1052937"/>
              <a:gd name="connsiteY11" fmla="*/ 817161 h 849728"/>
              <a:gd name="connsiteX12" fmla="*/ 260520 w 1052937"/>
              <a:gd name="connsiteY12" fmla="*/ 838873 h 849728"/>
              <a:gd name="connsiteX13" fmla="*/ 303940 w 1052937"/>
              <a:gd name="connsiteY13" fmla="*/ 849728 h 849728"/>
              <a:gd name="connsiteX14" fmla="*/ 586171 w 1052937"/>
              <a:gd name="connsiteY14" fmla="*/ 838873 h 849728"/>
              <a:gd name="connsiteX15" fmla="*/ 629591 w 1052937"/>
              <a:gd name="connsiteY15" fmla="*/ 828017 h 849728"/>
              <a:gd name="connsiteX16" fmla="*/ 694721 w 1052937"/>
              <a:gd name="connsiteY16" fmla="*/ 806306 h 849728"/>
              <a:gd name="connsiteX17" fmla="*/ 824981 w 1052937"/>
              <a:gd name="connsiteY17" fmla="*/ 741173 h 849728"/>
              <a:gd name="connsiteX18" fmla="*/ 857546 w 1052937"/>
              <a:gd name="connsiteY18" fmla="*/ 697750 h 849728"/>
              <a:gd name="connsiteX19" fmla="*/ 879257 w 1052937"/>
              <a:gd name="connsiteY19" fmla="*/ 676039 h 849728"/>
              <a:gd name="connsiteX20" fmla="*/ 987807 w 1052937"/>
              <a:gd name="connsiteY20" fmla="*/ 524061 h 849728"/>
              <a:gd name="connsiteX21" fmla="*/ 1042082 w 1052937"/>
              <a:gd name="connsiteY21" fmla="*/ 458928 h 849728"/>
              <a:gd name="connsiteX22" fmla="*/ 1052937 w 1052937"/>
              <a:gd name="connsiteY22" fmla="*/ 426361 h 849728"/>
              <a:gd name="connsiteX23" fmla="*/ 1009517 w 1052937"/>
              <a:gd name="connsiteY23" fmla="*/ 306950 h 849728"/>
              <a:gd name="connsiteX24" fmla="*/ 955242 w 1052937"/>
              <a:gd name="connsiteY24" fmla="*/ 209250 h 849728"/>
              <a:gd name="connsiteX25" fmla="*/ 879257 w 1052937"/>
              <a:gd name="connsiteY25" fmla="*/ 144117 h 849728"/>
              <a:gd name="connsiteX26" fmla="*/ 814126 w 1052937"/>
              <a:gd name="connsiteY26" fmla="*/ 78983 h 849728"/>
              <a:gd name="connsiteX27" fmla="*/ 727286 w 1052937"/>
              <a:gd name="connsiteY27" fmla="*/ 57272 h 849728"/>
              <a:gd name="connsiteX28" fmla="*/ 694721 w 1052937"/>
              <a:gd name="connsiteY28" fmla="*/ 35561 h 84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52937" h="849728">
                <a:moveTo>
                  <a:pt x="781561" y="13850"/>
                </a:moveTo>
                <a:cubicBezTo>
                  <a:pt x="743060" y="14813"/>
                  <a:pt x="406445" y="-38282"/>
                  <a:pt x="282230" y="57272"/>
                </a:cubicBezTo>
                <a:cubicBezTo>
                  <a:pt x="253838" y="79113"/>
                  <a:pt x="231573" y="107931"/>
                  <a:pt x="206245" y="133261"/>
                </a:cubicBezTo>
                <a:cubicBezTo>
                  <a:pt x="176587" y="162921"/>
                  <a:pt x="130826" y="204688"/>
                  <a:pt x="108550" y="241817"/>
                </a:cubicBezTo>
                <a:cubicBezTo>
                  <a:pt x="98525" y="258527"/>
                  <a:pt x="96303" y="279061"/>
                  <a:pt x="86840" y="296095"/>
                </a:cubicBezTo>
                <a:cubicBezTo>
                  <a:pt x="40181" y="380085"/>
                  <a:pt x="66288" y="298629"/>
                  <a:pt x="32565" y="382939"/>
                </a:cubicBezTo>
                <a:cubicBezTo>
                  <a:pt x="24066" y="404188"/>
                  <a:pt x="10855" y="448072"/>
                  <a:pt x="10855" y="448072"/>
                </a:cubicBezTo>
                <a:cubicBezTo>
                  <a:pt x="7237" y="477020"/>
                  <a:pt x="0" y="505743"/>
                  <a:pt x="0" y="534917"/>
                </a:cubicBezTo>
                <a:cubicBezTo>
                  <a:pt x="0" y="585705"/>
                  <a:pt x="3321" y="636668"/>
                  <a:pt x="10855" y="686895"/>
                </a:cubicBezTo>
                <a:cubicBezTo>
                  <a:pt x="14250" y="709527"/>
                  <a:pt x="13524" y="739333"/>
                  <a:pt x="32565" y="752028"/>
                </a:cubicBezTo>
                <a:cubicBezTo>
                  <a:pt x="54275" y="766502"/>
                  <a:pt x="73469" y="785759"/>
                  <a:pt x="97695" y="795450"/>
                </a:cubicBezTo>
                <a:cubicBezTo>
                  <a:pt x="115787" y="802687"/>
                  <a:pt x="133485" y="810999"/>
                  <a:pt x="151970" y="817161"/>
                </a:cubicBezTo>
                <a:cubicBezTo>
                  <a:pt x="189791" y="829769"/>
                  <a:pt x="220435" y="830856"/>
                  <a:pt x="260520" y="838873"/>
                </a:cubicBezTo>
                <a:cubicBezTo>
                  <a:pt x="275149" y="841799"/>
                  <a:pt x="289467" y="846110"/>
                  <a:pt x="303940" y="849728"/>
                </a:cubicBezTo>
                <a:cubicBezTo>
                  <a:pt x="398017" y="846110"/>
                  <a:pt x="492233" y="845136"/>
                  <a:pt x="586171" y="838873"/>
                </a:cubicBezTo>
                <a:cubicBezTo>
                  <a:pt x="601057" y="837881"/>
                  <a:pt x="615301" y="832304"/>
                  <a:pt x="629591" y="828017"/>
                </a:cubicBezTo>
                <a:cubicBezTo>
                  <a:pt x="651510" y="821441"/>
                  <a:pt x="694721" y="806306"/>
                  <a:pt x="694721" y="806306"/>
                </a:cubicBezTo>
                <a:cubicBezTo>
                  <a:pt x="794212" y="744121"/>
                  <a:pt x="748444" y="760307"/>
                  <a:pt x="824981" y="741173"/>
                </a:cubicBezTo>
                <a:cubicBezTo>
                  <a:pt x="835836" y="726699"/>
                  <a:pt x="845964" y="711649"/>
                  <a:pt x="857546" y="697750"/>
                </a:cubicBezTo>
                <a:cubicBezTo>
                  <a:pt x="864098" y="689887"/>
                  <a:pt x="873308" y="684367"/>
                  <a:pt x="879257" y="676039"/>
                </a:cubicBezTo>
                <a:cubicBezTo>
                  <a:pt x="936421" y="596007"/>
                  <a:pt x="892272" y="619599"/>
                  <a:pt x="987807" y="524061"/>
                </a:cubicBezTo>
                <a:cubicBezTo>
                  <a:pt x="1011815" y="500052"/>
                  <a:pt x="1026969" y="489156"/>
                  <a:pt x="1042082" y="458928"/>
                </a:cubicBezTo>
                <a:cubicBezTo>
                  <a:pt x="1047199" y="448693"/>
                  <a:pt x="1049319" y="437217"/>
                  <a:pt x="1052937" y="426361"/>
                </a:cubicBezTo>
                <a:cubicBezTo>
                  <a:pt x="1036782" y="329428"/>
                  <a:pt x="1055161" y="390635"/>
                  <a:pt x="1009517" y="306950"/>
                </a:cubicBezTo>
                <a:cubicBezTo>
                  <a:pt x="994240" y="278941"/>
                  <a:pt x="977988" y="235788"/>
                  <a:pt x="955242" y="209250"/>
                </a:cubicBezTo>
                <a:cubicBezTo>
                  <a:pt x="871935" y="112054"/>
                  <a:pt x="948396" y="205577"/>
                  <a:pt x="879257" y="144117"/>
                </a:cubicBezTo>
                <a:cubicBezTo>
                  <a:pt x="856309" y="123718"/>
                  <a:pt x="843254" y="88692"/>
                  <a:pt x="814126" y="78983"/>
                </a:cubicBezTo>
                <a:cubicBezTo>
                  <a:pt x="739687" y="54170"/>
                  <a:pt x="832078" y="83471"/>
                  <a:pt x="727286" y="57272"/>
                </a:cubicBezTo>
                <a:cubicBezTo>
                  <a:pt x="691288" y="48272"/>
                  <a:pt x="694721" y="56911"/>
                  <a:pt x="694721" y="35561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487680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http://</a:t>
            </a:r>
            <a:r>
              <a:rPr lang="en-US" sz="3600" dirty="0" err="1"/>
              <a:t>ql-io.github.com</a:t>
            </a:r>
            <a:r>
              <a:rPr lang="en-US" sz="3600" dirty="0"/>
              <a:t>/</a:t>
            </a:r>
          </a:p>
        </p:txBody>
      </p:sp>
      <p:sp>
        <p:nvSpPr>
          <p:cNvPr id="8" name="Freeform 7"/>
          <p:cNvSpPr/>
          <p:nvPr/>
        </p:nvSpPr>
        <p:spPr>
          <a:xfrm>
            <a:off x="5601192" y="4852435"/>
            <a:ext cx="141476" cy="553634"/>
          </a:xfrm>
          <a:custGeom>
            <a:avLst/>
            <a:gdLst>
              <a:gd name="connsiteX0" fmla="*/ 0 w 141476"/>
              <a:gd name="connsiteY0" fmla="*/ 0 h 553634"/>
              <a:gd name="connsiteX1" fmla="*/ 32565 w 141476"/>
              <a:gd name="connsiteY1" fmla="*/ 151978 h 553634"/>
              <a:gd name="connsiteX2" fmla="*/ 54275 w 141476"/>
              <a:gd name="connsiteY2" fmla="*/ 249678 h 553634"/>
              <a:gd name="connsiteX3" fmla="*/ 65130 w 141476"/>
              <a:gd name="connsiteY3" fmla="*/ 293100 h 553634"/>
              <a:gd name="connsiteX4" fmla="*/ 86840 w 141476"/>
              <a:gd name="connsiteY4" fmla="*/ 336523 h 553634"/>
              <a:gd name="connsiteX5" fmla="*/ 108550 w 141476"/>
              <a:gd name="connsiteY5" fmla="*/ 401656 h 553634"/>
              <a:gd name="connsiteX6" fmla="*/ 119405 w 141476"/>
              <a:gd name="connsiteY6" fmla="*/ 434223 h 553634"/>
              <a:gd name="connsiteX7" fmla="*/ 130260 w 141476"/>
              <a:gd name="connsiteY7" fmla="*/ 488500 h 553634"/>
              <a:gd name="connsiteX8" fmla="*/ 141115 w 141476"/>
              <a:gd name="connsiteY8" fmla="*/ 553634 h 55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476" h="553634">
                <a:moveTo>
                  <a:pt x="0" y="0"/>
                </a:moveTo>
                <a:cubicBezTo>
                  <a:pt x="20653" y="165230"/>
                  <a:pt x="-3829" y="15493"/>
                  <a:pt x="32565" y="151978"/>
                </a:cubicBezTo>
                <a:cubicBezTo>
                  <a:pt x="41160" y="184213"/>
                  <a:pt x="46774" y="217171"/>
                  <a:pt x="54275" y="249678"/>
                </a:cubicBezTo>
                <a:cubicBezTo>
                  <a:pt x="57630" y="264215"/>
                  <a:pt x="59892" y="279130"/>
                  <a:pt x="65130" y="293100"/>
                </a:cubicBezTo>
                <a:cubicBezTo>
                  <a:pt x="70812" y="308252"/>
                  <a:pt x="80830" y="321498"/>
                  <a:pt x="86840" y="336523"/>
                </a:cubicBezTo>
                <a:cubicBezTo>
                  <a:pt x="95339" y="357772"/>
                  <a:pt x="101313" y="379945"/>
                  <a:pt x="108550" y="401656"/>
                </a:cubicBezTo>
                <a:cubicBezTo>
                  <a:pt x="112168" y="412512"/>
                  <a:pt x="117161" y="423002"/>
                  <a:pt x="119405" y="434223"/>
                </a:cubicBezTo>
                <a:cubicBezTo>
                  <a:pt x="123023" y="452315"/>
                  <a:pt x="125785" y="470600"/>
                  <a:pt x="130260" y="488500"/>
                </a:cubicBezTo>
                <a:cubicBezTo>
                  <a:pt x="144548" y="545653"/>
                  <a:pt x="141115" y="496070"/>
                  <a:pt x="141115" y="553634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562600" y="4679086"/>
            <a:ext cx="591950" cy="654914"/>
          </a:xfrm>
          <a:custGeom>
            <a:avLst/>
            <a:gdLst>
              <a:gd name="connsiteX0" fmla="*/ 0 w 591950"/>
              <a:gd name="connsiteY0" fmla="*/ 206256 h 654914"/>
              <a:gd name="connsiteX1" fmla="*/ 119405 w 591950"/>
              <a:gd name="connsiteY1" fmla="*/ 108556 h 654914"/>
              <a:gd name="connsiteX2" fmla="*/ 173680 w 591950"/>
              <a:gd name="connsiteY2" fmla="*/ 65133 h 654914"/>
              <a:gd name="connsiteX3" fmla="*/ 238810 w 591950"/>
              <a:gd name="connsiteY3" fmla="*/ 43422 h 654914"/>
              <a:gd name="connsiteX4" fmla="*/ 271376 w 591950"/>
              <a:gd name="connsiteY4" fmla="*/ 32567 h 654914"/>
              <a:gd name="connsiteX5" fmla="*/ 325651 w 591950"/>
              <a:gd name="connsiteY5" fmla="*/ 10856 h 654914"/>
              <a:gd name="connsiteX6" fmla="*/ 379926 w 591950"/>
              <a:gd name="connsiteY6" fmla="*/ 0 h 654914"/>
              <a:gd name="connsiteX7" fmla="*/ 445056 w 591950"/>
              <a:gd name="connsiteY7" fmla="*/ 10856 h 654914"/>
              <a:gd name="connsiteX8" fmla="*/ 455911 w 591950"/>
              <a:gd name="connsiteY8" fmla="*/ 43422 h 654914"/>
              <a:gd name="connsiteX9" fmla="*/ 401636 w 591950"/>
              <a:gd name="connsiteY9" fmla="*/ 238822 h 654914"/>
              <a:gd name="connsiteX10" fmla="*/ 358216 w 591950"/>
              <a:gd name="connsiteY10" fmla="*/ 271389 h 654914"/>
              <a:gd name="connsiteX11" fmla="*/ 325651 w 591950"/>
              <a:gd name="connsiteY11" fmla="*/ 303956 h 654914"/>
              <a:gd name="connsiteX12" fmla="*/ 303941 w 591950"/>
              <a:gd name="connsiteY12" fmla="*/ 336522 h 654914"/>
              <a:gd name="connsiteX13" fmla="*/ 390781 w 591950"/>
              <a:gd name="connsiteY13" fmla="*/ 325667 h 654914"/>
              <a:gd name="connsiteX14" fmla="*/ 434201 w 591950"/>
              <a:gd name="connsiteY14" fmla="*/ 303956 h 654914"/>
              <a:gd name="connsiteX15" fmla="*/ 531896 w 591950"/>
              <a:gd name="connsiteY15" fmla="*/ 282245 h 654914"/>
              <a:gd name="connsiteX16" fmla="*/ 586171 w 591950"/>
              <a:gd name="connsiteY16" fmla="*/ 293100 h 654914"/>
              <a:gd name="connsiteX17" fmla="*/ 575316 w 591950"/>
              <a:gd name="connsiteY17" fmla="*/ 423367 h 654914"/>
              <a:gd name="connsiteX18" fmla="*/ 466766 w 591950"/>
              <a:gd name="connsiteY18" fmla="*/ 510211 h 654914"/>
              <a:gd name="connsiteX19" fmla="*/ 445056 w 591950"/>
              <a:gd name="connsiteY19" fmla="*/ 542778 h 654914"/>
              <a:gd name="connsiteX20" fmla="*/ 412491 w 591950"/>
              <a:gd name="connsiteY20" fmla="*/ 553634 h 654914"/>
              <a:gd name="connsiteX21" fmla="*/ 369071 w 591950"/>
              <a:gd name="connsiteY21" fmla="*/ 575345 h 654914"/>
              <a:gd name="connsiteX22" fmla="*/ 303941 w 591950"/>
              <a:gd name="connsiteY22" fmla="*/ 607911 h 654914"/>
              <a:gd name="connsiteX23" fmla="*/ 119405 w 591950"/>
              <a:gd name="connsiteY23" fmla="*/ 651334 h 6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91950" h="654914">
                <a:moveTo>
                  <a:pt x="0" y="206256"/>
                </a:moveTo>
                <a:cubicBezTo>
                  <a:pt x="39802" y="173689"/>
                  <a:pt x="83042" y="144922"/>
                  <a:pt x="119405" y="108556"/>
                </a:cubicBezTo>
                <a:cubicBezTo>
                  <a:pt x="137450" y="90510"/>
                  <a:pt x="149030" y="76089"/>
                  <a:pt x="173680" y="65133"/>
                </a:cubicBezTo>
                <a:cubicBezTo>
                  <a:pt x="194592" y="55838"/>
                  <a:pt x="217100" y="50659"/>
                  <a:pt x="238810" y="43422"/>
                </a:cubicBezTo>
                <a:cubicBezTo>
                  <a:pt x="249665" y="39803"/>
                  <a:pt x="260752" y="36817"/>
                  <a:pt x="271376" y="32567"/>
                </a:cubicBezTo>
                <a:cubicBezTo>
                  <a:pt x="289468" y="25330"/>
                  <a:pt x="306987" y="16455"/>
                  <a:pt x="325651" y="10856"/>
                </a:cubicBezTo>
                <a:cubicBezTo>
                  <a:pt x="343323" y="5554"/>
                  <a:pt x="361834" y="3619"/>
                  <a:pt x="379926" y="0"/>
                </a:cubicBezTo>
                <a:cubicBezTo>
                  <a:pt x="401636" y="3619"/>
                  <a:pt x="425947" y="-64"/>
                  <a:pt x="445056" y="10856"/>
                </a:cubicBezTo>
                <a:cubicBezTo>
                  <a:pt x="454991" y="16533"/>
                  <a:pt x="456625" y="32002"/>
                  <a:pt x="455911" y="43422"/>
                </a:cubicBezTo>
                <a:cubicBezTo>
                  <a:pt x="451463" y="114589"/>
                  <a:pt x="449612" y="183989"/>
                  <a:pt x="401636" y="238822"/>
                </a:cubicBezTo>
                <a:cubicBezTo>
                  <a:pt x="389723" y="252438"/>
                  <a:pt x="371952" y="259614"/>
                  <a:pt x="358216" y="271389"/>
                </a:cubicBezTo>
                <a:cubicBezTo>
                  <a:pt x="346560" y="281380"/>
                  <a:pt x="335479" y="292162"/>
                  <a:pt x="325651" y="303956"/>
                </a:cubicBezTo>
                <a:cubicBezTo>
                  <a:pt x="317299" y="313979"/>
                  <a:pt x="291564" y="332396"/>
                  <a:pt x="303941" y="336522"/>
                </a:cubicBezTo>
                <a:cubicBezTo>
                  <a:pt x="331616" y="345747"/>
                  <a:pt x="361834" y="329285"/>
                  <a:pt x="390781" y="325667"/>
                </a:cubicBezTo>
                <a:cubicBezTo>
                  <a:pt x="405254" y="318430"/>
                  <a:pt x="419050" y="309638"/>
                  <a:pt x="434201" y="303956"/>
                </a:cubicBezTo>
                <a:cubicBezTo>
                  <a:pt x="451726" y="297384"/>
                  <a:pt x="517151" y="285194"/>
                  <a:pt x="531896" y="282245"/>
                </a:cubicBezTo>
                <a:cubicBezTo>
                  <a:pt x="549988" y="285863"/>
                  <a:pt x="580745" y="275466"/>
                  <a:pt x="586171" y="293100"/>
                </a:cubicBezTo>
                <a:cubicBezTo>
                  <a:pt x="598985" y="334746"/>
                  <a:pt x="588312" y="381777"/>
                  <a:pt x="575316" y="423367"/>
                </a:cubicBezTo>
                <a:cubicBezTo>
                  <a:pt x="567175" y="449419"/>
                  <a:pt x="480436" y="501097"/>
                  <a:pt x="466766" y="510211"/>
                </a:cubicBezTo>
                <a:cubicBezTo>
                  <a:pt x="459529" y="521067"/>
                  <a:pt x="455243" y="534627"/>
                  <a:pt x="445056" y="542778"/>
                </a:cubicBezTo>
                <a:cubicBezTo>
                  <a:pt x="436121" y="549926"/>
                  <a:pt x="423008" y="549126"/>
                  <a:pt x="412491" y="553634"/>
                </a:cubicBezTo>
                <a:cubicBezTo>
                  <a:pt x="397618" y="560009"/>
                  <a:pt x="383121" y="567316"/>
                  <a:pt x="369071" y="575345"/>
                </a:cubicBezTo>
                <a:cubicBezTo>
                  <a:pt x="310153" y="609014"/>
                  <a:pt x="363646" y="588009"/>
                  <a:pt x="303941" y="607911"/>
                </a:cubicBezTo>
                <a:cubicBezTo>
                  <a:pt x="205694" y="673413"/>
                  <a:pt x="264903" y="651334"/>
                  <a:pt x="119405" y="651334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154798" y="4678746"/>
            <a:ext cx="336506" cy="379945"/>
          </a:xfrm>
          <a:custGeom>
            <a:avLst/>
            <a:gdLst>
              <a:gd name="connsiteX0" fmla="*/ 0 w 336506"/>
              <a:gd name="connsiteY0" fmla="*/ 0 h 379945"/>
              <a:gd name="connsiteX1" fmla="*/ 21710 w 336506"/>
              <a:gd name="connsiteY1" fmla="*/ 108556 h 379945"/>
              <a:gd name="connsiteX2" fmla="*/ 43420 w 336506"/>
              <a:gd name="connsiteY2" fmla="*/ 249678 h 379945"/>
              <a:gd name="connsiteX3" fmla="*/ 75985 w 336506"/>
              <a:gd name="connsiteY3" fmla="*/ 358234 h 379945"/>
              <a:gd name="connsiteX4" fmla="*/ 108550 w 336506"/>
              <a:gd name="connsiteY4" fmla="*/ 379945 h 379945"/>
              <a:gd name="connsiteX5" fmla="*/ 184535 w 336506"/>
              <a:gd name="connsiteY5" fmla="*/ 358234 h 379945"/>
              <a:gd name="connsiteX6" fmla="*/ 227956 w 336506"/>
              <a:gd name="connsiteY6" fmla="*/ 325667 h 379945"/>
              <a:gd name="connsiteX7" fmla="*/ 293086 w 336506"/>
              <a:gd name="connsiteY7" fmla="*/ 303956 h 379945"/>
              <a:gd name="connsiteX8" fmla="*/ 325651 w 336506"/>
              <a:gd name="connsiteY8" fmla="*/ 293100 h 379945"/>
              <a:gd name="connsiteX9" fmla="*/ 336506 w 336506"/>
              <a:gd name="connsiteY9" fmla="*/ 282245 h 37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506" h="379945">
                <a:moveTo>
                  <a:pt x="0" y="0"/>
                </a:moveTo>
                <a:cubicBezTo>
                  <a:pt x="7237" y="36185"/>
                  <a:pt x="17133" y="71939"/>
                  <a:pt x="21710" y="108556"/>
                </a:cubicBezTo>
                <a:cubicBezTo>
                  <a:pt x="31109" y="183753"/>
                  <a:pt x="29212" y="185739"/>
                  <a:pt x="43420" y="249678"/>
                </a:cubicBezTo>
                <a:cubicBezTo>
                  <a:pt x="47198" y="266681"/>
                  <a:pt x="68926" y="353528"/>
                  <a:pt x="75985" y="358234"/>
                </a:cubicBezTo>
                <a:lnTo>
                  <a:pt x="108550" y="379945"/>
                </a:lnTo>
                <a:cubicBezTo>
                  <a:pt x="117945" y="377596"/>
                  <a:pt x="172426" y="365154"/>
                  <a:pt x="184535" y="358234"/>
                </a:cubicBezTo>
                <a:cubicBezTo>
                  <a:pt x="200243" y="349257"/>
                  <a:pt x="211774" y="333758"/>
                  <a:pt x="227956" y="325667"/>
                </a:cubicBezTo>
                <a:cubicBezTo>
                  <a:pt x="248424" y="315432"/>
                  <a:pt x="271376" y="311193"/>
                  <a:pt x="293086" y="303956"/>
                </a:cubicBezTo>
                <a:cubicBezTo>
                  <a:pt x="303941" y="300337"/>
                  <a:pt x="317560" y="301191"/>
                  <a:pt x="325651" y="293100"/>
                </a:cubicBezTo>
                <a:lnTo>
                  <a:pt x="336506" y="282245"/>
                </a:ln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401850" y="4439924"/>
            <a:ext cx="379950" cy="457500"/>
          </a:xfrm>
          <a:custGeom>
            <a:avLst/>
            <a:gdLst>
              <a:gd name="connsiteX0" fmla="*/ 21734 w 379950"/>
              <a:gd name="connsiteY0" fmla="*/ 21711 h 457500"/>
              <a:gd name="connsiteX1" fmla="*/ 10879 w 379950"/>
              <a:gd name="connsiteY1" fmla="*/ 75989 h 457500"/>
              <a:gd name="connsiteX2" fmla="*/ 24 w 379950"/>
              <a:gd name="connsiteY2" fmla="*/ 119411 h 457500"/>
              <a:gd name="connsiteX3" fmla="*/ 10879 w 379950"/>
              <a:gd name="connsiteY3" fmla="*/ 336522 h 457500"/>
              <a:gd name="connsiteX4" fmla="*/ 43444 w 379950"/>
              <a:gd name="connsiteY4" fmla="*/ 379945 h 457500"/>
              <a:gd name="connsiteX5" fmla="*/ 130284 w 379950"/>
              <a:gd name="connsiteY5" fmla="*/ 434222 h 457500"/>
              <a:gd name="connsiteX6" fmla="*/ 195414 w 379950"/>
              <a:gd name="connsiteY6" fmla="*/ 455934 h 457500"/>
              <a:gd name="connsiteX7" fmla="*/ 336530 w 379950"/>
              <a:gd name="connsiteY7" fmla="*/ 445078 h 457500"/>
              <a:gd name="connsiteX8" fmla="*/ 379950 w 379950"/>
              <a:gd name="connsiteY8" fmla="*/ 358233 h 457500"/>
              <a:gd name="connsiteX9" fmla="*/ 369095 w 379950"/>
              <a:gd name="connsiteY9" fmla="*/ 141122 h 457500"/>
              <a:gd name="connsiteX10" fmla="*/ 347385 w 379950"/>
              <a:gd name="connsiteY10" fmla="*/ 108556 h 457500"/>
              <a:gd name="connsiteX11" fmla="*/ 314820 w 379950"/>
              <a:gd name="connsiteY11" fmla="*/ 86845 h 457500"/>
              <a:gd name="connsiteX12" fmla="*/ 227979 w 379950"/>
              <a:gd name="connsiteY12" fmla="*/ 54278 h 457500"/>
              <a:gd name="connsiteX13" fmla="*/ 195414 w 379950"/>
              <a:gd name="connsiteY13" fmla="*/ 21711 h 457500"/>
              <a:gd name="connsiteX14" fmla="*/ 151994 w 379950"/>
              <a:gd name="connsiteY14" fmla="*/ 10856 h 457500"/>
              <a:gd name="connsiteX15" fmla="*/ 119429 w 379950"/>
              <a:gd name="connsiteY15" fmla="*/ 0 h 457500"/>
              <a:gd name="connsiteX16" fmla="*/ 21734 w 379950"/>
              <a:gd name="connsiteY16" fmla="*/ 21711 h 4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9950" h="457500">
                <a:moveTo>
                  <a:pt x="21734" y="21711"/>
                </a:moveTo>
                <a:cubicBezTo>
                  <a:pt x="3642" y="34376"/>
                  <a:pt x="14881" y="57977"/>
                  <a:pt x="10879" y="75989"/>
                </a:cubicBezTo>
                <a:cubicBezTo>
                  <a:pt x="7643" y="90553"/>
                  <a:pt x="24" y="104492"/>
                  <a:pt x="24" y="119411"/>
                </a:cubicBezTo>
                <a:cubicBezTo>
                  <a:pt x="24" y="191872"/>
                  <a:pt x="-1033" y="265047"/>
                  <a:pt x="10879" y="336522"/>
                </a:cubicBezTo>
                <a:cubicBezTo>
                  <a:pt x="13853" y="354368"/>
                  <a:pt x="30651" y="367151"/>
                  <a:pt x="43444" y="379945"/>
                </a:cubicBezTo>
                <a:cubicBezTo>
                  <a:pt x="65217" y="401719"/>
                  <a:pt x="101623" y="422757"/>
                  <a:pt x="130284" y="434222"/>
                </a:cubicBezTo>
                <a:cubicBezTo>
                  <a:pt x="151532" y="442722"/>
                  <a:pt x="173704" y="448697"/>
                  <a:pt x="195414" y="455934"/>
                </a:cubicBezTo>
                <a:cubicBezTo>
                  <a:pt x="242453" y="452315"/>
                  <a:pt x="294835" y="467153"/>
                  <a:pt x="336530" y="445078"/>
                </a:cubicBezTo>
                <a:cubicBezTo>
                  <a:pt x="365133" y="429934"/>
                  <a:pt x="379950" y="358233"/>
                  <a:pt x="379950" y="358233"/>
                </a:cubicBezTo>
                <a:cubicBezTo>
                  <a:pt x="376332" y="285863"/>
                  <a:pt x="378467" y="212974"/>
                  <a:pt x="369095" y="141122"/>
                </a:cubicBezTo>
                <a:cubicBezTo>
                  <a:pt x="367408" y="128185"/>
                  <a:pt x="356610" y="117781"/>
                  <a:pt x="347385" y="108556"/>
                </a:cubicBezTo>
                <a:cubicBezTo>
                  <a:pt x="338160" y="99331"/>
                  <a:pt x="326147" y="93318"/>
                  <a:pt x="314820" y="86845"/>
                </a:cubicBezTo>
                <a:cubicBezTo>
                  <a:pt x="270668" y="61614"/>
                  <a:pt x="275470" y="66151"/>
                  <a:pt x="227979" y="54278"/>
                </a:cubicBezTo>
                <a:cubicBezTo>
                  <a:pt x="217124" y="43422"/>
                  <a:pt x="208743" y="29328"/>
                  <a:pt x="195414" y="21711"/>
                </a:cubicBezTo>
                <a:cubicBezTo>
                  <a:pt x="182461" y="14309"/>
                  <a:pt x="166339" y="14955"/>
                  <a:pt x="151994" y="10856"/>
                </a:cubicBezTo>
                <a:cubicBezTo>
                  <a:pt x="140992" y="7712"/>
                  <a:pt x="130284" y="3619"/>
                  <a:pt x="119429" y="0"/>
                </a:cubicBezTo>
                <a:cubicBezTo>
                  <a:pt x="39862" y="11368"/>
                  <a:pt x="39826" y="9046"/>
                  <a:pt x="21734" y="21711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858000" y="4179391"/>
            <a:ext cx="380707" cy="553633"/>
          </a:xfrm>
          <a:custGeom>
            <a:avLst/>
            <a:gdLst>
              <a:gd name="connsiteX0" fmla="*/ 228715 w 380707"/>
              <a:gd name="connsiteY0" fmla="*/ 0 h 553633"/>
              <a:gd name="connsiteX1" fmla="*/ 120164 w 380707"/>
              <a:gd name="connsiteY1" fmla="*/ 10855 h 553633"/>
              <a:gd name="connsiteX2" fmla="*/ 65889 w 380707"/>
              <a:gd name="connsiteY2" fmla="*/ 54277 h 553633"/>
              <a:gd name="connsiteX3" fmla="*/ 11614 w 380707"/>
              <a:gd name="connsiteY3" fmla="*/ 184544 h 553633"/>
              <a:gd name="connsiteX4" fmla="*/ 44179 w 380707"/>
              <a:gd name="connsiteY4" fmla="*/ 510211 h 553633"/>
              <a:gd name="connsiteX5" fmla="*/ 87599 w 380707"/>
              <a:gd name="connsiteY5" fmla="*/ 542778 h 553633"/>
              <a:gd name="connsiteX6" fmla="*/ 120164 w 380707"/>
              <a:gd name="connsiteY6" fmla="*/ 553633 h 553633"/>
              <a:gd name="connsiteX7" fmla="*/ 207004 w 380707"/>
              <a:gd name="connsiteY7" fmla="*/ 531922 h 553633"/>
              <a:gd name="connsiteX8" fmla="*/ 239570 w 380707"/>
              <a:gd name="connsiteY8" fmla="*/ 521066 h 553633"/>
              <a:gd name="connsiteX9" fmla="*/ 293845 w 380707"/>
              <a:gd name="connsiteY9" fmla="*/ 445078 h 553633"/>
              <a:gd name="connsiteX10" fmla="*/ 272135 w 380707"/>
              <a:gd name="connsiteY10" fmla="*/ 369089 h 553633"/>
              <a:gd name="connsiteX11" fmla="*/ 228715 w 380707"/>
              <a:gd name="connsiteY11" fmla="*/ 358233 h 553633"/>
              <a:gd name="connsiteX12" fmla="*/ 174439 w 380707"/>
              <a:gd name="connsiteY12" fmla="*/ 347378 h 553633"/>
              <a:gd name="connsiteX13" fmla="*/ 141874 w 380707"/>
              <a:gd name="connsiteY13" fmla="*/ 314811 h 553633"/>
              <a:gd name="connsiteX14" fmla="*/ 174439 w 380707"/>
              <a:gd name="connsiteY14" fmla="*/ 271389 h 553633"/>
              <a:gd name="connsiteX15" fmla="*/ 196149 w 380707"/>
              <a:gd name="connsiteY15" fmla="*/ 238822 h 553633"/>
              <a:gd name="connsiteX16" fmla="*/ 228715 w 380707"/>
              <a:gd name="connsiteY16" fmla="*/ 227966 h 553633"/>
              <a:gd name="connsiteX17" fmla="*/ 293845 w 380707"/>
              <a:gd name="connsiteY17" fmla="*/ 195400 h 553633"/>
              <a:gd name="connsiteX18" fmla="*/ 326410 w 380707"/>
              <a:gd name="connsiteY18" fmla="*/ 206255 h 553633"/>
              <a:gd name="connsiteX19" fmla="*/ 337265 w 380707"/>
              <a:gd name="connsiteY19" fmla="*/ 260533 h 553633"/>
              <a:gd name="connsiteX20" fmla="*/ 358975 w 380707"/>
              <a:gd name="connsiteY20" fmla="*/ 303955 h 553633"/>
              <a:gd name="connsiteX21" fmla="*/ 369830 w 380707"/>
              <a:gd name="connsiteY21" fmla="*/ 347378 h 553633"/>
              <a:gd name="connsiteX22" fmla="*/ 380685 w 380707"/>
              <a:gd name="connsiteY22" fmla="*/ 445078 h 55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0707" h="553633">
                <a:moveTo>
                  <a:pt x="228715" y="0"/>
                </a:moveTo>
                <a:cubicBezTo>
                  <a:pt x="192531" y="3618"/>
                  <a:pt x="154662" y="-645"/>
                  <a:pt x="120164" y="10855"/>
                </a:cubicBezTo>
                <a:cubicBezTo>
                  <a:pt x="98184" y="18182"/>
                  <a:pt x="79790" y="35741"/>
                  <a:pt x="65889" y="54277"/>
                </a:cubicBezTo>
                <a:cubicBezTo>
                  <a:pt x="28320" y="104371"/>
                  <a:pt x="24545" y="132816"/>
                  <a:pt x="11614" y="184544"/>
                </a:cubicBezTo>
                <a:cubicBezTo>
                  <a:pt x="12008" y="195190"/>
                  <a:pt x="-30300" y="435728"/>
                  <a:pt x="44179" y="510211"/>
                </a:cubicBezTo>
                <a:cubicBezTo>
                  <a:pt x="56972" y="523004"/>
                  <a:pt x="71891" y="533802"/>
                  <a:pt x="87599" y="542778"/>
                </a:cubicBezTo>
                <a:cubicBezTo>
                  <a:pt x="97533" y="548455"/>
                  <a:pt x="109309" y="550015"/>
                  <a:pt x="120164" y="553633"/>
                </a:cubicBezTo>
                <a:cubicBezTo>
                  <a:pt x="149111" y="546396"/>
                  <a:pt x="178218" y="539773"/>
                  <a:pt x="207004" y="531922"/>
                </a:cubicBezTo>
                <a:cubicBezTo>
                  <a:pt x="218043" y="528911"/>
                  <a:pt x="230780" y="528392"/>
                  <a:pt x="239570" y="521066"/>
                </a:cubicBezTo>
                <a:cubicBezTo>
                  <a:pt x="249667" y="512651"/>
                  <a:pt x="283946" y="459927"/>
                  <a:pt x="293845" y="445078"/>
                </a:cubicBezTo>
                <a:cubicBezTo>
                  <a:pt x="286608" y="419748"/>
                  <a:pt x="287940" y="390164"/>
                  <a:pt x="272135" y="369089"/>
                </a:cubicBezTo>
                <a:cubicBezTo>
                  <a:pt x="263184" y="357154"/>
                  <a:pt x="243279" y="361469"/>
                  <a:pt x="228715" y="358233"/>
                </a:cubicBezTo>
                <a:cubicBezTo>
                  <a:pt x="210704" y="354230"/>
                  <a:pt x="192531" y="350996"/>
                  <a:pt x="174439" y="347378"/>
                </a:cubicBezTo>
                <a:cubicBezTo>
                  <a:pt x="163584" y="336522"/>
                  <a:pt x="141874" y="330163"/>
                  <a:pt x="141874" y="314811"/>
                </a:cubicBezTo>
                <a:cubicBezTo>
                  <a:pt x="141874" y="296719"/>
                  <a:pt x="163923" y="286111"/>
                  <a:pt x="174439" y="271389"/>
                </a:cubicBezTo>
                <a:cubicBezTo>
                  <a:pt x="182022" y="260772"/>
                  <a:pt x="185961" y="246972"/>
                  <a:pt x="196149" y="238822"/>
                </a:cubicBezTo>
                <a:cubicBezTo>
                  <a:pt x="205084" y="231674"/>
                  <a:pt x="218481" y="233083"/>
                  <a:pt x="228715" y="227966"/>
                </a:cubicBezTo>
                <a:cubicBezTo>
                  <a:pt x="312882" y="185881"/>
                  <a:pt x="211996" y="222683"/>
                  <a:pt x="293845" y="195400"/>
                </a:cubicBezTo>
                <a:cubicBezTo>
                  <a:pt x="304700" y="199018"/>
                  <a:pt x="320063" y="196734"/>
                  <a:pt x="326410" y="206255"/>
                </a:cubicBezTo>
                <a:cubicBezTo>
                  <a:pt x="336644" y="221607"/>
                  <a:pt x="331431" y="243029"/>
                  <a:pt x="337265" y="260533"/>
                </a:cubicBezTo>
                <a:cubicBezTo>
                  <a:pt x="342382" y="275885"/>
                  <a:pt x="351738" y="289481"/>
                  <a:pt x="358975" y="303955"/>
                </a:cubicBezTo>
                <a:cubicBezTo>
                  <a:pt x="362593" y="318429"/>
                  <a:pt x="367161" y="332699"/>
                  <a:pt x="369830" y="347378"/>
                </a:cubicBezTo>
                <a:cubicBezTo>
                  <a:pt x="381708" y="412713"/>
                  <a:pt x="380685" y="402819"/>
                  <a:pt x="380685" y="445078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3235" y="1143000"/>
            <a:ext cx="7239000" cy="1957915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Calibri"/>
                <a:cs typeface="Calibri"/>
              </a:rPr>
              <a:t>We're Hiring</a:t>
            </a:r>
            <a:endParaRPr lang="en-US" sz="8000" b="1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114800"/>
            <a:ext cx="2887133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4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7458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+mj-lt"/>
                <a:cs typeface="Korolev"/>
              </a:rPr>
              <a:t>Get protocols right</a:t>
            </a:r>
            <a:endParaRPr lang="en-US" sz="9600" b="1" dirty="0">
              <a:latin typeface="+mj-lt"/>
              <a:cs typeface="Korolev"/>
            </a:endParaRPr>
          </a:p>
        </p:txBody>
      </p:sp>
    </p:spTree>
    <p:extLst>
      <p:ext uri="{BB962C8B-B14F-4D97-AF65-F5344CB8AC3E}">
        <p14:creationId xmlns:p14="http://schemas.microsoft.com/office/powerpoint/2010/main" val="203073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0"/>
            <a:ext cx="5227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7458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+mj-lt"/>
                <a:cs typeface="Korolev"/>
              </a:rPr>
              <a:t>2. Fix the client</a:t>
            </a:r>
            <a:endParaRPr lang="en-US" sz="9600" b="1" dirty="0">
              <a:latin typeface="+mj-lt"/>
              <a:cs typeface="Korolev"/>
            </a:endParaRPr>
          </a:p>
        </p:txBody>
      </p:sp>
    </p:spTree>
    <p:extLst>
      <p:ext uri="{BB962C8B-B14F-4D97-AF65-F5344CB8AC3E}">
        <p14:creationId xmlns:p14="http://schemas.microsoft.com/office/powerpoint/2010/main" val="82890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842741"/>
            <a:ext cx="745807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 smtClean="0">
                <a:latin typeface="+mj-lt"/>
                <a:cs typeface="Korolev"/>
              </a:rPr>
              <a:t>?</a:t>
            </a:r>
            <a:endParaRPr lang="en-US" sz="19900" b="1" dirty="0">
              <a:latin typeface="+mj-lt"/>
              <a:cs typeface="Korolev"/>
            </a:endParaRPr>
          </a:p>
        </p:txBody>
      </p:sp>
    </p:spTree>
    <p:extLst>
      <p:ext uri="{BB962C8B-B14F-4D97-AF65-F5344CB8AC3E}">
        <p14:creationId xmlns:p14="http://schemas.microsoft.com/office/powerpoint/2010/main" val="166419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307166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latin typeface="+mj-lt"/>
                <a:cs typeface="Korolev"/>
              </a:rPr>
              <a:t>1 … many</a:t>
            </a:r>
            <a:endParaRPr lang="en-US" sz="13800" b="1" dirty="0">
              <a:latin typeface="+mj-lt"/>
              <a:cs typeface="Korolev"/>
            </a:endParaRPr>
          </a:p>
        </p:txBody>
      </p:sp>
    </p:spTree>
    <p:extLst>
      <p:ext uri="{BB962C8B-B14F-4D97-AF65-F5344CB8AC3E}">
        <p14:creationId xmlns:p14="http://schemas.microsoft.com/office/powerpoint/2010/main" val="3131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18393</TotalTime>
  <Words>913</Words>
  <Application>Microsoft Macintosh PowerPoint</Application>
  <PresentationFormat>On-screen Show (4:3)</PresentationFormat>
  <Paragraphs>190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Parallelizing, sequencing, joining, normalizing</vt:lpstr>
      <vt:lpstr>PowerPoint Presentation</vt:lpstr>
      <vt:lpstr>PowerPoint Presentation</vt:lpstr>
      <vt:lpstr>PowerPoint Presentation</vt:lpstr>
      <vt:lpstr>DSL for HTTP HTTP gateway  Built on node.js</vt:lpstr>
      <vt:lpstr>PowerPoint Presentation</vt:lpstr>
      <vt:lpstr>PowerPoint Presentation</vt:lpstr>
      <vt:lpstr>PowerPoint Presentation</vt:lpstr>
      <vt:lpstr>1. How to make a request</vt:lpstr>
      <vt:lpstr>PowerPoint Presentation</vt:lpstr>
      <vt:lpstr>PowerPoint Presentation</vt:lpstr>
      <vt:lpstr>2. What parts of response</vt:lpstr>
      <vt:lpstr>PowerPoint Presentation</vt:lpstr>
      <vt:lpstr>3. Write a script</vt:lpstr>
      <vt:lpstr>PowerPoint Presentation</vt:lpstr>
      <vt:lpstr>PowerPoint Presentation</vt:lpstr>
      <vt:lpstr>4. npm install ql.io-engine</vt:lpstr>
      <vt:lpstr>PowerPoint Presentation</vt:lpstr>
      <vt:lpstr>5. Routes</vt:lpstr>
      <vt:lpstr>PowerPoint Presentation</vt:lpstr>
      <vt:lpstr>PowerPoint Presentation</vt:lpstr>
      <vt:lpstr>Make peace</vt:lpstr>
      <vt:lpstr>Coming Soon …</vt:lpstr>
      <vt:lpstr>PowerPoint Presentation</vt:lpstr>
      <vt:lpstr>We're Hiring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Subbu Allamaraju</dc:creator>
  <cp:lastModifiedBy>Subbu Allamaraju</cp:lastModifiedBy>
  <cp:revision>1593</cp:revision>
  <dcterms:created xsi:type="dcterms:W3CDTF">2011-06-03T17:44:01Z</dcterms:created>
  <dcterms:modified xsi:type="dcterms:W3CDTF">2012-04-06T00:54:40Z</dcterms:modified>
</cp:coreProperties>
</file>