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4" r:id="rId2"/>
    <p:sldId id="358" r:id="rId3"/>
    <p:sldId id="402" r:id="rId4"/>
    <p:sldId id="323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9" r:id="rId15"/>
    <p:sldId id="330" r:id="rId16"/>
    <p:sldId id="346" r:id="rId17"/>
    <p:sldId id="347" r:id="rId18"/>
    <p:sldId id="399" r:id="rId19"/>
    <p:sldId id="400" r:id="rId20"/>
    <p:sldId id="415" r:id="rId21"/>
    <p:sldId id="343" r:id="rId22"/>
    <p:sldId id="397" r:id="rId23"/>
    <p:sldId id="413" r:id="rId24"/>
    <p:sldId id="377" r:id="rId25"/>
    <p:sldId id="398" r:id="rId26"/>
    <p:sldId id="432" r:id="rId27"/>
    <p:sldId id="418" r:id="rId28"/>
    <p:sldId id="420" r:id="rId29"/>
    <p:sldId id="421" r:id="rId30"/>
    <p:sldId id="431" r:id="rId31"/>
    <p:sldId id="423" r:id="rId32"/>
    <p:sldId id="428" r:id="rId33"/>
    <p:sldId id="429" r:id="rId34"/>
    <p:sldId id="430" r:id="rId35"/>
    <p:sldId id="350" r:id="rId36"/>
    <p:sldId id="40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52" autoAdjust="0"/>
  </p:normalViewPr>
  <p:slideViewPr>
    <p:cSldViewPr snapToGrid="0" snapToObjects="1" showGuides="1">
      <p:cViewPr>
        <p:scale>
          <a:sx n="95" d="100"/>
          <a:sy n="95" d="100"/>
        </p:scale>
        <p:origin x="-2840" y="-1056"/>
      </p:cViewPr>
      <p:guideLst>
        <p:guide orient="horz" pos="215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114F9-7F45-E342-AD45-CC34F14C1BA3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E379F-85A3-5344-8C86-652E1D816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5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67DFF-13B4-604E-9940-E9C915750BC0}" type="datetimeFigureOut">
              <a:rPr lang="en-US" smtClean="0"/>
              <a:t>7/23/12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4B02E-3FED-A841-90ED-1D37CEA3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4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download the standalone server version of </a:t>
            </a:r>
            <a:r>
              <a:rPr lang="en-US" dirty="0" err="1" smtClean="0"/>
              <a:t>ql.io</a:t>
            </a:r>
            <a:r>
              <a:rPr lang="en-US" dirty="0" smtClean="0"/>
              <a:t>, it will sit on top of your existing node server (or within your node applications) and be able to query your internal</a:t>
            </a:r>
            <a:r>
              <a:rPr lang="en-US" baseline="0" dirty="0" smtClean="0"/>
              <a:t> data and/or external data sources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39F5-74B2-3C48-93EC-312A0499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create table call (to define a data source) may be included in the HTTP request to the </a:t>
            </a:r>
            <a:r>
              <a:rPr lang="en-US" baseline="0" dirty="0" err="1" smtClean="0"/>
              <a:t>ql.io</a:t>
            </a:r>
            <a:r>
              <a:rPr lang="en-US" baseline="0" dirty="0" smtClean="0"/>
              <a:t> web source or defined in a .</a:t>
            </a:r>
            <a:r>
              <a:rPr lang="en-US" baseline="0" dirty="0" err="1" smtClean="0"/>
              <a:t>ql</a:t>
            </a:r>
            <a:r>
              <a:rPr lang="en-US" baseline="0" dirty="0" smtClean="0"/>
              <a:t> file, which is added into the /tables directory of your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39F5-74B2-3C48-93EC-312A0499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need some mustache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7C042-11AE-E849-AE8F-EE1C7B69CE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 files are also stored with</a:t>
            </a:r>
            <a:r>
              <a:rPr lang="en-US" baseline="0" dirty="0" smtClean="0"/>
              <a:t> the .</a:t>
            </a:r>
            <a:r>
              <a:rPr lang="en-US" baseline="0" dirty="0" err="1" smtClean="0"/>
              <a:t>ql</a:t>
            </a:r>
            <a:r>
              <a:rPr lang="en-US" baseline="0" dirty="0" smtClean="0"/>
              <a:t> extension but are placed under the routes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7C042-11AE-E849-AE8F-EE1C7B69CE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slideshare</a:t>
            </a:r>
            <a:r>
              <a:rPr lang="en-US" dirty="0" smtClean="0"/>
              <a:t> on select get from "http://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rss</a:t>
            </a:r>
            <a:r>
              <a:rPr lang="en-US" dirty="0" smtClean="0"/>
              <a:t>/user/{user}" </a:t>
            </a:r>
            <a:r>
              <a:rPr lang="en-US" dirty="0" err="1" smtClean="0"/>
              <a:t>resultset</a:t>
            </a:r>
            <a:r>
              <a:rPr lang="en-US" dirty="0" smtClean="0"/>
              <a:t> "</a:t>
            </a:r>
            <a:r>
              <a:rPr lang="en-US" dirty="0" err="1" smtClean="0"/>
              <a:t>rss.channel</a:t>
            </a:r>
            <a:r>
              <a:rPr lang="en-US" dirty="0" smtClean="0"/>
              <a:t>";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github.users</a:t>
            </a:r>
            <a:r>
              <a:rPr lang="en-US" dirty="0" smtClean="0"/>
              <a:t> on select get from "http://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/v2/</a:t>
            </a:r>
            <a:r>
              <a:rPr lang="en-US" dirty="0" err="1" smtClean="0"/>
              <a:t>json</a:t>
            </a:r>
            <a:r>
              <a:rPr lang="en-US" dirty="0" smtClean="0"/>
              <a:t>/user/show/{user}";</a:t>
            </a:r>
          </a:p>
          <a:p>
            <a:endParaRPr lang="en-US" dirty="0" smtClean="0"/>
          </a:p>
          <a:p>
            <a:r>
              <a:rPr lang="en-US" dirty="0" smtClean="0"/>
              <a:t>user = "</a:t>
            </a:r>
            <a:r>
              <a:rPr lang="en-US" dirty="0" err="1" smtClean="0"/>
              <a:t>jcleblanc</a:t>
            </a:r>
            <a:r>
              <a:rPr lang="en-US" dirty="0" smtClean="0"/>
              <a:t>";</a:t>
            </a:r>
          </a:p>
          <a:p>
            <a:r>
              <a:rPr lang="en-US" dirty="0" smtClean="0"/>
              <a:t>slides = select * from </a:t>
            </a:r>
            <a:r>
              <a:rPr lang="en-US" dirty="0" err="1" smtClean="0"/>
              <a:t>slideshare</a:t>
            </a:r>
            <a:r>
              <a:rPr lang="en-US" dirty="0" smtClean="0"/>
              <a:t> where user="{user}";</a:t>
            </a:r>
          </a:p>
          <a:p>
            <a:r>
              <a:rPr lang="en-US" dirty="0" smtClean="0"/>
              <a:t>twitter = select * from </a:t>
            </a:r>
            <a:r>
              <a:rPr lang="en-US" dirty="0" err="1" smtClean="0"/>
              <a:t>github.users</a:t>
            </a:r>
            <a:r>
              <a:rPr lang="en-US" dirty="0" smtClean="0"/>
              <a:t> where user="{user}";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return {</a:t>
            </a:r>
          </a:p>
          <a:p>
            <a:r>
              <a:rPr lang="en-US" dirty="0" smtClean="0"/>
              <a:t>  "slides": "{slides}",</a:t>
            </a:r>
          </a:p>
          <a:p>
            <a:r>
              <a:rPr lang="en-US" dirty="0" smtClean="0"/>
              <a:t>  "twitter": "{twitter}"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7C042-11AE-E849-AE8F-EE1C7B69CE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Jun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QCon NY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E4E0-AE96-944A-A103-B356932D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727" y="1910518"/>
            <a:ext cx="760962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dirty="0" err="1" smtClean="0">
                <a:latin typeface="Yanone Kaffeesatz Regular"/>
                <a:cs typeface="Yanone Kaffeesatz Regular"/>
              </a:rPr>
              <a:t>node.js</a:t>
            </a:r>
            <a:r>
              <a:rPr lang="en-US" sz="11500" dirty="0" smtClean="0">
                <a:latin typeface="Yanone Kaffeesatz Regular"/>
                <a:cs typeface="Yanone Kaffeesatz Regular"/>
              </a:rPr>
              <a:t> and </a:t>
            </a:r>
            <a:r>
              <a:rPr lang="en-US" sz="11500" dirty="0" err="1" smtClean="0">
                <a:latin typeface="Yanone Kaffeesatz Regular"/>
                <a:cs typeface="Yanone Kaffeesatz Regular"/>
              </a:rPr>
              <a:t>ql.io</a:t>
            </a:r>
            <a:endParaRPr lang="en-US" sz="11500" dirty="0" smtClean="0">
              <a:latin typeface="Yanone Kaffeesatz Regular"/>
              <a:cs typeface="Yanone Kaffeesatz Regular"/>
            </a:endParaRPr>
          </a:p>
          <a:p>
            <a:pPr algn="ctr"/>
            <a:endParaRPr lang="en-US" sz="3600" dirty="0" smtClean="0">
              <a:latin typeface="Yanone Kaffeesatz Regular"/>
              <a:cs typeface="Yanone Kaffeesatz Regular"/>
            </a:endParaRPr>
          </a:p>
          <a:p>
            <a:pPr algn="ctr"/>
            <a:r>
              <a:rPr lang="en-US" sz="3600" dirty="0" smtClean="0">
                <a:latin typeface="Yanone Kaffeesatz Regular"/>
                <a:cs typeface="Yanone Kaffeesatz Regular"/>
              </a:rPr>
              <a:t>Build Your Own HTTP APIs for Agility and Scale</a:t>
            </a:r>
            <a:endParaRPr lang="en-US" sz="3600" dirty="0">
              <a:latin typeface="Yanone Kaffeesatz Regular"/>
              <a:cs typeface="Yanone Kaffeesatz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3776" y="5989052"/>
            <a:ext cx="2467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Regular"/>
                <a:cs typeface="Yanone Kaffeesatz Regular"/>
              </a:rPr>
              <a:t>OSCON July 20, 2012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49" y="317502"/>
            <a:ext cx="9144000" cy="61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7502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06919"/>
            <a:ext cx="9144000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3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3" y="315383"/>
            <a:ext cx="9144000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41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564" y="1882514"/>
            <a:ext cx="74479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Yanone Kaffeesatz Regular"/>
                <a:cs typeface="Yanone Kaffeesatz Regular"/>
              </a:rPr>
              <a:t>Find things from A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For each thing, find details from B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For each thing, find more details from C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Merge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564" y="1350208"/>
            <a:ext cx="121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Regular"/>
                <a:cs typeface="Yanone Kaffeesatz Regular"/>
              </a:rPr>
              <a:t>Use case:</a:t>
            </a:r>
            <a:endParaRPr lang="en-US" sz="2800" dirty="0">
              <a:latin typeface="Yanone Kaffeesatz Regular"/>
              <a:cs typeface="Yanone Kaffeesatz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706" y="1876931"/>
            <a:ext cx="713959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Yanone Kaffeesatz Regular"/>
                <a:cs typeface="Yanone Kaffeesatz Regular"/>
              </a:rPr>
              <a:t>Find </a:t>
            </a:r>
            <a:r>
              <a:rPr lang="en-US" sz="4800" dirty="0" smtClean="0">
                <a:latin typeface="Yanone Kaffeesatz Regular"/>
                <a:cs typeface="Yanone Kaffeesatz Regular"/>
              </a:rPr>
              <a:t>products</a:t>
            </a:r>
            <a:endParaRPr lang="en-US" sz="4800" dirty="0">
              <a:latin typeface="Yanone Kaffeesatz Regular"/>
              <a:cs typeface="Yanone Kaffeesatz Regular"/>
            </a:endParaRP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Find dominant categories of products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Look up category info 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Merge categories with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564" y="1350208"/>
            <a:ext cx="121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Regular"/>
                <a:cs typeface="Yanone Kaffeesatz Regular"/>
              </a:rPr>
              <a:t>Use case:</a:t>
            </a:r>
            <a:endParaRPr lang="en-US" sz="2800" dirty="0">
              <a:latin typeface="Yanone Kaffeesatz Regular"/>
              <a:cs typeface="Yanone Kaffeesatz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564" y="1908655"/>
            <a:ext cx="73297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Yanone Kaffeesatz Regular"/>
                <a:cs typeface="Yanone Kaffeesatz Regular"/>
              </a:rPr>
              <a:t>Get stuff from A</a:t>
            </a:r>
            <a:endParaRPr lang="en-US" sz="4800" dirty="0">
              <a:latin typeface="Yanone Kaffeesatz Regular"/>
              <a:cs typeface="Yanone Kaffeesatz Regular"/>
            </a:endParaRP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If A is down, try from B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Annotate stuff with other stuff from C</a:t>
            </a:r>
            <a:endParaRPr lang="en-US" sz="4800" dirty="0">
              <a:latin typeface="Yanone Kaffeesatz Regular"/>
              <a:cs typeface="Yanone Kaffeesatz Regular"/>
            </a:endParaRP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Ignore some things from the stuff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Join 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564" y="1350208"/>
            <a:ext cx="121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Regular"/>
                <a:cs typeface="Yanone Kaffeesatz Regular"/>
              </a:rPr>
              <a:t>Use case:</a:t>
            </a:r>
            <a:endParaRPr lang="en-US" sz="2800" dirty="0">
              <a:latin typeface="Yanone Kaffeesatz Regular"/>
              <a:cs typeface="Yanone Kaffeesatz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29" name="Pie 28"/>
          <p:cNvSpPr/>
          <p:nvPr/>
        </p:nvSpPr>
        <p:spPr>
          <a:xfrm flipV="1">
            <a:off x="-1371942" y="325894"/>
            <a:ext cx="2743200" cy="2743200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6200" y="1129359"/>
            <a:ext cx="923330" cy="115165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4800" dirty="0" smtClean="0">
                <a:latin typeface="Yanone Kaffeesatz Bold"/>
                <a:cs typeface="Yanone Kaffeesatz Bold"/>
              </a:rPr>
              <a:t>Client</a:t>
            </a:r>
            <a:endParaRPr lang="en-US" sz="4800" dirty="0">
              <a:latin typeface="Yanone Kaffeesatz Bold"/>
              <a:cs typeface="Yanone Kaffeesatz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1465" y="979029"/>
            <a:ext cx="59546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Yanone Kaffeesatz Bold"/>
                <a:cs typeface="Yanone Kaffeesatz Bold"/>
              </a:rPr>
              <a:t>[Really important client]</a:t>
            </a:r>
          </a:p>
          <a:p>
            <a:r>
              <a:rPr lang="en-US" sz="3600" dirty="0" smtClean="0">
                <a:latin typeface="Yanone Kaffeesatz Bold"/>
                <a:cs typeface="Yanone Kaffeesatz Bold"/>
              </a:rPr>
              <a:t>Why don't you give me an API optimized for my use cases?</a:t>
            </a:r>
            <a:endParaRPr lang="en-US" sz="3600" dirty="0">
              <a:latin typeface="Yanone Kaffeesatz Bold"/>
              <a:cs typeface="Yanone Kaffeesatz Bold"/>
            </a:endParaRPr>
          </a:p>
        </p:txBody>
      </p:sp>
      <p:sp>
        <p:nvSpPr>
          <p:cNvPr id="34" name="Pie 33"/>
          <p:cNvSpPr/>
          <p:nvPr/>
        </p:nvSpPr>
        <p:spPr>
          <a:xfrm>
            <a:off x="7772400" y="3719088"/>
            <a:ext cx="2743200" cy="2743200"/>
          </a:xfrm>
          <a:prstGeom prst="pie">
            <a:avLst>
              <a:gd name="adj1" fmla="val 5368388"/>
              <a:gd name="adj2" fmla="val 162072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35" name="Rectangle 34"/>
          <p:cNvSpPr/>
          <p:nvPr/>
        </p:nvSpPr>
        <p:spPr>
          <a:xfrm>
            <a:off x="8152486" y="4413078"/>
            <a:ext cx="923330" cy="1277849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Yanone Kaffeesatz Bold"/>
                <a:cs typeface="Yanone Kaffeesatz Bold"/>
              </a:rPr>
              <a:t>Server</a:t>
            </a:r>
            <a:endParaRPr lang="en-US" sz="4800" dirty="0">
              <a:solidFill>
                <a:schemeClr val="bg1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2200" y="4442328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Yanone Kaffeesatz Bold"/>
                <a:cs typeface="Yanone Kaffeesatz Bold"/>
              </a:rPr>
              <a:t>[Really important producer]</a:t>
            </a:r>
            <a:endParaRPr lang="en-US" sz="2800" dirty="0">
              <a:latin typeface="Yanone Kaffeesatz Bold"/>
              <a:cs typeface="Yanone Kaffeesatz Bold"/>
            </a:endParaRPr>
          </a:p>
          <a:p>
            <a:r>
              <a:rPr lang="en-US" sz="3600" dirty="0" smtClean="0">
                <a:latin typeface="Yanone Kaffeesatz Bold"/>
                <a:cs typeface="Yanone Kaffeesatz Bold"/>
              </a:rPr>
              <a:t>Thanks. Get a number and stand in the line!</a:t>
            </a:r>
            <a:endParaRPr lang="en-US" sz="3600" dirty="0">
              <a:latin typeface="Yanone Kaffeesatz Bold"/>
              <a:cs typeface="Yanone Kaffeesatz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52015" y="2273416"/>
            <a:ext cx="738664" cy="198678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Producers</a:t>
            </a:r>
          </a:p>
        </p:txBody>
      </p:sp>
      <p:sp>
        <p:nvSpPr>
          <p:cNvPr id="29" name="Pie 28"/>
          <p:cNvSpPr/>
          <p:nvPr/>
        </p:nvSpPr>
        <p:spPr>
          <a:xfrm flipV="1">
            <a:off x="-1371942" y="325894"/>
            <a:ext cx="2743200" cy="2743200"/>
          </a:xfrm>
          <a:prstGeom prst="pie">
            <a:avLst>
              <a:gd name="adj1" fmla="val 16198680"/>
              <a:gd name="adj2" fmla="val 53984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6200" y="1129359"/>
            <a:ext cx="923330" cy="115165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4800" dirty="0" smtClean="0">
                <a:latin typeface="Yanone Kaffeesatz Bold"/>
                <a:cs typeface="Yanone Kaffeesatz Bold"/>
              </a:rPr>
              <a:t>Client</a:t>
            </a:r>
            <a:endParaRPr lang="en-US" sz="4800" dirty="0">
              <a:latin typeface="Yanone Kaffeesatz Bold"/>
              <a:cs typeface="Yanone Kaffeesatz Bold"/>
            </a:endParaRPr>
          </a:p>
        </p:txBody>
      </p:sp>
      <p:sp>
        <p:nvSpPr>
          <p:cNvPr id="34" name="Pie 33"/>
          <p:cNvSpPr/>
          <p:nvPr/>
        </p:nvSpPr>
        <p:spPr>
          <a:xfrm>
            <a:off x="7772400" y="3719088"/>
            <a:ext cx="2743200" cy="2743200"/>
          </a:xfrm>
          <a:prstGeom prst="pie">
            <a:avLst>
              <a:gd name="adj1" fmla="val 5368388"/>
              <a:gd name="adj2" fmla="val 162072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/>
          </a:p>
        </p:txBody>
      </p:sp>
      <p:sp>
        <p:nvSpPr>
          <p:cNvPr id="35" name="Rectangle 34"/>
          <p:cNvSpPr/>
          <p:nvPr/>
        </p:nvSpPr>
        <p:spPr>
          <a:xfrm>
            <a:off x="8152486" y="4413078"/>
            <a:ext cx="923330" cy="1277849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Yanone Kaffeesatz Bold"/>
                <a:cs typeface="Yanone Kaffeesatz Bold"/>
              </a:rPr>
              <a:t>Server</a:t>
            </a:r>
            <a:endParaRPr lang="en-US" sz="4800" dirty="0">
              <a:solidFill>
                <a:schemeClr val="bg1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62200" y="4442328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Yanone Kaffeesatz Bold"/>
                <a:cs typeface="Yanone Kaffeesatz Bold"/>
              </a:rPr>
              <a:t>[Really important producer]</a:t>
            </a:r>
            <a:endParaRPr lang="en-US" sz="2800" dirty="0">
              <a:latin typeface="Yanone Kaffeesatz Bold"/>
              <a:cs typeface="Yanone Kaffeesatz Bold"/>
            </a:endParaRPr>
          </a:p>
          <a:p>
            <a:r>
              <a:rPr lang="en-US" sz="3600" dirty="0" smtClean="0">
                <a:latin typeface="Yanone Kaffeesatz Bold"/>
                <a:cs typeface="Yanone Kaffeesatz Bold"/>
              </a:rPr>
              <a:t>Thanks. Get a number and stand in the line!</a:t>
            </a:r>
            <a:endParaRPr lang="en-US" sz="3600" dirty="0">
              <a:latin typeface="Yanone Kaffeesatz Bold"/>
              <a:cs typeface="Yanone Kaffeesatz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7210" y="2843438"/>
            <a:ext cx="419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>
                <a:latin typeface="Yanone Kaffeesatz Bold"/>
                <a:cs typeface="Yanone Kaffeesatz Bold"/>
              </a:rPr>
              <a:t>Who gets to decide the right thing?</a:t>
            </a:r>
            <a:endParaRPr lang="en-US" sz="4400" u="sng" dirty="0">
              <a:latin typeface="Yanone Kaffeesatz Bold"/>
              <a:cs typeface="Yanone Kaffeesatz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51465" y="979029"/>
            <a:ext cx="59546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Yanone Kaffeesatz Bold"/>
                <a:cs typeface="Yanone Kaffeesatz Bold"/>
              </a:rPr>
              <a:t>[Really important client]</a:t>
            </a:r>
          </a:p>
          <a:p>
            <a:r>
              <a:rPr lang="en-US" sz="3600" dirty="0" smtClean="0">
                <a:latin typeface="Yanone Kaffeesatz Bold"/>
                <a:cs typeface="Yanone Kaffeesatz Bold"/>
              </a:rPr>
              <a:t>Why don't you give me an API optimized for my use cases?</a:t>
            </a:r>
            <a:endParaRPr lang="en-US" sz="36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371344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7"/>
            <a:ext cx="52271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6840" y="3413125"/>
            <a:ext cx="325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Yanone Kaffeesatz Regular"/>
                <a:cs typeface="Yanone Kaffeesatz Regular"/>
              </a:rPr>
              <a:t>Subbu Allamaraju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785" y="4396454"/>
            <a:ext cx="1251856" cy="5121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1429" y="5028030"/>
            <a:ext cx="2325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@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sallamar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github.com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/s3u</a:t>
            </a: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525" y="2900930"/>
            <a:ext cx="7723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Yanone Kaffeesatz Regular"/>
                <a:cs typeface="Yanone Kaffeesatz Regular"/>
              </a:rPr>
              <a:t>Build Your Own Optimized APIs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20" y="815989"/>
            <a:ext cx="4308235" cy="21464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7472" y="3382522"/>
            <a:ext cx="6499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Yanone Kaffeesatz Regular"/>
                <a:cs typeface="Yanone Kaffeesatz Regular"/>
              </a:rPr>
              <a:t>https://</a:t>
            </a:r>
            <a:r>
              <a:rPr lang="en-US" sz="5400" dirty="0" err="1">
                <a:latin typeface="Yanone Kaffeesatz Regular"/>
                <a:cs typeface="Yanone Kaffeesatz Regular"/>
              </a:rPr>
              <a:t>github.com</a:t>
            </a:r>
            <a:r>
              <a:rPr lang="en-US" sz="5400" dirty="0">
                <a:latin typeface="Yanone Kaffeesatz Regular"/>
                <a:cs typeface="Yanone Kaffeesatz Regular"/>
              </a:rPr>
              <a:t>/</a:t>
            </a:r>
            <a:r>
              <a:rPr lang="en-US" sz="5400" dirty="0" err="1">
                <a:latin typeface="Yanone Kaffeesatz Regular"/>
                <a:cs typeface="Yanone Kaffeesatz Regular"/>
              </a:rPr>
              <a:t>ql-io</a:t>
            </a:r>
            <a:r>
              <a:rPr lang="en-US" sz="5400" dirty="0">
                <a:latin typeface="Yanone Kaffeesatz Regular"/>
                <a:cs typeface="Yanone Kaffeesatz Regular"/>
              </a:rPr>
              <a:t>/</a:t>
            </a:r>
            <a:r>
              <a:rPr lang="en-US" sz="5400" dirty="0" err="1" smtClean="0">
                <a:latin typeface="Yanone Kaffeesatz Regular"/>
                <a:cs typeface="Yanone Kaffeesatz Regular"/>
              </a:rPr>
              <a:t>ql.io</a:t>
            </a:r>
            <a:endParaRPr lang="en-US" sz="5400" dirty="0" smtClean="0">
              <a:latin typeface="Yanone Kaffeesatz Regular"/>
              <a:cs typeface="Yanone Kaffeesatz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3" y="4802537"/>
            <a:ext cx="1560558" cy="6384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03051" y="4720788"/>
            <a:ext cx="37625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Yanone Kaffeesatz Regular"/>
                <a:cs typeface="Yanone Kaffeesatz Regular"/>
              </a:rPr>
              <a:t>Platform Engineering</a:t>
            </a:r>
            <a:endParaRPr lang="en-US" sz="44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5954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525" y="2459786"/>
            <a:ext cx="7723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Yanone Kaffeesatz Regular"/>
                <a:cs typeface="Yanone Kaffeesatz Regular"/>
              </a:rPr>
              <a:t>A domain specific language for HTTP client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525" y="1978520"/>
            <a:ext cx="77234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Yanone Kaffeesatz Regular"/>
                <a:cs typeface="Yanone Kaffeesatz Regular"/>
              </a:rPr>
              <a:t>cut down lines of code</a:t>
            </a:r>
          </a:p>
          <a:p>
            <a:pPr algn="ctr"/>
            <a:r>
              <a:rPr lang="en-US" sz="6000" dirty="0" smtClean="0">
                <a:latin typeface="Yanone Kaffeesatz Regular"/>
                <a:cs typeface="Yanone Kaffeesatz Regular"/>
              </a:rPr>
              <a:t>reduce no of requests</a:t>
            </a:r>
          </a:p>
          <a:p>
            <a:pPr algn="ctr"/>
            <a:r>
              <a:rPr lang="en-US" sz="6000" dirty="0" smtClean="0">
                <a:latin typeface="Yanone Kaffeesatz Regular"/>
                <a:cs typeface="Yanone Kaffeesatz Regular"/>
              </a:rPr>
              <a:t>save bandwidth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4251158" y="24865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4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9144000" cy="40774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7476" y="4692628"/>
            <a:ext cx="6499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atin typeface="Yanone Kaffeesatz Regular"/>
                <a:cs typeface="Yanone Kaffeesatz Regular"/>
              </a:rPr>
              <a:t>http://</a:t>
            </a:r>
            <a:r>
              <a:rPr lang="en-US" sz="5400" dirty="0" err="1" smtClean="0">
                <a:latin typeface="Yanone Kaffeesatz Regular"/>
                <a:cs typeface="Yanone Kaffeesatz Regular"/>
              </a:rPr>
              <a:t>ql.io</a:t>
            </a:r>
            <a:r>
              <a:rPr lang="en-US" sz="5400" dirty="0" smtClean="0">
                <a:latin typeface="Yanone Kaffeesatz Regular"/>
                <a:cs typeface="Yanone Kaffeesatz Regular"/>
              </a:rPr>
              <a:t>/console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4082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19911" y="2280556"/>
            <a:ext cx="3390899" cy="3269061"/>
            <a:chOff x="2819911" y="2285134"/>
            <a:chExt cx="3390899" cy="3269061"/>
          </a:xfrm>
        </p:grpSpPr>
        <p:sp>
          <p:nvSpPr>
            <p:cNvPr id="4" name="Content Placeholder 1"/>
            <p:cNvSpPr txBox="1">
              <a:spLocks/>
            </p:cNvSpPr>
            <p:nvPr/>
          </p:nvSpPr>
          <p:spPr>
            <a:xfrm>
              <a:off x="2819911" y="2285134"/>
              <a:ext cx="3390899" cy="7363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4400" b="1" dirty="0" smtClean="0">
                  <a:solidFill>
                    <a:schemeClr val="tx1"/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  <a:latin typeface="Yanone Kaffeesatz Bold"/>
                  <a:cs typeface="Yanone Kaffeesatz Bold"/>
                </a:rPr>
                <a:t>Server</a:t>
              </a:r>
              <a:endParaRPr lang="en-US" sz="4400" b="1" dirty="0">
                <a:solidFill>
                  <a:schemeClr val="tx1"/>
                </a:solidFill>
                <a:effectLst>
                  <a:outerShdw blurRad="12700" dir="2700000" algn="tl" rotWithShape="0">
                    <a:srgbClr val="383839"/>
                  </a:outerShdw>
                </a:effectLst>
                <a:latin typeface="Yanone Kaffeesatz Bold"/>
                <a:cs typeface="Yanone Kaffeesatz Bold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165" y="3434703"/>
              <a:ext cx="2119492" cy="2119492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-109846" y="2280556"/>
            <a:ext cx="3203524" cy="3269061"/>
            <a:chOff x="-109846" y="2285134"/>
            <a:chExt cx="3203524" cy="3269061"/>
          </a:xfrm>
        </p:grpSpPr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-109846" y="2285134"/>
              <a:ext cx="3203524" cy="7363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4400" b="1" dirty="0" smtClean="0">
                  <a:solidFill>
                    <a:schemeClr val="tx1"/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  <a:latin typeface="Yanone Kaffeesatz Bold"/>
                  <a:cs typeface="Yanone Kaffeesatz Bold"/>
                </a:rPr>
                <a:t>Web</a:t>
              </a:r>
              <a:endParaRPr lang="en-US" sz="4400" b="1" dirty="0">
                <a:solidFill>
                  <a:schemeClr val="tx1"/>
                </a:solidFill>
                <a:effectLst>
                  <a:outerShdw blurRad="12700" dir="2700000" algn="tl" rotWithShape="0">
                    <a:srgbClr val="383839"/>
                  </a:outerShdw>
                </a:effectLst>
                <a:latin typeface="Yanone Kaffeesatz Bold"/>
                <a:cs typeface="Yanone Kaffeesatz Bold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95" y="3434703"/>
              <a:ext cx="2119492" cy="211949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794921" y="2280556"/>
            <a:ext cx="3390899" cy="3268800"/>
            <a:chOff x="5794921" y="2285134"/>
            <a:chExt cx="3390899" cy="3268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6102" y="3432711"/>
              <a:ext cx="2019608" cy="2121223"/>
            </a:xfrm>
            <a:prstGeom prst="rect">
              <a:avLst/>
            </a:prstGeom>
          </p:spPr>
        </p:pic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5794921" y="2285134"/>
              <a:ext cx="3390899" cy="7363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4400" b="1" dirty="0" err="1" smtClean="0">
                  <a:solidFill>
                    <a:schemeClr val="tx1"/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  <a:latin typeface="Yanone Kaffeesatz Bold"/>
                  <a:cs typeface="Yanone Kaffeesatz Bold"/>
                </a:rPr>
                <a:t>Node.js</a:t>
              </a:r>
              <a:endParaRPr lang="en-US" sz="4400" b="1" dirty="0">
                <a:solidFill>
                  <a:schemeClr val="tx1"/>
                </a:solidFill>
                <a:effectLst>
                  <a:outerShdw blurRad="12700" dir="2700000" algn="tl" rotWithShape="0">
                    <a:srgbClr val="383839"/>
                  </a:outerShdw>
                </a:effectLst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2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Yanone Kaffeesatz Bold"/>
                <a:cs typeface="Yanone Kaffeesatz Bold"/>
              </a:rPr>
              <a:t>ql.io</a:t>
            </a:r>
            <a:r>
              <a:rPr lang="en-US" dirty="0" smtClean="0">
                <a:latin typeface="Yanone Kaffeesatz Bold"/>
                <a:cs typeface="Yanone Kaffeesatz Bold"/>
              </a:rPr>
              <a:t> Installation Modes</a:t>
            </a:r>
            <a:endParaRPr lang="en-US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val="416362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1982" y="3059182"/>
            <a:ext cx="8194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/>
                <a:cs typeface="Consolas"/>
              </a:rPr>
              <a:t>curl http://&lt;host&gt;/</a:t>
            </a:r>
            <a:r>
              <a:rPr lang="en-US" sz="4000" dirty="0" err="1" smtClean="0">
                <a:latin typeface="Consolas"/>
                <a:cs typeface="Consolas"/>
              </a:rPr>
              <a:t>q?s</a:t>
            </a:r>
            <a:r>
              <a:rPr lang="en-US" sz="4000" dirty="0" smtClean="0">
                <a:latin typeface="Consolas"/>
                <a:cs typeface="Consolas"/>
              </a:rPr>
              <a:t>=query</a:t>
            </a:r>
            <a:endParaRPr lang="en-US" sz="4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496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Yanone Kaffeesatz Bold"/>
                <a:cs typeface="Yanone Kaffeesatz Bold"/>
              </a:rPr>
              <a:t>As a Standalone Server</a:t>
            </a:r>
            <a:endParaRPr lang="en-US" dirty="0">
              <a:latin typeface="Yanone Kaffeesatz Bold"/>
              <a:cs typeface="Yanone Kaffeesatz Bold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48163" y="2518277"/>
            <a:ext cx="2133601" cy="2309668"/>
            <a:chOff x="6502399" y="2232227"/>
            <a:chExt cx="2133601" cy="2309668"/>
          </a:xfrm>
        </p:grpSpPr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6502399" y="2232227"/>
              <a:ext cx="2133601" cy="73630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/>
                <a:buNone/>
                <a:defRPr sz="2800" b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  <a:latin typeface="Yanone Kaffeesatz Bold"/>
                  <a:cs typeface="Yanone Kaffeesatz Bold"/>
                </a:defRPr>
              </a:lvl1pPr>
              <a:lvl2pPr marL="742950" indent="-285750">
                <a:spcBef>
                  <a:spcPct val="20000"/>
                </a:spcBef>
                <a:buFont typeface="Arial"/>
                <a:buChar char="–"/>
                <a:defRPr sz="2800">
                  <a:solidFill>
                    <a:srgbClr val="FFFFFF"/>
                  </a:solidFill>
                </a:defRPr>
              </a:lvl2pPr>
              <a:lvl3pPr marL="1143000" indent="-228600">
                <a:spcBef>
                  <a:spcPct val="20000"/>
                </a:spcBef>
                <a:buFont typeface="Arial"/>
                <a:buChar char="•"/>
                <a:defRPr sz="2400">
                  <a:solidFill>
                    <a:srgbClr val="FFFFFF"/>
                  </a:solidFill>
                </a:defRPr>
              </a:lvl3pPr>
              <a:lvl4pPr marL="1600200" indent="-228600">
                <a:spcBef>
                  <a:spcPct val="20000"/>
                </a:spcBef>
                <a:buFont typeface="Arial"/>
                <a:buChar char="–"/>
                <a:defRPr sz="2000">
                  <a:solidFill>
                    <a:srgbClr val="FFFFFF"/>
                  </a:solidFill>
                </a:defRPr>
              </a:lvl4pPr>
              <a:lvl5pPr marL="2057400" indent="-228600">
                <a:spcBef>
                  <a:spcPct val="20000"/>
                </a:spcBef>
                <a:buFont typeface="Arial"/>
                <a:buChar char="»"/>
                <a:defRPr sz="2000">
                  <a:solidFill>
                    <a:srgbClr val="FFFFFF"/>
                  </a:solidFill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Node Host</a:t>
              </a:r>
            </a:p>
          </p:txBody>
        </p:sp>
        <p:pic>
          <p:nvPicPr>
            <p:cNvPr id="14" name="Picture 13" descr="1333208639_Drive_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700" y="2865495"/>
              <a:ext cx="1676400" cy="1676400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/>
          <p:nvPr/>
        </p:nvCxnSpPr>
        <p:spPr>
          <a:xfrm flipH="1">
            <a:off x="5630600" y="4002446"/>
            <a:ext cx="892163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576363" y="2518277"/>
            <a:ext cx="1825637" cy="2309668"/>
            <a:chOff x="3530599" y="2232227"/>
            <a:chExt cx="1825637" cy="2309668"/>
          </a:xfrm>
        </p:grpSpPr>
        <p:sp>
          <p:nvSpPr>
            <p:cNvPr id="8" name="Content Placeholder 1"/>
            <p:cNvSpPr txBox="1">
              <a:spLocks/>
            </p:cNvSpPr>
            <p:nvPr/>
          </p:nvSpPr>
          <p:spPr>
            <a:xfrm>
              <a:off x="3530599" y="2232227"/>
              <a:ext cx="1825637" cy="73630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/>
                <a:buNone/>
                <a:defRPr sz="2800" b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  <a:latin typeface="Yanone Kaffeesatz Bold"/>
                  <a:cs typeface="Yanone Kaffeesatz Bold"/>
                </a:defRPr>
              </a:lvl1pPr>
              <a:lvl2pPr marL="742950" indent="-285750">
                <a:spcBef>
                  <a:spcPct val="20000"/>
                </a:spcBef>
                <a:buFont typeface="Arial"/>
                <a:buChar char="–"/>
                <a:defRPr sz="2800">
                  <a:solidFill>
                    <a:srgbClr val="FFFFFF"/>
                  </a:solidFill>
                </a:defRPr>
              </a:lvl2pPr>
              <a:lvl3pPr marL="1143000" indent="-228600">
                <a:spcBef>
                  <a:spcPct val="20000"/>
                </a:spcBef>
                <a:buFont typeface="Arial"/>
                <a:buChar char="•"/>
                <a:defRPr sz="2400">
                  <a:solidFill>
                    <a:srgbClr val="FFFFFF"/>
                  </a:solidFill>
                </a:defRPr>
              </a:lvl3pPr>
              <a:lvl4pPr marL="1600200" indent="-228600">
                <a:spcBef>
                  <a:spcPct val="20000"/>
                </a:spcBef>
                <a:buFont typeface="Arial"/>
                <a:buChar char="–"/>
                <a:defRPr sz="2000">
                  <a:solidFill>
                    <a:srgbClr val="FFFFFF"/>
                  </a:solidFill>
                </a:defRPr>
              </a:lvl4pPr>
              <a:lvl5pPr marL="2057400" indent="-228600">
                <a:spcBef>
                  <a:spcPct val="20000"/>
                </a:spcBef>
                <a:buFont typeface="Arial"/>
                <a:buChar char="»"/>
                <a:defRPr sz="2000">
                  <a:solidFill>
                    <a:srgbClr val="FFFFFF"/>
                  </a:solidFill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dirty="0" err="1">
                  <a:solidFill>
                    <a:schemeClr val="tx1"/>
                  </a:solidFill>
                </a:rPr>
                <a:t>ql.io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 descr="1333208645_HardDriv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9836" y="2865495"/>
              <a:ext cx="1676400" cy="1676400"/>
            </a:xfrm>
            <a:prstGeom prst="rect">
              <a:avLst/>
            </a:prstGeom>
          </p:spPr>
        </p:pic>
      </p:grpSp>
      <p:sp>
        <p:nvSpPr>
          <p:cNvPr id="12" name="Content Placeholder 1"/>
          <p:cNvSpPr txBox="1">
            <a:spLocks/>
          </p:cNvSpPr>
          <p:nvPr/>
        </p:nvSpPr>
        <p:spPr>
          <a:xfrm>
            <a:off x="693465" y="1680377"/>
            <a:ext cx="1612900" cy="73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b="1" dirty="0" smtClean="0">
                <a:solidFill>
                  <a:schemeClr val="tx1"/>
                </a:solidFill>
                <a:effectLst>
                  <a:outerShdw blurRad="12700" dir="2700000" algn="tl" rotWithShape="0">
                    <a:srgbClr val="383839"/>
                  </a:outerShdw>
                </a:effectLst>
                <a:latin typeface="Yanone Kaffeesatz Bold"/>
                <a:cs typeface="Yanone Kaffeesatz Bold"/>
              </a:rPr>
              <a:t>Data (internal)</a:t>
            </a:r>
            <a:endParaRPr lang="en-US" sz="2800" b="1" dirty="0">
              <a:solidFill>
                <a:schemeClr val="tx1"/>
              </a:solidFill>
              <a:effectLst>
                <a:outerShdw blurRad="12700" dir="2700000" algn="tl" rotWithShape="0">
                  <a:srgbClr val="383839"/>
                </a:outerShdw>
              </a:effectLst>
              <a:latin typeface="Yanone Kaffeesatz Bold"/>
              <a:cs typeface="Yanone Kaffeesatz Bold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693465" y="5604677"/>
            <a:ext cx="1612900" cy="7363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r="2700000" algn="tl" rotWithShape="0">
                    <a:srgbClr val="383839"/>
                  </a:outerShdw>
                </a:effectLst>
                <a:latin typeface="Yanone Kaffeesatz Bold"/>
                <a:cs typeface="Yanone Kaffeesatz Bold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>
                <a:solidFill>
                  <a:srgbClr val="FFFFFF"/>
                </a:solidFill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>
                <a:solidFill>
                  <a:srgbClr val="FFFFFF"/>
                </a:solidFill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>
                <a:solidFill>
                  <a:srgbClr val="FFFFFF"/>
                </a:solidFill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>
                <a:solidFill>
                  <a:srgbClr val="FFFFFF"/>
                </a:solidFill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(external)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20700" y="3254727"/>
            <a:ext cx="904863" cy="747719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0701" y="4002446"/>
            <a:ext cx="904862" cy="865182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47" y="2455418"/>
            <a:ext cx="1573218" cy="1573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47" y="4092136"/>
            <a:ext cx="1573218" cy="15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809" y="3236347"/>
            <a:ext cx="8934591" cy="97578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1263" y="2861914"/>
            <a:ext cx="6571162" cy="18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# As a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node.js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module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npm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install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ql.io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-engine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6840" y="3413125"/>
            <a:ext cx="325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Yanone Kaffeesatz Regular"/>
                <a:cs typeface="Yanone Kaffeesatz Regular"/>
              </a:rPr>
              <a:t>Jon LeBlanc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1429" y="5028030"/>
            <a:ext cx="2993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@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jcleblanc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github.com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/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anone Kaffeesatz Regular"/>
                <a:cs typeface="Yanone Kaffeesatz Regular"/>
              </a:rPr>
              <a:t>jcleblanc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40" y="4182566"/>
            <a:ext cx="2755119" cy="726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75"/>
            <a:ext cx="5227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312" y="479320"/>
            <a:ext cx="8934591" cy="6086521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157" y="467898"/>
            <a:ext cx="8371985" cy="60979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2F2F2"/>
                </a:solidFill>
                <a:latin typeface="Consolas"/>
                <a:cs typeface="Consolas"/>
              </a:rPr>
              <a:t>// Use </a:t>
            </a:r>
            <a:r>
              <a:rPr lang="en-US" sz="2800" dirty="0" err="1" smtClean="0">
                <a:solidFill>
                  <a:srgbClr val="F2F2F2"/>
                </a:solidFill>
                <a:latin typeface="Consolas"/>
                <a:cs typeface="Consolas"/>
              </a:rPr>
              <a:t>ql.io</a:t>
            </a:r>
            <a:r>
              <a:rPr lang="en-US" sz="2800" dirty="0" smtClean="0">
                <a:solidFill>
                  <a:srgbClr val="F2F2F2"/>
                </a:solidFill>
                <a:latin typeface="Consolas"/>
                <a:cs typeface="Consolas"/>
              </a:rPr>
              <a:t> from </a:t>
            </a:r>
            <a:r>
              <a:rPr lang="en-US" sz="2800" dirty="0" err="1" smtClean="0">
                <a:solidFill>
                  <a:srgbClr val="F2F2F2"/>
                </a:solidFill>
                <a:latin typeface="Consolas"/>
                <a:cs typeface="Consolas"/>
              </a:rPr>
              <a:t>node.js</a:t>
            </a:r>
            <a:endParaRPr lang="en-US" sz="2800" dirty="0" smtClean="0">
              <a:solidFill>
                <a:srgbClr val="F2F2F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2F2F2"/>
                </a:solidFill>
                <a:latin typeface="Consolas"/>
                <a:cs typeface="Consolas"/>
              </a:rPr>
              <a:t>var</a:t>
            </a:r>
            <a:r>
              <a:rPr lang="en-US" sz="2800" dirty="0" smtClean="0">
                <a:solidFill>
                  <a:srgbClr val="F2F2F2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2F2F2"/>
                </a:solidFill>
                <a:latin typeface="Consolas"/>
                <a:cs typeface="Consolas"/>
              </a:rPr>
              <a:t>Engine = </a:t>
            </a: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require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('</a:t>
            </a:r>
            <a:r>
              <a:rPr lang="en-US" sz="2800" dirty="0" err="1">
                <a:solidFill>
                  <a:srgbClr val="F7AC00"/>
                </a:solidFill>
                <a:latin typeface="Consolas"/>
                <a:cs typeface="Consolas"/>
              </a:rPr>
              <a:t>ql.io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-engine')</a:t>
            </a:r>
            <a:r>
              <a:rPr lang="en-US" sz="2800" dirty="0">
                <a:solidFill>
                  <a:srgbClr val="F2F2F2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2F2F2"/>
                </a:solidFill>
                <a:latin typeface="Consolas"/>
                <a:cs typeface="Consolas"/>
              </a:rPr>
              <a:t>var</a:t>
            </a:r>
            <a:r>
              <a:rPr lang="en-US" sz="2800" dirty="0">
                <a:solidFill>
                  <a:srgbClr val="F2F2F2"/>
                </a:solidFill>
                <a:latin typeface="Consolas"/>
                <a:cs typeface="Consolas"/>
              </a:rPr>
              <a:t> engine = 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new Engine({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	//OPTIONS</a:t>
            </a:r>
            <a:endParaRPr lang="en-US" sz="2800" dirty="0">
              <a:solidFill>
                <a:srgbClr val="F7AC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}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)</a:t>
            </a: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F7AC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/>
                <a:cs typeface="Consolas"/>
              </a:rPr>
              <a:t>var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 script </a:t>
            </a: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= '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Consolas"/>
                <a:cs typeface="Consolas"/>
              </a:rPr>
              <a:t>'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;</a:t>
            </a:r>
            <a:endParaRPr lang="en-US" sz="28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F7AC00"/>
                </a:solidFill>
                <a:latin typeface="Consolas"/>
                <a:cs typeface="Consolas"/>
              </a:rPr>
              <a:t>engine.execute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(script, function(emitter){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    </a:t>
            </a:r>
            <a:r>
              <a:rPr lang="en-US" sz="2800" dirty="0" err="1" smtClean="0">
                <a:solidFill>
                  <a:srgbClr val="F7AC00"/>
                </a:solidFill>
                <a:latin typeface="Consolas"/>
                <a:cs typeface="Consolas"/>
              </a:rPr>
              <a:t>emitter.on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("end", function(err, res){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     </a:t>
            </a: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   …</a:t>
            </a:r>
            <a:endParaRPr lang="en-US" sz="2800" dirty="0">
              <a:solidFill>
                <a:srgbClr val="F7AC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 </a:t>
            </a:r>
            <a:r>
              <a:rPr lang="en-US" sz="2800" dirty="0" smtClean="0">
                <a:solidFill>
                  <a:srgbClr val="F7AC00"/>
                </a:solidFill>
                <a:latin typeface="Consolas"/>
                <a:cs typeface="Consolas"/>
              </a:rPr>
              <a:t>   }</a:t>
            </a: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7AC00"/>
                </a:solidFill>
                <a:latin typeface="Consolas"/>
                <a:cs typeface="Consolas"/>
              </a:rPr>
              <a:t>}); </a:t>
            </a:r>
          </a:p>
          <a:p>
            <a:pPr marL="0" indent="0" algn="ctr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6211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Language: Defining a Data Source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920489" y="2308235"/>
            <a:ext cx="3497679" cy="3096293"/>
            <a:chOff x="4920489" y="2308235"/>
            <a:chExt cx="3497679" cy="3096293"/>
          </a:xfrm>
        </p:grpSpPr>
        <p:sp>
          <p:nvSpPr>
            <p:cNvPr id="7" name="Content Placeholder 1"/>
            <p:cNvSpPr txBox="1">
              <a:spLocks/>
            </p:cNvSpPr>
            <p:nvPr/>
          </p:nvSpPr>
          <p:spPr>
            <a:xfrm>
              <a:off x="4920489" y="2308235"/>
              <a:ext cx="3497679" cy="7363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</a:rPr>
                <a:t>Include in .</a:t>
              </a:r>
              <a:r>
                <a:rPr lang="en-US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</a:rPr>
                <a:t>ql</a:t>
              </a:r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</a:rPr>
                <a:t> file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r="2700000" algn="tl" rotWithShape="0">
                    <a:srgbClr val="383839"/>
                  </a:outerShdw>
                </a:effectLst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1922" y="3125962"/>
              <a:ext cx="2278566" cy="227856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758690" y="2280168"/>
            <a:ext cx="3313817" cy="3124360"/>
            <a:chOff x="758690" y="2280168"/>
            <a:chExt cx="3313817" cy="3124360"/>
          </a:xfrm>
        </p:grpSpPr>
        <p:sp>
          <p:nvSpPr>
            <p:cNvPr id="8" name="Content Placeholder 1"/>
            <p:cNvSpPr txBox="1">
              <a:spLocks/>
            </p:cNvSpPr>
            <p:nvPr/>
          </p:nvSpPr>
          <p:spPr>
            <a:xfrm>
              <a:off x="758690" y="2280168"/>
              <a:ext cx="3313817" cy="73630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12700" dir="2700000" algn="tl" rotWithShape="0">
                      <a:srgbClr val="383839"/>
                    </a:outerShdw>
                  </a:effectLst>
                </a:rPr>
                <a:t>Include in Request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12700" dir="2700000" algn="tl" rotWithShape="0">
                    <a:srgbClr val="383839"/>
                  </a:outerShdw>
                </a:effectLst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4614" y="3125962"/>
              <a:ext cx="2278566" cy="2278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82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Mustache Templates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12" y="1441403"/>
            <a:ext cx="6113946" cy="51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684" y="114222"/>
            <a:ext cx="887663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jQuery</a:t>
            </a:r>
            <a:r>
              <a:rPr lang="en-US" dirty="0" smtClean="0"/>
              <a:t> for Cross Domain </a:t>
            </a:r>
            <a:r>
              <a:rPr lang="en-US" dirty="0" err="1" smtClean="0"/>
              <a:t>Reqs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37" y="1401083"/>
            <a:ext cx="5224712" cy="52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Yanone Kaffeesatz Regular"/>
                <a:cs typeface="Yanone Kaffeesatz Regular"/>
              </a:rPr>
              <a:t>Let’s Do It!</a:t>
            </a:r>
            <a:endParaRPr lang="en-US" sz="6000" dirty="0">
              <a:latin typeface="Yanone Kaffeesatz Regular"/>
              <a:cs typeface="Yanone Kaffeesatz 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19" y="1672167"/>
            <a:ext cx="4870449" cy="48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4452" y="635003"/>
            <a:ext cx="720557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AutoNum type="arabicPeriod"/>
            </a:pPr>
            <a:r>
              <a:rPr lang="en-US" sz="6600" dirty="0" err="1" smtClean="0">
                <a:latin typeface="Yanone Kaffeesatz Regular"/>
                <a:cs typeface="Yanone Kaffeesatz Regular"/>
              </a:rPr>
              <a:t>Interop</a:t>
            </a:r>
            <a:r>
              <a:rPr lang="en-US" sz="6600" dirty="0" smtClean="0">
                <a:latin typeface="Yanone Kaffeesatz Regular"/>
                <a:cs typeface="Yanone Kaffeesatz Regular"/>
              </a:rPr>
              <a:t> via HTTP</a:t>
            </a:r>
          </a:p>
          <a:p>
            <a:pPr marL="1143000" indent="-1143000">
              <a:buAutoNum type="arabicPeriod"/>
            </a:pPr>
            <a:r>
              <a:rPr lang="en-US" sz="6600" dirty="0" smtClean="0">
                <a:latin typeface="Yanone Kaffeesatz Regular"/>
                <a:cs typeface="Yanone Kaffeesatz Regular"/>
              </a:rPr>
              <a:t>SQL inspired</a:t>
            </a:r>
          </a:p>
          <a:p>
            <a:pPr marL="1143000" indent="-1143000">
              <a:buAutoNum type="arabicPeriod"/>
            </a:pPr>
            <a:r>
              <a:rPr lang="en-US" sz="6600" dirty="0" smtClean="0">
                <a:latin typeface="Yanone Kaffeesatz Regular"/>
                <a:cs typeface="Yanone Kaffeesatz Regular"/>
              </a:rPr>
              <a:t>Implicit orchestration</a:t>
            </a:r>
          </a:p>
          <a:p>
            <a:pPr marL="1143000" indent="-1143000">
              <a:buAutoNum type="arabicPeriod"/>
            </a:pPr>
            <a:r>
              <a:rPr lang="en-US" sz="6600" dirty="0" smtClean="0">
                <a:latin typeface="Yanone Kaffeesatz Regular"/>
                <a:cs typeface="Yanone Kaffeesatz Regular"/>
              </a:rPr>
              <a:t>Failure modes</a:t>
            </a:r>
          </a:p>
          <a:p>
            <a:pPr marL="1143000" indent="-1143000">
              <a:buAutoNum type="arabicPeriod"/>
            </a:pPr>
            <a:r>
              <a:rPr lang="en-US" sz="6600" dirty="0" smtClean="0">
                <a:latin typeface="Yanone Kaffeesatz Regular"/>
                <a:cs typeface="Yanone Kaffeesatz Regular"/>
              </a:rPr>
              <a:t>Consumer oriented</a:t>
            </a:r>
            <a:endParaRPr lang="en-US" sz="6600" dirty="0">
              <a:latin typeface="Yanone Kaffeesatz Regular"/>
              <a:cs typeface="Yanone Kaffeesatz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159" y="1007496"/>
            <a:ext cx="84790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Yanone Kaffeesatz Regular"/>
                <a:cs typeface="Yanone Kaffeesatz Regular"/>
              </a:rPr>
              <a:t>code</a:t>
            </a:r>
          </a:p>
          <a:p>
            <a:r>
              <a:rPr lang="en-US" sz="5400" dirty="0">
                <a:latin typeface="Yanone Kaffeesatz Regular"/>
                <a:cs typeface="Yanone Kaffeesatz Regular"/>
              </a:rPr>
              <a:t>	</a:t>
            </a:r>
            <a:r>
              <a:rPr lang="en-US" sz="4800" dirty="0" smtClean="0">
                <a:latin typeface="Yanone Kaffeesatz Regular"/>
                <a:cs typeface="Yanone Kaffeesatz Regular"/>
              </a:rPr>
              <a:t>https</a:t>
            </a:r>
            <a:r>
              <a:rPr lang="en-US" sz="4800" dirty="0">
                <a:latin typeface="Yanone Kaffeesatz Regular"/>
                <a:cs typeface="Yanone Kaffeesatz Regular"/>
              </a:rPr>
              <a:t>://</a:t>
            </a:r>
            <a:r>
              <a:rPr lang="en-US" sz="4800" dirty="0" err="1">
                <a:latin typeface="Yanone Kaffeesatz Regular"/>
                <a:cs typeface="Yanone Kaffeesatz Regular"/>
              </a:rPr>
              <a:t>github.com</a:t>
            </a:r>
            <a:r>
              <a:rPr lang="en-US" sz="4800" dirty="0">
                <a:latin typeface="Yanone Kaffeesatz Regular"/>
                <a:cs typeface="Yanone Kaffeesatz Regular"/>
              </a:rPr>
              <a:t>/</a:t>
            </a:r>
            <a:r>
              <a:rPr lang="en-US" sz="4800" dirty="0" err="1">
                <a:latin typeface="Yanone Kaffeesatz Regular"/>
                <a:cs typeface="Yanone Kaffeesatz Regular"/>
              </a:rPr>
              <a:t>ql-io</a:t>
            </a:r>
            <a:r>
              <a:rPr lang="en-US" sz="4800" dirty="0">
                <a:latin typeface="Yanone Kaffeesatz Regular"/>
                <a:cs typeface="Yanone Kaffeesatz Regular"/>
              </a:rPr>
              <a:t>/</a:t>
            </a:r>
            <a:r>
              <a:rPr lang="en-US" sz="4800" dirty="0" err="1" smtClean="0">
                <a:latin typeface="Yanone Kaffeesatz Regular"/>
                <a:cs typeface="Yanone Kaffeesatz Regular"/>
              </a:rPr>
              <a:t>ql.io</a:t>
            </a:r>
            <a:endParaRPr lang="en-US" sz="5400" dirty="0" smtClean="0">
              <a:latin typeface="Yanone Kaffeesatz Regular"/>
              <a:cs typeface="Yanone Kaffeesatz Regular"/>
            </a:endParaRPr>
          </a:p>
          <a:p>
            <a:r>
              <a:rPr lang="en-US" sz="3600" dirty="0" smtClean="0">
                <a:latin typeface="Yanone Kaffeesatz Regular"/>
                <a:cs typeface="Yanone Kaffeesatz Regular"/>
              </a:rPr>
              <a:t>docs/demos</a:t>
            </a:r>
          </a:p>
          <a:p>
            <a:r>
              <a:rPr lang="en-US" sz="4800" dirty="0">
                <a:latin typeface="Yanone Kaffeesatz Regular"/>
                <a:cs typeface="Yanone Kaffeesatz Regular"/>
              </a:rPr>
              <a:t>	</a:t>
            </a:r>
            <a:r>
              <a:rPr lang="en-US" sz="4800" dirty="0" smtClean="0">
                <a:latin typeface="Yanone Kaffeesatz Regular"/>
                <a:cs typeface="Yanone Kaffeesatz Regular"/>
              </a:rPr>
              <a:t>http://</a:t>
            </a:r>
            <a:r>
              <a:rPr lang="en-US" sz="4800" dirty="0" err="1" smtClean="0">
                <a:latin typeface="Yanone Kaffeesatz Regular"/>
                <a:cs typeface="Yanone Kaffeesatz Regular"/>
              </a:rPr>
              <a:t>ql.io</a:t>
            </a:r>
            <a:endParaRPr lang="en-US" sz="4800" dirty="0" smtClean="0">
              <a:latin typeface="Yanone Kaffeesatz Regular"/>
              <a:cs typeface="Yanone Kaffeesatz Regular"/>
            </a:endParaRP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	https</a:t>
            </a:r>
            <a:r>
              <a:rPr lang="en-US" sz="4800" dirty="0">
                <a:latin typeface="Yanone Kaffeesatz Regular"/>
                <a:cs typeface="Yanone Kaffeesatz Regular"/>
              </a:rPr>
              <a:t>://</a:t>
            </a:r>
            <a:r>
              <a:rPr lang="en-US" sz="4800" dirty="0" err="1">
                <a:latin typeface="Yanone Kaffeesatz Regular"/>
                <a:cs typeface="Yanone Kaffeesatz Regular"/>
              </a:rPr>
              <a:t>github.com</a:t>
            </a:r>
            <a:r>
              <a:rPr lang="en-US" sz="4800" dirty="0">
                <a:latin typeface="Yanone Kaffeesatz Regular"/>
                <a:cs typeface="Yanone Kaffeesatz Regular"/>
              </a:rPr>
              <a:t>/</a:t>
            </a:r>
            <a:r>
              <a:rPr lang="en-US" sz="4800" dirty="0" err="1">
                <a:latin typeface="Yanone Kaffeesatz Regular"/>
                <a:cs typeface="Yanone Kaffeesatz Regular"/>
              </a:rPr>
              <a:t>jcleblanc</a:t>
            </a:r>
            <a:r>
              <a:rPr lang="en-US" sz="4800" dirty="0">
                <a:latin typeface="Yanone Kaffeesatz Regular"/>
                <a:cs typeface="Yanone Kaffeesatz Regular"/>
              </a:rPr>
              <a:t>/</a:t>
            </a:r>
            <a:r>
              <a:rPr lang="en-US" sz="4800" dirty="0" err="1">
                <a:latin typeface="Yanone Kaffeesatz Regular"/>
                <a:cs typeface="Yanone Kaffeesatz Regular"/>
              </a:rPr>
              <a:t>api</a:t>
            </a:r>
            <a:r>
              <a:rPr lang="en-US" sz="4800" dirty="0">
                <a:latin typeface="Yanone Kaffeesatz Regular"/>
                <a:cs typeface="Yanone Kaffeesatz Regular"/>
              </a:rPr>
              <a:t>-</a:t>
            </a:r>
            <a:r>
              <a:rPr lang="en-US" sz="4800" dirty="0" smtClean="0">
                <a:latin typeface="Yanone Kaffeesatz Regular"/>
                <a:cs typeface="Yanone Kaffeesatz Regular"/>
              </a:rPr>
              <a:t>masher</a:t>
            </a:r>
          </a:p>
          <a:p>
            <a:r>
              <a:rPr lang="en-US" sz="3600" dirty="0" smtClean="0">
                <a:latin typeface="Yanone Kaffeesatz Regular"/>
                <a:cs typeface="Yanone Kaffeesatz Regular"/>
              </a:rPr>
              <a:t>blog</a:t>
            </a:r>
          </a:p>
          <a:p>
            <a:r>
              <a:rPr lang="en-US" sz="4800" dirty="0" smtClean="0">
                <a:latin typeface="Yanone Kaffeesatz Regular"/>
                <a:cs typeface="Yanone Kaffeesatz Regular"/>
              </a:rPr>
              <a:t>	http://</a:t>
            </a:r>
            <a:r>
              <a:rPr lang="en-US" sz="4800" dirty="0" err="1" smtClean="0">
                <a:latin typeface="Yanone Kaffeesatz Regular"/>
                <a:cs typeface="Yanone Kaffeesatz Regular"/>
              </a:rPr>
              <a:t>ql-io.github.com</a:t>
            </a:r>
            <a:endParaRPr lang="en-US" sz="4800" dirty="0" smtClean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039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7479" y="1670370"/>
            <a:ext cx="5975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latin typeface="Yanone Kaffeesatz Regular"/>
                <a:cs typeface="Yanone Kaffeesatz Regular"/>
              </a:rPr>
              <a:t>How to consume HTTP APIs cheaply and efficiently</a:t>
            </a:r>
            <a:endParaRPr lang="en-US" sz="7200" dirty="0">
              <a:latin typeface="Yanone Kaffeesatz Regular"/>
              <a:cs typeface="Yanone Kaffeesatz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E4E0-AE96-944A-A103-B356932DFCE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183" y="3065709"/>
            <a:ext cx="7799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/>
                <a:cs typeface="Consolas"/>
              </a:rPr>
              <a:t>curl -X &lt;HTTP method&gt; &lt;URI&gt; </a:t>
            </a:r>
            <a:endParaRPr lang="en-US" sz="4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576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2-01-19 at Jan 19, 2012 9.5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2" y="304800"/>
            <a:ext cx="9144000" cy="61647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latin typeface="Yanone Kaffeesatz Regular"/>
                <a:cs typeface="Yanone Kaffeesatz Regular"/>
              </a:rPr>
              <a:t>Real code (randomized)</a:t>
            </a:r>
            <a:endParaRPr lang="en-US" sz="36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208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Screen Shot 2012-01-19 at Jan 19, 2012 10.0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10208"/>
            <a:ext cx="9144000" cy="61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Screen Shot 2012-01-19 at Jan 19, 2012 10.0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" y="304800"/>
            <a:ext cx="9144000" cy="61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6A8C-FE1C-2042-A099-40EABC16C8B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Screen Shot 2012-01-19 at Jan 19, 2012 10.0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2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14723</TotalTime>
  <Words>622</Words>
  <Application>Microsoft Macintosh PowerPoint</Application>
  <PresentationFormat>On-screen Show (4:3)</PresentationFormat>
  <Paragraphs>143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 a Standalone Server</vt:lpstr>
      <vt:lpstr>PowerPoint Presentation</vt:lpstr>
      <vt:lpstr>PowerPoint Presentation</vt:lpstr>
      <vt:lpstr>Language: Defining a Data Source</vt:lpstr>
      <vt:lpstr>Example: Mustache Templates</vt:lpstr>
      <vt:lpstr>Example: jQuery for Cross Domain Reqs</vt:lpstr>
      <vt:lpstr>Let’s Do It!</vt:lpstr>
      <vt:lpstr>PowerPoint Presentation</vt:lpstr>
      <vt:lpstr>PowerPoint Presentation</vt:lpstr>
    </vt:vector>
  </TitlesOfParts>
  <Company>Yahoo!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 Allamaraju</dc:creator>
  <cp:lastModifiedBy>Leblanc, Jonathan(jleblanc)</cp:lastModifiedBy>
  <cp:revision>770</cp:revision>
  <dcterms:created xsi:type="dcterms:W3CDTF">2012-02-07T02:01:46Z</dcterms:created>
  <dcterms:modified xsi:type="dcterms:W3CDTF">2012-07-23T14:25:53Z</dcterms:modified>
</cp:coreProperties>
</file>