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4" r:id="rId10"/>
    <p:sldId id="315" r:id="rId11"/>
    <p:sldId id="316" r:id="rId12"/>
    <p:sldId id="31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viewProps" Target="viewProps.xml" /><Relationship Id="rId10" Type="http://schemas.openxmlformats.org/officeDocument/2006/relationships/slide" Target="slides/slide6.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slideLayout" Target="../slideLayouts/slideLayout1.xml" /><Relationship Id="rId1" Type="http://schemas.openxmlformats.org/officeDocument/2006/relationships/themeOverride" Target="../theme/themeOverride1.xml" /></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hemeOverride" Target="../theme/themeOverride2.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236153" y="763484"/>
            <a:ext cx="7084380" cy="1553589"/>
          </a:xfrm>
        </p:spPr>
        <p:txBody>
          <a:bodyPr>
            <a:noAutofit/>
          </a:bodyPr>
          <a:lstStyle/>
          <a:p>
            <a:pPr algn="ctr"/>
            <a:r>
              <a:rPr lang="en-US" sz="5400" dirty="0">
                <a:solidFill>
                  <a:schemeClr val="tx1"/>
                </a:solidFill>
              </a:rPr>
              <a:t>IMAGE PROCESSING IN PRACTICE</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74703" y="2858615"/>
            <a:ext cx="6645830" cy="1846550"/>
          </a:xfrm>
        </p:spPr>
        <p:txBody>
          <a:bodyPr>
            <a:normAutofit/>
          </a:bodyPr>
          <a:lstStyle/>
          <a:p>
            <a:pPr algn="ctr"/>
            <a:r>
              <a:rPr lang="en-US" sz="3200" b="1" dirty="0">
                <a:solidFill>
                  <a:schemeClr val="accent4">
                    <a:lumMod val="75000"/>
                  </a:schemeClr>
                </a:solidFill>
                <a:latin typeface="Arial Rounded MT Bold" panose="020F0704030504030204" pitchFamily="34" charset="0"/>
              </a:rPr>
              <a:t>Automated test scoring             (bubble test)</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66800" y="657326"/>
            <a:ext cx="10058400" cy="858471"/>
          </a:xfrm>
        </p:spPr>
        <p:txBody>
          <a:bodyPr>
            <a:normAutofit/>
          </a:bodyPr>
          <a:lstStyle/>
          <a:p>
            <a:pPr algn="ctr"/>
            <a:r>
              <a:rPr lang="en-US" b="1" i="1" dirty="0">
                <a:solidFill>
                  <a:srgbClr val="00B050"/>
                </a:solidFill>
              </a:rPr>
              <a:t>What The Project is About</a:t>
            </a:r>
          </a:p>
        </p:txBody>
      </p:sp>
      <p:sp>
        <p:nvSpPr>
          <p:cNvPr id="4" name="Content Placeholder 3">
            <a:extLst>
              <a:ext uri="{FF2B5EF4-FFF2-40B4-BE49-F238E27FC236}">
                <a16:creationId xmlns:a16="http://schemas.microsoft.com/office/drawing/2014/main" id="{FDE31ABE-D01F-4092-935F-5198531619C6}"/>
              </a:ext>
            </a:extLst>
          </p:cNvPr>
          <p:cNvSpPr>
            <a:spLocks noGrp="1"/>
          </p:cNvSpPr>
          <p:nvPr>
            <p:ph idx="1"/>
          </p:nvPr>
        </p:nvSpPr>
        <p:spPr>
          <a:xfrm>
            <a:off x="346229" y="1953087"/>
            <a:ext cx="11700769" cy="3916005"/>
          </a:xfrm>
        </p:spPr>
        <p:txBody>
          <a:bodyPr/>
          <a:lstStyle/>
          <a:p>
            <a:r>
              <a:rPr lang="en-GB" dirty="0">
                <a:solidFill>
                  <a:schemeClr val="tx1"/>
                </a:solidFill>
              </a:rPr>
              <a:t>Automated scoring means </a:t>
            </a:r>
            <a:r>
              <a:rPr lang="en-GB" b="0" i="0" dirty="0">
                <a:solidFill>
                  <a:schemeClr val="tx1"/>
                </a:solidFill>
                <a:effectLst/>
                <a:latin typeface="Open Sans"/>
              </a:rPr>
              <a:t>using machines to evaluate things typically evaluated by people. Hence the name contains the keyword ‘automated’, which means usage of computers or other machines. It is helpful in providing feedback along with the results shown, for example giving you a pass or fail grade or even a percentage at the end of the test.</a:t>
            </a:r>
          </a:p>
          <a:p>
            <a:pPr marL="0" indent="0">
              <a:buNone/>
            </a:pPr>
            <a:r>
              <a:rPr lang="en-GB" dirty="0">
                <a:solidFill>
                  <a:schemeClr val="tx1"/>
                </a:solidFill>
                <a:latin typeface="Open Sans"/>
              </a:rPr>
              <a:t>In this project, we have done automated test scoring using the ‘bubble test’ method. So here, when we run        the program, we have a solver image, the correct answer image, original image and the answer image.</a:t>
            </a:r>
          </a:p>
          <a:p>
            <a:pPr marL="0" indent="0">
              <a:buNone/>
            </a:pPr>
            <a:r>
              <a:rPr lang="en-GB" dirty="0">
                <a:solidFill>
                  <a:schemeClr val="tx1"/>
                </a:solidFill>
                <a:latin typeface="Open Sans"/>
              </a:rPr>
              <a:t>The program checks one by one if the answer matches the correct answer and gives you a pass grade if you have 50% or more and a fail grade if you have less than 50% of the matching boxes correct. The correct answer is denoted by the blue outline box where you can check all the correct answers and compare the solution.</a:t>
            </a:r>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51EB73-0A14-4041-BC11-A33127B36E4A}"/>
              </a:ext>
            </a:extLst>
          </p:cNvPr>
          <p:cNvSpPr>
            <a:spLocks noGrp="1"/>
          </p:cNvSpPr>
          <p:nvPr>
            <p:ph type="title"/>
          </p:nvPr>
        </p:nvSpPr>
        <p:spPr>
          <a:xfrm>
            <a:off x="325431" y="965002"/>
            <a:ext cx="5351385" cy="1242832"/>
          </a:xfrm>
        </p:spPr>
        <p:txBody>
          <a:bodyPr>
            <a:normAutofit/>
          </a:bodyPr>
          <a:lstStyle/>
          <a:p>
            <a:r>
              <a:rPr lang="en-GB" sz="4000" b="1" i="1" dirty="0">
                <a:solidFill>
                  <a:schemeClr val="tx1"/>
                </a:solidFill>
              </a:rPr>
              <a:t>Brief Explanation of the code</a:t>
            </a:r>
          </a:p>
        </p:txBody>
      </p:sp>
      <p:cxnSp>
        <p:nvCxnSpPr>
          <p:cNvPr id="19" name="Straight Connector 18">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82E9CEC-949B-43C0-9805-E72986AF2426}"/>
              </a:ext>
            </a:extLst>
          </p:cNvPr>
          <p:cNvSpPr>
            <a:spLocks noGrp="1"/>
          </p:cNvSpPr>
          <p:nvPr>
            <p:ph idx="1"/>
          </p:nvPr>
        </p:nvSpPr>
        <p:spPr>
          <a:xfrm>
            <a:off x="150921" y="2633962"/>
            <a:ext cx="5770585" cy="3766831"/>
          </a:xfrm>
        </p:spPr>
        <p:txBody>
          <a:bodyPr>
            <a:normAutofit fontScale="47500" lnSpcReduction="20000"/>
          </a:bodyPr>
          <a:lstStyle/>
          <a:p>
            <a:pPr algn="ctr">
              <a:lnSpc>
                <a:spcPct val="100000"/>
              </a:lnSpc>
            </a:pPr>
            <a:r>
              <a:rPr lang="en-GB" sz="4200" b="1" i="1" u="sng" dirty="0">
                <a:solidFill>
                  <a:srgbClr val="7030A0"/>
                </a:solidFill>
                <a:latin typeface="+mj-lt"/>
              </a:rPr>
              <a:t>Rotating the Image</a:t>
            </a:r>
          </a:p>
          <a:p>
            <a:pPr marL="0" indent="0">
              <a:lnSpc>
                <a:spcPct val="100000"/>
              </a:lnSpc>
              <a:buNone/>
            </a:pPr>
            <a:r>
              <a:rPr lang="en-GB" sz="3400" dirty="0">
                <a:solidFill>
                  <a:schemeClr val="tx1"/>
                </a:solidFill>
                <a:latin typeface="Arial Nova" panose="020B0504020202020204" pitchFamily="34" charset="0"/>
              </a:rPr>
              <a:t> First off, there are 2 images which are not equally aligned, so we align them with the X and Y axis by rotating them as required. We have used a parameter ‘r’ and tested it with the point of centre. Here, ‘</a:t>
            </a:r>
            <a:r>
              <a:rPr lang="en-US" sz="3400" kern="100" dirty="0">
                <a:solidFill>
                  <a:schemeClr val="tx1"/>
                </a:solidFill>
                <a:effectLst/>
                <a:latin typeface="Arial Nova" panose="020B0504020202020204" pitchFamily="34" charset="0"/>
                <a:ea typeface="Malgun Gothic" panose="020B0503020000020004" pitchFamily="34" charset="-127"/>
                <a:cs typeface="Times New Roman" panose="02020603050405020304" pitchFamily="18" charset="0"/>
              </a:rPr>
              <a:t>const Mat &amp; </a:t>
            </a:r>
            <a:r>
              <a:rPr lang="en-US" sz="3400" kern="100" dirty="0" err="1">
                <a:solidFill>
                  <a:schemeClr val="tx1"/>
                </a:solidFill>
                <a:effectLst/>
                <a:latin typeface="Arial Nova" panose="020B0504020202020204" pitchFamily="34" charset="0"/>
                <a:ea typeface="Malgun Gothic" panose="020B0503020000020004" pitchFamily="34" charset="-127"/>
                <a:cs typeface="Times New Roman" panose="02020603050405020304" pitchFamily="18" charset="0"/>
              </a:rPr>
              <a:t>img</a:t>
            </a:r>
            <a:r>
              <a:rPr lang="en-US" sz="3400" kern="100" dirty="0">
                <a:solidFill>
                  <a:schemeClr val="tx1"/>
                </a:solidFill>
                <a:effectLst/>
                <a:latin typeface="Arial Nova" panose="020B0504020202020204" pitchFamily="34" charset="0"/>
                <a:ea typeface="Malgun Gothic" panose="020B0503020000020004" pitchFamily="34" charset="-127"/>
                <a:cs typeface="Times New Roman" panose="02020603050405020304" pitchFamily="18" charset="0"/>
              </a:rPr>
              <a:t>’ is the input and ‘Mat &amp; </a:t>
            </a:r>
            <a:r>
              <a:rPr lang="en-US" sz="3400" kern="100" dirty="0" err="1">
                <a:solidFill>
                  <a:schemeClr val="tx1"/>
                </a:solidFill>
                <a:effectLst/>
                <a:latin typeface="Arial Nova" panose="020B0504020202020204" pitchFamily="34" charset="0"/>
                <a:ea typeface="Malgun Gothic" panose="020B0503020000020004" pitchFamily="34" charset="-127"/>
                <a:cs typeface="Times New Roman" panose="02020603050405020304" pitchFamily="18" charset="0"/>
              </a:rPr>
              <a:t>dest</a:t>
            </a:r>
            <a:r>
              <a:rPr lang="en-US" sz="3400" kern="100" dirty="0">
                <a:solidFill>
                  <a:schemeClr val="tx1"/>
                </a:solidFill>
                <a:effectLst/>
                <a:latin typeface="Arial Nova" panose="020B0504020202020204" pitchFamily="34" charset="0"/>
                <a:ea typeface="Malgun Gothic" panose="020B0503020000020004" pitchFamily="34" charset="-127"/>
                <a:cs typeface="Times New Roman" panose="02020603050405020304" pitchFamily="18" charset="0"/>
              </a:rPr>
              <a:t>’ is the output. The </a:t>
            </a:r>
            <a:r>
              <a:rPr lang="en-GB" sz="3400" dirty="0" err="1">
                <a:solidFill>
                  <a:schemeClr val="tx1"/>
                </a:solidFill>
                <a:effectLst/>
                <a:latin typeface="Arial Nova" panose="020B0504020202020204" pitchFamily="34" charset="0"/>
              </a:rPr>
              <a:t>warpAffine</a:t>
            </a:r>
            <a:r>
              <a:rPr lang="en-GB" sz="3400" dirty="0">
                <a:solidFill>
                  <a:schemeClr val="tx1"/>
                </a:solidFill>
                <a:effectLst/>
                <a:latin typeface="Arial Nova" panose="020B0504020202020204" pitchFamily="34" charset="0"/>
              </a:rPr>
              <a:t>() function is the size of the output image, which should be in the form of width and height, so that we finally get corrected image.</a:t>
            </a:r>
          </a:p>
          <a:p>
            <a:pPr marL="0" indent="0" algn="ctr">
              <a:lnSpc>
                <a:spcPct val="100000"/>
              </a:lnSpc>
              <a:buNone/>
            </a:pPr>
            <a:r>
              <a:rPr lang="en-GB" sz="4200" b="1" i="1" u="sng" dirty="0">
                <a:solidFill>
                  <a:srgbClr val="7030A0"/>
                </a:solidFill>
                <a:latin typeface="+mj-lt"/>
              </a:rPr>
              <a:t>Cropping the image</a:t>
            </a:r>
          </a:p>
          <a:p>
            <a:pPr marL="0" indent="0">
              <a:lnSpc>
                <a:spcPct val="100000"/>
              </a:lnSpc>
              <a:buNone/>
            </a:pPr>
            <a:r>
              <a:rPr lang="en-GB" sz="3400" dirty="0">
                <a:solidFill>
                  <a:schemeClr val="tx1"/>
                </a:solidFill>
                <a:latin typeface="Arial Nova" panose="020B0504020202020204" pitchFamily="34" charset="0"/>
              </a:rPr>
              <a:t>There are white spaces in the images, so to eliminate them, we crop the images a little bit, which also makes our image black and white. Here, 130 is the value of threshold.</a:t>
            </a:r>
          </a:p>
          <a:p>
            <a:pPr marL="0" indent="0">
              <a:lnSpc>
                <a:spcPct val="100000"/>
              </a:lnSpc>
              <a:buNone/>
            </a:pPr>
            <a:endParaRPr lang="en-GB" sz="600" dirty="0">
              <a:solidFill>
                <a:schemeClr val="tx1"/>
              </a:solidFill>
              <a:latin typeface="Arial Nova" panose="020B0504020202020204" pitchFamily="34" charset="0"/>
            </a:endParaRPr>
          </a:p>
          <a:p>
            <a:pPr marL="0" indent="0">
              <a:lnSpc>
                <a:spcPct val="100000"/>
              </a:lnSpc>
              <a:buNone/>
            </a:pPr>
            <a:endParaRPr lang="en-GB" sz="600" kern="100" dirty="0">
              <a:effectLst/>
              <a:latin typeface="Malgun Gothic" panose="020B0503020000020004" pitchFamily="34" charset="-127"/>
              <a:ea typeface="Malgun Gothic" panose="020B0503020000020004" pitchFamily="34" charset="-127"/>
              <a:cs typeface="Times New Roman" panose="02020603050405020304" pitchFamily="18" charset="0"/>
            </a:endParaRPr>
          </a:p>
          <a:p>
            <a:pPr marL="0" indent="0">
              <a:lnSpc>
                <a:spcPct val="100000"/>
              </a:lnSpc>
              <a:buNone/>
            </a:pPr>
            <a:r>
              <a:rPr lang="en-GB" sz="600" dirty="0">
                <a:latin typeface="Arial Nova" panose="020B0604020202020204" pitchFamily="34" charset="0"/>
              </a:rPr>
              <a:t> </a:t>
            </a:r>
          </a:p>
        </p:txBody>
      </p:sp>
      <p:pic>
        <p:nvPicPr>
          <p:cNvPr id="5" name="Picture 4">
            <a:extLst>
              <a:ext uri="{FF2B5EF4-FFF2-40B4-BE49-F238E27FC236}">
                <a16:creationId xmlns:a16="http://schemas.microsoft.com/office/drawing/2014/main" id="{6AFD70E5-1A50-4F1F-AED9-B2EB9F75174B}"/>
              </a:ext>
            </a:extLst>
          </p:cNvPr>
          <p:cNvPicPr/>
          <p:nvPr/>
        </p:nvPicPr>
        <p:blipFill>
          <a:blip r:embed="rId2">
            <a:extLst>
              <a:ext uri="{28A0092B-C50C-407E-A947-70E740481C1C}">
                <a14:useLocalDpi xmlns:a14="http://schemas.microsoft.com/office/drawing/2010/main" val="0"/>
              </a:ext>
            </a:extLst>
          </a:blip>
          <a:stretch>
            <a:fillRect/>
          </a:stretch>
        </p:blipFill>
        <p:spPr>
          <a:xfrm>
            <a:off x="9272012" y="685396"/>
            <a:ext cx="2568366" cy="440478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1" name="Rectangle 20">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1D640083-0DE1-4DDA-968D-2DE8E4061742}"/>
              </a:ext>
            </a:extLst>
          </p:cNvPr>
          <p:cNvSpPr txBox="1"/>
          <p:nvPr/>
        </p:nvSpPr>
        <p:spPr>
          <a:xfrm>
            <a:off x="6270497" y="5291091"/>
            <a:ext cx="2331966" cy="707886"/>
          </a:xfrm>
          <a:prstGeom prst="rect">
            <a:avLst/>
          </a:prstGeom>
          <a:noFill/>
        </p:spPr>
        <p:txBody>
          <a:bodyPr wrap="square" rtlCol="0">
            <a:spAutoFit/>
          </a:bodyPr>
          <a:lstStyle/>
          <a:p>
            <a:pPr algn="ctr"/>
            <a:r>
              <a:rPr lang="en-GB" sz="2000" b="1" i="1" dirty="0">
                <a:solidFill>
                  <a:srgbClr val="FF0000"/>
                </a:solidFill>
              </a:rPr>
              <a:t>Original image with white spaces</a:t>
            </a:r>
          </a:p>
        </p:txBody>
      </p:sp>
      <p:sp>
        <p:nvSpPr>
          <p:cNvPr id="7" name="TextBox 6">
            <a:extLst>
              <a:ext uri="{FF2B5EF4-FFF2-40B4-BE49-F238E27FC236}">
                <a16:creationId xmlns:a16="http://schemas.microsoft.com/office/drawing/2014/main" id="{077E1755-1FFC-4A16-B695-523EA4858AE5}"/>
              </a:ext>
            </a:extLst>
          </p:cNvPr>
          <p:cNvSpPr txBox="1"/>
          <p:nvPr/>
        </p:nvSpPr>
        <p:spPr>
          <a:xfrm>
            <a:off x="9288030" y="5291091"/>
            <a:ext cx="2722719" cy="707886"/>
          </a:xfrm>
          <a:prstGeom prst="rect">
            <a:avLst/>
          </a:prstGeom>
          <a:noFill/>
        </p:spPr>
        <p:txBody>
          <a:bodyPr wrap="square" rtlCol="0">
            <a:spAutoFit/>
          </a:bodyPr>
          <a:lstStyle/>
          <a:p>
            <a:pPr algn="ctr"/>
            <a:r>
              <a:rPr lang="en-GB" sz="2000" b="1" i="1" dirty="0">
                <a:solidFill>
                  <a:srgbClr val="FF0000"/>
                </a:solidFill>
              </a:rPr>
              <a:t>Cropped image, black and white</a:t>
            </a:r>
          </a:p>
        </p:txBody>
      </p:sp>
      <p:pic>
        <p:nvPicPr>
          <p:cNvPr id="9" name="Picture 8" descr="A picture containing text, shoji, crossword puzzle, building&#10;&#10;Description automatically generated">
            <a:extLst>
              <a:ext uri="{FF2B5EF4-FFF2-40B4-BE49-F238E27FC236}">
                <a16:creationId xmlns:a16="http://schemas.microsoft.com/office/drawing/2014/main" id="{235E2D72-642C-414F-AB8F-BEDCED7E14E1}"/>
              </a:ext>
            </a:extLst>
          </p:cNvPr>
          <p:cNvPicPr>
            <a:picLocks noChangeAspect="1"/>
          </p:cNvPicPr>
          <p:nvPr/>
        </p:nvPicPr>
        <p:blipFill>
          <a:blip r:embed="rId3"/>
          <a:stretch>
            <a:fillRect/>
          </a:stretch>
        </p:blipFill>
        <p:spPr>
          <a:xfrm>
            <a:off x="6116822" y="691090"/>
            <a:ext cx="2834640" cy="44047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67403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451DA8-D0C0-4630-A8D2-A6FFC0256821}"/>
              </a:ext>
            </a:extLst>
          </p:cNvPr>
          <p:cNvSpPr txBox="1"/>
          <p:nvPr/>
        </p:nvSpPr>
        <p:spPr>
          <a:xfrm>
            <a:off x="408373" y="426129"/>
            <a:ext cx="11203619" cy="9541073"/>
          </a:xfrm>
          <a:prstGeom prst="rect">
            <a:avLst/>
          </a:prstGeom>
          <a:noFill/>
        </p:spPr>
        <p:txBody>
          <a:bodyPr wrap="square" rtlCol="0">
            <a:spAutoFit/>
          </a:bodyPr>
          <a:lstStyle/>
          <a:p>
            <a:pPr algn="ctr"/>
            <a:r>
              <a:rPr lang="en-GB" sz="2000" b="1" i="1" u="sng" dirty="0">
                <a:solidFill>
                  <a:srgbClr val="7030A0"/>
                </a:solidFill>
                <a:latin typeface="+mj-lt"/>
              </a:rPr>
              <a:t>Making the Images Smooth and capturing the contours</a:t>
            </a:r>
          </a:p>
          <a:p>
            <a:endParaRPr lang="en-GB" sz="2000" b="1" i="1" u="sng" dirty="0">
              <a:solidFill>
                <a:srgbClr val="7030A0"/>
              </a:solidFill>
              <a:latin typeface="+mj-lt"/>
            </a:endParaRPr>
          </a:p>
          <a:p>
            <a:r>
              <a:rPr lang="en-GB" dirty="0">
                <a:latin typeface="Arial Nova" panose="020B0504020202020204" pitchFamily="34" charset="0"/>
              </a:rPr>
              <a:t>In the image, there are noise, so we use the </a:t>
            </a:r>
            <a:r>
              <a:rPr lang="en-GB" u="sng" dirty="0">
                <a:latin typeface="Arial Nova" panose="020B0504020202020204" pitchFamily="34" charset="0"/>
              </a:rPr>
              <a:t>median blur</a:t>
            </a:r>
            <a:r>
              <a:rPr lang="en-GB" dirty="0">
                <a:latin typeface="Arial Nova" panose="020B0504020202020204" pitchFamily="34" charset="0"/>
              </a:rPr>
              <a:t> method to eliminate the noises and make the image smooth.</a:t>
            </a:r>
          </a:p>
          <a:p>
            <a:endParaRPr lang="en-GB" dirty="0">
              <a:latin typeface="Arial Nova" panose="020B0504020202020204" pitchFamily="34" charset="0"/>
            </a:endParaRPr>
          </a:p>
          <a:p>
            <a:r>
              <a:rPr lang="en-GB" dirty="0">
                <a:latin typeface="Arial Nova" panose="020B0504020202020204" pitchFamily="34" charset="0"/>
              </a:rPr>
              <a:t>Now , we capture the contours and we find all the contours using the ‘</a:t>
            </a:r>
            <a:r>
              <a:rPr lang="en-GB" dirty="0" err="1">
                <a:latin typeface="Arial Nova" panose="020B0504020202020204" pitchFamily="34" charset="0"/>
              </a:rPr>
              <a:t>findContours</a:t>
            </a:r>
            <a:r>
              <a:rPr lang="en-GB" dirty="0">
                <a:latin typeface="Arial Nova" panose="020B0504020202020204" pitchFamily="34" charset="0"/>
              </a:rPr>
              <a:t>’ keyword. Here, we find the external contours using ‘</a:t>
            </a:r>
            <a:r>
              <a:rPr lang="en-GB" sz="1800" dirty="0">
                <a:solidFill>
                  <a:srgbClr val="2F4F4F"/>
                </a:solidFill>
                <a:latin typeface="Consolas" panose="020B0609020204030204" pitchFamily="49" charset="0"/>
              </a:rPr>
              <a:t>RETR_EXTERNAL’</a:t>
            </a:r>
            <a:r>
              <a:rPr lang="en-GB" dirty="0">
                <a:latin typeface="Arial Nova" panose="020B0504020202020204" pitchFamily="34" charset="0"/>
              </a:rPr>
              <a:t> argument and ‘</a:t>
            </a:r>
            <a:r>
              <a:rPr lang="en-GB" sz="1800" dirty="0">
                <a:solidFill>
                  <a:srgbClr val="2F4F4F"/>
                </a:solidFill>
                <a:latin typeface="Consolas" panose="020B0609020204030204" pitchFamily="49" charset="0"/>
              </a:rPr>
              <a:t>CHAIN_APPROX_NONE</a:t>
            </a:r>
            <a:r>
              <a:rPr lang="en-GB" dirty="0">
                <a:latin typeface="Arial Nova" panose="020B0504020202020204" pitchFamily="34" charset="0"/>
              </a:rPr>
              <a:t>’, which stores absolutely all the contour points.</a:t>
            </a:r>
          </a:p>
          <a:p>
            <a:endParaRPr lang="en-GB" sz="2000" b="1" i="1" u="sng" dirty="0">
              <a:solidFill>
                <a:srgbClr val="7030A0"/>
              </a:solidFill>
              <a:latin typeface="+mj-lt"/>
            </a:endParaRPr>
          </a:p>
          <a:p>
            <a:r>
              <a:rPr lang="en-GB" dirty="0">
                <a:latin typeface="Arial Nova" panose="020B0504020202020204" pitchFamily="34" charset="0"/>
              </a:rPr>
              <a:t>Also, we use the </a:t>
            </a:r>
            <a:r>
              <a:rPr lang="en-GB" dirty="0" err="1">
                <a:latin typeface="Arial Nova" panose="020B0504020202020204" pitchFamily="34" charset="0"/>
              </a:rPr>
              <a:t>minAreaRect</a:t>
            </a:r>
            <a:r>
              <a:rPr lang="en-GB" dirty="0">
                <a:latin typeface="Arial Nova" panose="020B0504020202020204" pitchFamily="34" charset="0"/>
              </a:rPr>
              <a:t> function to get a </a:t>
            </a:r>
            <a:r>
              <a:rPr lang="en-GB" dirty="0" err="1">
                <a:latin typeface="Arial Nova" panose="020B0504020202020204" pitchFamily="34" charset="0"/>
              </a:rPr>
              <a:t>RotatedRect</a:t>
            </a:r>
            <a:r>
              <a:rPr lang="en-GB" dirty="0">
                <a:latin typeface="Arial Nova" panose="020B0504020202020204" pitchFamily="34" charset="0"/>
              </a:rPr>
              <a:t> around the 0</a:t>
            </a:r>
            <a:r>
              <a:rPr lang="en-GB" baseline="30000" dirty="0">
                <a:latin typeface="Arial Nova" panose="020B0504020202020204" pitchFamily="34" charset="0"/>
              </a:rPr>
              <a:t>th</a:t>
            </a:r>
            <a:r>
              <a:rPr lang="en-GB" dirty="0">
                <a:latin typeface="Arial Nova" panose="020B0504020202020204" pitchFamily="34" charset="0"/>
              </a:rPr>
              <a:t> contour. The 0</a:t>
            </a:r>
            <a:r>
              <a:rPr lang="en-GB" baseline="30000" dirty="0">
                <a:latin typeface="Arial Nova" panose="020B0504020202020204" pitchFamily="34" charset="0"/>
              </a:rPr>
              <a:t>th </a:t>
            </a:r>
            <a:r>
              <a:rPr lang="en-GB" dirty="0">
                <a:latin typeface="Arial Nova" panose="020B0504020202020204" pitchFamily="34" charset="0"/>
              </a:rPr>
              <a:t> contour basically means that’s we are capturing the parent contour. Contours[0] = parent contour.</a:t>
            </a:r>
          </a:p>
          <a:p>
            <a:endParaRPr lang="en-GB" dirty="0">
              <a:latin typeface="Arial Nova" panose="020B0504020202020204" pitchFamily="34" charset="0"/>
            </a:endParaRPr>
          </a:p>
          <a:p>
            <a:pPr algn="ctr"/>
            <a:r>
              <a:rPr lang="en-GB" sz="2000" b="1" i="1" u="sng" dirty="0">
                <a:solidFill>
                  <a:srgbClr val="7030A0"/>
                </a:solidFill>
                <a:latin typeface="+mj-lt"/>
              </a:rPr>
              <a:t>Rotating the images</a:t>
            </a:r>
          </a:p>
          <a:p>
            <a:endParaRPr lang="en-GB" sz="2000" b="1" i="1" u="sng" dirty="0">
              <a:solidFill>
                <a:srgbClr val="7030A0"/>
              </a:solidFill>
              <a:latin typeface="+mj-lt"/>
            </a:endParaRPr>
          </a:p>
          <a:p>
            <a:r>
              <a:rPr lang="en-GB" dirty="0">
                <a:latin typeface="Arial Nova" panose="020B0504020202020204" pitchFamily="34" charset="0"/>
              </a:rPr>
              <a:t>Now, we rotate both the original image and the prepared image using the </a:t>
            </a:r>
            <a:r>
              <a:rPr lang="en-GB" dirty="0" err="1">
                <a:latin typeface="Arial Nova" panose="020B0504020202020204" pitchFamily="34" charset="0"/>
              </a:rPr>
              <a:t>rotateTest</a:t>
            </a:r>
            <a:r>
              <a:rPr lang="en-GB" dirty="0">
                <a:latin typeface="Arial Nova" panose="020B0504020202020204" pitchFamily="34" charset="0"/>
              </a:rPr>
              <a:t> function that we had used before.</a:t>
            </a:r>
          </a:p>
          <a:p>
            <a:endParaRPr lang="en-GB" b="1" i="1" u="sng" dirty="0">
              <a:latin typeface="Arial Nova" panose="020B0504020202020204" pitchFamily="34" charset="0"/>
            </a:endParaRPr>
          </a:p>
          <a:p>
            <a:endParaRPr lang="en-GB" b="1" i="1" u="sng" dirty="0">
              <a:latin typeface="Arial Nova" panose="020B0504020202020204" pitchFamily="34" charset="0"/>
            </a:endParaRPr>
          </a:p>
          <a:p>
            <a:endParaRPr lang="en-GB" sz="2000" b="1" i="1" u="sng" dirty="0">
              <a:solidFill>
                <a:srgbClr val="7030A0"/>
              </a:solidFill>
              <a:latin typeface="+mj-lt"/>
            </a:endParaRPr>
          </a:p>
          <a:p>
            <a:endParaRPr lang="en-GB" sz="2000" b="1" i="1" u="sng" dirty="0">
              <a:solidFill>
                <a:srgbClr val="7030A0"/>
              </a:solidFill>
              <a:latin typeface="+mj-lt"/>
            </a:endParaRPr>
          </a:p>
          <a:p>
            <a:endParaRPr lang="en-GB" sz="2000" b="1" i="1" u="sng" dirty="0">
              <a:solidFill>
                <a:srgbClr val="7030A0"/>
              </a:solidFill>
              <a:latin typeface="+mj-lt"/>
            </a:endParaRPr>
          </a:p>
          <a:p>
            <a:endParaRPr lang="en-GB" sz="2000" b="1" i="1" u="sng" dirty="0">
              <a:solidFill>
                <a:srgbClr val="7030A0"/>
              </a:solidFill>
              <a:latin typeface="+mj-lt"/>
            </a:endParaRPr>
          </a:p>
          <a:p>
            <a:endParaRPr lang="en-GB" sz="2000" b="1" i="1" u="sng" dirty="0">
              <a:solidFill>
                <a:srgbClr val="7030A0"/>
              </a:solidFill>
              <a:latin typeface="+mj-lt"/>
            </a:endParaRPr>
          </a:p>
          <a:p>
            <a:endParaRPr lang="en-GB" sz="2000" b="1" i="1" u="sng" dirty="0">
              <a:solidFill>
                <a:srgbClr val="7030A0"/>
              </a:solidFill>
              <a:latin typeface="+mj-lt"/>
            </a:endParaRPr>
          </a:p>
          <a:p>
            <a:endParaRPr lang="en-GB" sz="2000" b="1" i="1" u="sng" dirty="0">
              <a:solidFill>
                <a:srgbClr val="7030A0"/>
              </a:solidFill>
              <a:latin typeface="+mj-lt"/>
            </a:endParaRPr>
          </a:p>
          <a:p>
            <a:endParaRPr lang="en-GB" sz="2000" b="1" i="1" u="sng" dirty="0">
              <a:solidFill>
                <a:srgbClr val="7030A0"/>
              </a:solidFill>
              <a:latin typeface="+mj-lt"/>
            </a:endParaRPr>
          </a:p>
          <a:p>
            <a:endParaRPr lang="en-GB" sz="2000" b="1" i="1" u="sng" dirty="0">
              <a:solidFill>
                <a:srgbClr val="7030A0"/>
              </a:solidFill>
              <a:latin typeface="+mj-lt"/>
            </a:endParaRPr>
          </a:p>
          <a:p>
            <a:endParaRPr lang="en-GB" sz="2000" b="1" i="1" u="sng" dirty="0">
              <a:solidFill>
                <a:srgbClr val="7030A0"/>
              </a:solidFill>
              <a:latin typeface="+mj-lt"/>
            </a:endParaRPr>
          </a:p>
          <a:p>
            <a:endParaRPr lang="en-GB" sz="2000" b="1" i="1" u="sng" dirty="0">
              <a:solidFill>
                <a:srgbClr val="7030A0"/>
              </a:solidFill>
              <a:latin typeface="+mj-lt"/>
            </a:endParaRPr>
          </a:p>
          <a:p>
            <a:endParaRPr lang="en-GB" sz="2000" b="1" i="1" u="sng" dirty="0">
              <a:solidFill>
                <a:srgbClr val="7030A0"/>
              </a:solidFill>
              <a:latin typeface="+mj-lt"/>
            </a:endParaRPr>
          </a:p>
          <a:p>
            <a:endParaRPr lang="en-GB" sz="2000" b="1" i="1" u="sng" dirty="0">
              <a:solidFill>
                <a:srgbClr val="7030A0"/>
              </a:solidFill>
              <a:latin typeface="+mj-lt"/>
            </a:endParaRPr>
          </a:p>
          <a:p>
            <a:endParaRPr lang="en-GB" sz="2000" b="1" i="1" u="sng" dirty="0">
              <a:solidFill>
                <a:srgbClr val="7030A0"/>
              </a:solidFill>
              <a:latin typeface="+mj-lt"/>
            </a:endParaRPr>
          </a:p>
        </p:txBody>
      </p:sp>
    </p:spTree>
    <p:extLst>
      <p:ext uri="{BB962C8B-B14F-4D97-AF65-F5344CB8AC3E}">
        <p14:creationId xmlns:p14="http://schemas.microsoft.com/office/powerpoint/2010/main" val="203109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9A5269-E4A7-4033-8691-A02C7FE80103}"/>
              </a:ext>
            </a:extLst>
          </p:cNvPr>
          <p:cNvSpPr txBox="1"/>
          <p:nvPr/>
        </p:nvSpPr>
        <p:spPr>
          <a:xfrm>
            <a:off x="671743" y="301840"/>
            <a:ext cx="10848514" cy="2893100"/>
          </a:xfrm>
          <a:prstGeom prst="rect">
            <a:avLst/>
          </a:prstGeom>
          <a:noFill/>
        </p:spPr>
        <p:txBody>
          <a:bodyPr wrap="square" rtlCol="0">
            <a:spAutoFit/>
          </a:bodyPr>
          <a:lstStyle/>
          <a:p>
            <a:r>
              <a:rPr lang="en-GB" sz="2000" b="1" i="1" u="sng" dirty="0">
                <a:solidFill>
                  <a:srgbClr val="7030A0"/>
                </a:solidFill>
                <a:latin typeface="+mj-lt"/>
              </a:rPr>
              <a:t>Creating the Mask of Non-Grey Cells</a:t>
            </a:r>
          </a:p>
          <a:p>
            <a:endParaRPr lang="en-GB" b="1" i="1" u="sng" dirty="0">
              <a:solidFill>
                <a:srgbClr val="7030A0"/>
              </a:solidFill>
              <a:latin typeface="+mj-lt"/>
            </a:endParaRPr>
          </a:p>
          <a:p>
            <a:r>
              <a:rPr lang="en-GB" dirty="0">
                <a:latin typeface="Arial Nova" panose="020B0504020202020204" pitchFamily="34" charset="0"/>
              </a:rPr>
              <a:t>Now, we have to create a mask of the non-grey cells that are present in the image. To do this, we use the </a:t>
            </a:r>
            <a:r>
              <a:rPr lang="en-GB" dirty="0" err="1">
                <a:latin typeface="Arial Nova" panose="020B0504020202020204" pitchFamily="34" charset="0"/>
              </a:rPr>
              <a:t>inRange</a:t>
            </a:r>
            <a:r>
              <a:rPr lang="en-GB" dirty="0">
                <a:latin typeface="Arial Nova" panose="020B0504020202020204" pitchFamily="34" charset="0"/>
              </a:rPr>
              <a:t> function to select the grey cells on the image.</a:t>
            </a:r>
          </a:p>
          <a:p>
            <a:endParaRPr lang="en-GB" dirty="0">
              <a:latin typeface="Arial Nova" panose="020B0504020202020204" pitchFamily="34" charset="0"/>
            </a:endParaRPr>
          </a:p>
          <a:p>
            <a:r>
              <a:rPr lang="en-GB" dirty="0">
                <a:latin typeface="Arial Nova" panose="020B0504020202020204" pitchFamily="34" charset="0"/>
              </a:rPr>
              <a:t>Next, we use the </a:t>
            </a:r>
            <a:r>
              <a:rPr lang="en-GB" dirty="0" err="1">
                <a:latin typeface="Arial Nova" panose="020B0504020202020204" pitchFamily="34" charset="0"/>
              </a:rPr>
              <a:t>medianBlur</a:t>
            </a:r>
            <a:r>
              <a:rPr lang="en-GB" dirty="0">
                <a:latin typeface="Arial Nova" panose="020B0504020202020204" pitchFamily="34" charset="0"/>
              </a:rPr>
              <a:t> method to smoothen the image.</a:t>
            </a:r>
          </a:p>
          <a:p>
            <a:r>
              <a:rPr lang="en-GB" dirty="0">
                <a:latin typeface="Arial Nova" panose="020B0504020202020204" pitchFamily="34" charset="0"/>
              </a:rPr>
              <a:t>We also use the erode operator to erode specific part of the image by using specific structuring of the image. Here, we have used the ‘MORPH_ELLIPSE’ argument as the structuring element.</a:t>
            </a:r>
          </a:p>
          <a:p>
            <a:r>
              <a:rPr lang="en-GB" dirty="0">
                <a:latin typeface="Arial Nova" panose="020B0504020202020204" pitchFamily="34" charset="0"/>
              </a:rPr>
              <a:t>When we invert this image, we get only the grey cells as shown in the picture below:</a:t>
            </a:r>
          </a:p>
          <a:p>
            <a:r>
              <a:rPr lang="en-GB" dirty="0">
                <a:latin typeface="Arial Nova" panose="020B0504020202020204" pitchFamily="34" charset="0"/>
              </a:rPr>
              <a:t>                </a:t>
            </a:r>
          </a:p>
        </p:txBody>
      </p:sp>
      <p:pic>
        <p:nvPicPr>
          <p:cNvPr id="5" name="Picture 4">
            <a:extLst>
              <a:ext uri="{FF2B5EF4-FFF2-40B4-BE49-F238E27FC236}">
                <a16:creationId xmlns:a16="http://schemas.microsoft.com/office/drawing/2014/main" id="{DC0E1904-8C17-409B-87AF-A2108738F96B}"/>
              </a:ext>
            </a:extLst>
          </p:cNvPr>
          <p:cNvPicPr/>
          <p:nvPr/>
        </p:nvPicPr>
        <p:blipFill>
          <a:blip r:embed="rId2"/>
          <a:stretch>
            <a:fillRect/>
          </a:stretch>
        </p:blipFill>
        <p:spPr>
          <a:xfrm>
            <a:off x="2792228" y="3311623"/>
            <a:ext cx="2216457" cy="275251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a:extLst>
              <a:ext uri="{FF2B5EF4-FFF2-40B4-BE49-F238E27FC236}">
                <a16:creationId xmlns:a16="http://schemas.microsoft.com/office/drawing/2014/main" id="{C2E5F667-ABD9-4DC5-BA64-C34879674283}"/>
              </a:ext>
            </a:extLst>
          </p:cNvPr>
          <p:cNvPicPr/>
          <p:nvPr/>
        </p:nvPicPr>
        <p:blipFill>
          <a:blip r:embed="rId3"/>
          <a:stretch>
            <a:fillRect/>
          </a:stretch>
        </p:blipFill>
        <p:spPr>
          <a:xfrm>
            <a:off x="7183318" y="3194941"/>
            <a:ext cx="1836396" cy="28691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TextBox 6">
            <a:extLst>
              <a:ext uri="{FF2B5EF4-FFF2-40B4-BE49-F238E27FC236}">
                <a16:creationId xmlns:a16="http://schemas.microsoft.com/office/drawing/2014/main" id="{EAAE095E-9833-4E11-BFBD-1A6457A5B039}"/>
              </a:ext>
            </a:extLst>
          </p:cNvPr>
          <p:cNvSpPr txBox="1"/>
          <p:nvPr/>
        </p:nvSpPr>
        <p:spPr>
          <a:xfrm>
            <a:off x="128698" y="4318548"/>
            <a:ext cx="2512382" cy="707886"/>
          </a:xfrm>
          <a:prstGeom prst="rect">
            <a:avLst/>
          </a:prstGeom>
          <a:noFill/>
        </p:spPr>
        <p:txBody>
          <a:bodyPr wrap="square" rtlCol="0">
            <a:spAutoFit/>
          </a:bodyPr>
          <a:lstStyle/>
          <a:p>
            <a:pPr algn="ctr"/>
            <a:r>
              <a:rPr lang="en-GB" sz="2000" b="1" i="1" dirty="0">
                <a:solidFill>
                  <a:srgbClr val="0070C0"/>
                </a:solidFill>
              </a:rPr>
              <a:t>Grey boxes of the image</a:t>
            </a:r>
          </a:p>
        </p:txBody>
      </p:sp>
      <p:sp>
        <p:nvSpPr>
          <p:cNvPr id="8" name="TextBox 7">
            <a:extLst>
              <a:ext uri="{FF2B5EF4-FFF2-40B4-BE49-F238E27FC236}">
                <a16:creationId xmlns:a16="http://schemas.microsoft.com/office/drawing/2014/main" id="{21F8A4D1-7A8F-49F8-BA32-2223EEB34054}"/>
              </a:ext>
            </a:extLst>
          </p:cNvPr>
          <p:cNvSpPr txBox="1"/>
          <p:nvPr/>
        </p:nvSpPr>
        <p:spPr>
          <a:xfrm>
            <a:off x="9309717" y="4167874"/>
            <a:ext cx="2210540" cy="1015663"/>
          </a:xfrm>
          <a:prstGeom prst="rect">
            <a:avLst/>
          </a:prstGeom>
          <a:noFill/>
        </p:spPr>
        <p:txBody>
          <a:bodyPr wrap="square" rtlCol="0">
            <a:spAutoFit/>
          </a:bodyPr>
          <a:lstStyle/>
          <a:p>
            <a:pPr algn="ctr"/>
            <a:r>
              <a:rPr lang="en-GB" sz="2000" b="1" i="1" dirty="0">
                <a:solidFill>
                  <a:srgbClr val="0070C0"/>
                </a:solidFill>
              </a:rPr>
              <a:t>Inverting the image and only getting grey cells</a:t>
            </a:r>
          </a:p>
        </p:txBody>
      </p:sp>
    </p:spTree>
    <p:extLst>
      <p:ext uri="{BB962C8B-B14F-4D97-AF65-F5344CB8AC3E}">
        <p14:creationId xmlns:p14="http://schemas.microsoft.com/office/powerpoint/2010/main" val="3384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BF0695-FA8F-40B2-8965-01627FDD7CC9}"/>
              </a:ext>
            </a:extLst>
          </p:cNvPr>
          <p:cNvSpPr txBox="1"/>
          <p:nvPr/>
        </p:nvSpPr>
        <p:spPr>
          <a:xfrm>
            <a:off x="402454" y="204186"/>
            <a:ext cx="11387092" cy="5570756"/>
          </a:xfrm>
          <a:prstGeom prst="rect">
            <a:avLst/>
          </a:prstGeom>
          <a:noFill/>
        </p:spPr>
        <p:txBody>
          <a:bodyPr wrap="square" rtlCol="0">
            <a:spAutoFit/>
          </a:bodyPr>
          <a:lstStyle/>
          <a:p>
            <a:pPr algn="ctr"/>
            <a:r>
              <a:rPr lang="en-GB" sz="2400" b="1" i="1" u="sng" dirty="0">
                <a:solidFill>
                  <a:srgbClr val="7030A0"/>
                </a:solidFill>
                <a:latin typeface="+mj-lt"/>
              </a:rPr>
              <a:t>The Main() Function</a:t>
            </a:r>
          </a:p>
          <a:p>
            <a:pPr algn="ctr"/>
            <a:endParaRPr lang="en-GB" sz="2400" b="1" i="1" u="sng" dirty="0">
              <a:solidFill>
                <a:srgbClr val="7030A0"/>
              </a:solidFill>
              <a:latin typeface="+mj-lt"/>
            </a:endParaRPr>
          </a:p>
          <a:p>
            <a:endParaRPr lang="en-GB" sz="2000" dirty="0">
              <a:latin typeface="Arial Nova" panose="020B0504020202020204" pitchFamily="34" charset="0"/>
            </a:endParaRPr>
          </a:p>
          <a:p>
            <a:r>
              <a:rPr lang="en-GB" dirty="0">
                <a:latin typeface="Arial Nova" panose="020B0504020202020204" pitchFamily="34" charset="0"/>
              </a:rPr>
              <a:t>Finally, we are at the main function. Here, the first thing we do is read the ‘test_solver.png’ image in grayscale format. Also, we store it in the variable ‘solver0’.</a:t>
            </a:r>
          </a:p>
          <a:p>
            <a:endParaRPr lang="en-GB" dirty="0">
              <a:latin typeface="Arial Nova" panose="020B0504020202020204" pitchFamily="34" charset="0"/>
            </a:endParaRPr>
          </a:p>
          <a:p>
            <a:r>
              <a:rPr lang="en-GB" dirty="0">
                <a:latin typeface="Arial Nova" panose="020B0504020202020204" pitchFamily="34" charset="0"/>
              </a:rPr>
              <a:t>Next, we standardise the image, that is, we crop and rotate the image. If the image doesn’t need to be rotated, we just crop it.</a:t>
            </a:r>
          </a:p>
          <a:p>
            <a:endParaRPr lang="en-GB" dirty="0">
              <a:latin typeface="Arial Nova" panose="020B0504020202020204" pitchFamily="34" charset="0"/>
            </a:endParaRPr>
          </a:p>
          <a:p>
            <a:r>
              <a:rPr lang="en-GB" dirty="0">
                <a:latin typeface="Arial Nova" panose="020B0504020202020204" pitchFamily="34" charset="0"/>
              </a:rPr>
              <a:t>Now, we create the mask of non-grey cells and when we output the image to the solver, it will be a cropped version containing only black cells and no white edges.</a:t>
            </a:r>
          </a:p>
          <a:p>
            <a:endParaRPr lang="en-GB" dirty="0">
              <a:latin typeface="Arial Nova" panose="020B0504020202020204" pitchFamily="34" charset="0"/>
            </a:endParaRPr>
          </a:p>
          <a:p>
            <a:r>
              <a:rPr lang="en-GB" dirty="0">
                <a:latin typeface="Arial Nova" panose="020B0504020202020204" pitchFamily="34" charset="0"/>
              </a:rPr>
              <a:t>Next, we make a for loop to read the images in grayscale. Then, we standardise the image, and if it is already rotated, then we just crop it. After its cropped, we store it in ‘</a:t>
            </a:r>
            <a:r>
              <a:rPr lang="en-GB" dirty="0" err="1">
                <a:latin typeface="Arial Nova" panose="020B0504020202020204" pitchFamily="34" charset="0"/>
              </a:rPr>
              <a:t>img</a:t>
            </a:r>
            <a:r>
              <a:rPr lang="en-GB" dirty="0">
                <a:latin typeface="Arial Nova" panose="020B0504020202020204" pitchFamily="34" charset="0"/>
              </a:rPr>
              <a:t>’.</a:t>
            </a:r>
          </a:p>
          <a:p>
            <a:endParaRPr lang="en-GB" dirty="0">
              <a:latin typeface="Arial Nova" panose="020B0504020202020204" pitchFamily="34" charset="0"/>
            </a:endParaRPr>
          </a:p>
          <a:p>
            <a:r>
              <a:rPr lang="en-GB" dirty="0">
                <a:latin typeface="Arial Nova" panose="020B0504020202020204" pitchFamily="34" charset="0"/>
              </a:rPr>
              <a:t>The next thing to do is compare the size of ‘</a:t>
            </a:r>
            <a:r>
              <a:rPr lang="en-GB" dirty="0" err="1">
                <a:latin typeface="Arial Nova" panose="020B0504020202020204" pitchFamily="34" charset="0"/>
              </a:rPr>
              <a:t>test_solver</a:t>
            </a:r>
            <a:r>
              <a:rPr lang="en-GB" dirty="0">
                <a:latin typeface="Arial Nova" panose="020B0504020202020204" pitchFamily="34" charset="0"/>
              </a:rPr>
              <a:t>’ and ‘</a:t>
            </a:r>
            <a:r>
              <a:rPr lang="en-GB" dirty="0" err="1">
                <a:latin typeface="Arial Nova" panose="020B0504020202020204" pitchFamily="34" charset="0"/>
              </a:rPr>
              <a:t>img</a:t>
            </a:r>
            <a:r>
              <a:rPr lang="en-GB" dirty="0">
                <a:latin typeface="Arial Nova" panose="020B0504020202020204" pitchFamily="34" charset="0"/>
              </a:rPr>
              <a:t>’ using the ‘INTER_NEAREST’ function and they should be same, that’s why we used the ‘</a:t>
            </a:r>
            <a:r>
              <a:rPr lang="en-GB" dirty="0" err="1">
                <a:latin typeface="Arial Nova" panose="020B0504020202020204" pitchFamily="34" charset="0"/>
              </a:rPr>
              <a:t>nongray.size</a:t>
            </a:r>
            <a:r>
              <a:rPr lang="en-GB" dirty="0">
                <a:latin typeface="Arial Nova" panose="020B0504020202020204" pitchFamily="34" charset="0"/>
              </a:rPr>
              <a:t>()’ to make it the same. Then, we store the image in ‘</a:t>
            </a:r>
            <a:r>
              <a:rPr lang="en-GB" dirty="0" err="1">
                <a:latin typeface="Arial Nova" panose="020B0504020202020204" pitchFamily="34" charset="0"/>
              </a:rPr>
              <a:t>tmp</a:t>
            </a:r>
            <a:r>
              <a:rPr lang="en-GB" dirty="0">
                <a:latin typeface="Arial Nova" panose="020B0504020202020204" pitchFamily="34" charset="0"/>
              </a:rPr>
              <a:t>’.  </a:t>
            </a:r>
          </a:p>
          <a:p>
            <a:endParaRPr lang="en-GB" dirty="0"/>
          </a:p>
        </p:txBody>
      </p:sp>
    </p:spTree>
    <p:extLst>
      <p:ext uri="{BB962C8B-B14F-4D97-AF65-F5344CB8AC3E}">
        <p14:creationId xmlns:p14="http://schemas.microsoft.com/office/powerpoint/2010/main" val="2504803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0CCBFD-EC1B-4617-B800-F296ABD2ACED}"/>
              </a:ext>
            </a:extLst>
          </p:cNvPr>
          <p:cNvSpPr txBox="1"/>
          <p:nvPr/>
        </p:nvSpPr>
        <p:spPr>
          <a:xfrm>
            <a:off x="435006" y="568171"/>
            <a:ext cx="10990555" cy="4832092"/>
          </a:xfrm>
          <a:prstGeom prst="rect">
            <a:avLst/>
          </a:prstGeom>
          <a:noFill/>
        </p:spPr>
        <p:txBody>
          <a:bodyPr wrap="square" rtlCol="0">
            <a:spAutoFit/>
          </a:bodyPr>
          <a:lstStyle/>
          <a:p>
            <a:r>
              <a:rPr lang="en-GB" dirty="0"/>
              <a:t>Now, we threshold the resulting image to get the X-es and the lines. The value of threshold will be 150, then we invert the result.</a:t>
            </a:r>
          </a:p>
          <a:p>
            <a:endParaRPr lang="en-GB" dirty="0"/>
          </a:p>
          <a:p>
            <a:r>
              <a:rPr lang="en-GB" dirty="0"/>
              <a:t>The most important part will be the ‘</a:t>
            </a:r>
            <a:r>
              <a:rPr lang="en-GB" dirty="0" err="1"/>
              <a:t>thimg.setTo</a:t>
            </a:r>
            <a:r>
              <a:rPr lang="en-GB" dirty="0"/>
              <a:t>(0,nongray)’ function, as this is the one that works to check the answers, if its correct or not. It basically keeps the correct answers and removes everything else.</a:t>
            </a:r>
          </a:p>
          <a:p>
            <a:endParaRPr lang="en-GB" dirty="0"/>
          </a:p>
          <a:p>
            <a:pPr algn="ctr"/>
            <a:r>
              <a:rPr lang="en-GB" sz="2000" b="1" i="1" u="sng" dirty="0">
                <a:solidFill>
                  <a:srgbClr val="7030A0"/>
                </a:solidFill>
                <a:latin typeface="+mj-lt"/>
              </a:rPr>
              <a:t>Implementing the Programme</a:t>
            </a:r>
          </a:p>
          <a:p>
            <a:endParaRPr lang="en-GB" dirty="0">
              <a:latin typeface="Arial Nova" panose="020B0504020202020204" pitchFamily="34" charset="0"/>
            </a:endParaRPr>
          </a:p>
          <a:p>
            <a:r>
              <a:rPr lang="en-GB" dirty="0"/>
              <a:t>Finally, we turn towards implementing our programme step by step.</a:t>
            </a:r>
          </a:p>
          <a:p>
            <a:endParaRPr lang="en-GB" dirty="0"/>
          </a:p>
          <a:p>
            <a:r>
              <a:rPr lang="en-GB" dirty="0"/>
              <a:t>The ‘</a:t>
            </a:r>
            <a:r>
              <a:rPr lang="en-GB" dirty="0" err="1"/>
              <a:t>imshow</a:t>
            </a:r>
            <a:r>
              <a:rPr lang="en-GB" dirty="0"/>
              <a:t>’ functions show the correct answer, the one with blue box one by one and it also shows the solver.</a:t>
            </a:r>
          </a:p>
          <a:p>
            <a:endParaRPr lang="en-GB" dirty="0"/>
          </a:p>
          <a:p>
            <a:r>
              <a:rPr lang="en-GB" dirty="0"/>
              <a:t>Now, we find the contours of X-es, wherever they are present, since we want to draw a rectangle wherever the ‘X’ exists.</a:t>
            </a:r>
          </a:p>
          <a:p>
            <a:endParaRPr lang="en-GB" dirty="0"/>
          </a:p>
          <a:p>
            <a:r>
              <a:rPr lang="en-GB" dirty="0"/>
              <a:t>Next, we want to show the image with blue boxes, so we  store the image in ‘canvas’ using the ‘</a:t>
            </a:r>
            <a:r>
              <a:rPr lang="en-GB" dirty="0" err="1"/>
              <a:t>cvtColor</a:t>
            </a:r>
            <a:r>
              <a:rPr lang="en-GB" dirty="0"/>
              <a:t>’, which will convert the image from one </a:t>
            </a:r>
            <a:r>
              <a:rPr lang="en-GB" dirty="0" err="1"/>
              <a:t>color</a:t>
            </a:r>
            <a:r>
              <a:rPr lang="en-GB" dirty="0"/>
              <a:t> space to another.</a:t>
            </a:r>
          </a:p>
        </p:txBody>
      </p:sp>
    </p:spTree>
    <p:extLst>
      <p:ext uri="{BB962C8B-B14F-4D97-AF65-F5344CB8AC3E}">
        <p14:creationId xmlns:p14="http://schemas.microsoft.com/office/powerpoint/2010/main" val="1562283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E43419-2B80-4062-AD36-F7F4D58F9EDA}"/>
              </a:ext>
            </a:extLst>
          </p:cNvPr>
          <p:cNvSpPr txBox="1"/>
          <p:nvPr/>
        </p:nvSpPr>
        <p:spPr>
          <a:xfrm>
            <a:off x="435006" y="213063"/>
            <a:ext cx="10928412" cy="3200876"/>
          </a:xfrm>
          <a:prstGeom prst="rect">
            <a:avLst/>
          </a:prstGeom>
          <a:noFill/>
        </p:spPr>
        <p:txBody>
          <a:bodyPr wrap="square" rtlCol="0">
            <a:spAutoFit/>
          </a:bodyPr>
          <a:lstStyle/>
          <a:p>
            <a:pPr algn="ctr"/>
            <a:r>
              <a:rPr lang="en-GB" sz="2000" b="1" i="1" u="sng" dirty="0">
                <a:solidFill>
                  <a:srgbClr val="7030A0"/>
                </a:solidFill>
                <a:latin typeface="+mj-lt"/>
              </a:rPr>
              <a:t>Visualising The Result</a:t>
            </a:r>
          </a:p>
          <a:p>
            <a:pPr algn="ctr"/>
            <a:endParaRPr lang="en-GB" sz="2000" b="1" i="1" u="sng" dirty="0">
              <a:solidFill>
                <a:srgbClr val="7030A0"/>
              </a:solidFill>
              <a:latin typeface="+mj-lt"/>
            </a:endParaRPr>
          </a:p>
          <a:p>
            <a:r>
              <a:rPr lang="en-GB" dirty="0">
                <a:latin typeface="Arial Nova" panose="020B0504020202020204" pitchFamily="34" charset="0"/>
              </a:rPr>
              <a:t>Now, we have three elements in the index : 255, 0 and 0. To iterate over the contours, we use a for loop where we also find the bounding box of ‘c’. So, when the for loop runs, first the value of ‘c’ will be 255, then 0 and lastly, 0 again. After finding the bounding box of white ‘X’, we draw the blue rectangle onto the canvas using “</a:t>
            </a:r>
            <a:r>
              <a:rPr lang="pt-BR" sz="1800" dirty="0">
                <a:latin typeface="Arial Nova" panose="020B0504020202020204" pitchFamily="34" charset="0"/>
              </a:rPr>
              <a:t>rectangle(canvas, r, Scalar(255, 0, 0), 3)” line of code. Here, the scalar gives : 0 values of blue, 0 value of green and BGR value for red; and 3 is the thickness of rectangle.</a:t>
            </a:r>
          </a:p>
          <a:p>
            <a:endParaRPr lang="pt-BR" dirty="0">
              <a:latin typeface="Arial Nova" panose="020B0504020202020204" pitchFamily="34" charset="0"/>
            </a:endParaRPr>
          </a:p>
          <a:p>
            <a:r>
              <a:rPr lang="en-GB" dirty="0">
                <a:latin typeface="Arial Nova" panose="020B0504020202020204" pitchFamily="34" charset="0"/>
              </a:rPr>
              <a:t>In the result, we require the columns and rows and hence it is coded in the programme, Basically, we are getting the coordinates of the cells, which are is displayed in the console window when the programme is executed.</a:t>
            </a:r>
          </a:p>
        </p:txBody>
      </p:sp>
      <p:pic>
        <p:nvPicPr>
          <p:cNvPr id="4" name="Picture 3" descr="A picture containing text&#10;&#10;Description automatically generated">
            <a:extLst>
              <a:ext uri="{FF2B5EF4-FFF2-40B4-BE49-F238E27FC236}">
                <a16:creationId xmlns:a16="http://schemas.microsoft.com/office/drawing/2014/main" id="{447138A9-F8B5-481E-A4A3-CA65857AFE94}"/>
              </a:ext>
            </a:extLst>
          </p:cNvPr>
          <p:cNvPicPr>
            <a:picLocks noChangeAspect="1"/>
          </p:cNvPicPr>
          <p:nvPr/>
        </p:nvPicPr>
        <p:blipFill>
          <a:blip r:embed="rId2"/>
          <a:stretch>
            <a:fillRect/>
          </a:stretch>
        </p:blipFill>
        <p:spPr>
          <a:xfrm>
            <a:off x="3994951" y="3444062"/>
            <a:ext cx="1398301" cy="2917942"/>
          </a:xfrm>
          <a:prstGeom prst="rect">
            <a:avLst/>
          </a:prstGeom>
        </p:spPr>
      </p:pic>
      <p:sp>
        <p:nvSpPr>
          <p:cNvPr id="5" name="TextBox 4">
            <a:extLst>
              <a:ext uri="{FF2B5EF4-FFF2-40B4-BE49-F238E27FC236}">
                <a16:creationId xmlns:a16="http://schemas.microsoft.com/office/drawing/2014/main" id="{4D09D80F-0F3F-4FA5-801C-0A43AAF2AA06}"/>
              </a:ext>
            </a:extLst>
          </p:cNvPr>
          <p:cNvSpPr txBox="1"/>
          <p:nvPr/>
        </p:nvSpPr>
        <p:spPr>
          <a:xfrm>
            <a:off x="5791201" y="4310871"/>
            <a:ext cx="3311371" cy="1015663"/>
          </a:xfrm>
          <a:prstGeom prst="rect">
            <a:avLst/>
          </a:prstGeom>
          <a:noFill/>
        </p:spPr>
        <p:txBody>
          <a:bodyPr wrap="square" rtlCol="0">
            <a:spAutoFit/>
          </a:bodyPr>
          <a:lstStyle/>
          <a:p>
            <a:pPr algn="ctr"/>
            <a:r>
              <a:rPr lang="en-GB" sz="2000" b="1" i="1" dirty="0">
                <a:solidFill>
                  <a:schemeClr val="accent4">
                    <a:lumMod val="60000"/>
                    <a:lumOff val="40000"/>
                  </a:schemeClr>
                </a:solidFill>
              </a:rPr>
              <a:t>Console window showing the coordinates of cells in each test case</a:t>
            </a:r>
          </a:p>
        </p:txBody>
      </p:sp>
    </p:spTree>
    <p:extLst>
      <p:ext uri="{BB962C8B-B14F-4D97-AF65-F5344CB8AC3E}">
        <p14:creationId xmlns:p14="http://schemas.microsoft.com/office/powerpoint/2010/main" val="785287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DEE8B0-30C1-42A1-8079-F38DE08D14BA}"/>
              </a:ext>
            </a:extLst>
          </p:cNvPr>
          <p:cNvSpPr txBox="1"/>
          <p:nvPr/>
        </p:nvSpPr>
        <p:spPr>
          <a:xfrm>
            <a:off x="88777" y="97651"/>
            <a:ext cx="11620870" cy="3970318"/>
          </a:xfrm>
          <a:prstGeom prst="rect">
            <a:avLst/>
          </a:prstGeom>
          <a:noFill/>
        </p:spPr>
        <p:txBody>
          <a:bodyPr wrap="square" rtlCol="0">
            <a:spAutoFit/>
          </a:bodyPr>
          <a:lstStyle/>
          <a:p>
            <a:pPr algn="ctr"/>
            <a:r>
              <a:rPr lang="en-GB" sz="2000" b="1" i="1" u="sng" dirty="0">
                <a:solidFill>
                  <a:srgbClr val="7030A0"/>
                </a:solidFill>
                <a:latin typeface="+mj-lt"/>
              </a:rPr>
              <a:t>Calculating the Score and Finishing the Programme</a:t>
            </a:r>
          </a:p>
          <a:p>
            <a:pPr algn="ctr"/>
            <a:endParaRPr lang="en-GB" sz="2000" b="1" i="1" u="sng" dirty="0">
              <a:solidFill>
                <a:srgbClr val="7030A0"/>
              </a:solidFill>
              <a:latin typeface="+mj-lt"/>
            </a:endParaRPr>
          </a:p>
          <a:p>
            <a:r>
              <a:rPr lang="en-GB" dirty="0">
                <a:latin typeface="Arial Nova" panose="020B0504020202020204" pitchFamily="34" charset="0"/>
              </a:rPr>
              <a:t>Now, we have to calculate the score based on how many answers are correct and we also give the pass or fail mark accordingly.</a:t>
            </a:r>
            <a:r>
              <a:rPr lang="en-US" kern="0" dirty="0">
                <a:latin typeface="Arial Nova" panose="020B0504020202020204" pitchFamily="34" charset="0"/>
                <a:ea typeface="Malgun Gothic" panose="020B0503020000020004" pitchFamily="34" charset="-127"/>
                <a:cs typeface="Consolas" panose="020B0609020204030204" pitchFamily="49" charset="0"/>
              </a:rPr>
              <a:t>The ‘</a:t>
            </a:r>
            <a:r>
              <a:rPr lang="en-US" kern="0" dirty="0" err="1">
                <a:latin typeface="Arial Nova" panose="020B0504020202020204" pitchFamily="34" charset="0"/>
                <a:ea typeface="Malgun Gothic" panose="020B0503020000020004" pitchFamily="34" charset="-127"/>
                <a:cs typeface="Consolas" panose="020B0609020204030204" pitchFamily="49" charset="0"/>
              </a:rPr>
              <a:t>canvas.clone</a:t>
            </a:r>
            <a:r>
              <a:rPr lang="en-US" kern="0" dirty="0">
                <a:latin typeface="Arial Nova" panose="020B0504020202020204" pitchFamily="34" charset="0"/>
                <a:ea typeface="Malgun Gothic" panose="020B0503020000020004" pitchFamily="34" charset="-127"/>
                <a:cs typeface="Consolas" panose="020B0609020204030204" pitchFamily="49" charset="0"/>
              </a:rPr>
              <a:t>()’ is used to copy the </a:t>
            </a:r>
            <a:r>
              <a:rPr lang="en-US" kern="0" dirty="0" err="1">
                <a:latin typeface="Arial Nova" panose="020B0504020202020204" pitchFamily="34" charset="0"/>
                <a:ea typeface="Malgun Gothic" panose="020B0503020000020004" pitchFamily="34" charset="-127"/>
                <a:cs typeface="Consolas" panose="020B0609020204030204" pitchFamily="49" charset="0"/>
              </a:rPr>
              <a:t>img</a:t>
            </a:r>
            <a:r>
              <a:rPr lang="en-US" kern="0" dirty="0">
                <a:latin typeface="Arial Nova" panose="020B0504020202020204" pitchFamily="34" charset="0"/>
                <a:ea typeface="Malgun Gothic" panose="020B0503020000020004" pitchFamily="34" charset="-127"/>
                <a:cs typeface="Consolas" panose="020B0609020204030204" pitchFamily="49" charset="0"/>
              </a:rPr>
              <a:t> from canvas to show it in the result, after we count all the blue boxes.</a:t>
            </a:r>
          </a:p>
          <a:p>
            <a:endParaRPr lang="en-US" kern="0" dirty="0">
              <a:latin typeface="Arial Nova" panose="020B0504020202020204" pitchFamily="34" charset="0"/>
              <a:ea typeface="Malgun Gothic" panose="020B0503020000020004" pitchFamily="34" charset="-127"/>
              <a:cs typeface="Consolas" panose="020B0609020204030204" pitchFamily="49" charset="0"/>
            </a:endParaRPr>
          </a:p>
          <a:p>
            <a:r>
              <a:rPr lang="en-US" kern="0" dirty="0">
                <a:latin typeface="Arial Nova" panose="020B0504020202020204" pitchFamily="34" charset="0"/>
                <a:ea typeface="Malgun Gothic" panose="020B0503020000020004" pitchFamily="34" charset="-127"/>
              </a:rPr>
              <a:t>Finally, we show the image and put the text of suitable </a:t>
            </a:r>
            <a:r>
              <a:rPr lang="en-US" kern="0" dirty="0" err="1">
                <a:latin typeface="Arial Nova" panose="020B0504020202020204" pitchFamily="34" charset="0"/>
                <a:ea typeface="Malgun Gothic" panose="020B0503020000020004" pitchFamily="34" charset="-127"/>
              </a:rPr>
              <a:t>colour</a:t>
            </a:r>
            <a:r>
              <a:rPr lang="en-US" kern="0" dirty="0">
                <a:latin typeface="Arial Nova" panose="020B0504020202020204" pitchFamily="34" charset="0"/>
                <a:ea typeface="Malgun Gothic" panose="020B0503020000020004" pitchFamily="34" charset="-127"/>
              </a:rPr>
              <a:t> on it accordingly:</a:t>
            </a:r>
          </a:p>
          <a:p>
            <a:endParaRPr lang="en-US" kern="0" dirty="0">
              <a:latin typeface="Arial Nova" panose="020B0504020202020204" pitchFamily="34" charset="0"/>
              <a:ea typeface="Malgun Gothic" panose="020B0503020000020004" pitchFamily="34" charset="-127"/>
            </a:endParaRPr>
          </a:p>
          <a:p>
            <a:r>
              <a:rPr lang="en-US" kern="0" dirty="0">
                <a:latin typeface="Arial Nova" panose="020B0504020202020204" pitchFamily="34" charset="0"/>
                <a:ea typeface="Malgun Gothic" panose="020B0503020000020004" pitchFamily="34" charset="-127"/>
              </a:rPr>
              <a:t>a). If the percentage of correct answers is equal to or more than 50, we show the result “Passed” with the color green. For getting green, the values used are 0,0,255; so 0 values for red, 0 for blue and BGR values for green.</a:t>
            </a:r>
          </a:p>
          <a:p>
            <a:r>
              <a:rPr lang="en-GB" dirty="0">
                <a:latin typeface="Arial Nova" panose="020B0504020202020204" pitchFamily="34" charset="0"/>
              </a:rPr>
              <a:t>b). If the percentage of correct answers is less than 50, we show the result “Failed”, with the colour red. For getting red, the values used are 255,0,0; so BGR values for red, 0 value for blue and 0 for green.</a:t>
            </a:r>
          </a:p>
          <a:p>
            <a:endParaRPr lang="en-GB" sz="1600" dirty="0">
              <a:latin typeface="Arial Nova" panose="020B0504020202020204" pitchFamily="34" charset="0"/>
            </a:endParaRPr>
          </a:p>
          <a:p>
            <a:endParaRPr lang="en-GB" sz="1600" dirty="0">
              <a:latin typeface="Arial Nova" panose="020B0504020202020204" pitchFamily="34" charset="0"/>
            </a:endParaRPr>
          </a:p>
        </p:txBody>
      </p:sp>
      <p:pic>
        <p:nvPicPr>
          <p:cNvPr id="4" name="Picture 3">
            <a:extLst>
              <a:ext uri="{FF2B5EF4-FFF2-40B4-BE49-F238E27FC236}">
                <a16:creationId xmlns:a16="http://schemas.microsoft.com/office/drawing/2014/main" id="{BE6684DC-840E-4275-8569-9E62AB62C07B}"/>
              </a:ext>
            </a:extLst>
          </p:cNvPr>
          <p:cNvPicPr>
            <a:picLocks noChangeAspect="1"/>
          </p:cNvPicPr>
          <p:nvPr/>
        </p:nvPicPr>
        <p:blipFill>
          <a:blip r:embed="rId2"/>
          <a:stretch>
            <a:fillRect/>
          </a:stretch>
        </p:blipFill>
        <p:spPr>
          <a:xfrm>
            <a:off x="6938516" y="3640390"/>
            <a:ext cx="1344349" cy="2571798"/>
          </a:xfrm>
          <a:prstGeom prst="rect">
            <a:avLst/>
          </a:prstGeom>
        </p:spPr>
      </p:pic>
      <p:pic>
        <p:nvPicPr>
          <p:cNvPr id="6" name="Picture 5">
            <a:extLst>
              <a:ext uri="{FF2B5EF4-FFF2-40B4-BE49-F238E27FC236}">
                <a16:creationId xmlns:a16="http://schemas.microsoft.com/office/drawing/2014/main" id="{19A1903C-20B4-4588-8E69-F3987D792F31}"/>
              </a:ext>
            </a:extLst>
          </p:cNvPr>
          <p:cNvPicPr>
            <a:picLocks noChangeAspect="1"/>
          </p:cNvPicPr>
          <p:nvPr/>
        </p:nvPicPr>
        <p:blipFill>
          <a:blip r:embed="rId3"/>
          <a:stretch>
            <a:fillRect/>
          </a:stretch>
        </p:blipFill>
        <p:spPr>
          <a:xfrm>
            <a:off x="2995783" y="3640390"/>
            <a:ext cx="1292131" cy="2571798"/>
          </a:xfrm>
          <a:prstGeom prst="rect">
            <a:avLst/>
          </a:prstGeom>
        </p:spPr>
      </p:pic>
      <p:sp>
        <p:nvSpPr>
          <p:cNvPr id="7" name="TextBox 6">
            <a:extLst>
              <a:ext uri="{FF2B5EF4-FFF2-40B4-BE49-F238E27FC236}">
                <a16:creationId xmlns:a16="http://schemas.microsoft.com/office/drawing/2014/main" id="{3FD7C30F-FADE-4E12-9977-0CDE64ACA6D2}"/>
              </a:ext>
            </a:extLst>
          </p:cNvPr>
          <p:cNvSpPr txBox="1"/>
          <p:nvPr/>
        </p:nvSpPr>
        <p:spPr>
          <a:xfrm>
            <a:off x="589410" y="4438834"/>
            <a:ext cx="1905740" cy="1015663"/>
          </a:xfrm>
          <a:prstGeom prst="rect">
            <a:avLst/>
          </a:prstGeom>
          <a:noFill/>
        </p:spPr>
        <p:txBody>
          <a:bodyPr wrap="square" rtlCol="0">
            <a:spAutoFit/>
          </a:bodyPr>
          <a:lstStyle/>
          <a:p>
            <a:pPr algn="ctr"/>
            <a:r>
              <a:rPr lang="en-GB" sz="2000" b="1" i="1" dirty="0">
                <a:solidFill>
                  <a:srgbClr val="00B050"/>
                </a:solidFill>
              </a:rPr>
              <a:t>Result with 70%</a:t>
            </a:r>
          </a:p>
          <a:p>
            <a:pPr algn="ctr"/>
            <a:r>
              <a:rPr lang="en-GB" sz="2000" b="1" i="1" dirty="0">
                <a:solidFill>
                  <a:srgbClr val="00B050"/>
                </a:solidFill>
              </a:rPr>
              <a:t>“Passed” Grade</a:t>
            </a:r>
          </a:p>
        </p:txBody>
      </p:sp>
      <p:sp>
        <p:nvSpPr>
          <p:cNvPr id="8" name="TextBox 7">
            <a:extLst>
              <a:ext uri="{FF2B5EF4-FFF2-40B4-BE49-F238E27FC236}">
                <a16:creationId xmlns:a16="http://schemas.microsoft.com/office/drawing/2014/main" id="{CE7D6189-0603-4F75-986E-2E7E846C39A4}"/>
              </a:ext>
            </a:extLst>
          </p:cNvPr>
          <p:cNvSpPr txBox="1"/>
          <p:nvPr/>
        </p:nvSpPr>
        <p:spPr>
          <a:xfrm>
            <a:off x="8847215" y="4438834"/>
            <a:ext cx="2086252" cy="707886"/>
          </a:xfrm>
          <a:prstGeom prst="rect">
            <a:avLst/>
          </a:prstGeom>
          <a:noFill/>
        </p:spPr>
        <p:txBody>
          <a:bodyPr wrap="square" rtlCol="0">
            <a:spAutoFit/>
          </a:bodyPr>
          <a:lstStyle/>
          <a:p>
            <a:pPr algn="ctr"/>
            <a:r>
              <a:rPr lang="en-GB" sz="2000" b="1" i="1" dirty="0">
                <a:solidFill>
                  <a:srgbClr val="FF0000"/>
                </a:solidFill>
              </a:rPr>
              <a:t>Result with 30% “Failed” Grade</a:t>
            </a:r>
          </a:p>
        </p:txBody>
      </p:sp>
    </p:spTree>
    <p:extLst>
      <p:ext uri="{BB962C8B-B14F-4D97-AF65-F5344CB8AC3E}">
        <p14:creationId xmlns:p14="http://schemas.microsoft.com/office/powerpoint/2010/main" val="332440350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www.w3.org/2000/xmlns/"/>
    <ds:schemaRef ds:uri="71af3243-3dd4-4a8d-8c0d-dd76da1f02a5"/>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TM04033925[[fn=Droplet]]</Template>
  <TotalTime>176</TotalTime>
  <Words>1408</Words>
  <Application>Microsoft Office PowerPoint</Application>
  <PresentationFormat>Widescreen</PresentationFormat>
  <Paragraphs>93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1_RetrospectVTI</vt:lpstr>
      <vt:lpstr>IMAGE PROCESSING IN PRACTICE</vt:lpstr>
      <vt:lpstr>What The Project is About</vt:lpstr>
      <vt:lpstr>Brief Explanation of the code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IN PRACTICE</dc:title>
  <dc:creator>Sihag Danish</dc:creator>
  <cp:lastModifiedBy>Seunghye Yang</cp:lastModifiedBy>
  <cp:revision>21</cp:revision>
  <dcterms:created xsi:type="dcterms:W3CDTF">2020-12-03T15:47:43Z</dcterms:created>
  <dcterms:modified xsi:type="dcterms:W3CDTF">2021-04-10T13:42:30Z</dcterms:modified>
</cp:coreProperties>
</file>