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0" r:id="rId3"/>
    <p:sldMasterId id="214748365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ae9ee7655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gae9ee76557_0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ae9ee76557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gae9ee76557_0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ae9ee76557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gae9ee76557_0_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표지_클립명_짧을때">
  <p:cSld name="표지_클립명_짧을때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title"/>
          </p:nvPr>
        </p:nvSpPr>
        <p:spPr>
          <a:xfrm>
            <a:off x="930275" y="2515090"/>
            <a:ext cx="10515600" cy="21585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b="0" i="0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7" name="Google Shape;17;p2"/>
          <p:cNvSpPr txBox="1"/>
          <p:nvPr>
            <p:ph idx="1" type="body"/>
          </p:nvPr>
        </p:nvSpPr>
        <p:spPr>
          <a:xfrm>
            <a:off x="2077720" y="2108200"/>
            <a:ext cx="9898380" cy="4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속지">
  <p:cSld name="속지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/>
          <p:nvPr>
            <p:ph idx="1" type="body"/>
          </p:nvPr>
        </p:nvSpPr>
        <p:spPr>
          <a:xfrm>
            <a:off x="56783" y="255285"/>
            <a:ext cx="2441148" cy="307975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2" type="body"/>
          </p:nvPr>
        </p:nvSpPr>
        <p:spPr>
          <a:xfrm>
            <a:off x="53539" y="524962"/>
            <a:ext cx="1201726" cy="1244108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3.jp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<Relationship Id="rId4" Type="http://schemas.openxmlformats.org/officeDocument/2006/relationships/theme" Target="../theme/theme3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hite background wallpaperì ëí ì´ë¯¸ì§ ê²ìê²°ê³¼" id="6" name="Google Shape;6;p1"/>
          <p:cNvPicPr preferRelativeResize="0"/>
          <p:nvPr/>
        </p:nvPicPr>
        <p:blipFill rotWithShape="1">
          <a:blip r:embed="rId1">
            <a:alphaModFix amt="50000"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/>
          <p:nvPr/>
        </p:nvSpPr>
        <p:spPr>
          <a:xfrm>
            <a:off x="1" y="6648450"/>
            <a:ext cx="7874971" cy="209550"/>
          </a:xfrm>
          <a:custGeom>
            <a:rect b="b" l="l" r="r" t="t"/>
            <a:pathLst>
              <a:path extrusionOk="0" h="209550" w="7874971">
                <a:moveTo>
                  <a:pt x="0" y="0"/>
                </a:moveTo>
                <a:lnTo>
                  <a:pt x="7874971" y="0"/>
                </a:lnTo>
                <a:lnTo>
                  <a:pt x="7753350" y="209550"/>
                </a:lnTo>
                <a:lnTo>
                  <a:pt x="0" y="209550"/>
                </a:lnTo>
                <a:lnTo>
                  <a:pt x="0" y="0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8;p1"/>
          <p:cNvSpPr txBox="1"/>
          <p:nvPr/>
        </p:nvSpPr>
        <p:spPr>
          <a:xfrm>
            <a:off x="1222778" y="6644719"/>
            <a:ext cx="2512227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Arial"/>
              <a:buNone/>
            </a:pPr>
            <a:r>
              <a:rPr b="0" i="0" lang="en-US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Copyright </a:t>
            </a:r>
            <a:r>
              <a:rPr b="1" i="0" lang="en-US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FASTCAMPUS</a:t>
            </a:r>
            <a:r>
              <a:rPr b="0" i="0" lang="en-US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Corp. All Rights Reserved</a:t>
            </a:r>
            <a:endParaRPr/>
          </a:p>
        </p:txBody>
      </p:sp>
      <p:sp>
        <p:nvSpPr>
          <p:cNvPr id="9" name="Google Shape;9;p1"/>
          <p:cNvSpPr txBox="1"/>
          <p:nvPr/>
        </p:nvSpPr>
        <p:spPr>
          <a:xfrm>
            <a:off x="981478" y="2050708"/>
            <a:ext cx="1225977" cy="400110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</a:t>
            </a:r>
            <a:endParaRPr/>
          </a:p>
        </p:txBody>
      </p:sp>
      <p:sp>
        <p:nvSpPr>
          <p:cNvPr id="10" name="Google Shape;10;p1"/>
          <p:cNvSpPr txBox="1"/>
          <p:nvPr/>
        </p:nvSpPr>
        <p:spPr>
          <a:xfrm>
            <a:off x="9145864" y="253121"/>
            <a:ext cx="1098378" cy="430887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Fast Campus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Online</a:t>
            </a:r>
            <a:endParaRPr/>
          </a:p>
        </p:txBody>
      </p:sp>
      <p:cxnSp>
        <p:nvCxnSpPr>
          <p:cNvPr id="11" name="Google Shape;11;p1"/>
          <p:cNvCxnSpPr/>
          <p:nvPr/>
        </p:nvCxnSpPr>
        <p:spPr>
          <a:xfrm>
            <a:off x="10304992" y="321531"/>
            <a:ext cx="0" cy="280988"/>
          </a:xfrm>
          <a:prstGeom prst="straightConnector1">
            <a:avLst/>
          </a:prstGeom>
          <a:noFill/>
          <a:ln cap="flat" cmpd="sng" w="1270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" name="Google Shape;12;p1"/>
          <p:cNvSpPr txBox="1"/>
          <p:nvPr/>
        </p:nvSpPr>
        <p:spPr>
          <a:xfrm>
            <a:off x="10365741" y="253121"/>
            <a:ext cx="1181734" cy="430887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Life Changing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Education</a:t>
            </a:r>
            <a:endParaRPr/>
          </a:p>
        </p:txBody>
      </p:sp>
      <p:pic>
        <p:nvPicPr>
          <p:cNvPr descr="ì»¤ë¦¬ì´ ì±ì¥ì ìí ìµê³ ì ì¤ë¬´êµì¡ ìì¹´ë°ë¯¸" id="13" name="Google Shape;13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30275" y="320236"/>
            <a:ext cx="1260048" cy="358307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1"/>
          <p:cNvSpPr/>
          <p:nvPr/>
        </p:nvSpPr>
        <p:spPr>
          <a:xfrm>
            <a:off x="7753350" y="6648740"/>
            <a:ext cx="4438650" cy="209260"/>
          </a:xfrm>
          <a:custGeom>
            <a:rect b="b" l="l" r="r" t="t"/>
            <a:pathLst>
              <a:path extrusionOk="0" h="209260" w="4438650">
                <a:moveTo>
                  <a:pt x="121453" y="0"/>
                </a:moveTo>
                <a:lnTo>
                  <a:pt x="4438650" y="0"/>
                </a:lnTo>
                <a:lnTo>
                  <a:pt x="4438650" y="209260"/>
                </a:lnTo>
                <a:lnTo>
                  <a:pt x="0" y="209260"/>
                </a:lnTo>
                <a:lnTo>
                  <a:pt x="121453" y="0"/>
                </a:lnTo>
                <a:close/>
              </a:path>
            </a:pathLst>
          </a:custGeom>
          <a:solidFill>
            <a:srgbClr val="EE234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/>
          <p:nvPr/>
        </p:nvSpPr>
        <p:spPr>
          <a:xfrm>
            <a:off x="0" y="0"/>
            <a:ext cx="12192000" cy="685771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3"/>
          <p:cNvSpPr/>
          <p:nvPr/>
        </p:nvSpPr>
        <p:spPr>
          <a:xfrm>
            <a:off x="7753350" y="0"/>
            <a:ext cx="4438650" cy="6857710"/>
          </a:xfrm>
          <a:custGeom>
            <a:rect b="b" l="l" r="r" t="t"/>
            <a:pathLst>
              <a:path extrusionOk="0" h="6688414" w="4329073">
                <a:moveTo>
                  <a:pt x="3881889" y="0"/>
                </a:moveTo>
                <a:lnTo>
                  <a:pt x="4329073" y="0"/>
                </a:lnTo>
                <a:lnTo>
                  <a:pt x="4329073" y="6688414"/>
                </a:lnTo>
                <a:lnTo>
                  <a:pt x="0" y="6688414"/>
                </a:lnTo>
                <a:lnTo>
                  <a:pt x="3881889" y="0"/>
                </a:lnTo>
                <a:close/>
              </a:path>
            </a:pathLst>
          </a:custGeom>
          <a:solidFill>
            <a:srgbClr val="EE234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3"/>
          <p:cNvSpPr txBox="1"/>
          <p:nvPr/>
        </p:nvSpPr>
        <p:spPr>
          <a:xfrm>
            <a:off x="1222778" y="6644719"/>
            <a:ext cx="2512227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Arial"/>
              <a:buNone/>
            </a:pPr>
            <a:r>
              <a:rPr b="0" i="0" lang="en-US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Copyright </a:t>
            </a:r>
            <a:r>
              <a:rPr b="1" i="0" lang="en-US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FASTCAMPUS</a:t>
            </a:r>
            <a:r>
              <a:rPr b="0" i="0" lang="en-US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Corp. All Rights Reserved</a:t>
            </a:r>
            <a:endParaRPr/>
          </a:p>
        </p:txBody>
      </p:sp>
      <p:pic>
        <p:nvPicPr>
          <p:cNvPr descr="fastcampusì ëí ì´ë¯¸ì§ ê²ìê²°ê³¼" id="22" name="Google Shape;22;p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206779" y="6401872"/>
            <a:ext cx="786893" cy="246578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3"/>
          <p:cNvSpPr/>
          <p:nvPr/>
        </p:nvSpPr>
        <p:spPr>
          <a:xfrm>
            <a:off x="1352550" y="209551"/>
            <a:ext cx="10839450" cy="64388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dev.mysql.com/downloads/mysql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930275" y="2515090"/>
            <a:ext cx="10515600" cy="21585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lang="en-US"/>
              <a:t>Spring Batch</a:t>
            </a:r>
            <a:endParaRPr/>
          </a:p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2077720" y="2108200"/>
            <a:ext cx="9898500" cy="4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01. 배치</a:t>
            </a:r>
            <a:r>
              <a:rPr lang="en-US"/>
              <a:t>와 스프링 배치 이해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idx="1" type="body"/>
          </p:nvPr>
        </p:nvSpPr>
        <p:spPr>
          <a:xfrm>
            <a:off x="56783" y="255285"/>
            <a:ext cx="2441148" cy="307975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-US"/>
              <a:t>01</a:t>
            </a:r>
            <a:endParaRPr/>
          </a:p>
        </p:txBody>
      </p:sp>
      <p:sp>
        <p:nvSpPr>
          <p:cNvPr id="38" name="Google Shape;38;p6"/>
          <p:cNvSpPr txBox="1"/>
          <p:nvPr>
            <p:ph idx="2" type="body"/>
          </p:nvPr>
        </p:nvSpPr>
        <p:spPr>
          <a:xfrm>
            <a:off x="53539" y="524962"/>
            <a:ext cx="1201726" cy="1244108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-US"/>
              <a:t>배치</a:t>
            </a:r>
            <a:r>
              <a:rPr lang="en-US"/>
              <a:t>란?</a:t>
            </a:r>
            <a:endParaRPr/>
          </a:p>
        </p:txBody>
      </p:sp>
      <p:sp>
        <p:nvSpPr>
          <p:cNvPr id="39" name="Google Shape;39;p6"/>
          <p:cNvSpPr txBox="1"/>
          <p:nvPr/>
        </p:nvSpPr>
        <p:spPr>
          <a:xfrm>
            <a:off x="1360700" y="524950"/>
            <a:ext cx="10831200" cy="61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US" sz="1800">
                <a:solidFill>
                  <a:srgbClr val="595959"/>
                </a:solidFill>
              </a:rPr>
              <a:t>큰 단위의 작업을 </a:t>
            </a:r>
            <a:r>
              <a:rPr b="1" lang="en-US" sz="1800">
                <a:solidFill>
                  <a:srgbClr val="595959"/>
                </a:solidFill>
              </a:rPr>
              <a:t>일괄 처리</a:t>
            </a:r>
            <a:endParaRPr b="1"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US" sz="1800">
                <a:solidFill>
                  <a:srgbClr val="595959"/>
                </a:solidFill>
              </a:rPr>
              <a:t>대부분 처리량이 많고 비 </a:t>
            </a:r>
            <a:r>
              <a:rPr b="1" lang="en-US" sz="1800">
                <a:solidFill>
                  <a:srgbClr val="595959"/>
                </a:solidFill>
              </a:rPr>
              <a:t>실시간성 처리</a:t>
            </a:r>
            <a:r>
              <a:rPr lang="en-US" sz="1800">
                <a:solidFill>
                  <a:srgbClr val="595959"/>
                </a:solidFill>
              </a:rPr>
              <a:t>에 사용</a:t>
            </a:r>
            <a:endParaRPr sz="1800">
              <a:solidFill>
                <a:srgbClr val="595959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○"/>
            </a:pPr>
            <a:r>
              <a:rPr lang="en-US" sz="1800">
                <a:solidFill>
                  <a:srgbClr val="595959"/>
                </a:solidFill>
              </a:rPr>
              <a:t>대용량 데이터 계산, 정산, 통계, 데이터베이스, 변환 등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US" sz="1800">
                <a:solidFill>
                  <a:srgbClr val="595959"/>
                </a:solidFill>
              </a:rPr>
              <a:t>컴퓨터 </a:t>
            </a:r>
            <a:r>
              <a:rPr b="1" lang="en-US" sz="1800">
                <a:solidFill>
                  <a:srgbClr val="595959"/>
                </a:solidFill>
              </a:rPr>
              <a:t>자원을 최대로 활용</a:t>
            </a:r>
            <a:endParaRPr b="1" sz="1800">
              <a:solidFill>
                <a:srgbClr val="595959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○"/>
            </a:pPr>
            <a:r>
              <a:rPr lang="en-US" sz="1800">
                <a:solidFill>
                  <a:srgbClr val="595959"/>
                </a:solidFill>
              </a:rPr>
              <a:t>컴퓨터 자원 사용이 낮은 시간대에 배치를 처리하거나</a:t>
            </a:r>
            <a:endParaRPr sz="1800">
              <a:solidFill>
                <a:srgbClr val="595959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○"/>
            </a:pPr>
            <a:r>
              <a:rPr lang="en-US" sz="1800">
                <a:solidFill>
                  <a:srgbClr val="595959"/>
                </a:solidFill>
              </a:rPr>
              <a:t>배치만 처리하기 위해 사용자가 사용하지 않는 또 다른 컴퓨터 자원을 사용할 수 있다.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US" sz="1800">
                <a:solidFill>
                  <a:srgbClr val="595959"/>
                </a:solidFill>
              </a:rPr>
              <a:t>사용자 상호작용으로 실행되기 보단, </a:t>
            </a:r>
            <a:r>
              <a:rPr b="1" lang="en-US" sz="1800">
                <a:solidFill>
                  <a:srgbClr val="595959"/>
                </a:solidFill>
              </a:rPr>
              <a:t>스케줄러와 같은 시스템에 의해 실행</a:t>
            </a:r>
            <a:r>
              <a:rPr lang="en-US" sz="1800">
                <a:solidFill>
                  <a:srgbClr val="595959"/>
                </a:solidFill>
              </a:rPr>
              <a:t>되는 대상</a:t>
            </a:r>
            <a:endParaRPr sz="1800">
              <a:solidFill>
                <a:srgbClr val="595959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○"/>
            </a:pPr>
            <a:r>
              <a:rPr lang="en-US" sz="1800">
                <a:solidFill>
                  <a:srgbClr val="595959"/>
                </a:solidFill>
              </a:rPr>
              <a:t>예를 들면 매일 오전 10시에 배치 실행, 매</a:t>
            </a:r>
            <a:r>
              <a:rPr lang="en-US" sz="1800">
                <a:solidFill>
                  <a:srgbClr val="595959"/>
                </a:solidFill>
              </a:rPr>
              <a:t>주 월요일 12시 마다 실행</a:t>
            </a:r>
            <a:endParaRPr sz="1800">
              <a:solidFill>
                <a:srgbClr val="595959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○"/>
            </a:pPr>
            <a:r>
              <a:rPr lang="en-US" sz="1800">
                <a:solidFill>
                  <a:srgbClr val="595959"/>
                </a:solidFill>
              </a:rPr>
              <a:t>crontab, jenkins …</a:t>
            </a:r>
            <a:endParaRPr sz="18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"/>
          <p:cNvSpPr txBox="1"/>
          <p:nvPr>
            <p:ph idx="1" type="body"/>
          </p:nvPr>
        </p:nvSpPr>
        <p:spPr>
          <a:xfrm>
            <a:off x="56783" y="255285"/>
            <a:ext cx="2441100" cy="308100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-US"/>
              <a:t>01</a:t>
            </a:r>
            <a:endParaRPr/>
          </a:p>
        </p:txBody>
      </p:sp>
      <p:sp>
        <p:nvSpPr>
          <p:cNvPr id="45" name="Google Shape;45;p7"/>
          <p:cNvSpPr txBox="1"/>
          <p:nvPr>
            <p:ph idx="2" type="body"/>
          </p:nvPr>
        </p:nvSpPr>
        <p:spPr>
          <a:xfrm>
            <a:off x="53539" y="524962"/>
            <a:ext cx="1201800" cy="1244100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-US"/>
              <a:t>스프</a:t>
            </a:r>
            <a:r>
              <a:rPr lang="en-US"/>
              <a:t>링 </a:t>
            </a:r>
            <a:r>
              <a:rPr lang="en-US"/>
              <a:t>배치란?</a:t>
            </a:r>
            <a:endParaRPr/>
          </a:p>
        </p:txBody>
      </p:sp>
      <p:sp>
        <p:nvSpPr>
          <p:cNvPr id="46" name="Google Shape;46;p7"/>
          <p:cNvSpPr txBox="1"/>
          <p:nvPr/>
        </p:nvSpPr>
        <p:spPr>
          <a:xfrm>
            <a:off x="1360700" y="524950"/>
            <a:ext cx="10831200" cy="61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US" sz="1800">
                <a:solidFill>
                  <a:srgbClr val="595959"/>
                </a:solidFill>
              </a:rPr>
              <a:t>배치 처리를 하기 위한 Spring Framework 기반 기술</a:t>
            </a:r>
            <a:endParaRPr sz="1800">
              <a:solidFill>
                <a:srgbClr val="595959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○"/>
            </a:pPr>
            <a:r>
              <a:rPr lang="en-US">
                <a:solidFill>
                  <a:srgbClr val="595959"/>
                </a:solidFill>
              </a:rPr>
              <a:t>Spring에서 지원하는 기술 적용 가능</a:t>
            </a:r>
            <a:endParaRPr>
              <a:solidFill>
                <a:srgbClr val="595959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○"/>
            </a:pPr>
            <a:r>
              <a:rPr lang="en-US">
                <a:solidFill>
                  <a:srgbClr val="595959"/>
                </a:solidFill>
              </a:rPr>
              <a:t>DI, AOP, 서비스 추상화</a:t>
            </a:r>
            <a:endParaRPr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US" sz="1800">
                <a:solidFill>
                  <a:srgbClr val="595959"/>
                </a:solidFill>
              </a:rPr>
              <a:t>간단한 작업(Tasklet) 기반 처리와, 대량 처리(Chunk) 기반 기능 지원</a:t>
            </a:r>
            <a:endParaRPr sz="18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" type="body"/>
          </p:nvPr>
        </p:nvSpPr>
        <p:spPr>
          <a:xfrm>
            <a:off x="56783" y="255285"/>
            <a:ext cx="2441100" cy="308100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-US"/>
              <a:t>02</a:t>
            </a:r>
            <a:endParaRPr/>
          </a:p>
        </p:txBody>
      </p:sp>
      <p:sp>
        <p:nvSpPr>
          <p:cNvPr id="52" name="Google Shape;52;p8"/>
          <p:cNvSpPr txBox="1"/>
          <p:nvPr>
            <p:ph idx="2" type="body"/>
          </p:nvPr>
        </p:nvSpPr>
        <p:spPr>
          <a:xfrm>
            <a:off x="53539" y="524962"/>
            <a:ext cx="1201800" cy="1244100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-US"/>
              <a:t>환</a:t>
            </a:r>
            <a:r>
              <a:rPr lang="en-US"/>
              <a:t>경 설정 및 준비</a:t>
            </a:r>
            <a:endParaRPr/>
          </a:p>
        </p:txBody>
      </p:sp>
      <p:sp>
        <p:nvSpPr>
          <p:cNvPr id="53" name="Google Shape;53;p8"/>
          <p:cNvSpPr txBox="1"/>
          <p:nvPr/>
        </p:nvSpPr>
        <p:spPr>
          <a:xfrm>
            <a:off x="1360700" y="524950"/>
            <a:ext cx="10831200" cy="61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US" sz="1800">
                <a:solidFill>
                  <a:srgbClr val="595959"/>
                </a:solidFill>
              </a:rPr>
              <a:t>개발 환경</a:t>
            </a:r>
            <a:endParaRPr sz="1800">
              <a:solidFill>
                <a:srgbClr val="595959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○"/>
            </a:pPr>
            <a:r>
              <a:rPr lang="en-US" sz="1800">
                <a:solidFill>
                  <a:srgbClr val="595959"/>
                </a:solidFill>
              </a:rPr>
              <a:t>Intellij IDEA</a:t>
            </a:r>
            <a:endParaRPr sz="1800">
              <a:solidFill>
                <a:srgbClr val="595959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○"/>
            </a:pPr>
            <a:r>
              <a:rPr lang="en-US" sz="1800">
                <a:solidFill>
                  <a:srgbClr val="595959"/>
                </a:solidFill>
              </a:rPr>
              <a:t>Mac OS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US" sz="1800">
                <a:solidFill>
                  <a:srgbClr val="595959"/>
                </a:solidFill>
              </a:rPr>
              <a:t>프로젝트 생성</a:t>
            </a:r>
            <a:endParaRPr sz="1800">
              <a:solidFill>
                <a:srgbClr val="595959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○"/>
            </a:pPr>
            <a:r>
              <a:rPr lang="en-US" sz="1800">
                <a:solidFill>
                  <a:srgbClr val="595959"/>
                </a:solidFill>
              </a:rPr>
              <a:t>Java8 +</a:t>
            </a:r>
            <a:endParaRPr sz="1800">
              <a:solidFill>
                <a:srgbClr val="595959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○"/>
            </a:pPr>
            <a:r>
              <a:rPr lang="en-US" sz="1800">
                <a:solidFill>
                  <a:srgbClr val="595959"/>
                </a:solidFill>
              </a:rPr>
              <a:t>Gradle</a:t>
            </a:r>
            <a:endParaRPr sz="1800">
              <a:solidFill>
                <a:srgbClr val="595959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○"/>
            </a:pPr>
            <a:r>
              <a:rPr lang="en-US" sz="1800">
                <a:solidFill>
                  <a:srgbClr val="595959"/>
                </a:solidFill>
              </a:rPr>
              <a:t>Spring Boot 2.x +</a:t>
            </a:r>
            <a:endParaRPr sz="1800">
              <a:solidFill>
                <a:srgbClr val="595959"/>
              </a:solidFill>
            </a:endParaRPr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■"/>
            </a:pPr>
            <a:r>
              <a:rPr lang="en-US">
                <a:solidFill>
                  <a:srgbClr val="595959"/>
                </a:solidFill>
              </a:rPr>
              <a:t>Spring Batch, Spring JDBC, Spring Data JPA, Lombok, etc...</a:t>
            </a:r>
            <a:endParaRPr>
              <a:solidFill>
                <a:srgbClr val="595959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○"/>
            </a:pPr>
            <a:r>
              <a:rPr lang="en-US" sz="1800">
                <a:solidFill>
                  <a:srgbClr val="595959"/>
                </a:solidFill>
              </a:rPr>
              <a:t>H2 DB</a:t>
            </a:r>
            <a:endParaRPr sz="1800">
              <a:solidFill>
                <a:srgbClr val="595959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○"/>
            </a:pPr>
            <a:r>
              <a:rPr lang="en-US" sz="1800">
                <a:solidFill>
                  <a:srgbClr val="595959"/>
                </a:solidFill>
              </a:rPr>
              <a:t>MySQL DB (</a:t>
            </a:r>
            <a:r>
              <a:rPr lang="en-US" sz="1800" u="sng">
                <a:solidFill>
                  <a:schemeClr val="hlink"/>
                </a:solidFill>
                <a:hlinkClick r:id="rId3"/>
              </a:rPr>
              <a:t>https://dev.mysql.com/downloads/mysql/</a:t>
            </a:r>
            <a:r>
              <a:rPr lang="en-US" sz="1800">
                <a:solidFill>
                  <a:srgbClr val="595959"/>
                </a:solidFill>
              </a:rPr>
              <a:t>)</a:t>
            </a:r>
            <a:endParaRPr sz="18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/>
          <p:nvPr>
            <p:ph idx="1" type="body"/>
          </p:nvPr>
        </p:nvSpPr>
        <p:spPr>
          <a:xfrm>
            <a:off x="56783" y="255285"/>
            <a:ext cx="2441100" cy="308100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-US"/>
              <a:t>03</a:t>
            </a:r>
            <a:endParaRPr/>
          </a:p>
        </p:txBody>
      </p:sp>
      <p:sp>
        <p:nvSpPr>
          <p:cNvPr id="59" name="Google Shape;59;p9"/>
          <p:cNvSpPr txBox="1"/>
          <p:nvPr>
            <p:ph idx="2" type="body"/>
          </p:nvPr>
        </p:nvSpPr>
        <p:spPr>
          <a:xfrm>
            <a:off x="53539" y="524962"/>
            <a:ext cx="1201800" cy="1244100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-US"/>
              <a:t>Hello,</a:t>
            </a:r>
            <a:br>
              <a:rPr lang="en-US"/>
            </a:br>
            <a:r>
              <a:rPr lang="en-US"/>
              <a:t>Spring Batch</a:t>
            </a:r>
            <a:endParaRPr/>
          </a:p>
        </p:txBody>
      </p:sp>
      <p:sp>
        <p:nvSpPr>
          <p:cNvPr id="60" name="Google Shape;60;p9"/>
          <p:cNvSpPr txBox="1"/>
          <p:nvPr/>
        </p:nvSpPr>
        <p:spPr>
          <a:xfrm>
            <a:off x="1835700" y="27804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000000"/>
                </a:solidFill>
              </a:rPr>
              <a:t>예제 - Hello Spring Batch</a:t>
            </a:r>
            <a:endParaRPr sz="40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3_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