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15a541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15a541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15a541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15a541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15a5414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15a5414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15a54148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15a5414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15a5414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15a5414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zh.wikipedia.org/wiki/%E5%8F%AF%E6%8C%81%E7%BB%AD%E5%8F%91%E5%B1%95" TargetMode="External"/><Relationship Id="rId4" Type="http://schemas.openxmlformats.org/officeDocument/2006/relationships/hyperlink" Target="https://zh.wikipedia.org/wiki/%E7%A4%BE%E6%9C%83%E4%BC%81%E6%A5%AD" TargetMode="External"/><Relationship Id="rId5" Type="http://schemas.openxmlformats.org/officeDocument/2006/relationships/hyperlink" Target="https://zh.wikipedia.org/wiki/%E5%88%A9%E5%AE%B3%E5%85%B3%E7%B3%BB%E4%BA%BA" TargetMode="External"/><Relationship Id="rId6" Type="http://schemas.openxmlformats.org/officeDocument/2006/relationships/hyperlink" Target="https://zh.wikipedia.org/wiki/%E8%8B%B1%E6%96%87" TargetMode="External"/><Relationship Id="rId7" Type="http://schemas.openxmlformats.org/officeDocument/2006/relationships/hyperlink" Target="https://zh.wikipedia.org/wiki/%E8%8B%B1%E6%96%87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E0NkGtNU_9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s://www.youtube.com/watch?v=E0NkGtNU_9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2191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DFKai-SB"/>
                <a:ea typeface="DFKai-SB"/>
                <a:cs typeface="DFKai-SB"/>
                <a:sym typeface="DFKai-SB"/>
              </a:rPr>
              <a:t>從CSR風潮，</a:t>
            </a:r>
            <a:endParaRPr sz="4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latin typeface="DFKai-SB"/>
                <a:ea typeface="DFKai-SB"/>
                <a:cs typeface="DFKai-SB"/>
                <a:sym typeface="DFKai-SB"/>
              </a:rPr>
              <a:t>看企業倫理對企業永續發展的重要性。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63500" y="2715725"/>
            <a:ext cx="8520600" cy="10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指導老師:蔡宗廷 老師​</a:t>
            </a:r>
            <a:endParaRPr sz="19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四設一甲 40723138:黃奕慶​</a:t>
            </a:r>
            <a:endParaRPr sz="19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四設一甲 40723148:鄭博鴻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678" y="1017600"/>
            <a:ext cx="9249678" cy="41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CSR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04175"/>
            <a:ext cx="8520600" cy="3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E3E3E"/>
                </a:solidFill>
                <a:latin typeface="DFKai-SB"/>
                <a:ea typeface="DFKai-SB"/>
                <a:cs typeface="DFKai-SB"/>
                <a:sym typeface="DFKai-SB"/>
              </a:rPr>
              <a:t>企業不光只要替股東創造更大的利益，還要兼顧所有相關的利害關係人（stakeholders）的權益。利害關係人就是跟企業運作有關的所有人，從內到外包括員工、客戶、供應商、消費者、社區、國家、與自然環境等</a:t>
            </a:r>
            <a:r>
              <a:rPr lang="zh-TW" sz="115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150">
              <a:solidFill>
                <a:srgbClr val="22222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企業社會責任的概念是基於商業運作必須符合</a:t>
            </a:r>
            <a:r>
              <a:rPr lang="zh-TW" sz="1200" u="sng">
                <a:solidFill>
                  <a:srgbClr val="0B0080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可持續發展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的想法，企業除了考慮自身的財政和經營狀況外，也要加入其對社會和自然環境所造成的影響的考量。 企業社會責任的觀念是由營利組織發起，以可持續發展的企業為概念，觀念起源較早；而後有了</a:t>
            </a:r>
            <a:r>
              <a:rPr lang="zh-TW" sz="1200" u="sng">
                <a:solidFill>
                  <a:srgbClr val="0B0080"/>
                </a:solidFill>
                <a:latin typeface="DFKai-SB"/>
                <a:ea typeface="DFKai-SB"/>
                <a:cs typeface="DFKai-SB"/>
                <a:sym typeface="DFKai-SB"/>
                <a:hlinkClick r:id="rId4"/>
              </a:rPr>
              <a:t>社會企業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，由非營利之公益團體發起，並以公益活動作為核心概念。 </a:t>
            </a:r>
            <a:r>
              <a:rPr lang="zh-TW" sz="1200" u="sng">
                <a:solidFill>
                  <a:srgbClr val="0B0080"/>
                </a:solidFill>
                <a:latin typeface="DFKai-SB"/>
                <a:ea typeface="DFKai-SB"/>
                <a:cs typeface="DFKai-SB"/>
                <a:sym typeface="DFKai-SB"/>
                <a:hlinkClick r:id="rId5"/>
              </a:rPr>
              <a:t>利害關係人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是指所有可以影響、或會被企業的決策和行動所影響的個體或群體，包括但不限於：員工、顧客、供應商、社區團體、母公司或附屬公司、合作夥伴、投資者和股東。在這情況下企業與相關利益者接觸時，試圖將社會及環境方面的考慮因素融為一體。因應企業的各利害關係人而編寫的</a:t>
            </a:r>
            <a:r>
              <a:rPr b="1"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企業永續報告書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 （</a:t>
            </a:r>
            <a:r>
              <a:rPr lang="zh-TW" sz="1200" u="sng">
                <a:solidFill>
                  <a:srgbClr val="0B0080"/>
                </a:solidFill>
                <a:latin typeface="DFKai-SB"/>
                <a:ea typeface="DFKai-SB"/>
                <a:cs typeface="DFKai-SB"/>
                <a:sym typeface="DFKai-SB"/>
                <a:hlinkClick r:id="rId6"/>
              </a:rPr>
              <a:t>英文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：Corporate Sustainability Report</a:t>
            </a:r>
            <a:r>
              <a:rPr b="1"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，簡稱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CSR</a:t>
            </a:r>
            <a:r>
              <a:rPr b="1"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），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也可稱為</a:t>
            </a:r>
            <a:r>
              <a:rPr b="1"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企業社會責任報告書 （</a:t>
            </a:r>
            <a:r>
              <a:rPr b="1" lang="zh-TW" sz="1200" u="sng">
                <a:solidFill>
                  <a:srgbClr val="0B0080"/>
                </a:solidFill>
                <a:latin typeface="DFKai-SB"/>
                <a:ea typeface="DFKai-SB"/>
                <a:cs typeface="DFKai-SB"/>
                <a:sym typeface="DFKai-SB"/>
                <a:hlinkClick r:id="rId7"/>
              </a:rPr>
              <a:t>英文</a:t>
            </a:r>
            <a:r>
              <a:rPr b="1"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：Corporate Social Responsibility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，簡稱</a:t>
            </a:r>
            <a:r>
              <a:rPr b="1"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CSR</a:t>
            </a:r>
            <a:r>
              <a:rPr lang="zh-TW" sz="12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），以報告書的方式，詳實揭露公司在永續經營及社會責任的目標、成果、承諾及規劃。</a:t>
            </a:r>
            <a:endParaRPr sz="1200">
              <a:solidFill>
                <a:srgbClr val="222222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885775"/>
            <a:ext cx="8401250" cy="22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Corporate Social Responsibility (CSR)? This video clip tries to give competent but also entertaining answers to this question. The video is part of series &quot;in a little green bag&quot; at the University of St.Gallen, Switzerland.&#10;&#10;© University of St.Gallen (HSG), Text by Prof. Thomas Beschorner (http://bit.ly/Beschorner), Production: http://www.zense.ch&#10;&#10;To watch the second «Little Green Bags» video on the ten myths of entrepreneurship, please go to http://www.youtube.com/watch?v=G8gRkJ9cnzo.&#10;&#10;Learn more online: http://www.presse.unisg.ch&#10;Become our friend on Facebook: http://www.facebook.com/HSGUniStGallen&#10;Follow us on Twitter: http://twitter.com/HSGStGallen" id="76" name="Google Shape;76;p16" title="What is Corporate Social Responsibility (CSR)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9859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245100" y="323225"/>
            <a:ext cx="86538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國外介紹影片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88323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5"/>
              </a:rPr>
              <a:t>https://www.youtube.com/watch?v=E0NkGtNU_9w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801975" y="4782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CSR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社會企業責任所包含之主題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350" y="1083375"/>
            <a:ext cx="3908053" cy="39143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812875" y="1083375"/>
            <a:ext cx="1977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教育與技術發展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 rot="-3601136">
            <a:off x="2162283" y="2269260"/>
            <a:ext cx="1976932" cy="60508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社區發展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 rot="3598095">
            <a:off x="5557431" y="2393331"/>
            <a:ext cx="1976903" cy="60497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工作環境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 rot="-7170587">
            <a:off x="2615448" y="4283808"/>
            <a:ext cx="1976969" cy="6049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綠色環境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 rot="7788267">
            <a:off x="4901631" y="4283816"/>
            <a:ext cx="1977133" cy="60493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社會貢獻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