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sldIdLst>
    <p:sldId id="256" r:id="rId3"/>
    <p:sldId id="257" r:id="rId4"/>
    <p:sldId id="35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52" r:id="rId13"/>
    <p:sldId id="353" r:id="rId14"/>
    <p:sldId id="354" r:id="rId15"/>
    <p:sldId id="265" r:id="rId16"/>
    <p:sldId id="266" r:id="rId17"/>
    <p:sldId id="283" r:id="rId18"/>
    <p:sldId id="267" r:id="rId19"/>
    <p:sldId id="285" r:id="rId20"/>
    <p:sldId id="286" r:id="rId21"/>
    <p:sldId id="287" r:id="rId22"/>
    <p:sldId id="288" r:id="rId23"/>
    <p:sldId id="289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35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0D7E-CE7F-4853-8F15-E7B4B8B99DC3}" type="datetimeFigureOut">
              <a:rPr lang="en-AU" smtClean="0"/>
              <a:t>9/3/2024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0891-9020-4DE3-9932-4870B182E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1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MIT University 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0600" y="5168900"/>
            <a:ext cx="1711325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www.rmit.ed.au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6375400"/>
            <a:ext cx="1177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041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61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1941195"/>
            <a:ext cx="3338990" cy="3314434"/>
          </a:xfrm>
          <a:prstGeom prst="rect">
            <a:avLst/>
          </a:prstGeom>
        </p:spPr>
      </p:pic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5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1" y="1459190"/>
            <a:ext cx="4293340" cy="4029198"/>
          </a:xfrm>
          <a:prstGeom prst="rect">
            <a:avLst/>
          </a:prstGeom>
        </p:spPr>
      </p:pic>
      <p:sp>
        <p:nvSpPr>
          <p:cNvPr id="11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0F5601-1B67-4859-87D0-BB35879AA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10F11C-836F-4DA5-BD9A-51B5691A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856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1224" y="539430"/>
            <a:ext cx="5691515" cy="3054312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224" y="3593742"/>
            <a:ext cx="5691515" cy="13009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103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876" y="6093927"/>
            <a:ext cx="1357693" cy="60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4850" y="434176"/>
            <a:ext cx="5697982" cy="3159567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850" y="3593741"/>
            <a:ext cx="5697981" cy="1280866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820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1016000"/>
            <a:ext cx="5400000" cy="4566886"/>
          </a:xfrm>
          <a:prstGeom prst="rect">
            <a:avLst/>
          </a:prstGeom>
        </p:spPr>
      </p:pic>
      <p:sp>
        <p:nvSpPr>
          <p:cNvPr id="15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94272-30EE-469D-9E6B-DF9F62296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0895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1456"/>
            <a:ext cx="4686855" cy="3987422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24778A-A054-43C3-BD9E-D0309D256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BB72A0-ED5F-413C-B3B4-76C9C971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8494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925539"/>
            <a:ext cx="1654099" cy="3330090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4098" y="546009"/>
            <a:ext cx="5758641" cy="3047733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EEDC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098" y="3593741"/>
            <a:ext cx="5758641" cy="12742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09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4019755"/>
            <a:ext cx="7497956" cy="1540431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7500" indent="-304800">
              <a:defRPr/>
            </a:lvl1pPr>
            <a:lvl2pPr marL="635000" indent="-254000">
              <a:defRPr/>
            </a:lvl2pPr>
            <a:lvl3pPr marL="952500" indent="-254000">
              <a:defRPr/>
            </a:lvl3pPr>
            <a:lvl4pPr marL="1282700" indent="-266700">
              <a:defRPr/>
            </a:lvl4pPr>
            <a:lvl5pPr marL="1536700" indent="-254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91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4060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8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5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5116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3"/>
            <a:ext cx="7497956" cy="247510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3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83024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43377"/>
            <a:ext cx="7261922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7672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742375"/>
            <a:ext cx="3866995" cy="29158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7" y="2742375"/>
            <a:ext cx="3866995" cy="2915837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610635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6202556" cy="1482513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6" y="2303915"/>
            <a:ext cx="1559234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15"/>
            <a:ext cx="1566058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15"/>
            <a:ext cx="158215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77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39561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145875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00AA"/>
              </a:solidFill>
            </a:endParaRP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61491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7500" indent="-304800">
              <a:defRPr/>
            </a:lvl1pPr>
            <a:lvl2pPr marL="635000" indent="-254000">
              <a:defRPr/>
            </a:lvl2pPr>
            <a:lvl3pPr marL="952500" indent="-254000">
              <a:defRPr/>
            </a:lvl3pPr>
            <a:lvl4pPr marL="1282700" indent="-266700">
              <a:defRPr/>
            </a:lvl4pPr>
            <a:lvl5pPr marL="1536700" indent="-254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44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 marL="317500" indent="-304800">
              <a:defRPr sz="2800"/>
            </a:lvl1pPr>
            <a:lvl2pPr marL="635000" indent="-3175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 marL="317500" indent="-304800">
              <a:defRPr sz="2800"/>
            </a:lvl1pPr>
            <a:lvl2pPr marL="635000" indent="-3175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6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766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01875"/>
            <a:ext cx="4040188" cy="3824288"/>
          </a:xfrm>
        </p:spPr>
        <p:txBody>
          <a:bodyPr/>
          <a:lstStyle>
            <a:lvl1pPr marL="317500" indent="-304800">
              <a:defRPr sz="2400"/>
            </a:lvl1pPr>
            <a:lvl2pPr marL="571500" indent="-2540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766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01875"/>
            <a:ext cx="4041775" cy="3824288"/>
          </a:xfrm>
        </p:spPr>
        <p:txBody>
          <a:bodyPr/>
          <a:lstStyle>
            <a:lvl1pPr marL="317500" indent="-304800">
              <a:defRPr sz="2400"/>
            </a:lvl1pPr>
            <a:lvl2pPr marL="571500" indent="-2540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7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0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17500" indent="-304800">
              <a:defRPr sz="3200"/>
            </a:lvl1pPr>
            <a:lvl2pPr marL="698500" indent="-317500">
              <a:defRPr sz="2800"/>
            </a:lvl2pPr>
            <a:lvl3pPr marL="952500" indent="-254000">
              <a:defRPr sz="2400"/>
            </a:lvl3pPr>
            <a:lvl4pPr marL="1282700" indent="-266700">
              <a:defRPr sz="2400"/>
            </a:lvl4pPr>
            <a:lvl5pPr marL="1536700" indent="-254000"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2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2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>
                <a:latin typeface="Arial" charset="0"/>
                <a:cs typeface="Arial" charset="0"/>
              </a:defRPr>
            </a:lvl1pPr>
          </a:lstStyle>
          <a:p>
            <a:endParaRPr lang="en-AU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cs typeface="Arial" charset="0"/>
              </a:defRPr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>
                <a:latin typeface="Arial" charset="0"/>
                <a:cs typeface="Arial" charset="0"/>
              </a:defRPr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5273D-FBEA-3181-9DF8-19E3D30D38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12337" y="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0832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17500" indent="-304800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3175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016000" indent="-2540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333500" indent="-3175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1714500" indent="-2540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3377"/>
            <a:ext cx="7082263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7082"/>
            <a:ext cx="8229600" cy="404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AD006 Associate Degree in 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1" name="Oval 12"/>
          <p:cNvSpPr/>
          <p:nvPr/>
        </p:nvSpPr>
        <p:spPr>
          <a:xfrm rot="5400000">
            <a:off x="8032558" y="-220198"/>
            <a:ext cx="434043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7F3B-6996-423A-B00E-6F691299A9C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12337" y="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18523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1.htm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2.htm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3.html" TargetMode="Externa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4.html" TargetMode="Externa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5.html" TargetMode="Externa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06.html" TargetMode="Externa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COSC2446: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Basic JavaScript</a:t>
            </a:r>
          </a:p>
        </p:txBody>
      </p:sp>
    </p:spTree>
    <p:extLst>
      <p:ext uri="{BB962C8B-B14F-4D97-AF65-F5344CB8AC3E}">
        <p14:creationId xmlns:p14="http://schemas.microsoft.com/office/powerpoint/2010/main" val="55565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 – The Common Ancestor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Both Java and JavaScript had a common ancestor language (the C programming language) and have a lot in common, for example, the use of braces </a:t>
            </a:r>
            <a:r>
              <a:rPr lang="en-AU" sz="2400" dirty="0">
                <a:solidFill>
                  <a:schemeClr val="tx2"/>
                </a:solidFill>
              </a:rPr>
              <a:t>{}</a:t>
            </a:r>
            <a:r>
              <a:rPr lang="en-AU" sz="2400" dirty="0"/>
              <a:t>, parentheses </a:t>
            </a:r>
            <a:r>
              <a:rPr lang="en-AU" sz="2400" dirty="0">
                <a:solidFill>
                  <a:schemeClr val="tx2"/>
                </a:solidFill>
              </a:rPr>
              <a:t>()</a:t>
            </a:r>
            <a:r>
              <a:rPr lang="en-AU" sz="2400" dirty="0"/>
              <a:t>, semi-colons </a:t>
            </a:r>
            <a:r>
              <a:rPr lang="en-AU" sz="2400" dirty="0">
                <a:solidFill>
                  <a:schemeClr val="tx2"/>
                </a:solidFill>
              </a:rPr>
              <a:t>;</a:t>
            </a:r>
            <a:r>
              <a:rPr lang="en-AU" sz="2400" dirty="0"/>
              <a:t> to end statements, common rules for naming things, and lots of common syntax such as </a:t>
            </a:r>
            <a:r>
              <a:rPr lang="en-AU" sz="2400" dirty="0">
                <a:solidFill>
                  <a:schemeClr val="tx2"/>
                </a:solidFill>
              </a:rPr>
              <a:t>if/else</a:t>
            </a:r>
            <a:r>
              <a:rPr lang="en-AU" sz="2400" dirty="0"/>
              <a:t>,</a:t>
            </a:r>
            <a:r>
              <a:rPr lang="en-AU" sz="2400" dirty="0">
                <a:solidFill>
                  <a:schemeClr val="tx2"/>
                </a:solidFill>
              </a:rPr>
              <a:t> for</a:t>
            </a:r>
            <a:r>
              <a:rPr lang="en-AU" sz="2400" dirty="0"/>
              <a:t>,</a:t>
            </a:r>
            <a:r>
              <a:rPr lang="en-AU" sz="2400" dirty="0">
                <a:solidFill>
                  <a:schemeClr val="tx2"/>
                </a:solidFill>
              </a:rPr>
              <a:t> while</a:t>
            </a:r>
            <a:r>
              <a:rPr lang="en-AU" sz="2400" dirty="0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90441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add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Unlike CSS, you can add JavaScript inside EITHER </a:t>
            </a:r>
            <a:r>
              <a:rPr lang="en-AU" sz="2400" dirty="0">
                <a:solidFill>
                  <a:srgbClr val="FF0000"/>
                </a:solidFill>
              </a:rPr>
              <a:t>head</a:t>
            </a:r>
            <a:r>
              <a:rPr lang="en-AU" sz="2400" dirty="0"/>
              <a:t> OR </a:t>
            </a:r>
            <a:r>
              <a:rPr lang="en-AU" sz="2400" dirty="0">
                <a:solidFill>
                  <a:srgbClr val="FF0000"/>
                </a:solidFill>
              </a:rPr>
              <a:t>body</a:t>
            </a:r>
            <a:r>
              <a:rPr lang="en-AU" sz="2400" dirty="0"/>
              <a:t> element. Or BOTH.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/>
              <a:t>Add JavaScript with tags &lt;script&gt;&lt;/script&gt;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26987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In the same html file: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>
                <a:latin typeface="Monaco" pitchFamily="2" charset="77"/>
              </a:rPr>
              <a:t>&lt;script&gt;</a:t>
            </a:r>
          </a:p>
          <a:p>
            <a:pPr marL="12700" indent="0">
              <a:buNone/>
            </a:pPr>
            <a:r>
              <a:rPr lang="en-AU" sz="2400" dirty="0">
                <a:latin typeface="Monaco" pitchFamily="2" charset="77"/>
              </a:rPr>
              <a:t>	alert("Hello");</a:t>
            </a:r>
          </a:p>
          <a:p>
            <a:pPr marL="12700" indent="0">
              <a:buNone/>
            </a:pPr>
            <a:r>
              <a:rPr lang="en-AU" sz="2400" dirty="0">
                <a:latin typeface="Monaco" pitchFamily="2" charset="77"/>
              </a:rPr>
              <a:t>&lt;/script&gt;</a:t>
            </a:r>
          </a:p>
          <a:p>
            <a:pPr marL="12700" indent="0">
              <a:buNone/>
            </a:pP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86164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 indent="0">
              <a:buNone/>
            </a:pPr>
            <a:r>
              <a:rPr lang="en-AU" sz="2400" dirty="0"/>
              <a:t>In a separate .</a:t>
            </a:r>
            <a:r>
              <a:rPr lang="en-AU" sz="2400" dirty="0" err="1"/>
              <a:t>js</a:t>
            </a:r>
            <a:r>
              <a:rPr lang="en-AU" sz="2400" dirty="0"/>
              <a:t> file: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>
                <a:latin typeface="Monaco" pitchFamily="2" charset="77"/>
              </a:rPr>
              <a:t>&lt;script </a:t>
            </a:r>
            <a:r>
              <a:rPr lang="en-AU" sz="2400" dirty="0" err="1">
                <a:latin typeface="Monaco" pitchFamily="2" charset="77"/>
              </a:rPr>
              <a:t>src</a:t>
            </a:r>
            <a:r>
              <a:rPr lang="en-AU" sz="2400" dirty="0">
                <a:latin typeface="Monaco" pitchFamily="2" charset="77"/>
              </a:rPr>
              <a:t>="</a:t>
            </a:r>
            <a:r>
              <a:rPr lang="en-AU" sz="2400" dirty="0" err="1">
                <a:latin typeface="Monaco" pitchFamily="2" charset="77"/>
              </a:rPr>
              <a:t>js</a:t>
            </a:r>
            <a:r>
              <a:rPr lang="en-AU" sz="2400" dirty="0">
                <a:latin typeface="Monaco" pitchFamily="2" charset="77"/>
              </a:rPr>
              <a:t>/</a:t>
            </a:r>
            <a:r>
              <a:rPr lang="en-AU" sz="2400" dirty="0" err="1">
                <a:latin typeface="Monaco" pitchFamily="2" charset="77"/>
              </a:rPr>
              <a:t>external.js</a:t>
            </a:r>
            <a:r>
              <a:rPr lang="en-AU" sz="2400" dirty="0">
                <a:latin typeface="Monaco" pitchFamily="2" charset="77"/>
              </a:rPr>
              <a:t>"&gt;&lt;/script&gt;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 algn="l">
              <a:buNone/>
            </a:pPr>
            <a:r>
              <a:rPr lang="en-AU" sz="2400" b="1" dirty="0"/>
              <a:t>Advantages</a:t>
            </a:r>
            <a:r>
              <a:rPr lang="en-AU" sz="24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/>
              <a:t>It separates HTML and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/>
              <a:t>It makes HTML and JavaScript easier to read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/>
              <a:t>Cached JavaScript files can speed up page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/>
              <a:t>Can be used on more than one html page (Assessment 1)</a:t>
            </a:r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85872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Let's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A simple JavaScript example</a:t>
            </a:r>
          </a:p>
          <a:p>
            <a:r>
              <a:rPr lang="en-AU" sz="2400" dirty="0"/>
              <a:t>use a script element in the body of the web page</a:t>
            </a:r>
          </a:p>
          <a:p>
            <a:r>
              <a:rPr lang="en-AU" sz="2400" dirty="0"/>
              <a:t>inside this element write some JavaScript</a:t>
            </a:r>
          </a:p>
          <a:p>
            <a:r>
              <a:rPr lang="en-AU" sz="2400" dirty="0"/>
              <a:t>note the style of comment in the code</a:t>
            </a:r>
          </a:p>
          <a:p>
            <a:r>
              <a:rPr lang="en-AU" sz="2400" dirty="0"/>
              <a:t>the example should display a little message box when you view the page</a:t>
            </a:r>
          </a:p>
          <a:p>
            <a:pPr marL="12700" indent="0">
              <a:buNone/>
            </a:pPr>
            <a:r>
              <a:rPr lang="en-AU" dirty="0">
                <a:hlinkClick r:id="rId2"/>
              </a:rPr>
              <a:t>js_01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9396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console.log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Instead of using the alert message box, we can use console.log to print messages to an area called the Console, accessed by right-clicking on the web page and selecting "Inspect”.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i="1" dirty="0"/>
              <a:t>Please note that </a:t>
            </a:r>
            <a:r>
              <a:rPr lang="en-AU" sz="2400" i="1" dirty="0" err="1">
                <a:solidFill>
                  <a:schemeClr val="tx2"/>
                </a:solidFill>
              </a:rPr>
              <a:t>console.log</a:t>
            </a:r>
            <a:r>
              <a:rPr lang="en-AU" sz="2400" i="1" dirty="0">
                <a:solidFill>
                  <a:schemeClr val="tx2"/>
                </a:solidFill>
              </a:rPr>
              <a:t>() </a:t>
            </a:r>
            <a:r>
              <a:rPr lang="en-AU" sz="2400" i="1" dirty="0"/>
              <a:t>is used only for debugging and messages to developers, as there is nothing will be displayed on the page.</a:t>
            </a:r>
          </a:p>
          <a:p>
            <a:pPr marL="12700" indent="0">
              <a:buNone/>
            </a:pPr>
            <a:endParaRPr lang="en-AU" dirty="0"/>
          </a:p>
          <a:p>
            <a:pPr marL="12700" indent="0">
              <a:buNone/>
            </a:pPr>
            <a:r>
              <a:rPr lang="en-AU" dirty="0">
                <a:hlinkClick r:id="rId2"/>
              </a:rPr>
              <a:t>js_02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5695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388"/>
            <a:ext cx="7082263" cy="1482513"/>
          </a:xfrm>
        </p:spPr>
        <p:txBody>
          <a:bodyPr/>
          <a:lstStyle/>
          <a:p>
            <a:r>
              <a:rPr lang="en-AU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Scripts can also be placed in external files:</a:t>
            </a:r>
            <a:br>
              <a:rPr lang="en-AU" sz="2000" dirty="0"/>
            </a:br>
            <a:r>
              <a:rPr lang="en-AU" sz="2000" dirty="0"/>
              <a:t>External scripts are practical when the same code is used in many different web pages.</a:t>
            </a:r>
          </a:p>
          <a:p>
            <a:r>
              <a:rPr lang="en-AU" sz="2000" dirty="0"/>
              <a:t>JavaScript files have the file extension</a:t>
            </a:r>
            <a:r>
              <a:rPr lang="en-AU" sz="2000" b="1" dirty="0"/>
              <a:t> .</a:t>
            </a:r>
            <a:r>
              <a:rPr lang="en-AU" sz="2000" b="1" dirty="0" err="1"/>
              <a:t>js</a:t>
            </a:r>
            <a:r>
              <a:rPr lang="en-AU" sz="2000" dirty="0"/>
              <a:t>.</a:t>
            </a:r>
          </a:p>
          <a:p>
            <a:r>
              <a:rPr lang="en-AU" sz="2000" dirty="0"/>
              <a:t>To use an external script, put the name of the script file in the </a:t>
            </a:r>
            <a:r>
              <a:rPr lang="en-AU" sz="2000" i="1" dirty="0" err="1"/>
              <a:t>src</a:t>
            </a:r>
            <a:r>
              <a:rPr lang="en-AU" sz="2000" dirty="0"/>
              <a:t> (source) attribute of a &lt;script&gt; tag:</a:t>
            </a:r>
          </a:p>
          <a:p>
            <a:r>
              <a:rPr lang="en-AU" sz="2000" dirty="0"/>
              <a:t>Example</a:t>
            </a:r>
          </a:p>
          <a:p>
            <a:pPr marL="12700" indent="0">
              <a:buNone/>
            </a:pPr>
            <a:r>
              <a:rPr lang="en-AU" sz="2000" dirty="0">
                <a:solidFill>
                  <a:srgbClr val="FF0000"/>
                </a:solidFill>
                <a:latin typeface="Courier" pitchFamily="2" charset="0"/>
              </a:rPr>
              <a:t>	&lt;script </a:t>
            </a:r>
            <a:r>
              <a:rPr lang="en-AU" sz="2000" dirty="0" err="1">
                <a:solidFill>
                  <a:srgbClr val="FF0000"/>
                </a:solidFill>
                <a:latin typeface="Courier" pitchFamily="2" charset="0"/>
              </a:rPr>
              <a:t>src</a:t>
            </a:r>
            <a:r>
              <a:rPr lang="en-AU" sz="2000" dirty="0">
                <a:solidFill>
                  <a:srgbClr val="FF0000"/>
                </a:solidFill>
                <a:latin typeface="Courier" pitchFamily="2" charset="0"/>
              </a:rPr>
              <a:t>="myScript.js"&gt;&lt;/script&gt;</a:t>
            </a:r>
          </a:p>
          <a:p>
            <a:r>
              <a:rPr lang="en-AU" sz="2000" dirty="0"/>
              <a:t>You can place an external script reference in &lt;head&gt; or &lt;body&gt; as you like.</a:t>
            </a:r>
          </a:p>
          <a:p>
            <a:r>
              <a:rPr lang="en-AU" sz="2000" dirty="0"/>
              <a:t>The script will behave as if it were located exactly where the &lt;script&gt; tag is located.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94175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JavaScript stores data in named locations called variables. </a:t>
            </a:r>
          </a:p>
          <a:p>
            <a:pPr marL="12700" indent="0">
              <a:buNone/>
            </a:pPr>
            <a:r>
              <a:rPr lang="en-AU" sz="2400" dirty="0"/>
              <a:t>There are 3 ways to declare a JavaScript variable:</a:t>
            </a:r>
          </a:p>
          <a:p>
            <a:pPr lvl="1"/>
            <a:r>
              <a:rPr lang="en-AU" sz="2400" dirty="0"/>
              <a:t>Using </a:t>
            </a:r>
            <a:r>
              <a:rPr lang="en-AU" sz="2400" i="1" dirty="0">
                <a:solidFill>
                  <a:schemeClr val="tx2"/>
                </a:solidFill>
              </a:rPr>
              <a:t>var</a:t>
            </a:r>
          </a:p>
          <a:p>
            <a:pPr lvl="1"/>
            <a:r>
              <a:rPr lang="en-AU" sz="2400" dirty="0"/>
              <a:t>Using </a:t>
            </a:r>
            <a:r>
              <a:rPr lang="en-AU" sz="2400" i="1" dirty="0">
                <a:solidFill>
                  <a:schemeClr val="tx2"/>
                </a:solidFill>
              </a:rPr>
              <a:t>let</a:t>
            </a:r>
          </a:p>
          <a:p>
            <a:pPr lvl="1"/>
            <a:r>
              <a:rPr lang="en-AU" sz="2400" dirty="0"/>
              <a:t>Using </a:t>
            </a:r>
            <a:r>
              <a:rPr lang="en-AU" sz="2400" i="1" dirty="0">
                <a:solidFill>
                  <a:schemeClr val="tx2"/>
                </a:solidFill>
              </a:rPr>
              <a:t>const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43889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-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Create a variable with the keyword var followed by the name, and then give it a value like this</a:t>
            </a:r>
          </a:p>
          <a:p>
            <a:pPr marL="12700" indent="0">
              <a:buNone/>
            </a:pP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23; //whole number</a:t>
            </a:r>
          </a:p>
          <a:p>
            <a:pPr marL="12700" indent="0">
              <a:buNone/>
            </a:pP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height </a:t>
            </a:r>
            <a:r>
              <a:rPr lang="en-AU" sz="2800">
                <a:latin typeface="Courier New" panose="02070309020205020404" pitchFamily="49" charset="0"/>
                <a:cs typeface="Courier New" panose="02070309020205020404" pitchFamily="49" charset="0"/>
              </a:rPr>
              <a:t>= 1.72; 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//decimal number</a:t>
            </a:r>
          </a:p>
          <a:p>
            <a:pPr marL="12700" indent="0">
              <a:buNone/>
            </a:pP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"John"; //text (also called string)</a:t>
            </a:r>
          </a:p>
          <a:p>
            <a:pPr marL="12700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//double slash indicates a comment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25330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-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 </a:t>
            </a:r>
            <a:r>
              <a:rPr lang="en-AU" sz="2400" i="1" dirty="0">
                <a:solidFill>
                  <a:schemeClr val="tx2"/>
                </a:solidFill>
              </a:rPr>
              <a:t>let</a:t>
            </a:r>
            <a:r>
              <a:rPr lang="en-AU" sz="2400" dirty="0"/>
              <a:t> keyword was introduced in </a:t>
            </a:r>
            <a:r>
              <a:rPr lang="en-AU" sz="2400" dirty="0">
                <a:hlinkClick r:id="rId2"/>
              </a:rPr>
              <a:t>ES6 (2015)</a:t>
            </a:r>
            <a:r>
              <a:rPr lang="en-AU" sz="2400" dirty="0"/>
              <a:t>.</a:t>
            </a:r>
          </a:p>
          <a:p>
            <a:endParaRPr lang="en-AU" sz="2400" dirty="0"/>
          </a:p>
          <a:p>
            <a:r>
              <a:rPr lang="en-AU" sz="2400" dirty="0"/>
              <a:t>Variables defined with let cannot be Redeclared. With </a:t>
            </a:r>
            <a:r>
              <a:rPr lang="en-AU" sz="2400" dirty="0">
                <a:solidFill>
                  <a:srgbClr val="FF0000"/>
                </a:solidFill>
              </a:rPr>
              <a:t>var</a:t>
            </a:r>
            <a:r>
              <a:rPr lang="en-AU" sz="2400" dirty="0"/>
              <a:t> you can.</a:t>
            </a:r>
          </a:p>
          <a:p>
            <a:endParaRPr lang="en-AU" sz="2400" dirty="0"/>
          </a:p>
          <a:p>
            <a:r>
              <a:rPr lang="en-AU" sz="2400" dirty="0"/>
              <a:t>Variables defined with </a:t>
            </a:r>
            <a:r>
              <a:rPr lang="en-AU" sz="2400" dirty="0">
                <a:solidFill>
                  <a:srgbClr val="FF0000"/>
                </a:solidFill>
              </a:rPr>
              <a:t>let</a:t>
            </a:r>
            <a:r>
              <a:rPr lang="en-AU" sz="2400" dirty="0"/>
              <a:t> must be Declared before use.</a:t>
            </a:r>
          </a:p>
          <a:p>
            <a:endParaRPr lang="en-AU" sz="2400" dirty="0"/>
          </a:p>
          <a:p>
            <a:r>
              <a:rPr lang="en-AU" sz="2400" dirty="0"/>
              <a:t>Variables defined with </a:t>
            </a:r>
            <a:r>
              <a:rPr lang="en-AU" sz="2400" dirty="0">
                <a:solidFill>
                  <a:srgbClr val="FF0000"/>
                </a:solidFill>
              </a:rPr>
              <a:t>let</a:t>
            </a:r>
            <a:r>
              <a:rPr lang="en-AU" sz="2400" dirty="0"/>
              <a:t> have Block Scope - inside the block denoted by </a:t>
            </a:r>
            <a:r>
              <a:rPr lang="en-AU" sz="2400" dirty="0">
                <a:solidFill>
                  <a:srgbClr val="FF0000"/>
                </a:solidFill>
              </a:rPr>
              <a:t>{}</a:t>
            </a:r>
            <a:r>
              <a:rPr lang="en-AU" sz="24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9326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is a programming language</a:t>
            </a:r>
          </a:p>
          <a:p>
            <a:endParaRPr lang="en-AU" sz="2400" dirty="0"/>
          </a:p>
          <a:p>
            <a:r>
              <a:rPr lang="en-AU" sz="2400" dirty="0"/>
              <a:t>is not the same as Java</a:t>
            </a:r>
          </a:p>
          <a:p>
            <a:pPr marL="12700" indent="0">
              <a:buNone/>
            </a:pPr>
            <a:endParaRPr lang="en-AU" sz="2400" dirty="0"/>
          </a:p>
          <a:p>
            <a:r>
              <a:rPr lang="en-AU" sz="2400" dirty="0"/>
              <a:t>has been created to make web pages more interactive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14420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– 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Variables declared inside a { } block cannot be accessed from outside the block:</a:t>
            </a:r>
          </a:p>
          <a:p>
            <a:pPr marL="977900" lvl="3" indent="0">
              <a:buNone/>
            </a:pPr>
            <a:r>
              <a:rPr lang="en-AU" sz="2400" dirty="0">
                <a:latin typeface="Courier" pitchFamily="2" charset="0"/>
              </a:rPr>
              <a:t>{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  </a:t>
            </a:r>
            <a:r>
              <a:rPr lang="en-AU" sz="2400" dirty="0">
                <a:solidFill>
                  <a:schemeClr val="tx2"/>
                </a:solidFill>
                <a:latin typeface="Courier" pitchFamily="2" charset="0"/>
              </a:rPr>
              <a:t>let</a:t>
            </a:r>
            <a:r>
              <a:rPr lang="en-AU" sz="2400" dirty="0">
                <a:latin typeface="Courier" pitchFamily="2" charset="0"/>
              </a:rPr>
              <a:t> x = 2;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}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// x can NOT be used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83511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– var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Variables declared with the </a:t>
            </a:r>
            <a:r>
              <a:rPr lang="en-AU" sz="2400" dirty="0">
                <a:solidFill>
                  <a:schemeClr val="tx2"/>
                </a:solidFill>
              </a:rPr>
              <a:t>var</a:t>
            </a:r>
            <a:r>
              <a:rPr lang="en-AU" sz="2400" dirty="0"/>
              <a:t> keyword can NOT have block scope.</a:t>
            </a:r>
          </a:p>
          <a:p>
            <a:r>
              <a:rPr lang="en-AU" sz="2400" dirty="0"/>
              <a:t>Variables declared with the </a:t>
            </a:r>
            <a:r>
              <a:rPr lang="en-AU" sz="2400" dirty="0">
                <a:solidFill>
                  <a:schemeClr val="tx2"/>
                </a:solidFill>
              </a:rPr>
              <a:t>var</a:t>
            </a:r>
            <a:r>
              <a:rPr lang="en-AU" sz="2400" dirty="0"/>
              <a:t> keyword inside a { } block can be accessed from outside the block.</a:t>
            </a:r>
          </a:p>
          <a:p>
            <a:pPr marL="647700" lvl="2" indent="0">
              <a:buNone/>
            </a:pPr>
            <a:r>
              <a:rPr lang="en-AU" sz="2400" dirty="0">
                <a:latin typeface="Courier" pitchFamily="2" charset="0"/>
              </a:rPr>
              <a:t>{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  </a:t>
            </a:r>
            <a:r>
              <a:rPr lang="en-AU" sz="2400" dirty="0">
                <a:solidFill>
                  <a:schemeClr val="tx2"/>
                </a:solidFill>
                <a:latin typeface="Courier" pitchFamily="2" charset="0"/>
              </a:rPr>
              <a:t>var</a:t>
            </a:r>
            <a:r>
              <a:rPr lang="en-AU" sz="2400" dirty="0">
                <a:latin typeface="Courier" pitchFamily="2" charset="0"/>
              </a:rPr>
              <a:t> x = 2;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}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// x CAN be used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04083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–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 const keyword was introduced in </a:t>
            </a:r>
            <a:r>
              <a:rPr lang="en-AU" sz="2400" dirty="0">
                <a:hlinkClick r:id="rId2"/>
              </a:rPr>
              <a:t>ES6 (2015)</a:t>
            </a:r>
            <a:r>
              <a:rPr lang="en-AU" sz="2400" dirty="0"/>
              <a:t>.</a:t>
            </a:r>
          </a:p>
          <a:p>
            <a:r>
              <a:rPr lang="en-AU" sz="2400" dirty="0"/>
              <a:t>Variables defined with const cannot be Redeclared.</a:t>
            </a:r>
          </a:p>
          <a:p>
            <a:r>
              <a:rPr lang="en-AU" sz="2400" dirty="0"/>
              <a:t>Variables defined with const cannot be Reassigned.</a:t>
            </a:r>
          </a:p>
          <a:p>
            <a:r>
              <a:rPr lang="en-AU" sz="2400" dirty="0"/>
              <a:t>Variables defined with const have Block Scope.</a:t>
            </a:r>
          </a:p>
          <a:p>
            <a:pPr marL="330200" lvl="1" indent="0">
              <a:buNone/>
            </a:pPr>
            <a:endParaRPr lang="en-AU" sz="2400" dirty="0"/>
          </a:p>
          <a:p>
            <a:pPr marL="330200" lvl="1" indent="0">
              <a:buNone/>
            </a:pPr>
            <a:r>
              <a:rPr lang="en-AU" sz="2400" dirty="0">
                <a:solidFill>
                  <a:schemeClr val="tx2"/>
                </a:solidFill>
                <a:latin typeface="Courier" pitchFamily="2" charset="0"/>
              </a:rPr>
              <a:t>const</a:t>
            </a:r>
            <a:r>
              <a:rPr lang="en-AU" sz="2400" dirty="0">
                <a:latin typeface="Courier" pitchFamily="2" charset="0"/>
              </a:rPr>
              <a:t> PI = 3.14159265359;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63975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can contain letters, digits, underscore _ and dollar $ characters</a:t>
            </a:r>
          </a:p>
          <a:p>
            <a:r>
              <a:rPr lang="en-AU" sz="2400" dirty="0"/>
              <a:t>cannot begin with a digit</a:t>
            </a:r>
          </a:p>
          <a:p>
            <a:r>
              <a:rPr lang="en-AU" sz="2400" dirty="0"/>
              <a:t>are case sensitive – </a:t>
            </a:r>
            <a:r>
              <a:rPr lang="en-AU" sz="2400" i="1" dirty="0">
                <a:solidFill>
                  <a:srgbClr val="FF0000"/>
                </a:solidFill>
              </a:rPr>
              <a:t>age</a:t>
            </a:r>
            <a:r>
              <a:rPr lang="en-AU" sz="2400" dirty="0"/>
              <a:t> and </a:t>
            </a:r>
            <a:r>
              <a:rPr lang="en-AU" sz="2400" i="1" dirty="0">
                <a:solidFill>
                  <a:srgbClr val="FF0000"/>
                </a:solidFill>
              </a:rPr>
              <a:t>Age</a:t>
            </a:r>
            <a:r>
              <a:rPr lang="en-AU" sz="2400" dirty="0"/>
              <a:t> are different variable names</a:t>
            </a:r>
          </a:p>
          <a:p>
            <a:r>
              <a:rPr lang="en-AU" sz="2400" dirty="0"/>
              <a:t>keywords and other reserved words cannot be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70636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577"/>
            <a:ext cx="7082263" cy="1482513"/>
          </a:xfrm>
        </p:spPr>
        <p:txBody>
          <a:bodyPr/>
          <a:lstStyle/>
          <a:p>
            <a:r>
              <a:rPr lang="en-AU" dirty="0"/>
              <a:t>Keywords – the basic language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4221"/>
            <a:ext cx="8229600" cy="3003761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boolean</a:t>
            </a:r>
            <a:r>
              <a:rPr lang="en-AU" sz="24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, break, byte, case, catch, char, </a:t>
            </a:r>
            <a:r>
              <a:rPr lang="en-AU" sz="24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const</a:t>
            </a:r>
            <a:r>
              <a:rPr lang="en-AU" sz="24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, do, double, else, false, float, for, function, if, new, null, package, private, public, return, switch, this, throw, throws, true, try, </a:t>
            </a:r>
            <a:r>
              <a:rPr lang="en-AU" sz="24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typeof</a:t>
            </a:r>
            <a:r>
              <a:rPr lang="en-AU" sz="24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, </a:t>
            </a:r>
            <a:r>
              <a:rPr lang="en-AU" sz="2400" dirty="0" err="1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var</a:t>
            </a:r>
            <a:r>
              <a:rPr lang="en-AU" sz="2400" dirty="0">
                <a:solidFill>
                  <a:schemeClr val="bg2">
                    <a:lumMod val="25000"/>
                  </a:schemeClr>
                </a:solidFill>
                <a:latin typeface="Courier" pitchFamily="2" charset="0"/>
              </a:rPr>
              <a:t>, void, while, with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/>
              <a:t>There are a few others but they are less frequently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96912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the value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Once a variable is declared with the keyword </a:t>
            </a:r>
            <a:r>
              <a:rPr lang="en-AU" sz="2400" dirty="0">
                <a:solidFill>
                  <a:srgbClr val="FF0000"/>
                </a:solidFill>
              </a:rPr>
              <a:t>var</a:t>
            </a:r>
            <a:r>
              <a:rPr lang="en-AU" sz="2400" dirty="0"/>
              <a:t> or </a:t>
            </a:r>
            <a:r>
              <a:rPr lang="en-AU" sz="2400" dirty="0">
                <a:solidFill>
                  <a:srgbClr val="FF0000"/>
                </a:solidFill>
              </a:rPr>
              <a:t>let</a:t>
            </a:r>
            <a:r>
              <a:rPr lang="en-AU" sz="2400" dirty="0"/>
              <a:t>, we don't need to use that again to assign a new value:</a:t>
            </a:r>
          </a:p>
          <a:p>
            <a:pPr marL="12700" indent="0">
              <a:buNone/>
            </a:pPr>
            <a:endParaRPr lang="en-AU" sz="2400" dirty="0"/>
          </a:p>
          <a:p>
            <a:pPr marL="330200" lvl="1" indent="0">
              <a:buNone/>
            </a:pP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3;</a:t>
            </a:r>
          </a:p>
          <a:p>
            <a:pPr marL="330200" lvl="1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//do something with x</a:t>
            </a:r>
          </a:p>
          <a:p>
            <a:pPr marL="330200" lvl="1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4;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40180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Text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In programming languages, text is commonly called a string, short for a string of characters.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/>
              <a:t>To assign a string to a variable it must be in quotes, single quotes or double quotes both work in JavaScript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= "23 Main St";</a:t>
            </a:r>
          </a:p>
          <a:p>
            <a:pPr marL="12700" indent="0"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suburb = 'Carlton';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18963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a variable in a script (program)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indent="0">
              <a:buNone/>
            </a:pPr>
            <a:r>
              <a:rPr lang="en-AU" sz="2400" dirty="0"/>
              <a:t>We have seen how to use literal values, e.g.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alert("hello");</a:t>
            </a:r>
          </a:p>
          <a:p>
            <a:pPr marL="12700" indent="0">
              <a:buNone/>
            </a:pP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400" dirty="0">
                <a:cs typeface="Courier New" panose="02070309020205020404" pitchFamily="49" charset="0"/>
              </a:rPr>
              <a:t>We can do this with a variable instead, e.g.</a:t>
            </a:r>
          </a:p>
          <a:p>
            <a:pPr marL="12700" indent="0"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"hello";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alert(greeting);</a:t>
            </a:r>
          </a:p>
          <a:p>
            <a:pPr marL="12700" indent="0">
              <a:buNone/>
            </a:pP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400" dirty="0">
                <a:cs typeface="Courier New" panose="02070309020205020404" pitchFamily="49" charset="0"/>
              </a:rPr>
              <a:t>Note that the variable name does not go in quotes, only the original text.</a:t>
            </a:r>
          </a:p>
          <a:p>
            <a:pPr marL="12700" indent="0">
              <a:buNone/>
            </a:pPr>
            <a:endParaRPr lang="en-AU" sz="2400" dirty="0"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dirty="0">
                <a:cs typeface="Courier New" panose="02070309020205020404" pitchFamily="49" charset="0"/>
                <a:hlinkClick r:id="rId2"/>
              </a:rPr>
              <a:t>js_03</a:t>
            </a:r>
            <a:endParaRPr lang="en-AU" dirty="0">
              <a:cs typeface="Courier New" panose="02070309020205020404" pitchFamily="49" charset="0"/>
            </a:endParaRPr>
          </a:p>
          <a:p>
            <a:pPr marL="12700" indent="0">
              <a:buNone/>
            </a:pPr>
            <a:endParaRPr lang="en-AU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05738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An array is like an apartment block – several values stored under the one variable name</a:t>
            </a:r>
          </a:p>
          <a:p>
            <a:r>
              <a:rPr lang="en-AU" sz="2400" dirty="0"/>
              <a:t>Each value has an index number, like the unit number in an apartment block</a:t>
            </a:r>
          </a:p>
          <a:p>
            <a:r>
              <a:rPr lang="en-AU" sz="2400" dirty="0"/>
              <a:t>The index number is written after the variable name, e.g. </a:t>
            </a:r>
            <a:r>
              <a:rPr lang="en-AU" sz="2400" dirty="0">
                <a:latin typeface="Courier" pitchFamily="2" charset="0"/>
              </a:rPr>
              <a:t>scores[3]</a:t>
            </a:r>
          </a:p>
          <a:p>
            <a:r>
              <a:rPr lang="en-AU" sz="2400" dirty="0"/>
              <a:t>Index numbering starts at </a:t>
            </a:r>
            <a:r>
              <a:rPr lang="en-AU" sz="2400" dirty="0">
                <a:solidFill>
                  <a:schemeClr val="tx2"/>
                </a:solidFill>
              </a:rPr>
              <a:t>zero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14378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Array of whole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//declare the array and assign values</a:t>
            </a:r>
          </a:p>
          <a:p>
            <a:pPr marL="12700" indent="0">
              <a:buNone/>
            </a:pP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primes = [2, 3, 5, 7, 11, 13];</a:t>
            </a:r>
          </a:p>
          <a:p>
            <a:pPr marL="12700" indent="0">
              <a:buNone/>
            </a:pPr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//access the values</a:t>
            </a:r>
          </a:p>
          <a:p>
            <a:pPr marL="12700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alert(primes[0]);</a:t>
            </a:r>
          </a:p>
          <a:p>
            <a:pPr marL="12700" indent="0">
              <a:buNone/>
            </a:pPr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//this will print the number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4020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HTML, CSS &amp;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  <p:pic>
        <p:nvPicPr>
          <p:cNvPr id="5122" name="Picture 2" descr="How HTML, CSS and JavaScript are Used for Web Development?">
            <a:extLst>
              <a:ext uri="{FF2B5EF4-FFF2-40B4-BE49-F238E27FC236}">
                <a16:creationId xmlns:a16="http://schemas.microsoft.com/office/drawing/2014/main" id="{BD9D5A50-FF8F-6019-D05C-832F18E3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68" y="1363664"/>
            <a:ext cx="7082264" cy="43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2B7B8-DABE-D879-534C-F5726EC3E1CA}"/>
              </a:ext>
            </a:extLst>
          </p:cNvPr>
          <p:cNvSpPr txBox="1"/>
          <p:nvPr/>
        </p:nvSpPr>
        <p:spPr>
          <a:xfrm>
            <a:off x="1030868" y="585435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https://www.1training.org/blog/html-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-web-development/</a:t>
            </a:r>
          </a:p>
        </p:txBody>
      </p:sp>
    </p:spTree>
    <p:extLst>
      <p:ext uri="{BB962C8B-B14F-4D97-AF65-F5344CB8AC3E}">
        <p14:creationId xmlns:p14="http://schemas.microsoft.com/office/powerpoint/2010/main" val="1262319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One advantage of an array is that it is easy to process all the data with very little code. The following example prints all the prime numbers onto a page using another output method – </a:t>
            </a:r>
            <a:r>
              <a:rPr lang="en-AU" sz="2400" dirty="0" err="1">
                <a:latin typeface="Courier" pitchFamily="2" charset="0"/>
              </a:rPr>
              <a:t>document.write</a:t>
            </a:r>
            <a:r>
              <a:rPr lang="en-AU" sz="2400" dirty="0">
                <a:latin typeface="Courier" pitchFamily="2" charset="0"/>
              </a:rPr>
              <a:t>()</a:t>
            </a:r>
          </a:p>
          <a:p>
            <a:pPr marL="12700" indent="0">
              <a:buNone/>
            </a:pPr>
            <a:endParaRPr lang="en-AU" dirty="0"/>
          </a:p>
          <a:p>
            <a:pPr marL="12700" indent="0">
              <a:buNone/>
            </a:pPr>
            <a:r>
              <a:rPr lang="en-AU" dirty="0">
                <a:hlinkClick r:id="rId2"/>
              </a:rPr>
              <a:t>js_04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56028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of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It is common to store a set of images in an array and use JavaScript to display them.</a:t>
            </a:r>
          </a:p>
          <a:p>
            <a:pPr marL="12700" indent="0">
              <a:buNone/>
            </a:pPr>
            <a:endParaRPr lang="en-AU" dirty="0"/>
          </a:p>
          <a:p>
            <a:pPr marL="12700" indent="0">
              <a:buNone/>
            </a:pPr>
            <a:r>
              <a:rPr lang="en-AU" dirty="0">
                <a:hlinkClick r:id="rId2"/>
              </a:rPr>
              <a:t>js_05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52646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JavaScript has another type of data storage called an object. The syntax is a bit different from arrays.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book = {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	title: "Let the Right One In",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	author: "John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Ajvide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Lindqvist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	published: 2005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07884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The properties of the object are accessed a bit differently from arrays as well, with </a:t>
            </a:r>
            <a:r>
              <a:rPr lang="en-AU" sz="2400" i="1" dirty="0" err="1">
                <a:solidFill>
                  <a:schemeClr val="tx2"/>
                </a:solidFill>
              </a:rPr>
              <a:t>variablename.propertyname</a:t>
            </a:r>
            <a:endParaRPr lang="en-AU" sz="2400" i="1" dirty="0">
              <a:solidFill>
                <a:schemeClr val="tx2"/>
              </a:solidFill>
            </a:endParaRPr>
          </a:p>
          <a:p>
            <a:pPr marL="12700" indent="0">
              <a:buNone/>
            </a:pPr>
            <a:endParaRPr lang="en-AU" dirty="0"/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book.title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book.author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book.published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270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10194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Book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dirty="0">
                <a:hlinkClick r:id="rId2"/>
              </a:rPr>
              <a:t>js_06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91604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One can iterate (go through a list) all the properties of an object using a </a:t>
            </a:r>
            <a:r>
              <a:rPr lang="en-AU" sz="2400" dirty="0">
                <a:solidFill>
                  <a:srgbClr val="FF0000"/>
                </a:solidFill>
              </a:rPr>
              <a:t>for</a:t>
            </a:r>
            <a:r>
              <a:rPr lang="en-AU" sz="2400" dirty="0"/>
              <a:t> loop. Using this looks more like an array than an object.</a:t>
            </a:r>
          </a:p>
          <a:p>
            <a:pPr marL="12700" indent="0">
              <a:buNone/>
            </a:pPr>
            <a:endParaRPr lang="en-AU" sz="2400" dirty="0"/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for(p in book)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96938" indent="-884238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(p + ": " + book[p] + "&lt;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12700" indent="0">
              <a:buNone/>
            </a:pPr>
            <a:r>
              <a:rPr lang="en-AU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2700" indent="0">
              <a:buNone/>
            </a:pPr>
            <a:endParaRPr lang="en-A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94660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en-AU" sz="2400" dirty="0"/>
              <a:t>A web browser has several predefined objects that can be accessed using JavaScript</a:t>
            </a:r>
          </a:p>
          <a:p>
            <a:pPr marL="12700" indent="0">
              <a:buNone/>
            </a:pPr>
            <a:endParaRPr lang="en-AU" sz="2400" dirty="0"/>
          </a:p>
          <a:p>
            <a:r>
              <a:rPr lang="en-AU" sz="2400" dirty="0"/>
              <a:t>window</a:t>
            </a:r>
          </a:p>
          <a:p>
            <a:r>
              <a:rPr lang="en-AU" sz="2400" dirty="0"/>
              <a:t>navigator</a:t>
            </a:r>
          </a:p>
          <a:p>
            <a:r>
              <a:rPr lang="en-AU" sz="2400" dirty="0"/>
              <a:t>screen</a:t>
            </a:r>
          </a:p>
          <a:p>
            <a:r>
              <a:rPr lang="en-AU" sz="2400" dirty="0"/>
              <a:t>document</a:t>
            </a:r>
          </a:p>
          <a:p>
            <a:r>
              <a:rPr lang="en-AU" sz="2400" dirty="0"/>
              <a:t>console</a:t>
            </a:r>
          </a:p>
          <a:p>
            <a:pPr marL="1270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61066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Predefined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One can iterate through the properties of predefined objects in the same way that we did for the book example. See the exercises.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73869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95" y="2170959"/>
            <a:ext cx="4015409" cy="1482513"/>
          </a:xfrm>
        </p:spPr>
        <p:txBody>
          <a:bodyPr/>
          <a:lstStyle/>
          <a:p>
            <a:r>
              <a:rPr lang="en-AU" dirty="0"/>
              <a:t>End of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1389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JavaScript is Heavily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90"/>
            <a:ext cx="8229600" cy="4044279"/>
          </a:xfrm>
        </p:spPr>
        <p:txBody>
          <a:bodyPr>
            <a:normAutofit/>
          </a:bodyPr>
          <a:lstStyle/>
          <a:p>
            <a:r>
              <a:rPr lang="en-AU" sz="2400" dirty="0"/>
              <a:t>This week and next week we will look at how basic </a:t>
            </a:r>
            <a:r>
              <a:rPr lang="en-AU" sz="2400" dirty="0">
                <a:solidFill>
                  <a:srgbClr val="FF0000"/>
                </a:solidFill>
              </a:rPr>
              <a:t>JavaScript</a:t>
            </a:r>
            <a:r>
              <a:rPr lang="en-AU" sz="2400" dirty="0"/>
              <a:t> works.</a:t>
            </a:r>
          </a:p>
          <a:p>
            <a:pPr marL="12700" indent="0">
              <a:buNone/>
            </a:pPr>
            <a:endParaRPr lang="en-AU" sz="2400" dirty="0"/>
          </a:p>
          <a:p>
            <a:r>
              <a:rPr lang="en-AU" sz="2400" dirty="0"/>
              <a:t>Then we will learn </a:t>
            </a:r>
            <a:r>
              <a:rPr lang="en-AU" sz="2400" dirty="0">
                <a:solidFill>
                  <a:srgbClr val="FF0000"/>
                </a:solidFill>
              </a:rPr>
              <a:t>Bootstrap</a:t>
            </a:r>
            <a:r>
              <a:rPr lang="en-AU" sz="2400" dirty="0"/>
              <a:t>,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dirty="0"/>
              <a:t>a web development framework that makes heavy use of JavaScript and CSS, but in a way so that you don't have to use them directly.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7683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JavaScript and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As most of you are studying both these languages at the same time, it is important to realize some significant differences.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6869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Java explicitly uses classes. JavaScript is moving in this direction but in this course, we don't define a class for our JavaScript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1699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Java requires a method (like a function) called main to run a program. This is not necessary in JavaScript; a lot of JavaScript code does not use functions at 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5418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/>
              <a:t>Since computers store different types of data differently, they sort data into types </a:t>
            </a:r>
          </a:p>
          <a:p>
            <a:r>
              <a:rPr lang="en-AU" sz="2400" dirty="0" err="1">
                <a:solidFill>
                  <a:schemeClr val="tx2"/>
                </a:solidFill>
              </a:rPr>
              <a:t>int</a:t>
            </a:r>
            <a:r>
              <a:rPr lang="en-AU" sz="2400" dirty="0"/>
              <a:t> for whole numbers</a:t>
            </a:r>
          </a:p>
          <a:p>
            <a:r>
              <a:rPr lang="en-AU" sz="2400" dirty="0">
                <a:solidFill>
                  <a:schemeClr val="tx2"/>
                </a:solidFill>
              </a:rPr>
              <a:t>double</a:t>
            </a:r>
            <a:r>
              <a:rPr lang="en-AU" sz="2400" dirty="0"/>
              <a:t> for numbers with decimal points</a:t>
            </a:r>
          </a:p>
          <a:p>
            <a:r>
              <a:rPr lang="en-AU" sz="2400" dirty="0">
                <a:solidFill>
                  <a:schemeClr val="tx2"/>
                </a:solidFill>
              </a:rPr>
              <a:t>String</a:t>
            </a:r>
            <a:r>
              <a:rPr lang="en-AU" sz="2400" dirty="0"/>
              <a:t> (short for string of characters) for text</a:t>
            </a:r>
          </a:p>
          <a:p>
            <a:r>
              <a:rPr lang="en-AU" sz="2400" dirty="0" err="1">
                <a:solidFill>
                  <a:schemeClr val="tx2"/>
                </a:solidFill>
              </a:rPr>
              <a:t>boolean</a:t>
            </a:r>
            <a:r>
              <a:rPr lang="en-AU" sz="2400" dirty="0"/>
              <a:t> for true/false values</a:t>
            </a:r>
          </a:p>
          <a:p>
            <a:r>
              <a:rPr lang="en-AU" sz="2400" dirty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738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569"/>
            <a:ext cx="7082263" cy="1482513"/>
          </a:xfrm>
        </p:spPr>
        <p:txBody>
          <a:bodyPr/>
          <a:lstStyle/>
          <a:p>
            <a:r>
              <a:rPr lang="en-AU" dirty="0"/>
              <a:t>Java requires to define types, JavaScript doesn't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6261"/>
            <a:ext cx="7763774" cy="2961566"/>
          </a:xfrm>
        </p:spPr>
        <p:txBody>
          <a:bodyPr>
            <a:normAutofit/>
          </a:bodyPr>
          <a:lstStyle/>
          <a:p>
            <a:r>
              <a:rPr lang="en-AU" sz="2400" dirty="0"/>
              <a:t>In Java, you must state what type of value is</a:t>
            </a:r>
          </a:p>
          <a:p>
            <a:endParaRPr lang="en-AU" sz="2400" dirty="0"/>
          </a:p>
          <a:p>
            <a:r>
              <a:rPr lang="en-AU" sz="2400" dirty="0"/>
              <a:t>In JavaScript, you don't need to state what type the data is, as the computer attempts to guess.</a:t>
            </a:r>
          </a:p>
          <a:p>
            <a:endParaRPr lang="en-AU" sz="2400" dirty="0"/>
          </a:p>
          <a:p>
            <a:r>
              <a:rPr lang="en-AU" sz="2400" dirty="0"/>
              <a:t>JavaScript does use types and occasionally you need to be explicit to get the right result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109856496"/>
      </p:ext>
    </p:extLst>
  </p:cSld>
  <p:clrMapOvr>
    <a:masterClrMapping/>
  </p:clrMapOvr>
</p:sld>
</file>

<file path=ppt/theme/theme1.xml><?xml version="1.0" encoding="utf-8"?>
<a:theme xmlns:a="http://schemas.openxmlformats.org/drawingml/2006/main" name="RMI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0101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MIT" id="{FE616B12-6088-4DD2-B40C-1D3AF1C087B8}" vid="{93217DBD-8111-416B-A491-3C12EDA3FEB4}"/>
    </a:ext>
  </a:extLst>
</a:theme>
</file>

<file path=ppt/theme/theme2.xml><?xml version="1.0" encoding="utf-8"?>
<a:theme xmlns:a="http://schemas.openxmlformats.org/drawingml/2006/main" name="1_RMIT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" id="{7EBCB4AA-6133-DD41-877A-46C20531796A}" vid="{B324DB9D-E1FF-9545-872F-B4E21B67B6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</Template>
  <TotalTime>2454</TotalTime>
  <Words>1810</Words>
  <Application>Microsoft Macintosh PowerPoint</Application>
  <PresentationFormat>On-screen Show (4:3)</PresentationFormat>
  <Paragraphs>234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Lucida Grande</vt:lpstr>
      <vt:lpstr>Monaco</vt:lpstr>
      <vt:lpstr>RMIT</vt:lpstr>
      <vt:lpstr>1_RMIT</vt:lpstr>
      <vt:lpstr>COSC2446: Web Programming</vt:lpstr>
      <vt:lpstr>JavaScript</vt:lpstr>
      <vt:lpstr>HTML, CSS &amp; JavaScript</vt:lpstr>
      <vt:lpstr>JavaScript is Heavily Used</vt:lpstr>
      <vt:lpstr>JavaScript and Java</vt:lpstr>
      <vt:lpstr>Classes</vt:lpstr>
      <vt:lpstr>main method</vt:lpstr>
      <vt:lpstr>Types</vt:lpstr>
      <vt:lpstr>Java requires to define types, JavaScript doesn't</vt:lpstr>
      <vt:lpstr>C – The Common Ancestor</vt:lpstr>
      <vt:lpstr>Where to add JavaScript?</vt:lpstr>
      <vt:lpstr>Internal JavaScript</vt:lpstr>
      <vt:lpstr>External JavaScript</vt:lpstr>
      <vt:lpstr>Let's get started…</vt:lpstr>
      <vt:lpstr>Using console.log</vt:lpstr>
      <vt:lpstr>External JavaScript</vt:lpstr>
      <vt:lpstr>Variables</vt:lpstr>
      <vt:lpstr>Variables - var</vt:lpstr>
      <vt:lpstr>Variables - let</vt:lpstr>
      <vt:lpstr>Variables – block scope</vt:lpstr>
      <vt:lpstr>Variables – var scope</vt:lpstr>
      <vt:lpstr>Variables – const</vt:lpstr>
      <vt:lpstr>Variable names</vt:lpstr>
      <vt:lpstr>Keywords – the basic language vocabulary</vt:lpstr>
      <vt:lpstr>Changing the value of a variable</vt:lpstr>
      <vt:lpstr>Text variables</vt:lpstr>
      <vt:lpstr>Use a variable in a script (program)</vt:lpstr>
      <vt:lpstr>Array variables</vt:lpstr>
      <vt:lpstr>An Array of whole numbers</vt:lpstr>
      <vt:lpstr>Array Processing</vt:lpstr>
      <vt:lpstr>Array of Images</vt:lpstr>
      <vt:lpstr>Objects</vt:lpstr>
      <vt:lpstr>Access Object Properties</vt:lpstr>
      <vt:lpstr>Book Object</vt:lpstr>
      <vt:lpstr>Objects and Loops</vt:lpstr>
      <vt:lpstr>Predefined Objects</vt:lpstr>
      <vt:lpstr>Properties of Predefined Objects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Tanya Unterberger</cp:lastModifiedBy>
  <cp:revision>182</cp:revision>
  <dcterms:created xsi:type="dcterms:W3CDTF">2017-01-17T23:32:53Z</dcterms:created>
  <dcterms:modified xsi:type="dcterms:W3CDTF">2024-03-09T01:24:18Z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2022-11-30T23:38:49Z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5e9cb4ae-bb54-4bca-a2b3-6159e66d44ba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RMIT:3\1_RMIT:6</vt:lpwstr>
  </property>
  <property fmtid="{D5CDD505-2E9C-101B-9397-08002B2CF9AE}" pid="10" name="ClassificationContentMarkingHeaderText">
    <vt:lpwstr>RMIT Classification: Trusted</vt:lpwstr>
  </property>
</Properties>
</file>