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5"/>
  </p:notesMasterIdLst>
  <p:sldIdLst>
    <p:sldId id="256" r:id="rId3"/>
    <p:sldId id="292" r:id="rId4"/>
    <p:sldId id="350" r:id="rId5"/>
    <p:sldId id="257" r:id="rId6"/>
    <p:sldId id="258" r:id="rId7"/>
    <p:sldId id="298" r:id="rId8"/>
    <p:sldId id="300" r:id="rId9"/>
    <p:sldId id="301" r:id="rId10"/>
    <p:sldId id="302" r:id="rId11"/>
    <p:sldId id="303" r:id="rId12"/>
    <p:sldId id="304" r:id="rId13"/>
    <p:sldId id="305" r:id="rId14"/>
    <p:sldId id="299" r:id="rId15"/>
    <p:sldId id="276" r:id="rId16"/>
    <p:sldId id="277" r:id="rId17"/>
    <p:sldId id="293" r:id="rId18"/>
    <p:sldId id="260" r:id="rId19"/>
    <p:sldId id="343" r:id="rId20"/>
    <p:sldId id="344" r:id="rId21"/>
    <p:sldId id="306" r:id="rId22"/>
    <p:sldId id="278" r:id="rId23"/>
    <p:sldId id="309" r:id="rId24"/>
    <p:sldId id="261" r:id="rId25"/>
    <p:sldId id="307" r:id="rId26"/>
    <p:sldId id="308" r:id="rId27"/>
    <p:sldId id="310" r:id="rId28"/>
    <p:sldId id="345" r:id="rId29"/>
    <p:sldId id="311" r:id="rId30"/>
    <p:sldId id="312" r:id="rId31"/>
    <p:sldId id="313" r:id="rId32"/>
    <p:sldId id="314" r:id="rId33"/>
    <p:sldId id="349" r:id="rId34"/>
    <p:sldId id="316" r:id="rId35"/>
    <p:sldId id="317" r:id="rId36"/>
    <p:sldId id="318" r:id="rId37"/>
    <p:sldId id="319" r:id="rId38"/>
    <p:sldId id="320" r:id="rId39"/>
    <p:sldId id="321" r:id="rId40"/>
    <p:sldId id="322" r:id="rId41"/>
    <p:sldId id="323" r:id="rId42"/>
    <p:sldId id="346" r:id="rId43"/>
    <p:sldId id="341" r:id="rId44"/>
    <p:sldId id="342"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9" r:id="rId60"/>
    <p:sldId id="338" r:id="rId61"/>
    <p:sldId id="340" r:id="rId62"/>
    <p:sldId id="348" r:id="rId63"/>
    <p:sldId id="347" r:id="rId64"/>
  </p:sldIdLst>
  <p:sldSz cx="9144000" cy="6858000" type="screen4x3"/>
  <p:notesSz cx="6858000" cy="9144000"/>
  <p:defaultTextStyle>
    <a:defPPr>
      <a:defRPr lang="en-US"/>
    </a:defPPr>
    <a:lvl1pPr algn="l" rtl="0" fontAlgn="base">
      <a:spcBef>
        <a:spcPct val="0"/>
      </a:spcBef>
      <a:spcAft>
        <a:spcPct val="0"/>
      </a:spcAft>
      <a:defRPr sz="1000" kern="1200">
        <a:solidFill>
          <a:schemeClr val="bg1"/>
        </a:solidFill>
        <a:latin typeface="Arial" pitchFamily="34" charset="0"/>
        <a:ea typeface="+mn-ea"/>
        <a:cs typeface="Arial" pitchFamily="34" charset="0"/>
      </a:defRPr>
    </a:lvl1pPr>
    <a:lvl2pPr marL="457200" algn="l" rtl="0" fontAlgn="base">
      <a:spcBef>
        <a:spcPct val="0"/>
      </a:spcBef>
      <a:spcAft>
        <a:spcPct val="0"/>
      </a:spcAft>
      <a:defRPr sz="1000" kern="1200">
        <a:solidFill>
          <a:schemeClr val="bg1"/>
        </a:solidFill>
        <a:latin typeface="Arial" pitchFamily="34" charset="0"/>
        <a:ea typeface="+mn-ea"/>
        <a:cs typeface="Arial" pitchFamily="34" charset="0"/>
      </a:defRPr>
    </a:lvl2pPr>
    <a:lvl3pPr marL="914400" algn="l" rtl="0" fontAlgn="base">
      <a:spcBef>
        <a:spcPct val="0"/>
      </a:spcBef>
      <a:spcAft>
        <a:spcPct val="0"/>
      </a:spcAft>
      <a:defRPr sz="1000" kern="1200">
        <a:solidFill>
          <a:schemeClr val="bg1"/>
        </a:solidFill>
        <a:latin typeface="Arial" pitchFamily="34" charset="0"/>
        <a:ea typeface="+mn-ea"/>
        <a:cs typeface="Arial" pitchFamily="34" charset="0"/>
      </a:defRPr>
    </a:lvl3pPr>
    <a:lvl4pPr marL="1371600" algn="l" rtl="0" fontAlgn="base">
      <a:spcBef>
        <a:spcPct val="0"/>
      </a:spcBef>
      <a:spcAft>
        <a:spcPct val="0"/>
      </a:spcAft>
      <a:defRPr sz="1000" kern="1200">
        <a:solidFill>
          <a:schemeClr val="bg1"/>
        </a:solidFill>
        <a:latin typeface="Arial" pitchFamily="34" charset="0"/>
        <a:ea typeface="+mn-ea"/>
        <a:cs typeface="Arial" pitchFamily="34" charset="0"/>
      </a:defRPr>
    </a:lvl4pPr>
    <a:lvl5pPr marL="1828800" algn="l" rtl="0" fontAlgn="base">
      <a:spcBef>
        <a:spcPct val="0"/>
      </a:spcBef>
      <a:spcAft>
        <a:spcPct val="0"/>
      </a:spcAft>
      <a:defRPr sz="1000" kern="1200">
        <a:solidFill>
          <a:schemeClr val="bg1"/>
        </a:solidFill>
        <a:latin typeface="Arial" pitchFamily="34" charset="0"/>
        <a:ea typeface="+mn-ea"/>
        <a:cs typeface="Arial" pitchFamily="34" charset="0"/>
      </a:defRPr>
    </a:lvl5pPr>
    <a:lvl6pPr marL="2286000" algn="l" defTabSz="914400" rtl="0" eaLnBrk="1" latinLnBrk="0" hangingPunct="1">
      <a:defRPr sz="1000" kern="1200">
        <a:solidFill>
          <a:schemeClr val="bg1"/>
        </a:solidFill>
        <a:latin typeface="Arial" pitchFamily="34" charset="0"/>
        <a:ea typeface="+mn-ea"/>
        <a:cs typeface="Arial" pitchFamily="34" charset="0"/>
      </a:defRPr>
    </a:lvl6pPr>
    <a:lvl7pPr marL="2743200" algn="l" defTabSz="914400" rtl="0" eaLnBrk="1" latinLnBrk="0" hangingPunct="1">
      <a:defRPr sz="1000" kern="1200">
        <a:solidFill>
          <a:schemeClr val="bg1"/>
        </a:solidFill>
        <a:latin typeface="Arial" pitchFamily="34" charset="0"/>
        <a:ea typeface="+mn-ea"/>
        <a:cs typeface="Arial" pitchFamily="34" charset="0"/>
      </a:defRPr>
    </a:lvl7pPr>
    <a:lvl8pPr marL="3200400" algn="l" defTabSz="914400" rtl="0" eaLnBrk="1" latinLnBrk="0" hangingPunct="1">
      <a:defRPr sz="1000" kern="1200">
        <a:solidFill>
          <a:schemeClr val="bg1"/>
        </a:solidFill>
        <a:latin typeface="Arial" pitchFamily="34" charset="0"/>
        <a:ea typeface="+mn-ea"/>
        <a:cs typeface="Arial" pitchFamily="34" charset="0"/>
      </a:defRPr>
    </a:lvl8pPr>
    <a:lvl9pPr marL="3657600" algn="l" defTabSz="914400" rtl="0" eaLnBrk="1" latinLnBrk="0" hangingPunct="1">
      <a:defRPr sz="1000" kern="1200">
        <a:solidFill>
          <a:schemeClr val="bg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3" autoAdjust="0"/>
    <p:restoredTop sz="94660"/>
  </p:normalViewPr>
  <p:slideViewPr>
    <p:cSldViewPr snapToGrid="0">
      <p:cViewPr varScale="1">
        <p:scale>
          <a:sx n="145" d="100"/>
          <a:sy n="145" d="100"/>
        </p:scale>
        <p:origin x="1896"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E0D7E-CE7F-4853-8F15-E7B4B8B99DC3}" type="datetimeFigureOut">
              <a:rPr lang="en-AU" smtClean="0"/>
              <a:t>6/3/2024</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70891-9020-4DE3-9932-4870B182E7EA}" type="slidenum">
              <a:rPr lang="en-AU" smtClean="0"/>
              <a:t>‹#›</a:t>
            </a:fld>
            <a:endParaRPr lang="en-AU"/>
          </a:p>
        </p:txBody>
      </p:sp>
    </p:spTree>
    <p:extLst>
      <p:ext uri="{BB962C8B-B14F-4D97-AF65-F5344CB8AC3E}">
        <p14:creationId xmlns:p14="http://schemas.microsoft.com/office/powerpoint/2010/main" val="336310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RMIT University Logo"/>
          <p:cNvPicPr>
            <a:picLocks noChangeAspect="1"/>
          </p:cNvPicPr>
          <p:nvPr/>
        </p:nvPicPr>
        <p:blipFill>
          <a:blip r:embed="rId3"/>
          <a:srcRect/>
          <a:stretch>
            <a:fillRect/>
          </a:stretch>
        </p:blipFill>
        <p:spPr bwMode="auto">
          <a:xfrm>
            <a:off x="7340600" y="5168900"/>
            <a:ext cx="1711325" cy="1624013"/>
          </a:xfrm>
          <a:prstGeom prst="rect">
            <a:avLst/>
          </a:prstGeom>
          <a:noFill/>
          <a:ln w="9525">
            <a:noFill/>
            <a:miter lim="800000"/>
            <a:headEnd/>
            <a:tailEnd/>
          </a:ln>
        </p:spPr>
      </p:pic>
      <p:pic>
        <p:nvPicPr>
          <p:cNvPr id="5" name="Picture 8" descr="www.rmit.ed.au"/>
          <p:cNvPicPr>
            <a:picLocks noChangeAspect="1"/>
          </p:cNvPicPr>
          <p:nvPr/>
        </p:nvPicPr>
        <p:blipFill>
          <a:blip r:embed="rId4"/>
          <a:srcRect/>
          <a:stretch>
            <a:fillRect/>
          </a:stretch>
        </p:blipFill>
        <p:spPr bwMode="auto">
          <a:xfrm>
            <a:off x="762000" y="6375400"/>
            <a:ext cx="1177925" cy="274638"/>
          </a:xfrm>
          <a:prstGeom prst="rect">
            <a:avLst/>
          </a:prstGeom>
          <a:noFill/>
          <a:ln w="9525">
            <a:noFill/>
            <a:miter lim="800000"/>
            <a:headEnd/>
            <a:tailEnd/>
          </a:ln>
        </p:spPr>
      </p:pic>
      <p:sp>
        <p:nvSpPr>
          <p:cNvPr id="39939" name="Rectangle 3"/>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pPr lvl="0"/>
            <a:r>
              <a:rPr lang="en-US" noProof="0"/>
              <a:t>Click to edit Master title style</a:t>
            </a:r>
            <a:endParaRPr lang="en-AU" noProof="0"/>
          </a:p>
        </p:txBody>
      </p:sp>
      <p:sp>
        <p:nvSpPr>
          <p:cNvPr id="39940" name="Rectangle 4"/>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pPr lvl="0"/>
            <a:r>
              <a:rPr lang="en-US" noProof="0"/>
              <a:t>Click to edit Master subtitle style</a:t>
            </a:r>
            <a:endParaRPr lang="en-AU" noProof="0"/>
          </a:p>
        </p:txBody>
      </p:sp>
    </p:spTree>
    <p:extLst>
      <p:ext uri="{BB962C8B-B14F-4D97-AF65-F5344CB8AC3E}">
        <p14:creationId xmlns:p14="http://schemas.microsoft.com/office/powerpoint/2010/main" val="37041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37247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39761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805010" y="1941195"/>
            <a:ext cx="3338990" cy="3314434"/>
          </a:xfrm>
          <a:prstGeom prst="rect">
            <a:avLst/>
          </a:prstGeom>
        </p:spPr>
      </p:pic>
      <p:sp>
        <p:nvSpPr>
          <p:cNvPr id="17"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3" name="Subtitle 2"/>
          <p:cNvSpPr>
            <a:spLocks noGrp="1"/>
          </p:cNvSpPr>
          <p:nvPr>
            <p:ph type="subTitle" idx="1"/>
          </p:nvPr>
        </p:nvSpPr>
        <p:spPr>
          <a:xfrm>
            <a:off x="1733176" y="3593741"/>
            <a:ext cx="5653742" cy="128903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54904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850661" y="1459190"/>
            <a:ext cx="4293340" cy="4029198"/>
          </a:xfrm>
          <a:prstGeom prst="rect">
            <a:avLst/>
          </a:prstGeom>
        </p:spPr>
      </p:pic>
      <p:sp>
        <p:nvSpPr>
          <p:cNvPr id="11"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BB0F5601-1B67-4859-87D0-BB35879AAD9F}"/>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9" name="Subtitle 2">
            <a:extLst>
              <a:ext uri="{FF2B5EF4-FFF2-40B4-BE49-F238E27FC236}">
                <a16:creationId xmlns:a16="http://schemas.microsoft.com/office/drawing/2014/main" id="{D910F11C-836F-4DA5-BD9A-51B5691AC0F2}"/>
              </a:ext>
            </a:extLst>
          </p:cNvPr>
          <p:cNvSpPr>
            <a:spLocks noGrp="1"/>
          </p:cNvSpPr>
          <p:nvPr>
            <p:ph type="subTitle" idx="1"/>
          </p:nvPr>
        </p:nvSpPr>
        <p:spPr>
          <a:xfrm>
            <a:off x="1733176" y="3593741"/>
            <a:ext cx="5653742" cy="1289035"/>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280243890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10"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721224" y="539430"/>
            <a:ext cx="5691515" cy="3054312"/>
          </a:xfrm>
        </p:spPr>
        <p:txBody>
          <a:bodyPr anchor="b">
            <a:noAutofit/>
          </a:bodyPr>
          <a:lstStyle>
            <a:lvl1pPr algn="l">
              <a:defRPr sz="3400">
                <a:solidFill>
                  <a:schemeClr val="bg1"/>
                </a:solidFill>
              </a:defRPr>
            </a:lvl1pPr>
          </a:lstStyle>
          <a:p>
            <a:r>
              <a:rPr lang="en-US" dirty="0">
                <a:solidFill>
                  <a:srgbClr val="50D2FF"/>
                </a:solidFill>
              </a:rPr>
              <a:t>—</a:t>
            </a:r>
            <a:br>
              <a:rPr lang="en-US" dirty="0"/>
            </a:br>
            <a:r>
              <a:rPr lang="en-US" dirty="0"/>
              <a:t>Click to edit Master title style</a:t>
            </a:r>
          </a:p>
        </p:txBody>
      </p:sp>
      <p:sp>
        <p:nvSpPr>
          <p:cNvPr id="3" name="Subtitle 2"/>
          <p:cNvSpPr>
            <a:spLocks noGrp="1"/>
          </p:cNvSpPr>
          <p:nvPr>
            <p:ph type="subTitle" idx="1"/>
          </p:nvPr>
        </p:nvSpPr>
        <p:spPr>
          <a:xfrm>
            <a:off x="1721224" y="3593742"/>
            <a:ext cx="5691515" cy="130098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00034109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10" name="Rectangle 21">
            <a:extLst>
              <a:ext uri="{C183D7F6-B498-43B3-948B-1728B52AA6E4}">
                <adec:decorative xmlns:adec="http://schemas.microsoft.com/office/drawing/2017/decorative" val="1"/>
              </a:ext>
            </a:extLst>
          </p:cNvPr>
          <p:cNvSpPr/>
          <p:nvPr/>
        </p:nvSpPr>
        <p:spPr>
          <a:xfrm>
            <a:off x="0" y="-13547"/>
            <a:ext cx="9153769" cy="6892192"/>
          </a:xfrm>
          <a:custGeom>
            <a:avLst/>
            <a:gdLst>
              <a:gd name="connsiteX0" fmla="*/ 0 w 9144000"/>
              <a:gd name="connsiteY0" fmla="*/ 0 h 6169269"/>
              <a:gd name="connsiteX1" fmla="*/ 9144000 w 9144000"/>
              <a:gd name="connsiteY1" fmla="*/ 1025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169269"/>
              <a:gd name="connsiteX1" fmla="*/ 9144000 w 9144000"/>
              <a:gd name="connsiteY1" fmla="*/ 9769 h 6169269"/>
              <a:gd name="connsiteX2" fmla="*/ 9144000 w 9144000"/>
              <a:gd name="connsiteY2" fmla="*/ 1953586 h 6169269"/>
              <a:gd name="connsiteX3" fmla="*/ 8712888 w 9144000"/>
              <a:gd name="connsiteY3" fmla="*/ 1953586 h 6169269"/>
              <a:gd name="connsiteX4" fmla="*/ 8712888 w 9144000"/>
              <a:gd name="connsiteY4" fmla="*/ 2312848 h 6169269"/>
              <a:gd name="connsiteX5" fmla="*/ 8000168 w 9144000"/>
              <a:gd name="connsiteY5" fmla="*/ 2312848 h 6169269"/>
              <a:gd name="connsiteX6" fmla="*/ 8000168 w 9144000"/>
              <a:gd name="connsiteY6" fmla="*/ 3071025 h 6169269"/>
              <a:gd name="connsiteX7" fmla="*/ 7422508 w 9144000"/>
              <a:gd name="connsiteY7" fmla="*/ 3071025 h 6169269"/>
              <a:gd name="connsiteX8" fmla="*/ 7422508 w 9144000"/>
              <a:gd name="connsiteY8" fmla="*/ 4132475 h 6169269"/>
              <a:gd name="connsiteX9" fmla="*/ 8000168 w 9144000"/>
              <a:gd name="connsiteY9" fmla="*/ 4132475 h 6169269"/>
              <a:gd name="connsiteX10" fmla="*/ 8000168 w 9144000"/>
              <a:gd name="connsiteY10" fmla="*/ 4887041 h 6169269"/>
              <a:gd name="connsiteX11" fmla="*/ 8712888 w 9144000"/>
              <a:gd name="connsiteY11" fmla="*/ 4887041 h 6169269"/>
              <a:gd name="connsiteX12" fmla="*/ 8712888 w 9144000"/>
              <a:gd name="connsiteY12" fmla="*/ 5258372 h 6169269"/>
              <a:gd name="connsiteX13" fmla="*/ 9144000 w 9144000"/>
              <a:gd name="connsiteY13" fmla="*/ 5258372 h 6169269"/>
              <a:gd name="connsiteX14" fmla="*/ 9144000 w 9144000"/>
              <a:gd name="connsiteY14" fmla="*/ 6169269 h 6169269"/>
              <a:gd name="connsiteX15" fmla="*/ 0 w 9144000"/>
              <a:gd name="connsiteY15" fmla="*/ 6169269 h 6169269"/>
              <a:gd name="connsiteX16" fmla="*/ 0 w 9144000"/>
              <a:gd name="connsiteY16" fmla="*/ 0 h 6169269"/>
              <a:gd name="connsiteX0" fmla="*/ 0 w 9144000"/>
              <a:gd name="connsiteY0" fmla="*/ 0 h 6872653"/>
              <a:gd name="connsiteX1" fmla="*/ 9144000 w 9144000"/>
              <a:gd name="connsiteY1" fmla="*/ 9769 h 6872653"/>
              <a:gd name="connsiteX2" fmla="*/ 9144000 w 9144000"/>
              <a:gd name="connsiteY2" fmla="*/ 1953586 h 6872653"/>
              <a:gd name="connsiteX3" fmla="*/ 8712888 w 9144000"/>
              <a:gd name="connsiteY3" fmla="*/ 1953586 h 6872653"/>
              <a:gd name="connsiteX4" fmla="*/ 8712888 w 9144000"/>
              <a:gd name="connsiteY4" fmla="*/ 2312848 h 6872653"/>
              <a:gd name="connsiteX5" fmla="*/ 8000168 w 9144000"/>
              <a:gd name="connsiteY5" fmla="*/ 2312848 h 6872653"/>
              <a:gd name="connsiteX6" fmla="*/ 8000168 w 9144000"/>
              <a:gd name="connsiteY6" fmla="*/ 3071025 h 6872653"/>
              <a:gd name="connsiteX7" fmla="*/ 7422508 w 9144000"/>
              <a:gd name="connsiteY7" fmla="*/ 3071025 h 6872653"/>
              <a:gd name="connsiteX8" fmla="*/ 7422508 w 9144000"/>
              <a:gd name="connsiteY8" fmla="*/ 4132475 h 6872653"/>
              <a:gd name="connsiteX9" fmla="*/ 8000168 w 9144000"/>
              <a:gd name="connsiteY9" fmla="*/ 4132475 h 6872653"/>
              <a:gd name="connsiteX10" fmla="*/ 8000168 w 9144000"/>
              <a:gd name="connsiteY10" fmla="*/ 4887041 h 6872653"/>
              <a:gd name="connsiteX11" fmla="*/ 8712888 w 9144000"/>
              <a:gd name="connsiteY11" fmla="*/ 4887041 h 6872653"/>
              <a:gd name="connsiteX12" fmla="*/ 8712888 w 9144000"/>
              <a:gd name="connsiteY12" fmla="*/ 5258372 h 6872653"/>
              <a:gd name="connsiteX13" fmla="*/ 9144000 w 9144000"/>
              <a:gd name="connsiteY13" fmla="*/ 5258372 h 6872653"/>
              <a:gd name="connsiteX14" fmla="*/ 9144000 w 9144000"/>
              <a:gd name="connsiteY14" fmla="*/ 6872653 h 6872653"/>
              <a:gd name="connsiteX15" fmla="*/ 0 w 9144000"/>
              <a:gd name="connsiteY15" fmla="*/ 6169269 h 6872653"/>
              <a:gd name="connsiteX16" fmla="*/ 0 w 9144000"/>
              <a:gd name="connsiteY16" fmla="*/ 0 h 6872653"/>
              <a:gd name="connsiteX0" fmla="*/ 0 w 9144000"/>
              <a:gd name="connsiteY0" fmla="*/ 0 h 6882423"/>
              <a:gd name="connsiteX1" fmla="*/ 9144000 w 9144000"/>
              <a:gd name="connsiteY1" fmla="*/ 9769 h 6882423"/>
              <a:gd name="connsiteX2" fmla="*/ 9144000 w 9144000"/>
              <a:gd name="connsiteY2" fmla="*/ 1953586 h 6882423"/>
              <a:gd name="connsiteX3" fmla="*/ 8712888 w 9144000"/>
              <a:gd name="connsiteY3" fmla="*/ 1953586 h 6882423"/>
              <a:gd name="connsiteX4" fmla="*/ 8712888 w 9144000"/>
              <a:gd name="connsiteY4" fmla="*/ 2312848 h 6882423"/>
              <a:gd name="connsiteX5" fmla="*/ 8000168 w 9144000"/>
              <a:gd name="connsiteY5" fmla="*/ 2312848 h 6882423"/>
              <a:gd name="connsiteX6" fmla="*/ 8000168 w 9144000"/>
              <a:gd name="connsiteY6" fmla="*/ 3071025 h 6882423"/>
              <a:gd name="connsiteX7" fmla="*/ 7422508 w 9144000"/>
              <a:gd name="connsiteY7" fmla="*/ 3071025 h 6882423"/>
              <a:gd name="connsiteX8" fmla="*/ 7422508 w 9144000"/>
              <a:gd name="connsiteY8" fmla="*/ 4132475 h 6882423"/>
              <a:gd name="connsiteX9" fmla="*/ 8000168 w 9144000"/>
              <a:gd name="connsiteY9" fmla="*/ 4132475 h 6882423"/>
              <a:gd name="connsiteX10" fmla="*/ 8000168 w 9144000"/>
              <a:gd name="connsiteY10" fmla="*/ 4887041 h 6882423"/>
              <a:gd name="connsiteX11" fmla="*/ 8712888 w 9144000"/>
              <a:gd name="connsiteY11" fmla="*/ 4887041 h 6882423"/>
              <a:gd name="connsiteX12" fmla="*/ 8712888 w 9144000"/>
              <a:gd name="connsiteY12" fmla="*/ 5258372 h 6882423"/>
              <a:gd name="connsiteX13" fmla="*/ 9144000 w 9144000"/>
              <a:gd name="connsiteY13" fmla="*/ 5258372 h 6882423"/>
              <a:gd name="connsiteX14" fmla="*/ 9144000 w 9144000"/>
              <a:gd name="connsiteY14" fmla="*/ 6872653 h 6882423"/>
              <a:gd name="connsiteX15" fmla="*/ 0 w 9144000"/>
              <a:gd name="connsiteY15" fmla="*/ 6882423 h 6882423"/>
              <a:gd name="connsiteX16" fmla="*/ 0 w 9144000"/>
              <a:gd name="connsiteY16" fmla="*/ 0 h 6882423"/>
              <a:gd name="connsiteX0" fmla="*/ 0 w 9153769"/>
              <a:gd name="connsiteY0" fmla="*/ 9769 h 6892192"/>
              <a:gd name="connsiteX1" fmla="*/ 9153769 w 9153769"/>
              <a:gd name="connsiteY1" fmla="*/ 0 h 6892192"/>
              <a:gd name="connsiteX2" fmla="*/ 9144000 w 9153769"/>
              <a:gd name="connsiteY2" fmla="*/ 1963355 h 6892192"/>
              <a:gd name="connsiteX3" fmla="*/ 8712888 w 9153769"/>
              <a:gd name="connsiteY3" fmla="*/ 1963355 h 6892192"/>
              <a:gd name="connsiteX4" fmla="*/ 8712888 w 9153769"/>
              <a:gd name="connsiteY4" fmla="*/ 2322617 h 6892192"/>
              <a:gd name="connsiteX5" fmla="*/ 8000168 w 9153769"/>
              <a:gd name="connsiteY5" fmla="*/ 2322617 h 6892192"/>
              <a:gd name="connsiteX6" fmla="*/ 8000168 w 9153769"/>
              <a:gd name="connsiteY6" fmla="*/ 3080794 h 6892192"/>
              <a:gd name="connsiteX7" fmla="*/ 7422508 w 9153769"/>
              <a:gd name="connsiteY7" fmla="*/ 3080794 h 6892192"/>
              <a:gd name="connsiteX8" fmla="*/ 7422508 w 9153769"/>
              <a:gd name="connsiteY8" fmla="*/ 4142244 h 6892192"/>
              <a:gd name="connsiteX9" fmla="*/ 8000168 w 9153769"/>
              <a:gd name="connsiteY9" fmla="*/ 4142244 h 6892192"/>
              <a:gd name="connsiteX10" fmla="*/ 8000168 w 9153769"/>
              <a:gd name="connsiteY10" fmla="*/ 4896810 h 6892192"/>
              <a:gd name="connsiteX11" fmla="*/ 8712888 w 9153769"/>
              <a:gd name="connsiteY11" fmla="*/ 4896810 h 6892192"/>
              <a:gd name="connsiteX12" fmla="*/ 8712888 w 9153769"/>
              <a:gd name="connsiteY12" fmla="*/ 5268141 h 6892192"/>
              <a:gd name="connsiteX13" fmla="*/ 9144000 w 9153769"/>
              <a:gd name="connsiteY13" fmla="*/ 5268141 h 6892192"/>
              <a:gd name="connsiteX14" fmla="*/ 9144000 w 9153769"/>
              <a:gd name="connsiteY14" fmla="*/ 6882422 h 6892192"/>
              <a:gd name="connsiteX15" fmla="*/ 0 w 9153769"/>
              <a:gd name="connsiteY15" fmla="*/ 6892192 h 6892192"/>
              <a:gd name="connsiteX16" fmla="*/ 0 w 9153769"/>
              <a:gd name="connsiteY16" fmla="*/ 9769 h 6892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53769" h="6892192">
                <a:moveTo>
                  <a:pt x="0" y="9769"/>
                </a:moveTo>
                <a:lnTo>
                  <a:pt x="9153769" y="0"/>
                </a:ln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9769"/>
                </a:lnTo>
                <a:close/>
              </a:path>
            </a:pathLst>
          </a:custGeom>
          <a:solidFill>
            <a:schemeClr val="bg1"/>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2">
            <a:extLst>
              <a:ext uri="{C183D7F6-B498-43B3-948B-1728B52AA6E4}">
                <adec:decorative xmlns:adec="http://schemas.microsoft.com/office/drawing/2017/decorative" val="1"/>
              </a:ext>
            </a:extLst>
          </p:cNvPr>
          <p:cNvSpPr/>
          <p:nvPr/>
        </p:nvSpPr>
        <p:spPr>
          <a:xfrm>
            <a:off x="0" y="1941195"/>
            <a:ext cx="1645173" cy="3314434"/>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464876" y="6093927"/>
            <a:ext cx="1357693" cy="608155"/>
          </a:xfrm>
          <a:prstGeom prst="rect">
            <a:avLst/>
          </a:prstGeom>
        </p:spPr>
      </p:pic>
      <p:sp>
        <p:nvSpPr>
          <p:cNvPr id="2" name="Title 1"/>
          <p:cNvSpPr>
            <a:spLocks noGrp="1"/>
          </p:cNvSpPr>
          <p:nvPr>
            <p:ph type="ctrTitle" hasCustomPrompt="1"/>
          </p:nvPr>
        </p:nvSpPr>
        <p:spPr>
          <a:xfrm>
            <a:off x="1684850" y="434176"/>
            <a:ext cx="5697982" cy="3159567"/>
          </a:xfrm>
        </p:spPr>
        <p:txBody>
          <a:bodyPr anchor="b">
            <a:noAutofit/>
          </a:bodyPr>
          <a:lstStyle>
            <a:lvl1pPr algn="l">
              <a:defRPr sz="3400">
                <a:solidFill>
                  <a:srgbClr val="000054"/>
                </a:solidFill>
              </a:defRPr>
            </a:lvl1pPr>
          </a:lstStyle>
          <a:p>
            <a:r>
              <a:rPr lang="en-US" dirty="0">
                <a:solidFill>
                  <a:srgbClr val="AAD75F"/>
                </a:solidFill>
              </a:rPr>
              <a:t>—</a:t>
            </a:r>
            <a:br>
              <a:rPr lang="en-US" dirty="0"/>
            </a:br>
            <a:r>
              <a:rPr lang="en-US" dirty="0"/>
              <a:t>Click to edit Master title style</a:t>
            </a:r>
          </a:p>
        </p:txBody>
      </p:sp>
      <p:sp>
        <p:nvSpPr>
          <p:cNvPr id="3" name="Subtitle 2"/>
          <p:cNvSpPr>
            <a:spLocks noGrp="1"/>
          </p:cNvSpPr>
          <p:nvPr>
            <p:ph type="subTitle" idx="1"/>
          </p:nvPr>
        </p:nvSpPr>
        <p:spPr>
          <a:xfrm>
            <a:off x="1684850" y="3593741"/>
            <a:ext cx="5697981" cy="1280866"/>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4263928424"/>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12" name="Picture 11">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45833"/>
          <a:stretch/>
        </p:blipFill>
        <p:spPr>
          <a:xfrm>
            <a:off x="0" y="1016000"/>
            <a:ext cx="5400000" cy="4566886"/>
          </a:xfrm>
          <a:prstGeom prst="rect">
            <a:avLst/>
          </a:prstGeom>
        </p:spPr>
      </p:pic>
      <p:sp>
        <p:nvSpPr>
          <p:cNvPr id="15"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50D2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A2294272-30EE-469D-9E6B-DF9F6229666F}"/>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3" name="Subtitle 2"/>
          <p:cNvSpPr>
            <a:spLocks noGrp="1"/>
          </p:cNvSpPr>
          <p:nvPr>
            <p:ph type="subTitle" idx="1"/>
          </p:nvPr>
        </p:nvSpPr>
        <p:spPr>
          <a:xfrm>
            <a:off x="1733176" y="3593741"/>
            <a:ext cx="5679563"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20609870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pic>
        <p:nvPicPr>
          <p:cNvPr id="12" name="Picture 11">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1501456"/>
            <a:ext cx="4686855" cy="3987422"/>
          </a:xfrm>
          <a:prstGeom prst="rect">
            <a:avLst/>
          </a:prstGeom>
        </p:spPr>
      </p:pic>
      <p:sp>
        <p:nvSpPr>
          <p:cNvPr id="13"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7AE1AA"/>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6" name="Picture 15">
            <a:extLst>
              <a:ext uri="{C183D7F6-B498-43B3-948B-1728B52AA6E4}">
                <adec:decorative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8" name="Title 1">
            <a:extLst>
              <a:ext uri="{FF2B5EF4-FFF2-40B4-BE49-F238E27FC236}">
                <a16:creationId xmlns:a16="http://schemas.microsoft.com/office/drawing/2014/main" id="{8224778A-A054-43C3-BD9E-D0309D256B7C}"/>
              </a:ext>
            </a:extLst>
          </p:cNvPr>
          <p:cNvSpPr>
            <a:spLocks noGrp="1"/>
          </p:cNvSpPr>
          <p:nvPr>
            <p:ph type="ctrTitle" hasCustomPrompt="1"/>
          </p:nvPr>
        </p:nvSpPr>
        <p:spPr>
          <a:xfrm>
            <a:off x="1733176" y="681319"/>
            <a:ext cx="5653742" cy="2912424"/>
          </a:xfrm>
        </p:spPr>
        <p:txBody>
          <a:bodyPr anchor="b">
            <a:normAutofit/>
          </a:bodyPr>
          <a:lstStyle>
            <a:lvl1pPr algn="l">
              <a:defRPr sz="3400">
                <a:solidFill>
                  <a:schemeClr val="bg1"/>
                </a:solidFill>
              </a:defRPr>
            </a:lvl1pPr>
          </a:lstStyle>
          <a:p>
            <a:r>
              <a:rPr lang="en-US" dirty="0">
                <a:solidFill>
                  <a:srgbClr val="7AE1AA"/>
                </a:solidFill>
              </a:rPr>
              <a:t>—</a:t>
            </a:r>
            <a:br>
              <a:rPr lang="en-US" dirty="0"/>
            </a:br>
            <a:r>
              <a:rPr lang="en-US" dirty="0"/>
              <a:t>Click to edit Master title style</a:t>
            </a:r>
          </a:p>
        </p:txBody>
      </p:sp>
      <p:sp>
        <p:nvSpPr>
          <p:cNvPr id="9" name="Subtitle 2">
            <a:extLst>
              <a:ext uri="{FF2B5EF4-FFF2-40B4-BE49-F238E27FC236}">
                <a16:creationId xmlns:a16="http://schemas.microsoft.com/office/drawing/2014/main" id="{35BB72A0-ED5F-413C-B3B4-76C9C971F823}"/>
              </a:ext>
            </a:extLst>
          </p:cNvPr>
          <p:cNvSpPr>
            <a:spLocks noGrp="1"/>
          </p:cNvSpPr>
          <p:nvPr>
            <p:ph type="subTitle" idx="1"/>
          </p:nvPr>
        </p:nvSpPr>
        <p:spPr>
          <a:xfrm>
            <a:off x="1733176" y="3593741"/>
            <a:ext cx="5679563"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777052510"/>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pic>
        <p:nvPicPr>
          <p:cNvPr id="11" name="Picture 10">
            <a:extLs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1925539"/>
            <a:ext cx="1654099" cy="3330090"/>
          </a:xfrm>
          <a:prstGeom prst="rect">
            <a:avLst/>
          </a:prstGeom>
        </p:spPr>
      </p:pic>
      <p:sp>
        <p:nvSpPr>
          <p:cNvPr id="13" name="Oval 12">
            <a:extLst>
              <a:ext uri="{C183D7F6-B498-43B3-948B-1728B52AA6E4}">
                <adec:decorative xmlns:adec="http://schemas.microsoft.com/office/drawing/2017/decorative" val="1"/>
              </a:ext>
            </a:extLst>
          </p:cNvPr>
          <p:cNvSpPr/>
          <p:nvPr/>
        </p:nvSpPr>
        <p:spPr>
          <a:xfrm>
            <a:off x="0" y="-13547"/>
            <a:ext cx="9153769" cy="6892192"/>
          </a:xfrm>
          <a:custGeom>
            <a:avLst/>
            <a:gdLst/>
            <a:ahLst/>
            <a:cxnLst/>
            <a:rect l="l" t="t" r="r" b="b"/>
            <a:pathLst>
              <a:path w="9153769" h="6892192">
                <a:moveTo>
                  <a:pt x="9153769" y="0"/>
                </a:moveTo>
                <a:cubicBezTo>
                  <a:pt x="9150513" y="654452"/>
                  <a:pt x="9147256" y="1308903"/>
                  <a:pt x="9144000" y="1963355"/>
                </a:cubicBezTo>
                <a:lnTo>
                  <a:pt x="8712888" y="1963355"/>
                </a:lnTo>
                <a:lnTo>
                  <a:pt x="8712888" y="2322617"/>
                </a:lnTo>
                <a:lnTo>
                  <a:pt x="8000168" y="2322617"/>
                </a:lnTo>
                <a:lnTo>
                  <a:pt x="8000168" y="3080794"/>
                </a:lnTo>
                <a:lnTo>
                  <a:pt x="7422508" y="3080794"/>
                </a:lnTo>
                <a:lnTo>
                  <a:pt x="7422508" y="4142244"/>
                </a:lnTo>
                <a:lnTo>
                  <a:pt x="8000168" y="4142244"/>
                </a:lnTo>
                <a:lnTo>
                  <a:pt x="8000168" y="4896810"/>
                </a:lnTo>
                <a:lnTo>
                  <a:pt x="8712888" y="4896810"/>
                </a:lnTo>
                <a:lnTo>
                  <a:pt x="8712888" y="5268141"/>
                </a:lnTo>
                <a:lnTo>
                  <a:pt x="9144000" y="5268141"/>
                </a:lnTo>
                <a:lnTo>
                  <a:pt x="9144000" y="6882422"/>
                </a:lnTo>
                <a:lnTo>
                  <a:pt x="0" y="6892192"/>
                </a:lnTo>
                <a:lnTo>
                  <a:pt x="0" y="5269176"/>
                </a:lnTo>
                <a:lnTo>
                  <a:pt x="156821" y="5261257"/>
                </a:lnTo>
                <a:cubicBezTo>
                  <a:pt x="992807" y="5176359"/>
                  <a:pt x="1645173" y="4470343"/>
                  <a:pt x="1645173" y="3611959"/>
                </a:cubicBezTo>
                <a:cubicBezTo>
                  <a:pt x="1645173" y="2753575"/>
                  <a:pt x="992807" y="2047560"/>
                  <a:pt x="156821" y="1962661"/>
                </a:cubicBezTo>
                <a:lnTo>
                  <a:pt x="0" y="1954742"/>
                </a:lnTo>
                <a:lnTo>
                  <a:pt x="0" y="9769"/>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Rectangle 21">
            <a:extLst>
              <a:ext uri="{C183D7F6-B498-43B3-948B-1728B52AA6E4}">
                <adec:decorative xmlns:adec="http://schemas.microsoft.com/office/drawing/2017/decorative" val="1"/>
              </a:ext>
            </a:extLst>
          </p:cNvPr>
          <p:cNvSpPr/>
          <p:nvPr/>
        </p:nvSpPr>
        <p:spPr>
          <a:xfrm>
            <a:off x="7422508" y="1941195"/>
            <a:ext cx="1721492" cy="3314434"/>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EDC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6172" y="6107945"/>
            <a:ext cx="1326397" cy="594137"/>
          </a:xfrm>
          <a:prstGeom prst="rect">
            <a:avLst/>
          </a:prstGeom>
        </p:spPr>
      </p:pic>
      <p:sp>
        <p:nvSpPr>
          <p:cNvPr id="2" name="Title 1"/>
          <p:cNvSpPr>
            <a:spLocks noGrp="1"/>
          </p:cNvSpPr>
          <p:nvPr>
            <p:ph type="ctrTitle" hasCustomPrompt="1"/>
          </p:nvPr>
        </p:nvSpPr>
        <p:spPr>
          <a:xfrm>
            <a:off x="1654098" y="546009"/>
            <a:ext cx="5758641" cy="3047733"/>
          </a:xfrm>
        </p:spPr>
        <p:txBody>
          <a:bodyPr anchor="b">
            <a:noAutofit/>
          </a:bodyPr>
          <a:lstStyle>
            <a:lvl1pPr algn="l">
              <a:defRPr sz="3400">
                <a:solidFill>
                  <a:schemeClr val="bg1"/>
                </a:solidFill>
              </a:defRPr>
            </a:lvl1pPr>
          </a:lstStyle>
          <a:p>
            <a:r>
              <a:rPr lang="en-US" dirty="0">
                <a:solidFill>
                  <a:srgbClr val="EEDC00"/>
                </a:solidFill>
              </a:rPr>
              <a:t>—</a:t>
            </a:r>
            <a:br>
              <a:rPr lang="en-US" dirty="0"/>
            </a:br>
            <a:r>
              <a:rPr lang="en-US" dirty="0"/>
              <a:t>Click to edit Master title style</a:t>
            </a:r>
          </a:p>
        </p:txBody>
      </p:sp>
      <p:sp>
        <p:nvSpPr>
          <p:cNvPr id="3" name="Subtitle 2"/>
          <p:cNvSpPr>
            <a:spLocks noGrp="1"/>
          </p:cNvSpPr>
          <p:nvPr>
            <p:ph type="subTitle" idx="1"/>
          </p:nvPr>
        </p:nvSpPr>
        <p:spPr>
          <a:xfrm>
            <a:off x="1654098" y="3593741"/>
            <a:ext cx="5758641" cy="127428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635287804"/>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pic>
        <p:nvPicPr>
          <p:cNvPr id="12" name="Picture 11">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8"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7AE1A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14">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2" name="Title 1"/>
          <p:cNvSpPr>
            <a:spLocks noGrp="1"/>
          </p:cNvSpPr>
          <p:nvPr>
            <p:ph type="ctrTitle" hasCustomPrompt="1"/>
          </p:nvPr>
        </p:nvSpPr>
        <p:spPr>
          <a:xfrm>
            <a:off x="685800" y="1544652"/>
            <a:ext cx="7497956" cy="2475104"/>
          </a:xfrm>
        </p:spPr>
        <p:txBody>
          <a:bodyPr anchor="b">
            <a:noAutofit/>
          </a:bodyPr>
          <a:lstStyle>
            <a:lvl1pPr algn="l">
              <a:defRPr sz="3400">
                <a:solidFill>
                  <a:schemeClr val="bg1"/>
                </a:solidFill>
              </a:defRPr>
            </a:lvl1pPr>
          </a:lstStyle>
          <a:p>
            <a:r>
              <a:rPr lang="en-US" dirty="0">
                <a:solidFill>
                  <a:srgbClr val="7AE1AA"/>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96332" y="4019755"/>
            <a:ext cx="7497956" cy="1540431"/>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416365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p:txBody>
          <a:bodyPr/>
          <a:lstStyle>
            <a:lvl1pPr marL="317500" indent="-304800">
              <a:defRPr/>
            </a:lvl1pPr>
            <a:lvl2pPr marL="635000" indent="-254000">
              <a:defRPr/>
            </a:lvl2pPr>
            <a:lvl3pPr marL="952500" indent="-254000">
              <a:defRPr/>
            </a:lvl3pPr>
            <a:lvl4pPr marL="1282700" indent="-266700">
              <a:defRPr/>
            </a:lvl4pPr>
            <a:lvl5pPr marL="1536700" indent="-254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62391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50D2FF"/>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3"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78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1" name="Picture 2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093927"/>
            <a:ext cx="1357693" cy="608155"/>
          </a:xfrm>
          <a:prstGeom prst="rect">
            <a:avLst/>
          </a:prstGeom>
        </p:spPr>
      </p:pic>
      <p:sp>
        <p:nvSpPr>
          <p:cNvPr id="15" name="Rectangle 14">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2" name="Title 1"/>
          <p:cNvSpPr>
            <a:spLocks noGrp="1"/>
          </p:cNvSpPr>
          <p:nvPr>
            <p:ph type="ctrTitle" hasCustomPrompt="1"/>
          </p:nvPr>
        </p:nvSpPr>
        <p:spPr>
          <a:xfrm>
            <a:off x="685800" y="1544652"/>
            <a:ext cx="7497956" cy="2475104"/>
          </a:xfrm>
        </p:spPr>
        <p:txBody>
          <a:bodyPr anchor="b">
            <a:noAutofit/>
          </a:bodyPr>
          <a:lstStyle>
            <a:lvl1pPr marL="0" marR="0" indent="0" algn="l" defTabSz="457200" rtl="0" eaLnBrk="1" fontAlgn="auto" latinLnBrk="0" hangingPunct="1">
              <a:lnSpc>
                <a:spcPct val="100000"/>
              </a:lnSpc>
              <a:spcBef>
                <a:spcPct val="0"/>
              </a:spcBef>
              <a:spcAft>
                <a:spcPts val="0"/>
              </a:spcAft>
              <a:buClrTx/>
              <a:buSzTx/>
              <a:buFontTx/>
              <a:buNone/>
              <a:tabLst/>
              <a:defRPr sz="3400">
                <a:solidFill>
                  <a:srgbClr val="000054"/>
                </a:solidFill>
              </a:defRPr>
            </a:lvl1pPr>
          </a:lstStyle>
          <a:p>
            <a:r>
              <a:rPr lang="en-US" dirty="0">
                <a:solidFill>
                  <a:srgbClr val="0078FF"/>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19755"/>
            <a:ext cx="7497956" cy="1430452"/>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048666573"/>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EEDC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2"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0000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E6002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7" name="Picture 16">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093927"/>
            <a:ext cx="1357693" cy="608155"/>
          </a:xfrm>
          <a:prstGeom prst="rect">
            <a:avLst/>
          </a:prstGeom>
        </p:spPr>
      </p:pic>
      <p:sp>
        <p:nvSpPr>
          <p:cNvPr id="18" name="Rectangle 17">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2" name="Title 1">
            <a:extLst>
              <a:ext uri="{C183D7F6-B498-43B3-948B-1728B52AA6E4}">
                <adec:decorative xmlns:adec="http://schemas.microsoft.com/office/drawing/2017/decorative" val="1"/>
              </a:ext>
            </a:extLst>
          </p:cNvPr>
          <p:cNvSpPr>
            <a:spLocks noGrp="1"/>
          </p:cNvSpPr>
          <p:nvPr>
            <p:ph type="ctrTitle" hasCustomPrompt="1"/>
          </p:nvPr>
        </p:nvSpPr>
        <p:spPr>
          <a:xfrm>
            <a:off x="685800" y="1544652"/>
            <a:ext cx="7497956" cy="2475105"/>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400">
                <a:solidFill>
                  <a:srgbClr val="000054"/>
                </a:solidFill>
              </a:defRPr>
            </a:lvl1pPr>
          </a:lstStyle>
          <a:p>
            <a:r>
              <a:rPr lang="en-US" dirty="0">
                <a:solidFill>
                  <a:srgbClr val="E60028"/>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19755"/>
            <a:ext cx="7497956" cy="1430452"/>
          </a:xfrm>
        </p:spPr>
        <p:txBody>
          <a:bodyPr/>
          <a:lstStyle>
            <a:lvl1pPr marL="0" indent="0" algn="l">
              <a:buNone/>
              <a:defRPr>
                <a:solidFill>
                  <a:srgbClr val="0000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58790235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3_Section Header">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E60028"/>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sp>
        <p:nvSpPr>
          <p:cNvPr id="6" name="TextBox 5">
            <a:extLst>
              <a:ext uri="{C183D7F6-B498-43B3-948B-1728B52AA6E4}">
                <adec:decorative xmlns:adec="http://schemas.microsoft.com/office/drawing/2017/decorative" val="1"/>
              </a:ext>
            </a:extLst>
          </p:cNvPr>
          <p:cNvSpPr txBox="1"/>
          <p:nvPr/>
        </p:nvSpPr>
        <p:spPr>
          <a:xfrm>
            <a:off x="-421268" y="371707"/>
            <a:ext cx="184666" cy="369332"/>
          </a:xfrm>
          <a:prstGeom prst="rect">
            <a:avLst/>
          </a:prstGeom>
          <a:noFill/>
        </p:spPr>
        <p:txBody>
          <a:bodyPr wrap="none" rtlCol="0">
            <a:spAutoFit/>
          </a:bodyPr>
          <a:lstStyle/>
          <a:p>
            <a:endParaRPr lang="en-US" dirty="0"/>
          </a:p>
        </p:txBody>
      </p:sp>
      <p:sp>
        <p:nvSpPr>
          <p:cNvPr id="12" name="Oval 12">
            <a:extLst>
              <a:ext uri="{C183D7F6-B498-43B3-948B-1728B52AA6E4}">
                <adec:decorative xmlns:adec="http://schemas.microsoft.com/office/drawing/2017/decorative" val="1"/>
              </a:ext>
            </a:extLst>
          </p:cNvPr>
          <p:cNvSpPr/>
          <p:nvPr/>
        </p:nvSpPr>
        <p:spPr>
          <a:xfrm rot="5400000">
            <a:off x="7093096" y="-629221"/>
            <a:ext cx="1240280" cy="2498721"/>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C864C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21">
            <a:extLst>
              <a:ext uri="{C183D7F6-B498-43B3-948B-1728B52AA6E4}">
                <adec:decorative xmlns:adec="http://schemas.microsoft.com/office/drawing/2017/decorative" val="1"/>
              </a:ext>
            </a:extLst>
          </p:cNvPr>
          <p:cNvSpPr/>
          <p:nvPr/>
        </p:nvSpPr>
        <p:spPr>
          <a:xfrm rot="5400000">
            <a:off x="7077093" y="4959737"/>
            <a:ext cx="1297813" cy="2498713"/>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000054"/>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9" name="Picture 18">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6" name="Rectangle 15">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2" name="Title 1"/>
          <p:cNvSpPr>
            <a:spLocks noGrp="1"/>
          </p:cNvSpPr>
          <p:nvPr>
            <p:ph type="ctrTitle" hasCustomPrompt="1"/>
          </p:nvPr>
        </p:nvSpPr>
        <p:spPr>
          <a:xfrm>
            <a:off x="685800" y="1544653"/>
            <a:ext cx="7497956" cy="2475103"/>
          </a:xfrm>
        </p:spPr>
        <p:txBody>
          <a:bodyPr>
            <a:noAutofit/>
          </a:bodyPr>
          <a:lstStyle>
            <a:lvl1pPr algn="l">
              <a:defRPr sz="3400">
                <a:solidFill>
                  <a:schemeClr val="bg1"/>
                </a:solidFill>
              </a:defRPr>
            </a:lvl1pPr>
          </a:lstStyle>
          <a:p>
            <a:r>
              <a:rPr lang="en-US" dirty="0">
                <a:solidFill>
                  <a:srgbClr val="C864C8"/>
                </a:solidFill>
              </a:rPr>
              <a:t>—</a:t>
            </a:r>
            <a:br>
              <a:rPr lang="en-US" dirty="0"/>
            </a:br>
            <a:r>
              <a:rPr lang="en-AU" dirty="0"/>
              <a:t>Breaker statement </a:t>
            </a:r>
            <a:br>
              <a:rPr lang="en-AU" dirty="0"/>
            </a:br>
            <a:r>
              <a:rPr lang="en-AU" dirty="0"/>
              <a:t>to be placed here</a:t>
            </a:r>
            <a:endParaRPr lang="en-US" dirty="0"/>
          </a:p>
        </p:txBody>
      </p:sp>
      <p:sp>
        <p:nvSpPr>
          <p:cNvPr id="3" name="Subtitle 2"/>
          <p:cNvSpPr>
            <a:spLocks noGrp="1"/>
          </p:cNvSpPr>
          <p:nvPr>
            <p:ph type="subTitle" idx="1"/>
          </p:nvPr>
        </p:nvSpPr>
        <p:spPr>
          <a:xfrm>
            <a:off x="685800" y="4025073"/>
            <a:ext cx="7497956" cy="1430452"/>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864668204"/>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7200" y="143377"/>
            <a:ext cx="7261922" cy="1482513"/>
          </a:xfrm>
        </p:spPr>
        <p:txBody>
          <a:bodyPr/>
          <a:lstStyle/>
          <a:p>
            <a:r>
              <a:rPr lang="en-US" dirty="0">
                <a:solidFill>
                  <a:srgbClr val="FAC800"/>
                </a:solidFill>
              </a:rPr>
              <a:t>—</a:t>
            </a:r>
            <a:br>
              <a:rPr lang="en-US" dirty="0"/>
            </a:br>
            <a:r>
              <a:rPr lang="en-US" dirty="0"/>
              <a:t>Click to edit Master title style</a:t>
            </a:r>
          </a:p>
        </p:txBody>
      </p:sp>
      <p:sp>
        <p:nvSpPr>
          <p:cNvPr id="13" name="Text Placeholder 12"/>
          <p:cNvSpPr>
            <a:spLocks noGrp="1"/>
          </p:cNvSpPr>
          <p:nvPr>
            <p:ph type="body" sz="quarter" idx="13"/>
          </p:nvPr>
        </p:nvSpPr>
        <p:spPr>
          <a:xfrm>
            <a:off x="457200" y="1743874"/>
            <a:ext cx="7261922" cy="767215"/>
          </a:xfrm>
        </p:spPr>
        <p:txBody>
          <a:bodyPr>
            <a:normAutofit/>
          </a:bodyPr>
          <a:lstStyle>
            <a:lvl1pPr marL="0" indent="0">
              <a:buNone/>
              <a:defRPr sz="200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GB"/>
              <a:t>Click to edit Master text styles</a:t>
            </a:r>
          </a:p>
        </p:txBody>
      </p:sp>
      <p:sp>
        <p:nvSpPr>
          <p:cNvPr id="3" name="Content Placeholder 2"/>
          <p:cNvSpPr>
            <a:spLocks noGrp="1"/>
          </p:cNvSpPr>
          <p:nvPr>
            <p:ph idx="1"/>
          </p:nvPr>
        </p:nvSpPr>
        <p:spPr>
          <a:xfrm>
            <a:off x="457201" y="2742375"/>
            <a:ext cx="3866995" cy="2915837"/>
          </a:xfrm>
        </p:spPr>
        <p:txBody>
          <a:bodyPr>
            <a:normAutofit/>
          </a:bodyPr>
          <a:lstStyle>
            <a:lvl1pPr marL="0" indent="0">
              <a:buNone/>
              <a:defRPr sz="120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GB"/>
              <a:t>Click to edit Master text styles</a:t>
            </a:r>
          </a:p>
        </p:txBody>
      </p:sp>
      <p:sp>
        <p:nvSpPr>
          <p:cNvPr id="14" name="Content Placeholder 2"/>
          <p:cNvSpPr>
            <a:spLocks noGrp="1"/>
          </p:cNvSpPr>
          <p:nvPr>
            <p:ph idx="14"/>
          </p:nvPr>
        </p:nvSpPr>
        <p:spPr>
          <a:xfrm>
            <a:off x="4589347" y="2742375"/>
            <a:ext cx="3866995" cy="2915837"/>
          </a:xfrm>
        </p:spPr>
        <p:txBody>
          <a:bodyPr>
            <a:normAutofit/>
          </a:bodyPr>
          <a:lstStyle>
            <a:lvl1pPr marL="285750" indent="-285750">
              <a:buClr>
                <a:srgbClr val="FAC800"/>
              </a:buClr>
              <a:buFont typeface="Lucida Grande"/>
              <a:buChar char="—"/>
              <a:defRPr sz="1200">
                <a:solidFill>
                  <a:srgbClr val="000000"/>
                </a:solidFill>
              </a:defRPr>
            </a:lvl1pPr>
            <a:lvl2pPr marL="457200" indent="0">
              <a:buNone/>
              <a:defRPr sz="120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2589065"/>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
            <a:ext cx="6202556" cy="1482513"/>
          </a:xfrm>
        </p:spPr>
        <p:txBody>
          <a:bodyPr>
            <a:noAutofit/>
          </a:bodyPr>
          <a:lstStyle>
            <a:lvl1pPr>
              <a:defRPr sz="2200"/>
            </a:lvl1pPr>
          </a:lstStyle>
          <a:p>
            <a:r>
              <a:rPr lang="en-US" dirty="0">
                <a:solidFill>
                  <a:srgbClr val="C864C8"/>
                </a:solidFill>
              </a:rPr>
              <a:t>—</a:t>
            </a:r>
            <a:br>
              <a:rPr lang="en-US" dirty="0"/>
            </a:br>
            <a:r>
              <a:rPr lang="en-US" dirty="0"/>
              <a:t>Click to edit Master title style</a:t>
            </a:r>
          </a:p>
        </p:txBody>
      </p:sp>
      <p:sp>
        <p:nvSpPr>
          <p:cNvPr id="11" name="Picture Placeholder 10"/>
          <p:cNvSpPr>
            <a:spLocks noGrp="1"/>
          </p:cNvSpPr>
          <p:nvPr>
            <p:ph type="pic" sz="quarter" idx="13"/>
          </p:nvPr>
        </p:nvSpPr>
        <p:spPr>
          <a:xfrm>
            <a:off x="726766" y="2303915"/>
            <a:ext cx="1559234"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21" name="Text Placeholder 20"/>
          <p:cNvSpPr>
            <a:spLocks noGrp="1"/>
          </p:cNvSpPr>
          <p:nvPr>
            <p:ph type="body" sz="quarter" idx="14"/>
          </p:nvPr>
        </p:nvSpPr>
        <p:spPr>
          <a:xfrm>
            <a:off x="726765"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23" name="Text Placeholder 22"/>
          <p:cNvSpPr>
            <a:spLocks noGrp="1"/>
          </p:cNvSpPr>
          <p:nvPr>
            <p:ph type="body" sz="quarter" idx="15"/>
          </p:nvPr>
        </p:nvSpPr>
        <p:spPr>
          <a:xfrm>
            <a:off x="726765"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33" name="Picture Placeholder 10"/>
          <p:cNvSpPr>
            <a:spLocks noGrp="1"/>
          </p:cNvSpPr>
          <p:nvPr>
            <p:ph type="pic" sz="quarter" idx="16"/>
          </p:nvPr>
        </p:nvSpPr>
        <p:spPr>
          <a:xfrm>
            <a:off x="3347865" y="2303915"/>
            <a:ext cx="1566058"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34" name="Text Placeholder 20"/>
          <p:cNvSpPr>
            <a:spLocks noGrp="1"/>
          </p:cNvSpPr>
          <p:nvPr>
            <p:ph type="body" sz="quarter" idx="17"/>
          </p:nvPr>
        </p:nvSpPr>
        <p:spPr>
          <a:xfrm>
            <a:off x="3347864"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35" name="Text Placeholder 22"/>
          <p:cNvSpPr>
            <a:spLocks noGrp="1"/>
          </p:cNvSpPr>
          <p:nvPr>
            <p:ph type="body" sz="quarter" idx="18"/>
          </p:nvPr>
        </p:nvSpPr>
        <p:spPr>
          <a:xfrm>
            <a:off x="3347864"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36" name="Picture Placeholder 10"/>
          <p:cNvSpPr>
            <a:spLocks noGrp="1"/>
          </p:cNvSpPr>
          <p:nvPr>
            <p:ph type="pic" sz="quarter" idx="19"/>
          </p:nvPr>
        </p:nvSpPr>
        <p:spPr>
          <a:xfrm>
            <a:off x="5940153" y="2303915"/>
            <a:ext cx="1582155" cy="1570567"/>
          </a:xfrm>
          <a:prstGeom prst="ellipse">
            <a:avLst/>
          </a:prstGeom>
        </p:spPr>
        <p:txBody>
          <a:bodyPr>
            <a:noAutofit/>
          </a:bodyPr>
          <a:lstStyle>
            <a:lvl1pPr marL="0" indent="0">
              <a:buNone/>
              <a:defRPr sz="800"/>
            </a:lvl1pPr>
          </a:lstStyle>
          <a:p>
            <a:r>
              <a:rPr lang="en-GB"/>
              <a:t>Click icon to add picture</a:t>
            </a:r>
            <a:endParaRPr lang="en-US" dirty="0"/>
          </a:p>
        </p:txBody>
      </p:sp>
      <p:sp>
        <p:nvSpPr>
          <p:cNvPr id="37" name="Text Placeholder 20"/>
          <p:cNvSpPr>
            <a:spLocks noGrp="1"/>
          </p:cNvSpPr>
          <p:nvPr>
            <p:ph type="body" sz="quarter" idx="20"/>
          </p:nvPr>
        </p:nvSpPr>
        <p:spPr>
          <a:xfrm>
            <a:off x="5940152" y="3939842"/>
            <a:ext cx="2336180" cy="504593"/>
          </a:xfrm>
        </p:spPr>
        <p:txBody>
          <a:bodyPr>
            <a:noAutofit/>
          </a:bodyPr>
          <a:lstStyle>
            <a:lvl1pPr marL="0" indent="0">
              <a:buNone/>
              <a:defRPr sz="140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GB"/>
              <a:t>Click to edit Master text styles</a:t>
            </a:r>
          </a:p>
        </p:txBody>
      </p:sp>
      <p:sp>
        <p:nvSpPr>
          <p:cNvPr id="38" name="Text Placeholder 22"/>
          <p:cNvSpPr>
            <a:spLocks noGrp="1"/>
          </p:cNvSpPr>
          <p:nvPr>
            <p:ph type="body" sz="quarter" idx="21"/>
          </p:nvPr>
        </p:nvSpPr>
        <p:spPr>
          <a:xfrm>
            <a:off x="5940152" y="4444435"/>
            <a:ext cx="2332038" cy="809029"/>
          </a:xfrm>
        </p:spPr>
        <p:txBody>
          <a:bodyPr>
            <a:noAutofit/>
          </a:bodyPr>
          <a:lstStyle>
            <a:lvl1pPr marL="0" indent="0">
              <a:buNone/>
              <a:defRPr sz="100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GB"/>
              <a:t>Click to edit Master text styles</a:t>
            </a:r>
          </a:p>
        </p:txBody>
      </p:sp>
      <p:sp>
        <p:nvSpPr>
          <p:cNvPr id="16" name="Rectangle 21">
            <a:extLst>
              <a:ext uri="{C183D7F6-B498-43B3-948B-1728B52AA6E4}">
                <adec:decorative xmlns:adec="http://schemas.microsoft.com/office/drawing/2017/decorative" val="1"/>
              </a:ext>
            </a:extLst>
          </p:cNvPr>
          <p:cNvSpPr/>
          <p:nvPr/>
        </p:nvSpPr>
        <p:spPr>
          <a:xfrm rot="5400000">
            <a:off x="8023763" y="61949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C864C8"/>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03069672"/>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3" name="Rectangle 12">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FF8199"/>
                </a:solidFill>
              </a:rPr>
              <a:t>—</a:t>
            </a:r>
            <a:br>
              <a:rPr lang="en-US" dirty="0"/>
            </a:br>
            <a:r>
              <a:rPr lang="en-US" dirty="0"/>
              <a:t>Click to edit Master text styles</a:t>
            </a:r>
          </a:p>
        </p:txBody>
      </p:sp>
    </p:spTree>
    <p:extLst>
      <p:ext uri="{BB962C8B-B14F-4D97-AF65-F5344CB8AC3E}">
        <p14:creationId xmlns:p14="http://schemas.microsoft.com/office/powerpoint/2010/main" val="2109920077"/>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7AE1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00AAFF"/>
              </a:solidFill>
            </a:endParaRP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3" name="Rectangle 12">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E60028"/>
                </a:solidFill>
              </a:rPr>
              <a:t>—</a:t>
            </a:r>
            <a:br>
              <a:rPr lang="en-US" dirty="0"/>
            </a:br>
            <a:r>
              <a:rPr lang="en-US" dirty="0"/>
              <a:t>Click to edit Master text styles</a:t>
            </a:r>
          </a:p>
        </p:txBody>
      </p:sp>
    </p:spTree>
    <p:extLst>
      <p:ext uri="{BB962C8B-B14F-4D97-AF65-F5344CB8AC3E}">
        <p14:creationId xmlns:p14="http://schemas.microsoft.com/office/powerpoint/2010/main" val="4131745298"/>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Internal Page">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p:nvSpPr>
        <p:spPr>
          <a:xfrm>
            <a:off x="0" y="1"/>
            <a:ext cx="9144000" cy="6858000"/>
          </a:xfrm>
          <a:prstGeom prst="rect">
            <a:avLst/>
          </a:prstGeom>
          <a:solidFill>
            <a:srgbClr val="AA00AA"/>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AA00AA"/>
              </a:solidFill>
            </a:endParaRPr>
          </a:p>
        </p:txBody>
      </p:sp>
      <p:pic>
        <p:nvPicPr>
          <p:cNvPr id="13" name="Picture 12">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53112" y="6107945"/>
            <a:ext cx="1326397" cy="594137"/>
          </a:xfrm>
          <a:prstGeom prst="rect">
            <a:avLst/>
          </a:prstGeom>
        </p:spPr>
      </p:pic>
      <p:sp>
        <p:nvSpPr>
          <p:cNvPr id="12" name="Rectangle 11">
            <a:extLst>
              <a:ext uri="{C183D7F6-B498-43B3-948B-1728B52AA6E4}">
                <adec:decorative xmlns:adec="http://schemas.microsoft.com/office/drawing/2017/decorative" val="1"/>
              </a:ext>
            </a:extLst>
          </p:cNvPr>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dirty="0">
              <a:solidFill>
                <a:srgbClr val="FFFFFF"/>
              </a:solidFill>
              <a:latin typeface="Arial"/>
              <a:cs typeface="Arial"/>
            </a:endParaRPr>
          </a:p>
        </p:txBody>
      </p:sp>
      <p:sp>
        <p:nvSpPr>
          <p:cNvPr id="10" name="Text Placeholder 9"/>
          <p:cNvSpPr>
            <a:spLocks noGrp="1"/>
          </p:cNvSpPr>
          <p:nvPr>
            <p:ph type="body" sz="quarter" idx="13" hasCustomPrompt="1"/>
          </p:nvPr>
        </p:nvSpPr>
        <p:spPr>
          <a:xfrm>
            <a:off x="457200" y="327254"/>
            <a:ext cx="7627938" cy="5157495"/>
          </a:xfrm>
        </p:spPr>
        <p:txBody>
          <a:bodyPr>
            <a:normAutofit/>
          </a:bodyPr>
          <a:lstStyle>
            <a:lvl1pPr marL="0" indent="0">
              <a:lnSpc>
                <a:spcPct val="90000"/>
              </a:lnSpc>
              <a:buNone/>
              <a:defRPr sz="4000" b="1">
                <a:solidFill>
                  <a:schemeClr val="bg1"/>
                </a:solidFill>
              </a:defRPr>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dirty="0">
                <a:solidFill>
                  <a:srgbClr val="7AE1AA"/>
                </a:solidFill>
              </a:rPr>
              <a:t>—</a:t>
            </a:r>
            <a:br>
              <a:rPr lang="en-US" dirty="0"/>
            </a:br>
            <a:r>
              <a:rPr lang="en-US" dirty="0"/>
              <a:t>Click to edit Master text styles</a:t>
            </a:r>
          </a:p>
        </p:txBody>
      </p:sp>
    </p:spTree>
    <p:extLst>
      <p:ext uri="{BB962C8B-B14F-4D97-AF65-F5344CB8AC3E}">
        <p14:creationId xmlns:p14="http://schemas.microsoft.com/office/powerpoint/2010/main" val="91685246"/>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p:txBody>
          <a:bodyPr/>
          <a:lstStyle>
            <a:lvl1pPr marL="317500" indent="-304800">
              <a:defRPr/>
            </a:lvl1pPr>
            <a:lvl2pPr marL="635000" indent="-254000">
              <a:defRPr/>
            </a:lvl2pPr>
            <a:lvl3pPr marL="952500" indent="-254000">
              <a:defRPr/>
            </a:lvl3pPr>
            <a:lvl4pPr marL="1282700" indent="-266700">
              <a:defRPr/>
            </a:lvl4pPr>
            <a:lvl5pPr marL="1536700" indent="-254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2537786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dirty="0" err="1" smtClean="0"/>
            </a:lvl1pPr>
          </a:lstStyle>
          <a:p>
            <a:endParaRPr lang="en-AU"/>
          </a:p>
        </p:txBody>
      </p:sp>
      <p:sp>
        <p:nvSpPr>
          <p:cNvPr id="4" name="Footer Placeholder 3"/>
          <p:cNvSpPr>
            <a:spLocks noGrp="1"/>
          </p:cNvSpPr>
          <p:nvPr>
            <p:ph type="ftr" sz="quarter" idx="11"/>
          </p:nvPr>
        </p:nvSpPr>
        <p:spPr/>
        <p:txBody>
          <a:bodyPr/>
          <a:lstStyle>
            <a:lvl1pPr>
              <a:defRPr/>
            </a:lvl1pPr>
          </a:lstStyle>
          <a:p>
            <a:r>
              <a:rPr lang="en-AU"/>
              <a:t>AD006 Associate Degree in IT</a:t>
            </a:r>
          </a:p>
        </p:txBody>
      </p:sp>
      <p:sp>
        <p:nvSpPr>
          <p:cNvPr id="5" name="Slide Number Placeholder 4"/>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23800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dirty="0" err="1" smtClean="0"/>
            </a:lvl1pPr>
          </a:lstStyle>
          <a:p>
            <a:endParaRPr lang="en-AU"/>
          </a:p>
        </p:txBody>
      </p:sp>
      <p:sp>
        <p:nvSpPr>
          <p:cNvPr id="5" name="Footer Placeholder 4"/>
          <p:cNvSpPr>
            <a:spLocks noGrp="1"/>
          </p:cNvSpPr>
          <p:nvPr>
            <p:ph type="ftr" sz="quarter" idx="11"/>
          </p:nvPr>
        </p:nvSpPr>
        <p:spPr/>
        <p:txBody>
          <a:bodyPr/>
          <a:lstStyle>
            <a:lvl1pPr>
              <a:defRPr/>
            </a:lvl1pPr>
          </a:lstStyle>
          <a:p>
            <a:r>
              <a:rPr lang="en-AU"/>
              <a:t>AD006 Associate Degree in IT</a:t>
            </a:r>
          </a:p>
        </p:txBody>
      </p:sp>
      <p:sp>
        <p:nvSpPr>
          <p:cNvPr id="6" name="Slide Number Placeholder 5"/>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0648240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386060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marL="317500" indent="-304800">
              <a:defRPr sz="2800"/>
            </a:lvl1pPr>
            <a:lvl2pPr marL="635000" indent="-317500">
              <a:defRPr sz="2400"/>
            </a:lvl2pPr>
            <a:lvl3pPr marL="889000" indent="-254000">
              <a:defRPr sz="2400"/>
            </a:lvl3pPr>
            <a:lvl4pPr marL="1206500" indent="-254000">
              <a:defRPr sz="2400"/>
            </a:lvl4pPr>
            <a:lvl5pPr marL="1524000" indent="-254000">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572000" y="1300163"/>
            <a:ext cx="4038600" cy="4865687"/>
          </a:xfrm>
        </p:spPr>
        <p:txBody>
          <a:bodyPr/>
          <a:lstStyle>
            <a:lvl1pPr marL="317500" indent="-304800">
              <a:defRPr sz="2800"/>
            </a:lvl1pPr>
            <a:lvl2pPr marL="635000" indent="-317500">
              <a:defRPr sz="2400"/>
            </a:lvl2pPr>
            <a:lvl3pPr marL="889000" indent="-254000">
              <a:defRPr sz="2400"/>
            </a:lvl3pPr>
            <a:lvl4pPr marL="1206500" indent="-254000">
              <a:defRPr sz="2400"/>
            </a:lvl4pPr>
            <a:lvl5pPr marL="1524000" indent="-254000">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39664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200"/>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766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01875"/>
            <a:ext cx="4040188" cy="3824288"/>
          </a:xfrm>
        </p:spPr>
        <p:txBody>
          <a:bodyPr/>
          <a:lstStyle>
            <a:lvl1pPr marL="317500" indent="-304800">
              <a:defRPr sz="2400"/>
            </a:lvl1pPr>
            <a:lvl2pPr marL="571500" indent="-254000">
              <a:defRPr sz="2400"/>
            </a:lvl2pPr>
            <a:lvl3pPr marL="889000" indent="-254000">
              <a:defRPr sz="2400"/>
            </a:lvl3pPr>
            <a:lvl4pPr marL="1206500" indent="-254000">
              <a:defRPr sz="2400"/>
            </a:lvl4pPr>
            <a:lvl5pPr marL="1524000" indent="-254000">
              <a:defRPr sz="2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766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01875"/>
            <a:ext cx="4041775" cy="3824288"/>
          </a:xfrm>
        </p:spPr>
        <p:txBody>
          <a:bodyPr/>
          <a:lstStyle>
            <a:lvl1pPr marL="317500" indent="-304800">
              <a:defRPr sz="2400"/>
            </a:lvl1pPr>
            <a:lvl2pPr marL="571500" indent="-254000">
              <a:defRPr sz="2400"/>
            </a:lvl2pPr>
            <a:lvl3pPr marL="889000" indent="-254000">
              <a:defRPr sz="2400"/>
            </a:lvl3pPr>
            <a:lvl4pPr marL="1206500" indent="-254000">
              <a:defRPr sz="2400"/>
            </a:lvl4pPr>
            <a:lvl5pPr marL="1524000" indent="-254000">
              <a:defRPr sz="2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lvl1pPr>
              <a:defRPr dirty="0" err="1" smtClean="0"/>
            </a:lvl1pPr>
          </a:lstStyle>
          <a:p>
            <a:endParaRPr lang="en-AU"/>
          </a:p>
        </p:txBody>
      </p:sp>
      <p:sp>
        <p:nvSpPr>
          <p:cNvPr id="8" name="Footer Placeholder 7"/>
          <p:cNvSpPr>
            <a:spLocks noGrp="1"/>
          </p:cNvSpPr>
          <p:nvPr>
            <p:ph type="ftr" sz="quarter" idx="11"/>
          </p:nvPr>
        </p:nvSpPr>
        <p:spPr/>
        <p:txBody>
          <a:bodyPr/>
          <a:lstStyle>
            <a:lvl1pPr>
              <a:defRPr/>
            </a:lvl1pPr>
          </a:lstStyle>
          <a:p>
            <a:r>
              <a:rPr lang="en-AU"/>
              <a:t>AD006 Associate Degree in IT</a:t>
            </a:r>
          </a:p>
        </p:txBody>
      </p:sp>
      <p:sp>
        <p:nvSpPr>
          <p:cNvPr id="9" name="Slide Number Placeholder 8"/>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78471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AU"/>
          </a:p>
        </p:txBody>
      </p:sp>
      <p:sp>
        <p:nvSpPr>
          <p:cNvPr id="3" name="Date Placeholder 2"/>
          <p:cNvSpPr>
            <a:spLocks noGrp="1"/>
          </p:cNvSpPr>
          <p:nvPr>
            <p:ph type="dt" sz="half" idx="10"/>
          </p:nvPr>
        </p:nvSpPr>
        <p:spPr/>
        <p:txBody>
          <a:bodyPr/>
          <a:lstStyle>
            <a:lvl1pPr>
              <a:defRPr dirty="0" err="1" smtClean="0"/>
            </a:lvl1pPr>
          </a:lstStyle>
          <a:p>
            <a:endParaRPr lang="en-AU"/>
          </a:p>
        </p:txBody>
      </p:sp>
      <p:sp>
        <p:nvSpPr>
          <p:cNvPr id="4" name="Footer Placeholder 3"/>
          <p:cNvSpPr>
            <a:spLocks noGrp="1"/>
          </p:cNvSpPr>
          <p:nvPr>
            <p:ph type="ftr" sz="quarter" idx="11"/>
          </p:nvPr>
        </p:nvSpPr>
        <p:spPr/>
        <p:txBody>
          <a:bodyPr/>
          <a:lstStyle>
            <a:lvl1pPr>
              <a:defRPr/>
            </a:lvl1pPr>
          </a:lstStyle>
          <a:p>
            <a:r>
              <a:rPr lang="en-AU"/>
              <a:t>AD006 Associate Degree in IT</a:t>
            </a:r>
          </a:p>
        </p:txBody>
      </p:sp>
      <p:sp>
        <p:nvSpPr>
          <p:cNvPr id="5" name="Slide Number Placeholder 4"/>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01274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dirty="0" err="1" smtClean="0"/>
            </a:lvl1pPr>
          </a:lstStyle>
          <a:p>
            <a:endParaRPr lang="en-AU"/>
          </a:p>
        </p:txBody>
      </p:sp>
      <p:sp>
        <p:nvSpPr>
          <p:cNvPr id="3" name="Footer Placeholder 2"/>
          <p:cNvSpPr>
            <a:spLocks noGrp="1"/>
          </p:cNvSpPr>
          <p:nvPr>
            <p:ph type="ftr" sz="quarter" idx="11"/>
          </p:nvPr>
        </p:nvSpPr>
        <p:spPr/>
        <p:txBody>
          <a:bodyPr/>
          <a:lstStyle>
            <a:lvl1pPr>
              <a:defRPr/>
            </a:lvl1pPr>
          </a:lstStyle>
          <a:p>
            <a:r>
              <a:rPr lang="en-AU"/>
              <a:t>AD006 Associate Degree in IT</a:t>
            </a:r>
          </a:p>
        </p:txBody>
      </p:sp>
      <p:sp>
        <p:nvSpPr>
          <p:cNvPr id="4" name="Slide Number Placeholder 3"/>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113808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4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marL="317500" indent="-304800">
              <a:defRPr sz="3200"/>
            </a:lvl1pPr>
            <a:lvl2pPr marL="698500" indent="-317500">
              <a:defRPr sz="2800"/>
            </a:lvl2pPr>
            <a:lvl3pPr marL="952500" indent="-254000">
              <a:defRPr sz="2400"/>
            </a:lvl3pPr>
            <a:lvl4pPr marL="1282700" indent="-266700">
              <a:defRPr sz="2400"/>
            </a:lvl4pPr>
            <a:lvl5pPr marL="1536700" indent="-254000">
              <a:defRPr sz="2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20024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dirty="0" err="1" smtClean="0"/>
            </a:lvl1pPr>
          </a:lstStyle>
          <a:p>
            <a:endParaRPr lang="en-AU"/>
          </a:p>
        </p:txBody>
      </p:sp>
      <p:sp>
        <p:nvSpPr>
          <p:cNvPr id="6" name="Footer Placeholder 5"/>
          <p:cNvSpPr>
            <a:spLocks noGrp="1"/>
          </p:cNvSpPr>
          <p:nvPr>
            <p:ph type="ftr" sz="quarter" idx="11"/>
          </p:nvPr>
        </p:nvSpPr>
        <p:spPr/>
        <p:txBody>
          <a:bodyPr/>
          <a:lstStyle>
            <a:lvl1pPr>
              <a:defRPr/>
            </a:lvl1pPr>
          </a:lstStyle>
          <a:p>
            <a:r>
              <a:rPr lang="en-AU"/>
              <a:t>AD006 Associate Degree in IT</a:t>
            </a:r>
          </a:p>
        </p:txBody>
      </p:sp>
      <p:sp>
        <p:nvSpPr>
          <p:cNvPr id="7" name="Slide Number Placeholder 6"/>
          <p:cNvSpPr>
            <a:spLocks noGrp="1"/>
          </p:cNvSpPr>
          <p:nvPr>
            <p:ph type="sldNum" sz="quarter" idx="12"/>
          </p:nvPr>
        </p:nvSpPr>
        <p:spPr/>
        <p:txBody>
          <a:bodyPr/>
          <a:lstStyle>
            <a:lvl1pPr>
              <a:defRPr/>
            </a:lvl1pPr>
          </a:lstStyle>
          <a:p>
            <a:fld id="{76ACB61F-238A-4C90-BAE2-74FCA7D463C7}" type="slidenum">
              <a:rPr lang="en-AU" smtClean="0"/>
              <a:t>‹#›</a:t>
            </a:fld>
            <a:endParaRPr lang="en-AU"/>
          </a:p>
        </p:txBody>
      </p:sp>
    </p:spTree>
    <p:extLst>
      <p:ext uri="{BB962C8B-B14F-4D97-AF65-F5344CB8AC3E}">
        <p14:creationId xmlns:p14="http://schemas.microsoft.com/office/powerpoint/2010/main" val="249024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1" descr="core footer"/>
          <p:cNvPicPr>
            <a:picLocks noChangeAspect="1" noChangeArrowheads="1"/>
          </p:cNvPicPr>
          <p:nvPr/>
        </p:nvPicPr>
        <p:blipFill>
          <a:blip r:embed="rId13"/>
          <a:srcRect/>
          <a:stretch>
            <a:fillRect/>
          </a:stretch>
        </p:blipFill>
        <p:spPr bwMode="auto">
          <a:xfrm>
            <a:off x="0" y="6534150"/>
            <a:ext cx="9144000" cy="3238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81000" y="274638"/>
            <a:ext cx="8229600" cy="922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Header 1</a:t>
            </a:r>
          </a:p>
        </p:txBody>
      </p:sp>
      <p:sp>
        <p:nvSpPr>
          <p:cNvPr id="1028" name="Rectangle 3"/>
          <p:cNvSpPr>
            <a:spLocks noGrp="1" noChangeArrowheads="1"/>
          </p:cNvSpPr>
          <p:nvPr>
            <p:ph type="body" idx="1"/>
          </p:nvPr>
        </p:nvSpPr>
        <p:spPr bwMode="auto">
          <a:xfrm>
            <a:off x="381000" y="1300163"/>
            <a:ext cx="8229600" cy="4865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444500" y="65659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latin typeface="Arial" charset="0"/>
                <a:cs typeface="Arial" charset="0"/>
              </a:defRPr>
            </a:lvl1pPr>
          </a:lstStyle>
          <a:p>
            <a:endParaRPr lang="en-AU"/>
          </a:p>
        </p:txBody>
      </p:sp>
      <p:sp>
        <p:nvSpPr>
          <p:cNvPr id="3091" name="Rectangle 19"/>
          <p:cNvSpPr>
            <a:spLocks noGrp="1" noChangeArrowheads="1"/>
          </p:cNvSpPr>
          <p:nvPr>
            <p:ph type="ftr" sz="quarter" idx="3"/>
          </p:nvPr>
        </p:nvSpPr>
        <p:spPr bwMode="auto">
          <a:xfrm>
            <a:off x="2611438" y="6575425"/>
            <a:ext cx="3832225"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latin typeface="Arial" charset="0"/>
                <a:cs typeface="Arial" charset="0"/>
              </a:defRPr>
            </a:lvl1pPr>
          </a:lstStyle>
          <a:p>
            <a:r>
              <a:rPr lang="en-AU"/>
              <a:t>AD006 Associate Degree in IT</a:t>
            </a:r>
          </a:p>
        </p:txBody>
      </p:sp>
      <p:sp>
        <p:nvSpPr>
          <p:cNvPr id="3092" name="Rectangle 20"/>
          <p:cNvSpPr>
            <a:spLocks noGrp="1" noChangeArrowheads="1"/>
          </p:cNvSpPr>
          <p:nvPr>
            <p:ph type="sldNum" sz="quarter" idx="4"/>
          </p:nvPr>
        </p:nvSpPr>
        <p:spPr bwMode="auto">
          <a:xfrm>
            <a:off x="6523038" y="6578600"/>
            <a:ext cx="21336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atin typeface="Arial" charset="0"/>
                <a:cs typeface="Arial" charset="0"/>
              </a:defRPr>
            </a:lvl1pPr>
          </a:lstStyle>
          <a:p>
            <a:fld id="{76ACB61F-238A-4C90-BAE2-74FCA7D463C7}" type="slidenum">
              <a:rPr lang="en-AU" smtClean="0"/>
              <a:t>‹#›</a:t>
            </a:fld>
            <a:endParaRPr lang="en-AU"/>
          </a:p>
        </p:txBody>
      </p:sp>
      <p:sp>
        <p:nvSpPr>
          <p:cNvPr id="3" name="TextBox 2">
            <a:extLst>
              <a:ext uri="{FF2B5EF4-FFF2-40B4-BE49-F238E27FC236}">
                <a16:creationId xmlns:a16="http://schemas.microsoft.com/office/drawing/2014/main" id="{3230D8F3-E0B2-E7A3-DD1D-E6EB7CB32695}"/>
              </a:ext>
            </a:extLst>
          </p:cNvPr>
          <p:cNvSpPr txBox="1"/>
          <p:nvPr userDrawn="1">
            <p:extLst>
              <p:ext uri="{1162E1C5-73C7-4A58-AE30-91384D911F3F}">
                <p184:classification xmlns:p184="http://schemas.microsoft.com/office/powerpoint/2018/4/main" val="hdr"/>
              </p:ext>
            </p:extLst>
          </p:nvPr>
        </p:nvSpPr>
        <p:spPr>
          <a:xfrm>
            <a:off x="3712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0832492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3200">
          <a:solidFill>
            <a:srgbClr val="EE3224"/>
          </a:solidFill>
          <a:latin typeface="+mj-lt"/>
          <a:ea typeface="+mj-ea"/>
          <a:cs typeface="+mj-cs"/>
        </a:defRPr>
      </a:lvl1pPr>
      <a:lvl2pPr algn="l" rtl="0" eaLnBrk="1" fontAlgn="base" hangingPunct="1">
        <a:spcBef>
          <a:spcPct val="0"/>
        </a:spcBef>
        <a:spcAft>
          <a:spcPct val="0"/>
        </a:spcAft>
        <a:defRPr sz="3200">
          <a:solidFill>
            <a:srgbClr val="EE3224"/>
          </a:solidFill>
          <a:latin typeface="Arial" charset="0"/>
          <a:cs typeface="Arial" charset="0"/>
        </a:defRPr>
      </a:lvl2pPr>
      <a:lvl3pPr algn="l" rtl="0" eaLnBrk="1" fontAlgn="base" hangingPunct="1">
        <a:spcBef>
          <a:spcPct val="0"/>
        </a:spcBef>
        <a:spcAft>
          <a:spcPct val="0"/>
        </a:spcAft>
        <a:defRPr sz="3200">
          <a:solidFill>
            <a:srgbClr val="EE3224"/>
          </a:solidFill>
          <a:latin typeface="Arial" charset="0"/>
          <a:cs typeface="Arial" charset="0"/>
        </a:defRPr>
      </a:lvl3pPr>
      <a:lvl4pPr algn="l" rtl="0" eaLnBrk="1" fontAlgn="base" hangingPunct="1">
        <a:spcBef>
          <a:spcPct val="0"/>
        </a:spcBef>
        <a:spcAft>
          <a:spcPct val="0"/>
        </a:spcAft>
        <a:defRPr sz="3200">
          <a:solidFill>
            <a:srgbClr val="EE3224"/>
          </a:solidFill>
          <a:latin typeface="Arial" charset="0"/>
          <a:cs typeface="Arial" charset="0"/>
        </a:defRPr>
      </a:lvl4pPr>
      <a:lvl5pPr algn="l" rtl="0" eaLnBrk="1" fontAlgn="base" hangingPunct="1">
        <a:spcBef>
          <a:spcPct val="0"/>
        </a:spcBef>
        <a:spcAft>
          <a:spcPct val="0"/>
        </a:spcAft>
        <a:defRPr sz="3200">
          <a:solidFill>
            <a:srgbClr val="EE3224"/>
          </a:solidFill>
          <a:latin typeface="Arial" charset="0"/>
          <a:cs typeface="Arial" charset="0"/>
        </a:defRPr>
      </a:lvl5pPr>
      <a:lvl6pPr marL="457200" algn="l" rtl="0" eaLnBrk="1" fontAlgn="base" hangingPunct="1">
        <a:spcBef>
          <a:spcPct val="0"/>
        </a:spcBef>
        <a:spcAft>
          <a:spcPct val="0"/>
        </a:spcAft>
        <a:defRPr sz="2500">
          <a:solidFill>
            <a:srgbClr val="EE3224"/>
          </a:solidFill>
          <a:latin typeface="Arial" charset="0"/>
          <a:cs typeface="Arial" charset="0"/>
        </a:defRPr>
      </a:lvl6pPr>
      <a:lvl7pPr marL="914400" algn="l" rtl="0" eaLnBrk="1" fontAlgn="base" hangingPunct="1">
        <a:spcBef>
          <a:spcPct val="0"/>
        </a:spcBef>
        <a:spcAft>
          <a:spcPct val="0"/>
        </a:spcAft>
        <a:defRPr sz="2500">
          <a:solidFill>
            <a:srgbClr val="EE3224"/>
          </a:solidFill>
          <a:latin typeface="Arial" charset="0"/>
          <a:cs typeface="Arial" charset="0"/>
        </a:defRPr>
      </a:lvl7pPr>
      <a:lvl8pPr marL="1371600" algn="l" rtl="0" eaLnBrk="1" fontAlgn="base" hangingPunct="1">
        <a:spcBef>
          <a:spcPct val="0"/>
        </a:spcBef>
        <a:spcAft>
          <a:spcPct val="0"/>
        </a:spcAft>
        <a:defRPr sz="2500">
          <a:solidFill>
            <a:srgbClr val="EE3224"/>
          </a:solidFill>
          <a:latin typeface="Arial" charset="0"/>
          <a:cs typeface="Arial" charset="0"/>
        </a:defRPr>
      </a:lvl8pPr>
      <a:lvl9pPr marL="1828800" algn="l" rtl="0" eaLnBrk="1" fontAlgn="base" hangingPunct="1">
        <a:spcBef>
          <a:spcPct val="0"/>
        </a:spcBef>
        <a:spcAft>
          <a:spcPct val="0"/>
        </a:spcAft>
        <a:defRPr sz="2500">
          <a:solidFill>
            <a:srgbClr val="EE3224"/>
          </a:solidFill>
          <a:latin typeface="Arial" charset="0"/>
          <a:cs typeface="Arial" charset="0"/>
        </a:defRPr>
      </a:lvl9pPr>
    </p:titleStyle>
    <p:bodyStyle>
      <a:lvl1pPr marL="317500" indent="-304800" algn="l" rtl="0" eaLnBrk="1" fontAlgn="base" hangingPunct="1">
        <a:spcBef>
          <a:spcPct val="50000"/>
        </a:spcBef>
        <a:spcAft>
          <a:spcPct val="0"/>
        </a:spcAft>
        <a:buClr>
          <a:srgbClr val="887E6E"/>
        </a:buClr>
        <a:buChar char="•"/>
        <a:defRPr sz="2800">
          <a:solidFill>
            <a:schemeClr val="tx1"/>
          </a:solidFill>
          <a:latin typeface="+mn-lt"/>
          <a:ea typeface="+mn-ea"/>
          <a:cs typeface="+mn-cs"/>
        </a:defRPr>
      </a:lvl1pPr>
      <a:lvl2pPr marL="635000" indent="-3175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2pPr>
      <a:lvl3pPr marL="1016000" indent="-2540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3pPr>
      <a:lvl4pPr marL="1333500" indent="-317500" algn="l" rtl="0" eaLnBrk="1" fontAlgn="base" hangingPunct="1">
        <a:spcBef>
          <a:spcPct val="25000"/>
        </a:spcBef>
        <a:spcAft>
          <a:spcPct val="0"/>
        </a:spcAft>
        <a:buClr>
          <a:srgbClr val="887E6E"/>
        </a:buClr>
        <a:buChar char="–"/>
        <a:defRPr sz="2400">
          <a:solidFill>
            <a:schemeClr val="tx1"/>
          </a:solidFill>
          <a:latin typeface="+mn-lt"/>
          <a:cs typeface="+mn-cs"/>
        </a:defRPr>
      </a:lvl4pPr>
      <a:lvl5pPr marL="1714500" indent="-254000" algn="l" rtl="0" eaLnBrk="1" fontAlgn="base" hangingPunct="1">
        <a:spcBef>
          <a:spcPct val="25000"/>
        </a:spcBef>
        <a:spcAft>
          <a:spcPct val="0"/>
        </a:spcAft>
        <a:buClr>
          <a:srgbClr val="887E6E"/>
        </a:buClr>
        <a:buFont typeface="Arial" pitchFamily="34" charset="0"/>
        <a:buChar char="–"/>
        <a:defRPr sz="2400">
          <a:solidFill>
            <a:schemeClr val="tx1"/>
          </a:solidFill>
          <a:latin typeface="+mn-lt"/>
          <a:cs typeface="+mn-cs"/>
        </a:defRPr>
      </a:lvl5pPr>
      <a:lvl6pPr marL="18478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eaLnBrk="1" fontAlgn="base" hangingPunct="1">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43377"/>
            <a:ext cx="7082263" cy="1482513"/>
          </a:xfrm>
          <a:prstGeom prst="rect">
            <a:avLst/>
          </a:prstGeom>
        </p:spPr>
        <p:txBody>
          <a:bodyPr vert="horz" lIns="91440" tIns="45720" rIns="91440" bIns="45720" rtlCol="0" anchor="ctr">
            <a:normAutofit/>
          </a:bodyPr>
          <a:lstStyle/>
          <a:p>
            <a:r>
              <a:rPr lang="en-US" dirty="0">
                <a:solidFill>
                  <a:srgbClr val="FAC800"/>
                </a:solidFill>
              </a:rPr>
              <a:t>—</a:t>
            </a:r>
            <a:br>
              <a:rPr lang="en-US" dirty="0"/>
            </a:br>
            <a:r>
              <a:rPr lang="en-US" dirty="0"/>
              <a:t>Click to edit Master title style</a:t>
            </a:r>
          </a:p>
        </p:txBody>
      </p:sp>
      <p:sp>
        <p:nvSpPr>
          <p:cNvPr id="3" name="Text Placeholder 2"/>
          <p:cNvSpPr>
            <a:spLocks noGrp="1"/>
          </p:cNvSpPr>
          <p:nvPr>
            <p:ph type="body" idx="1"/>
          </p:nvPr>
        </p:nvSpPr>
        <p:spPr>
          <a:xfrm>
            <a:off x="457200" y="1757082"/>
            <a:ext cx="8229600" cy="404427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34720" y="791847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124200" y="791847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AD006 Associate Degree in IT</a:t>
            </a:r>
          </a:p>
        </p:txBody>
      </p:sp>
      <p:pic>
        <p:nvPicPr>
          <p:cNvPr id="10" name="Picture 9"/>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353112" y="6105438"/>
            <a:ext cx="1357693" cy="608155"/>
          </a:xfrm>
          <a:prstGeom prst="rect">
            <a:avLst/>
          </a:prstGeom>
        </p:spPr>
      </p:pic>
      <p:sp>
        <p:nvSpPr>
          <p:cNvPr id="11" name="Oval 12"/>
          <p:cNvSpPr/>
          <p:nvPr/>
        </p:nvSpPr>
        <p:spPr>
          <a:xfrm rot="5400000">
            <a:off x="8032558" y="-220198"/>
            <a:ext cx="434043" cy="874440"/>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Rectangle 21"/>
          <p:cNvSpPr/>
          <p:nvPr/>
        </p:nvSpPr>
        <p:spPr>
          <a:xfrm rot="5400000">
            <a:off x="8023763" y="6194964"/>
            <a:ext cx="454178" cy="871895"/>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rgbClr val="FAC800"/>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p:cNvSpPr/>
          <p:nvPr/>
        </p:nvSpPr>
        <p:spPr>
          <a:xfrm>
            <a:off x="4408337" y="6586666"/>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dirty="0">
              <a:solidFill>
                <a:srgbClr val="000000"/>
              </a:solidFill>
              <a:latin typeface="Arial"/>
              <a:cs typeface="Arial"/>
            </a:endParaRPr>
          </a:p>
        </p:txBody>
      </p:sp>
      <p:sp>
        <p:nvSpPr>
          <p:cNvPr id="6" name="TextBox 5">
            <a:extLst>
              <a:ext uri="{FF2B5EF4-FFF2-40B4-BE49-F238E27FC236}">
                <a16:creationId xmlns:a16="http://schemas.microsoft.com/office/drawing/2014/main" id="{50B17F3B-6996-423A-B00E-6F691299A9CD}"/>
              </a:ext>
            </a:extLst>
          </p:cNvPr>
          <p:cNvSpPr txBox="1"/>
          <p:nvPr>
            <p:extLst>
              <p:ext uri="{1162E1C5-73C7-4A58-AE30-91384D911F3F}">
                <p184:classification xmlns:p184="http://schemas.microsoft.com/office/powerpoint/2018/4/main" val="hdr"/>
              </p:ext>
            </p:extLst>
          </p:nvPr>
        </p:nvSpPr>
        <p:spPr>
          <a:xfrm>
            <a:off x="3712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30764807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Lst>
  <p:hf sldNum="0" hdr="0" dt="0"/>
  <p:txStyles>
    <p:titleStyle>
      <a:lvl1pPr algn="l" defTabSz="457200" rtl="0" eaLnBrk="1" latinLnBrk="0" hangingPunct="1">
        <a:spcBef>
          <a:spcPct val="0"/>
        </a:spcBef>
        <a:buNone/>
        <a:defRPr sz="3200" b="1" i="0" kern="1200">
          <a:solidFill>
            <a:srgbClr val="000054"/>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4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hyperlink" Target="Examples/css_03.html" TargetMode="Externa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hyperlink" Target="http://www.w3schools.com/" TargetMode="Externa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hyperlink" Target="Examples/css_04.html" TargetMode="Externa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hyperlink" Target="Examples/css_05.html" TargetMode="Externa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hyperlink" Target="Examples/css_06.html" TargetMode="Externa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hyperlink" Target="Examples/css_07.html"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hyperlink" Target="Examples/css_08.html" TargetMode="External"/><Relationship Id="rId2" Type="http://schemas.openxmlformats.org/officeDocument/2006/relationships/hyperlink" Target="Examples/Example_02_08.html" TargetMode="Externa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hyperlink" Target="Examples/css_09.html" TargetMode="Externa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hyperlink" Target="Examples/css_10.html" TargetMode="Externa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hyperlink" Target="Examples/css_11.html" TargetMode="Externa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hyperlink" Target="http://www.w3schools.com/colors/colors_names.asp" TargetMode="Externa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hyperlink" Target="Examples/css_12.html" TargetMode="Externa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hyperlink" Target="Examples/css_02.html" TargetMode="External"/><Relationship Id="rId2" Type="http://schemas.openxmlformats.org/officeDocument/2006/relationships/hyperlink" Target="Examples/css_01.html" TargetMode="Externa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hyperlink" Target="Examples/css_03.html" TargetMode="External"/><Relationship Id="rId2" Type="http://schemas.openxmlformats.org/officeDocument/2006/relationships/hyperlink" Target="Examples/css_02.html" TargetMode="Externa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hyperlink" Target="Examples/css_13.html" TargetMode="Externa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jigsaw.w3.org/css-validator/" TargetMode="Externa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COSC2446: Web Programming</a:t>
            </a:r>
          </a:p>
        </p:txBody>
      </p:sp>
      <p:sp>
        <p:nvSpPr>
          <p:cNvPr id="3" name="Subtitle 2"/>
          <p:cNvSpPr>
            <a:spLocks noGrp="1"/>
          </p:cNvSpPr>
          <p:nvPr>
            <p:ph type="subTitle" idx="1"/>
          </p:nvPr>
        </p:nvSpPr>
        <p:spPr/>
        <p:txBody>
          <a:bodyPr/>
          <a:lstStyle/>
          <a:p>
            <a:r>
              <a:rPr lang="en-AU"/>
              <a:t>CSS</a:t>
            </a:r>
            <a:endParaRPr lang="en-AU" dirty="0"/>
          </a:p>
        </p:txBody>
      </p:sp>
    </p:spTree>
    <p:extLst>
      <p:ext uri="{BB962C8B-B14F-4D97-AF65-F5344CB8AC3E}">
        <p14:creationId xmlns:p14="http://schemas.microsoft.com/office/powerpoint/2010/main" val="55565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External Styles</a:t>
            </a:r>
          </a:p>
        </p:txBody>
      </p:sp>
      <p:sp>
        <p:nvSpPr>
          <p:cNvPr id="3" name="Content Placeholder 2"/>
          <p:cNvSpPr>
            <a:spLocks noGrp="1"/>
          </p:cNvSpPr>
          <p:nvPr>
            <p:ph idx="1"/>
          </p:nvPr>
        </p:nvSpPr>
        <p:spPr/>
        <p:txBody>
          <a:bodyPr>
            <a:normAutofit/>
          </a:bodyPr>
          <a:lstStyle/>
          <a:p>
            <a:pPr marL="12700" indent="0">
              <a:buNone/>
            </a:pPr>
            <a:r>
              <a:rPr lang="en-AU" sz="2400" dirty="0"/>
              <a:t>A separate file, with a </a:t>
            </a:r>
            <a:r>
              <a:rPr lang="en-AU" sz="2400" b="1" dirty="0"/>
              <a:t>.</a:t>
            </a:r>
            <a:r>
              <a:rPr lang="en-AU" sz="2400" b="1" dirty="0" err="1"/>
              <a:t>css</a:t>
            </a:r>
            <a:r>
              <a:rPr lang="en-AU" sz="2400" b="1" dirty="0"/>
              <a:t> </a:t>
            </a:r>
            <a:r>
              <a:rPr lang="en-AU" sz="2400" dirty="0"/>
              <a:t>extension, can be linked to a web page using the link element in the head of the web document. The CSS file does not contain any </a:t>
            </a:r>
            <a:r>
              <a:rPr lang="en-AU" sz="2400" dirty="0" err="1"/>
              <a:t>markup</a:t>
            </a:r>
            <a:r>
              <a:rPr lang="en-AU" sz="2400" dirty="0"/>
              <a:t>, not even a style element. It just has the rules.</a:t>
            </a:r>
          </a:p>
          <a:p>
            <a:pPr marL="12700" indent="0">
              <a:buNone/>
            </a:pPr>
            <a:endParaRPr lang="en-AU" sz="2400" dirty="0"/>
          </a:p>
          <a:p>
            <a:pPr marL="12700" indent="0">
              <a:buNone/>
            </a:pPr>
            <a:r>
              <a:rPr lang="en-AU" sz="2400" dirty="0"/>
              <a:t>The link element has a </a:t>
            </a:r>
            <a:r>
              <a:rPr lang="en-AU" sz="2400" dirty="0" err="1">
                <a:solidFill>
                  <a:schemeClr val="tx2"/>
                </a:solidFill>
              </a:rPr>
              <a:t>rel</a:t>
            </a:r>
            <a:r>
              <a:rPr lang="en-AU" sz="2400" dirty="0"/>
              <a:t> (for relationship) attribute and an </a:t>
            </a:r>
            <a:r>
              <a:rPr lang="en-AU" sz="2400" dirty="0" err="1">
                <a:solidFill>
                  <a:schemeClr val="tx2"/>
                </a:solidFill>
              </a:rPr>
              <a:t>href</a:t>
            </a:r>
            <a:r>
              <a:rPr lang="en-AU" sz="2400" dirty="0"/>
              <a:t> attribute to point to the CSS file.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74806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90419"/>
            <a:ext cx="8229600" cy="5775432"/>
          </a:xfrm>
        </p:spPr>
        <p:txBody>
          <a:bodyPr/>
          <a:lstStyle/>
          <a:p>
            <a:pPr marL="12700" indent="0">
              <a:buNone/>
            </a:pPr>
            <a:r>
              <a:rPr lang="en-AU" sz="2400" dirty="0">
                <a:latin typeface="Courier New" panose="02070309020205020404" pitchFamily="49" charset="0"/>
                <a:cs typeface="Courier New" panose="02070309020205020404" pitchFamily="49" charset="0"/>
              </a:rPr>
              <a:t>&lt;!DOCTYPE html&gt;</a:t>
            </a:r>
          </a:p>
          <a:p>
            <a:pPr marL="12700" indent="0">
              <a:buNone/>
            </a:pPr>
            <a:r>
              <a:rPr lang="en-AU" sz="2400" dirty="0">
                <a:latin typeface="Courier New" panose="02070309020205020404" pitchFamily="49" charset="0"/>
                <a:cs typeface="Courier New" panose="02070309020205020404" pitchFamily="49" charset="0"/>
              </a:rPr>
              <a:t>&lt;html lang="</a:t>
            </a:r>
            <a:r>
              <a:rPr lang="en-AU" sz="2400" dirty="0" err="1">
                <a:latin typeface="Courier New" panose="02070309020205020404" pitchFamily="49" charset="0"/>
                <a:cs typeface="Courier New" panose="02070309020205020404" pitchFamily="49" charset="0"/>
              </a:rPr>
              <a:t>en</a:t>
            </a:r>
            <a:r>
              <a:rPr lang="en-AU" sz="24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&lt;head&gt;</a:t>
            </a:r>
          </a:p>
          <a:p>
            <a:pPr marL="647700" lvl="2" indent="0">
              <a:buNone/>
            </a:pPr>
            <a:r>
              <a:rPr lang="en-AU" sz="2000" dirty="0">
                <a:latin typeface="Courier New" panose="02070309020205020404" pitchFamily="49" charset="0"/>
                <a:cs typeface="Courier New" panose="02070309020205020404" pitchFamily="49" charset="0"/>
              </a:rPr>
              <a:t>&lt;link </a:t>
            </a:r>
            <a:r>
              <a:rPr lang="en-AU" sz="2000" dirty="0" err="1">
                <a:latin typeface="Courier New" panose="02070309020205020404" pitchFamily="49" charset="0"/>
                <a:cs typeface="Courier New" panose="02070309020205020404" pitchFamily="49" charset="0"/>
              </a:rPr>
              <a:t>rel</a:t>
            </a:r>
            <a:r>
              <a:rPr lang="en-AU" sz="2000" dirty="0">
                <a:latin typeface="Courier New" panose="02070309020205020404" pitchFamily="49" charset="0"/>
                <a:cs typeface="Courier New" panose="02070309020205020404" pitchFamily="49" charset="0"/>
              </a:rPr>
              <a:t>=stylesheet </a:t>
            </a:r>
            <a:r>
              <a:rPr lang="en-AU" sz="2000" dirty="0" err="1">
                <a:latin typeface="Courier New" panose="02070309020205020404" pitchFamily="49" charset="0"/>
                <a:cs typeface="Courier New" panose="02070309020205020404" pitchFamily="49" charset="0"/>
              </a:rPr>
              <a:t>href</a:t>
            </a:r>
            <a:r>
              <a:rPr lang="en-AU" sz="2000" dirty="0">
                <a:latin typeface="Courier New" panose="02070309020205020404" pitchFamily="49" charset="0"/>
                <a:cs typeface="Courier New" panose="02070309020205020404" pitchFamily="49" charset="0"/>
              </a:rPr>
              <a:t>=</a:t>
            </a:r>
            <a:r>
              <a:rPr lang="en-AU" sz="2000" dirty="0" err="1">
                <a:latin typeface="Courier New" panose="02070309020205020404" pitchFamily="49" charset="0"/>
                <a:cs typeface="Courier New" panose="02070309020205020404" pitchFamily="49" charset="0"/>
              </a:rPr>
              <a:t>css</a:t>
            </a:r>
            <a:r>
              <a:rPr lang="en-AU" sz="2000">
                <a:latin typeface="Courier New" panose="02070309020205020404" pitchFamily="49" charset="0"/>
                <a:cs typeface="Courier New" panose="02070309020205020404" pitchFamily="49" charset="0"/>
              </a:rPr>
              <a:t>/mystyles</a:t>
            </a:r>
            <a:r>
              <a:rPr lang="en-AU" sz="2000" dirty="0" err="1">
                <a:latin typeface="Courier New" panose="02070309020205020404" pitchFamily="49" charset="0"/>
                <a:cs typeface="Courier New" panose="02070309020205020404" pitchFamily="49" charset="0"/>
              </a:rPr>
              <a:t>.css</a:t>
            </a:r>
            <a:r>
              <a:rPr lang="en-AU" sz="2000" dirty="0">
                <a:latin typeface="Courier New" panose="02070309020205020404" pitchFamily="49" charset="0"/>
                <a:cs typeface="Courier New" panose="02070309020205020404" pitchFamily="49" charset="0"/>
              </a:rPr>
              <a:t>&gt;</a:t>
            </a:r>
          </a:p>
          <a:p>
            <a:pPr marL="647700" lvl="2" indent="0">
              <a:buNone/>
            </a:pPr>
            <a:r>
              <a:rPr lang="en-AU" sz="2000" dirty="0">
                <a:latin typeface="Courier New" panose="02070309020205020404" pitchFamily="49" charset="0"/>
                <a:cs typeface="Courier New" panose="02070309020205020404" pitchFamily="49" charset="0"/>
              </a:rPr>
              <a:t>…other elements in the head</a:t>
            </a:r>
          </a:p>
          <a:p>
            <a:pPr marL="330200" lvl="1" indent="0">
              <a:buNone/>
            </a:pPr>
            <a:r>
              <a:rPr lang="en-AU" sz="2000" dirty="0">
                <a:latin typeface="Courier New" panose="02070309020205020404" pitchFamily="49" charset="0"/>
                <a:cs typeface="Courier New" panose="02070309020205020404" pitchFamily="49" charset="0"/>
              </a:rPr>
              <a:t>&lt;/head&gt;</a:t>
            </a:r>
          </a:p>
          <a:p>
            <a:pPr marL="330200" lvl="1" indent="0">
              <a:buNone/>
            </a:pPr>
            <a:r>
              <a:rPr lang="en-AU" sz="2000" dirty="0">
                <a:latin typeface="Courier New" panose="02070309020205020404" pitchFamily="49" charset="0"/>
                <a:cs typeface="Courier New" panose="02070309020205020404" pitchFamily="49" charset="0"/>
              </a:rPr>
              <a:t>&lt;body&gt;</a:t>
            </a:r>
          </a:p>
          <a:p>
            <a:pPr marL="647700" lvl="2" indent="0">
              <a:buNone/>
            </a:pPr>
            <a:r>
              <a:rPr lang="en-AU" sz="2000" dirty="0">
                <a:latin typeface="Courier New" panose="02070309020205020404" pitchFamily="49" charset="0"/>
                <a:cs typeface="Courier New" panose="02070309020205020404" pitchFamily="49" charset="0"/>
              </a:rPr>
              <a:t>&lt;p&gt;Lorem ipsum&lt;/p&gt;</a:t>
            </a:r>
          </a:p>
          <a:p>
            <a:pPr marL="647700" lvl="2" indent="0">
              <a:buNone/>
            </a:pPr>
            <a:r>
              <a:rPr lang="en-AU" sz="2000" dirty="0">
                <a:latin typeface="Courier New" panose="02070309020205020404" pitchFamily="49" charset="0"/>
                <a:cs typeface="Courier New" panose="02070309020205020404" pitchFamily="49" charset="0"/>
              </a:rPr>
              <a:t>…other elements in the body</a:t>
            </a:r>
          </a:p>
          <a:p>
            <a:pPr marL="330200" lvl="1" indent="0">
              <a:buNone/>
            </a:pPr>
            <a:r>
              <a:rPr lang="en-AU" sz="2000" dirty="0">
                <a:latin typeface="Courier New" panose="02070309020205020404" pitchFamily="49" charset="0"/>
                <a:cs typeface="Courier New" panose="02070309020205020404" pitchFamily="49" charset="0"/>
              </a:rPr>
              <a:t>&lt;/body&gt;</a:t>
            </a:r>
          </a:p>
          <a:p>
            <a:pPr marL="12700" indent="0">
              <a:buNone/>
            </a:pPr>
            <a:r>
              <a:rPr lang="en-AU" sz="2400" dirty="0">
                <a:latin typeface="Courier New" panose="02070309020205020404" pitchFamily="49" charset="0"/>
                <a:cs typeface="Courier New" panose="02070309020205020404" pitchFamily="49" charset="0"/>
              </a:rPr>
              <a:t>&lt;/html&gt;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89810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CSS file mystyles.css</a:t>
            </a:r>
          </a:p>
        </p:txBody>
      </p:sp>
      <p:sp>
        <p:nvSpPr>
          <p:cNvPr id="3" name="Content Placeholder 2"/>
          <p:cNvSpPr>
            <a:spLocks noGrp="1"/>
          </p:cNvSpPr>
          <p:nvPr>
            <p:ph idx="1"/>
          </p:nvPr>
        </p:nvSpPr>
        <p:spPr/>
        <p:txBody>
          <a:bodyPr/>
          <a:lstStyle/>
          <a:p>
            <a:pPr marL="12700" indent="0">
              <a:buNone/>
            </a:pPr>
            <a:r>
              <a:rPr lang="en-AU" sz="2400" dirty="0">
                <a:latin typeface="Courier New" panose="02070309020205020404" pitchFamily="49" charset="0"/>
                <a:cs typeface="Courier New" panose="02070309020205020404" pitchFamily="49" charset="0"/>
              </a:rPr>
              <a:t>p{</a:t>
            </a:r>
            <a:r>
              <a:rPr lang="en-AU" sz="2400" dirty="0" err="1">
                <a:latin typeface="Courier New" panose="02070309020205020404" pitchFamily="49" charset="0"/>
                <a:cs typeface="Courier New" panose="02070309020205020404" pitchFamily="49" charset="0"/>
              </a:rPr>
              <a:t>color</a:t>
            </a:r>
            <a:r>
              <a:rPr lang="en-AU" sz="2400" dirty="0">
                <a:latin typeface="Courier New" panose="02070309020205020404" pitchFamily="49" charset="0"/>
                <a:cs typeface="Courier New" panose="02070309020205020404" pitchFamily="49" charset="0"/>
              </a:rPr>
              <a:t>: blue;}</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hlinkClick r:id="rId2">
                  <a:extLst>
                    <a:ext uri="{A12FA001-AC4F-418D-AE19-62706E023703}">
                      <ahyp:hlinkClr xmlns:ahyp="http://schemas.microsoft.com/office/drawing/2018/hyperlinkcolor" val="tx"/>
                    </a:ext>
                  </a:extLst>
                </a:hlinkClick>
              </a:rPr>
              <a:t>css_03</a:t>
            </a:r>
            <a:r>
              <a:rPr lang="en-AU" sz="2400" dirty="0">
                <a:cs typeface="Courier New" panose="02070309020205020404" pitchFamily="49" charset="0"/>
              </a:rPr>
              <a:t> (with blue colour for the paragraph)</a:t>
            </a:r>
          </a:p>
          <a:p>
            <a:pPr marL="12700" indent="0">
              <a:buNone/>
            </a:pPr>
            <a:endParaRPr lang="en-AU" sz="2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0306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Usage for this course</a:t>
            </a:r>
          </a:p>
        </p:txBody>
      </p:sp>
      <p:sp>
        <p:nvSpPr>
          <p:cNvPr id="3" name="Content Placeholder 2"/>
          <p:cNvSpPr>
            <a:spLocks noGrp="1"/>
          </p:cNvSpPr>
          <p:nvPr>
            <p:ph idx="1"/>
          </p:nvPr>
        </p:nvSpPr>
        <p:spPr/>
        <p:txBody>
          <a:bodyPr>
            <a:normAutofit/>
          </a:bodyPr>
          <a:lstStyle/>
          <a:p>
            <a:r>
              <a:rPr lang="en-AU" sz="2400" i="1" dirty="0">
                <a:solidFill>
                  <a:schemeClr val="tx2"/>
                </a:solidFill>
              </a:rPr>
              <a:t>Don't use inline styles</a:t>
            </a:r>
            <a:r>
              <a:rPr lang="en-AU" sz="2400" dirty="0">
                <a:solidFill>
                  <a:schemeClr val="tx2"/>
                </a:solidFill>
              </a:rPr>
              <a:t> </a:t>
            </a:r>
            <a:r>
              <a:rPr lang="en-AU" sz="2400" dirty="0"/>
              <a:t>– mixing content with presentation is considered bad practice. </a:t>
            </a:r>
            <a:r>
              <a:rPr lang="en-AU" sz="2400" u="sng" dirty="0">
                <a:solidFill>
                  <a:srgbClr val="FF0000"/>
                </a:solidFill>
              </a:rPr>
              <a:t>Do not copy examples with inline styles from W3Schools – it is the old code!</a:t>
            </a:r>
          </a:p>
          <a:p>
            <a:pPr marL="12700" indent="0">
              <a:buNone/>
            </a:pPr>
            <a:endParaRPr lang="en-AU" sz="2400" dirty="0"/>
          </a:p>
          <a:p>
            <a:r>
              <a:rPr lang="en-AU" sz="2400" dirty="0"/>
              <a:t>We will use internal styles for convenience when there are few rules</a:t>
            </a:r>
          </a:p>
          <a:p>
            <a:pPr marL="12700" indent="0">
              <a:buNone/>
            </a:pPr>
            <a:endParaRPr lang="en-AU" sz="2400" dirty="0"/>
          </a:p>
          <a:p>
            <a:r>
              <a:rPr lang="en-AU" sz="2400" dirty="0"/>
              <a:t>External styles are preferred, and the same CSS file can be applied to many web pages for consistency and reduced redundancy. Do this in all but simple exercises.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25798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CSS Language</a:t>
            </a:r>
          </a:p>
        </p:txBody>
      </p:sp>
      <p:sp>
        <p:nvSpPr>
          <p:cNvPr id="3" name="Content Placeholder 2"/>
          <p:cNvSpPr>
            <a:spLocks noGrp="1"/>
          </p:cNvSpPr>
          <p:nvPr>
            <p:ph idx="1"/>
          </p:nvPr>
        </p:nvSpPr>
        <p:spPr/>
        <p:txBody>
          <a:bodyPr>
            <a:normAutofit/>
          </a:bodyPr>
          <a:lstStyle/>
          <a:p>
            <a:pPr marL="12700" indent="0">
              <a:buNone/>
            </a:pPr>
            <a:r>
              <a:rPr lang="en-AU" sz="2400" dirty="0"/>
              <a:t>The W3C defines what properties of HTML elements exist and what the allowed values are. CSS can be used to set any property to an allowed value.</a:t>
            </a:r>
          </a:p>
          <a:p>
            <a:pPr marL="12700" indent="0">
              <a:buNone/>
            </a:pPr>
            <a:endParaRPr lang="en-AU" sz="2400" dirty="0"/>
          </a:p>
          <a:p>
            <a:pPr marL="12700" indent="0">
              <a:buNone/>
            </a:pPr>
            <a:r>
              <a:rPr lang="en-AU" sz="2400" dirty="0"/>
              <a:t>The most recent version of CSS is CSS3, which builds on previous versions.</a:t>
            </a:r>
          </a:p>
          <a:p>
            <a:pPr marL="12700" indent="0">
              <a:buNone/>
            </a:pPr>
            <a:endParaRPr lang="en-AU" sz="2400" dirty="0"/>
          </a:p>
          <a:p>
            <a:pPr marL="12700" indent="0">
              <a:buNone/>
            </a:pPr>
            <a:r>
              <a:rPr lang="en-AU" sz="2400" dirty="0"/>
              <a:t>It is not necessary to specify which version of CSS you are using. It might be wise to check browser support before using a new rule, however.</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7668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W3Schools</a:t>
            </a:r>
          </a:p>
        </p:txBody>
      </p:sp>
      <p:sp>
        <p:nvSpPr>
          <p:cNvPr id="3" name="Content Placeholder 2"/>
          <p:cNvSpPr>
            <a:spLocks noGrp="1"/>
          </p:cNvSpPr>
          <p:nvPr>
            <p:ph idx="1"/>
          </p:nvPr>
        </p:nvSpPr>
        <p:spPr/>
        <p:txBody>
          <a:bodyPr>
            <a:normAutofit/>
          </a:bodyPr>
          <a:lstStyle/>
          <a:p>
            <a:pPr marL="12700" indent="0">
              <a:buNone/>
            </a:pPr>
            <a:r>
              <a:rPr lang="en-AU" sz="2400" dirty="0"/>
              <a:t>W3Schools.com has excellent references and tutorials on CSS, like other web technologies.</a:t>
            </a:r>
          </a:p>
          <a:p>
            <a:pPr marL="12700" indent="0">
              <a:buNone/>
            </a:pPr>
            <a:endParaRPr lang="en-AU" sz="2400" dirty="0"/>
          </a:p>
          <a:p>
            <a:pPr marL="12700" indent="0">
              <a:buNone/>
            </a:pPr>
            <a:r>
              <a:rPr lang="en-AU" sz="2400" dirty="0">
                <a:hlinkClick r:id="rId2"/>
              </a:rPr>
              <a:t>W3Schools website</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3289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CSS style rules</a:t>
            </a:r>
          </a:p>
        </p:txBody>
      </p:sp>
      <p:sp>
        <p:nvSpPr>
          <p:cNvPr id="3" name="Text Placeholder 2"/>
          <p:cNvSpPr>
            <a:spLocks noGrp="1"/>
          </p:cNvSpPr>
          <p:nvPr>
            <p:ph type="subTitle" idx="1"/>
          </p:nvPr>
        </p:nvSpPr>
        <p:spPr/>
        <p:txBody>
          <a:bodyPr/>
          <a:lstStyle/>
          <a:p>
            <a:r>
              <a:rPr lang="en-AU" sz="2800" dirty="0"/>
              <a:t>Setting properties and values with CSS</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25942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General Rule</a:t>
            </a:r>
          </a:p>
        </p:txBody>
      </p:sp>
      <p:sp>
        <p:nvSpPr>
          <p:cNvPr id="3" name="Content Placeholder 2"/>
          <p:cNvSpPr>
            <a:spLocks noGrp="1"/>
          </p:cNvSpPr>
          <p:nvPr>
            <p:ph idx="1"/>
          </p:nvPr>
        </p:nvSpPr>
        <p:spPr/>
        <p:txBody>
          <a:bodyPr>
            <a:normAutofit/>
          </a:bodyPr>
          <a:lstStyle/>
          <a:p>
            <a:pPr marL="12700" indent="0">
              <a:buNone/>
            </a:pPr>
            <a:r>
              <a:rPr lang="en-AU" sz="2400" dirty="0">
                <a:cs typeface="Courier New" panose="02070309020205020404" pitchFamily="49" charset="0"/>
              </a:rPr>
              <a:t>The general form of a style rule is</a:t>
            </a:r>
          </a:p>
          <a:p>
            <a:pPr marL="12700" indent="0">
              <a:buNone/>
            </a:pPr>
            <a:endParaRPr lang="en-AU" sz="2400" dirty="0">
              <a:cs typeface="Courier New" panose="02070309020205020404" pitchFamily="49" charset="0"/>
            </a:endParaRPr>
          </a:p>
          <a:p>
            <a:pPr marL="12700" indent="0">
              <a:buNone/>
            </a:pPr>
            <a:r>
              <a:rPr lang="en-AU" sz="3200" dirty="0">
                <a:latin typeface="Courier New" panose="02070309020205020404" pitchFamily="49" charset="0"/>
                <a:cs typeface="Courier New" panose="02070309020205020404" pitchFamily="49" charset="0"/>
              </a:rPr>
              <a:t>selector{property: value;}</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rPr>
              <a:t>where the selector identifies what the rule applies to, the property is a valid property of that selector, and value is an allowed value of the property</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00324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Multiple Rules</a:t>
            </a:r>
          </a:p>
        </p:txBody>
      </p:sp>
      <p:sp>
        <p:nvSpPr>
          <p:cNvPr id="3" name="Content Placeholder 2"/>
          <p:cNvSpPr>
            <a:spLocks noGrp="1"/>
          </p:cNvSpPr>
          <p:nvPr>
            <p:ph idx="1"/>
          </p:nvPr>
        </p:nvSpPr>
        <p:spPr/>
        <p:txBody>
          <a:bodyPr>
            <a:normAutofit/>
          </a:bodyPr>
          <a:lstStyle/>
          <a:p>
            <a:pPr marL="12700" indent="0">
              <a:buNone/>
            </a:pPr>
            <a:r>
              <a:rPr lang="en-AU" sz="2400" dirty="0"/>
              <a:t>Multiple rules can apply to a given selector.</a:t>
            </a:r>
          </a:p>
          <a:p>
            <a:r>
              <a:rPr lang="en-AU" sz="2400" dirty="0"/>
              <a:t>All the rules are contained inside a set of curly brackets (also known as braces) </a:t>
            </a:r>
            <a:r>
              <a:rPr lang="en-AU" sz="2400" b="1" dirty="0">
                <a:solidFill>
                  <a:srgbClr val="FF0000"/>
                </a:solidFill>
              </a:rPr>
              <a:t>{}</a:t>
            </a:r>
          </a:p>
          <a:p>
            <a:r>
              <a:rPr lang="en-AU" sz="2400" dirty="0"/>
              <a:t>All rules except the last must be followed by a semi-colon </a:t>
            </a:r>
            <a:r>
              <a:rPr lang="en-AU" sz="2400" b="1" dirty="0">
                <a:solidFill>
                  <a:srgbClr val="FF0000"/>
                </a:solidFill>
              </a:rPr>
              <a:t>;</a:t>
            </a:r>
          </a:p>
          <a:p>
            <a:r>
              <a:rPr lang="en-AU" sz="2400" dirty="0"/>
              <a:t>The last rule may be followed by a semi-colon, but not necessary</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05557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Comments in CSS</a:t>
            </a:r>
          </a:p>
        </p:txBody>
      </p:sp>
      <p:sp>
        <p:nvSpPr>
          <p:cNvPr id="3" name="Content Placeholder 2"/>
          <p:cNvSpPr>
            <a:spLocks noGrp="1"/>
          </p:cNvSpPr>
          <p:nvPr>
            <p:ph idx="1"/>
          </p:nvPr>
        </p:nvSpPr>
        <p:spPr/>
        <p:txBody>
          <a:bodyPr/>
          <a:lstStyle/>
          <a:p>
            <a:pPr marL="12700" indent="0">
              <a:buNone/>
            </a:pPr>
            <a:r>
              <a:rPr lang="en-AU" sz="2400" dirty="0"/>
              <a:t>A comment in a CSS file (or internal style element) looks like this</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 this is a comment */</a:t>
            </a:r>
          </a:p>
          <a:p>
            <a:pPr marL="12700" indent="0">
              <a:buNone/>
            </a:pPr>
            <a:endParaRPr lang="en-AU" sz="2400" dirty="0">
              <a:cs typeface="Courier New" panose="02070309020205020404" pitchFamily="49" charset="0"/>
            </a:endParaRPr>
          </a:p>
          <a:p>
            <a:pPr marL="12700" indent="0">
              <a:buNone/>
            </a:pPr>
            <a:r>
              <a:rPr lang="en-AU" sz="2400" dirty="0">
                <a:cs typeface="Courier New" panose="02070309020205020404" pitchFamily="49" charset="0"/>
              </a:rPr>
              <a:t>Comments are useful to remind you what a given rule is achieving, as CSS can get quite complicated.</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9798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a:t>css</a:t>
            </a:r>
            <a:endParaRPr lang="en-AU" dirty="0"/>
          </a:p>
        </p:txBody>
      </p:sp>
      <p:sp>
        <p:nvSpPr>
          <p:cNvPr id="3" name="Text Placeholder 2"/>
          <p:cNvSpPr>
            <a:spLocks noGrp="1"/>
          </p:cNvSpPr>
          <p:nvPr>
            <p:ph type="subTitle" idx="1"/>
          </p:nvPr>
        </p:nvSpPr>
        <p:spPr/>
        <p:txBody>
          <a:bodyPr/>
          <a:lstStyle/>
          <a:p>
            <a:r>
              <a:rPr lang="en-AU" sz="2800" dirty="0"/>
              <a:t>Cascading Style Sheets</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3326044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Selectors</a:t>
            </a:r>
          </a:p>
        </p:txBody>
      </p:sp>
      <p:sp>
        <p:nvSpPr>
          <p:cNvPr id="3" name="Footer Placeholder 2"/>
          <p:cNvSpPr>
            <a:spLocks noGrp="1"/>
          </p:cNvSpPr>
          <p:nvPr>
            <p:ph type="ftr" sz="quarter" idx="11"/>
          </p:nvPr>
        </p:nvSpPr>
        <p:spPr/>
        <p:txBody>
          <a:bodyPr/>
          <a:lstStyle/>
          <a:p>
            <a:r>
              <a:rPr lang="en-AU"/>
              <a:t>AD006 Associate Degree in IT</a:t>
            </a:r>
          </a:p>
        </p:txBody>
      </p:sp>
      <p:sp>
        <p:nvSpPr>
          <p:cNvPr id="4" name="TextBox 3"/>
          <p:cNvSpPr txBox="1"/>
          <p:nvPr/>
        </p:nvSpPr>
        <p:spPr>
          <a:xfrm>
            <a:off x="457200" y="1475271"/>
            <a:ext cx="8138160" cy="830997"/>
          </a:xfrm>
          <a:prstGeom prst="rect">
            <a:avLst/>
          </a:prstGeom>
          <a:noFill/>
        </p:spPr>
        <p:txBody>
          <a:bodyPr wrap="square" rtlCol="0">
            <a:spAutoFit/>
          </a:bodyPr>
          <a:lstStyle/>
          <a:p>
            <a:r>
              <a:rPr lang="en-AU" sz="2400" dirty="0">
                <a:solidFill>
                  <a:schemeClr val="tx1"/>
                </a:solidFill>
              </a:rPr>
              <a:t>Identify the element(s) on a page that a particular rule applies to</a:t>
            </a:r>
          </a:p>
        </p:txBody>
      </p:sp>
    </p:spTree>
    <p:extLst>
      <p:ext uri="{BB962C8B-B14F-4D97-AF65-F5344CB8AC3E}">
        <p14:creationId xmlns:p14="http://schemas.microsoft.com/office/powerpoint/2010/main" val="262166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Element names</a:t>
            </a:r>
          </a:p>
        </p:txBody>
      </p:sp>
      <p:sp>
        <p:nvSpPr>
          <p:cNvPr id="3" name="Content Placeholder 2"/>
          <p:cNvSpPr>
            <a:spLocks noGrp="1"/>
          </p:cNvSpPr>
          <p:nvPr>
            <p:ph idx="1"/>
          </p:nvPr>
        </p:nvSpPr>
        <p:spPr/>
        <p:txBody>
          <a:bodyPr>
            <a:normAutofit lnSpcReduction="10000"/>
          </a:bodyPr>
          <a:lstStyle/>
          <a:p>
            <a:pPr marL="12700" indent="0">
              <a:buNone/>
            </a:pPr>
            <a:r>
              <a:rPr lang="en-AU" sz="2400" dirty="0"/>
              <a:t>The name of an element (e.g. h1, p, </a:t>
            </a:r>
            <a:r>
              <a:rPr lang="en-AU" sz="2400" dirty="0" err="1"/>
              <a:t>img</a:t>
            </a:r>
            <a:r>
              <a:rPr lang="en-AU" sz="2400" dirty="0"/>
              <a:t>) is a selector, which will apply a rule to all elements of that type on the page.</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h1{font-family: Verdana}</a:t>
            </a:r>
          </a:p>
          <a:p>
            <a:pPr marL="12700" indent="0">
              <a:buNone/>
            </a:pPr>
            <a:r>
              <a:rPr lang="en-AU" sz="2400" dirty="0">
                <a:cs typeface="Courier New" panose="02070309020205020404" pitchFamily="49" charset="0"/>
              </a:rPr>
              <a:t>this will make the font of all h1 elements on the page Verdana.</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800" dirty="0">
                <a:latin typeface="Courier New" panose="02070309020205020404" pitchFamily="49" charset="0"/>
                <a:cs typeface="Courier New" panose="02070309020205020404" pitchFamily="49" charset="0"/>
              </a:rPr>
              <a:t>h1, h2{font-family: Verdana}</a:t>
            </a:r>
          </a:p>
          <a:p>
            <a:pPr marL="12700" indent="0">
              <a:buNone/>
            </a:pPr>
            <a:r>
              <a:rPr lang="en-AU" sz="2400" dirty="0">
                <a:cs typeface="Courier New" panose="02070309020205020404" pitchFamily="49" charset="0"/>
              </a:rPr>
              <a:t>This applies the rule to h1 </a:t>
            </a:r>
            <a:r>
              <a:rPr lang="en-AU" sz="2400" u="sng" dirty="0">
                <a:cs typeface="Courier New" panose="02070309020205020404" pitchFamily="49" charset="0"/>
              </a:rPr>
              <a:t>and</a:t>
            </a:r>
            <a:r>
              <a:rPr lang="en-AU" sz="2400" dirty="0">
                <a:cs typeface="Courier New" panose="02070309020205020404" pitchFamily="49" charset="0"/>
              </a:rPr>
              <a:t> h2 elements.</a:t>
            </a:r>
          </a:p>
          <a:p>
            <a:pPr marL="12700" indent="0">
              <a:buNone/>
            </a:pPr>
            <a:endParaRPr lang="en-AU" sz="2400"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27077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Descendant selectors</a:t>
            </a:r>
          </a:p>
        </p:txBody>
      </p:sp>
      <p:sp>
        <p:nvSpPr>
          <p:cNvPr id="3" name="Content Placeholder 2"/>
          <p:cNvSpPr>
            <a:spLocks noGrp="1"/>
          </p:cNvSpPr>
          <p:nvPr>
            <p:ph idx="1"/>
          </p:nvPr>
        </p:nvSpPr>
        <p:spPr/>
        <p:txBody>
          <a:bodyPr>
            <a:normAutofit lnSpcReduction="10000"/>
          </a:bodyPr>
          <a:lstStyle/>
          <a:p>
            <a:pPr marL="12700" indent="0">
              <a:buNone/>
            </a:pPr>
            <a:r>
              <a:rPr lang="en-AU" sz="2400" dirty="0"/>
              <a:t>You can specify an element that is contained in another element (called a descendant or child) with</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nav a{text-decoration: none;}</a:t>
            </a:r>
          </a:p>
          <a:p>
            <a:pPr marL="12700" indent="0">
              <a:buNone/>
            </a:pPr>
            <a:endParaRPr lang="en-AU" sz="2400" dirty="0">
              <a:cs typeface="Courier New" panose="02070309020205020404" pitchFamily="49" charset="0"/>
            </a:endParaRPr>
          </a:p>
          <a:p>
            <a:pPr marL="12700" indent="0">
              <a:buNone/>
            </a:pPr>
            <a:r>
              <a:rPr lang="en-AU" sz="2400" dirty="0">
                <a:cs typeface="Courier New" panose="02070309020205020404" pitchFamily="49" charset="0"/>
              </a:rPr>
              <a:t>which applies the rule (remove the underline) to hyperlinks (</a:t>
            </a:r>
            <a:r>
              <a:rPr lang="en-AU" sz="2400" dirty="0">
                <a:solidFill>
                  <a:srgbClr val="FF0000"/>
                </a:solidFill>
                <a:cs typeface="Courier New" panose="02070309020205020404" pitchFamily="49" charset="0"/>
              </a:rPr>
              <a:t>a</a:t>
            </a:r>
            <a:r>
              <a:rPr lang="en-AU" sz="2400" dirty="0">
                <a:cs typeface="Courier New" panose="02070309020205020404" pitchFamily="49" charset="0"/>
              </a:rPr>
              <a:t> elements) that are inside a </a:t>
            </a:r>
            <a:r>
              <a:rPr lang="en-AU" sz="2400" dirty="0">
                <a:solidFill>
                  <a:srgbClr val="FF0000"/>
                </a:solidFill>
                <a:cs typeface="Courier New" panose="02070309020205020404" pitchFamily="49" charset="0"/>
              </a:rPr>
              <a:t>nav</a:t>
            </a:r>
            <a:r>
              <a:rPr lang="en-AU" sz="2400" dirty="0">
                <a:cs typeface="Courier New" panose="02070309020205020404" pitchFamily="49" charset="0"/>
              </a:rPr>
              <a:t> element but not to </a:t>
            </a:r>
            <a:r>
              <a:rPr lang="en-AU" sz="2400" dirty="0">
                <a:solidFill>
                  <a:srgbClr val="FF0000"/>
                </a:solidFill>
                <a:cs typeface="Courier New" panose="02070309020205020404" pitchFamily="49" charset="0"/>
              </a:rPr>
              <a:t>a</a:t>
            </a:r>
            <a:r>
              <a:rPr lang="en-AU" sz="2400" dirty="0">
                <a:cs typeface="Courier New" panose="02070309020205020404" pitchFamily="49" charset="0"/>
              </a:rPr>
              <a:t> elements that are not inside a </a:t>
            </a:r>
            <a:r>
              <a:rPr lang="en-AU" sz="2400" dirty="0">
                <a:solidFill>
                  <a:srgbClr val="FF0000"/>
                </a:solidFill>
                <a:cs typeface="Courier New" panose="02070309020205020404" pitchFamily="49" charset="0"/>
              </a:rPr>
              <a:t>nav</a:t>
            </a:r>
            <a:r>
              <a:rPr lang="en-AU" sz="2400" dirty="0">
                <a:cs typeface="Courier New" panose="02070309020205020404" pitchFamily="49" charset="0"/>
              </a:rPr>
              <a:t>.</a:t>
            </a:r>
          </a:p>
          <a:p>
            <a:pPr marL="12700" indent="0">
              <a:buNone/>
            </a:pPr>
            <a:endParaRPr lang="en-AU" sz="2400" dirty="0">
              <a:cs typeface="Courier New" panose="02070309020205020404" pitchFamily="49" charset="0"/>
            </a:endParaRPr>
          </a:p>
          <a:p>
            <a:pPr marL="12700" indent="0">
              <a:buNone/>
            </a:pPr>
            <a:r>
              <a:rPr lang="en-AU" sz="2400" dirty="0">
                <a:cs typeface="Courier New" panose="02070309020205020404" pitchFamily="49" charset="0"/>
                <a:hlinkClick r:id="rId2"/>
              </a:rPr>
              <a:t>css_04</a:t>
            </a:r>
            <a:endParaRPr lang="en-AU" sz="2400"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883649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class attribute</a:t>
            </a:r>
          </a:p>
        </p:txBody>
      </p:sp>
      <p:sp>
        <p:nvSpPr>
          <p:cNvPr id="3" name="Content Placeholder 2"/>
          <p:cNvSpPr>
            <a:spLocks noGrp="1"/>
          </p:cNvSpPr>
          <p:nvPr>
            <p:ph idx="1"/>
          </p:nvPr>
        </p:nvSpPr>
        <p:spPr/>
        <p:txBody>
          <a:bodyPr>
            <a:normAutofit/>
          </a:bodyPr>
          <a:lstStyle/>
          <a:p>
            <a:pPr marL="12700" indent="0">
              <a:buNone/>
            </a:pPr>
            <a:r>
              <a:rPr lang="en-AU" sz="2400" dirty="0"/>
              <a:t>Any element on a web page can have a class attribute set</a:t>
            </a:r>
          </a:p>
          <a:p>
            <a:pPr marL="12700" indent="0">
              <a:buNone/>
            </a:pPr>
            <a:endParaRPr lang="en-AU" sz="2400" dirty="0"/>
          </a:p>
          <a:p>
            <a:pPr marL="12700" indent="0">
              <a:buNone/>
            </a:pPr>
            <a:r>
              <a:rPr lang="en-AU" sz="2400" dirty="0">
                <a:latin typeface="Courier New" panose="02070309020205020404" pitchFamily="49" charset="0"/>
                <a:cs typeface="Courier New" panose="02070309020205020404" pitchFamily="49" charset="0"/>
              </a:rPr>
              <a:t>&lt;p class="intro"&gt;Lorem ipsum </a:t>
            </a:r>
            <a:r>
              <a:rPr lang="en-AU" sz="2400" dirty="0" err="1">
                <a:latin typeface="Courier New" panose="02070309020205020404" pitchFamily="49" charset="0"/>
                <a:cs typeface="Courier New" panose="02070309020205020404" pitchFamily="49" charset="0"/>
              </a:rPr>
              <a:t>dolor</a:t>
            </a:r>
            <a:r>
              <a:rPr lang="en-AU" sz="2400" dirty="0">
                <a:latin typeface="Courier New" panose="02070309020205020404" pitchFamily="49" charset="0"/>
                <a:cs typeface="Courier New" panose="02070309020205020404" pitchFamily="49" charset="0"/>
              </a:rPr>
              <a:t> sit </a:t>
            </a:r>
            <a:r>
              <a:rPr lang="en-AU" sz="2400" dirty="0" err="1">
                <a:latin typeface="Courier New" panose="02070309020205020404" pitchFamily="49" charset="0"/>
                <a:cs typeface="Courier New" panose="02070309020205020404" pitchFamily="49" charset="0"/>
              </a:rPr>
              <a:t>amet</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consectetur</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adipiscing</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elit</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Praesent</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lobortis</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viverra</a:t>
            </a:r>
            <a:r>
              <a:rPr lang="en-AU" sz="2400" dirty="0">
                <a:latin typeface="Courier New" panose="02070309020205020404" pitchFamily="49" charset="0"/>
                <a:cs typeface="Courier New" panose="02070309020205020404" pitchFamily="49" charset="0"/>
              </a:rPr>
              <a:t> ex, non </a:t>
            </a:r>
            <a:r>
              <a:rPr lang="en-AU" sz="2400" dirty="0" err="1">
                <a:latin typeface="Courier New" panose="02070309020205020404" pitchFamily="49" charset="0"/>
                <a:cs typeface="Courier New" panose="02070309020205020404" pitchFamily="49" charset="0"/>
              </a:rPr>
              <a:t>faucibus</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metus</a:t>
            </a:r>
            <a:r>
              <a:rPr lang="en-AU" sz="2400" dirty="0">
                <a:latin typeface="Courier New" panose="02070309020205020404" pitchFamily="49" charset="0"/>
                <a:cs typeface="Courier New" panose="02070309020205020404" pitchFamily="49" charset="0"/>
              </a:rPr>
              <a:t> </a:t>
            </a:r>
            <a:r>
              <a:rPr lang="en-AU" sz="2400" dirty="0" err="1">
                <a:latin typeface="Courier New" panose="02070309020205020404" pitchFamily="49" charset="0"/>
                <a:cs typeface="Courier New" panose="02070309020205020404" pitchFamily="49" charset="0"/>
              </a:rPr>
              <a:t>efficitur</a:t>
            </a:r>
            <a:r>
              <a:rPr lang="en-AU" sz="2400" dirty="0">
                <a:latin typeface="Courier New" panose="02070309020205020404" pitchFamily="49" charset="0"/>
                <a:cs typeface="Courier New" panose="02070309020205020404" pitchFamily="49" charset="0"/>
              </a:rPr>
              <a:t> et. </a:t>
            </a:r>
            <a:r>
              <a:rPr lang="en-AU" sz="2400" dirty="0" err="1">
                <a:latin typeface="Courier New" panose="02070309020205020404" pitchFamily="49" charset="0"/>
                <a:cs typeface="Courier New" panose="02070309020205020404" pitchFamily="49" charset="0"/>
              </a:rPr>
              <a:t>Interdum</a:t>
            </a:r>
            <a:r>
              <a:rPr lang="en-AU" sz="2400" dirty="0">
                <a:latin typeface="Courier New" panose="02070309020205020404" pitchFamily="49" charset="0"/>
                <a:cs typeface="Courier New" panose="02070309020205020404" pitchFamily="49" charset="0"/>
              </a:rPr>
              <a:t> et </a:t>
            </a:r>
            <a:r>
              <a:rPr lang="en-AU" sz="2400" dirty="0" err="1">
                <a:latin typeface="Courier New" panose="02070309020205020404" pitchFamily="49" charset="0"/>
                <a:cs typeface="Courier New" panose="02070309020205020404" pitchFamily="49" charset="0"/>
              </a:rPr>
              <a:t>malesuada</a:t>
            </a:r>
            <a:r>
              <a:rPr lang="en-AU" sz="2400" dirty="0">
                <a:latin typeface="Courier New" panose="02070309020205020404" pitchFamily="49" charset="0"/>
                <a:cs typeface="Courier New" panose="02070309020205020404" pitchFamily="49" charset="0"/>
              </a:rPr>
              <a:t> fames ac ante ipsum </a:t>
            </a:r>
            <a:r>
              <a:rPr lang="en-AU" sz="2400" dirty="0" err="1">
                <a:latin typeface="Courier New" panose="02070309020205020404" pitchFamily="49" charset="0"/>
                <a:cs typeface="Courier New" panose="02070309020205020404" pitchFamily="49" charset="0"/>
              </a:rPr>
              <a:t>primis</a:t>
            </a:r>
            <a:r>
              <a:rPr lang="en-AU" sz="2400" dirty="0">
                <a:latin typeface="Courier New" panose="02070309020205020404" pitchFamily="49" charset="0"/>
                <a:cs typeface="Courier New" panose="02070309020205020404" pitchFamily="49" charset="0"/>
              </a:rPr>
              <a:t> in </a:t>
            </a:r>
            <a:r>
              <a:rPr lang="en-AU" sz="2400" dirty="0" err="1">
                <a:latin typeface="Courier New" panose="02070309020205020404" pitchFamily="49" charset="0"/>
                <a:cs typeface="Courier New" panose="02070309020205020404" pitchFamily="49" charset="0"/>
              </a:rPr>
              <a:t>faucibus</a:t>
            </a:r>
            <a:r>
              <a:rPr lang="en-AU" sz="2400" dirty="0">
                <a:latin typeface="Courier New" panose="02070309020205020404" pitchFamily="49" charset="0"/>
                <a:cs typeface="Courier New" panose="02070309020205020404" pitchFamily="49" charset="0"/>
              </a:rPr>
              <a:t>.&lt;/p&gt;</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rPr>
              <a:t>You make up the name of the class (within limits, e.g. don't use spaces in class names)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73502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class selector</a:t>
            </a:r>
          </a:p>
        </p:txBody>
      </p:sp>
      <p:sp>
        <p:nvSpPr>
          <p:cNvPr id="3" name="Content Placeholder 2"/>
          <p:cNvSpPr>
            <a:spLocks noGrp="1"/>
          </p:cNvSpPr>
          <p:nvPr>
            <p:ph idx="1"/>
          </p:nvPr>
        </p:nvSpPr>
        <p:spPr/>
        <p:txBody>
          <a:bodyPr>
            <a:normAutofit/>
          </a:bodyPr>
          <a:lstStyle/>
          <a:p>
            <a:pPr marL="12700" indent="0">
              <a:buNone/>
            </a:pPr>
            <a:r>
              <a:rPr lang="en-AU" sz="2400" dirty="0"/>
              <a:t>The selector for a class in a CSS rule is the name of the class preceded by a </a:t>
            </a:r>
            <a:r>
              <a:rPr lang="en-AU" sz="2400" dirty="0">
                <a:solidFill>
                  <a:srgbClr val="FF0000"/>
                </a:solidFill>
              </a:rPr>
              <a:t>.</a:t>
            </a:r>
            <a:r>
              <a:rPr lang="en-AU" sz="2400" dirty="0"/>
              <a:t> (with no space). So, for the paragraph on the previous slide, the rule would be</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.intro{font-weight: bold;}</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hlinkClick r:id="rId2"/>
              </a:rPr>
              <a:t>css_05</a:t>
            </a:r>
            <a:endParaRPr lang="en-AU" sz="2400"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426497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class can apply to many elements</a:t>
            </a:r>
          </a:p>
        </p:txBody>
      </p:sp>
      <p:sp>
        <p:nvSpPr>
          <p:cNvPr id="3" name="Content Placeholder 2"/>
          <p:cNvSpPr>
            <a:spLocks noGrp="1"/>
          </p:cNvSpPr>
          <p:nvPr>
            <p:ph idx="1"/>
          </p:nvPr>
        </p:nvSpPr>
        <p:spPr/>
        <p:txBody>
          <a:bodyPr>
            <a:normAutofit/>
          </a:bodyPr>
          <a:lstStyle/>
          <a:p>
            <a:r>
              <a:rPr lang="en-AU" sz="2400" dirty="0"/>
              <a:t>a specific class name can be used on more than one element on a page</a:t>
            </a:r>
          </a:p>
          <a:p>
            <a:pPr marL="12700" indent="0">
              <a:buNone/>
            </a:pPr>
            <a:endParaRPr lang="en-AU" sz="2400" dirty="0"/>
          </a:p>
          <a:p>
            <a:r>
              <a:rPr lang="en-AU" sz="2400" dirty="0"/>
              <a:t>the elements don't have to be of the same type, so you can give a specific class name to a p element, an h1 element, an li element, etc.</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48383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Multiple classes</a:t>
            </a:r>
          </a:p>
        </p:txBody>
      </p:sp>
      <p:sp>
        <p:nvSpPr>
          <p:cNvPr id="3" name="Content Placeholder 2"/>
          <p:cNvSpPr>
            <a:spLocks noGrp="1"/>
          </p:cNvSpPr>
          <p:nvPr>
            <p:ph idx="1"/>
          </p:nvPr>
        </p:nvSpPr>
        <p:spPr/>
        <p:txBody>
          <a:bodyPr>
            <a:normAutofit/>
          </a:bodyPr>
          <a:lstStyle/>
          <a:p>
            <a:pPr marL="12700" indent="0">
              <a:buNone/>
            </a:pPr>
            <a:r>
              <a:rPr lang="en-AU" sz="2400" dirty="0"/>
              <a:t>An element can have more than one class. Use quotes and spaces to separate class names</a:t>
            </a:r>
          </a:p>
          <a:p>
            <a:pPr marL="12700" indent="0">
              <a:buNone/>
            </a:pPr>
            <a:r>
              <a:rPr lang="en-AU" sz="2800" dirty="0">
                <a:latin typeface="Courier New" panose="02070309020205020404" pitchFamily="49" charset="0"/>
                <a:cs typeface="Courier New" panose="02070309020205020404" pitchFamily="49" charset="0"/>
              </a:rPr>
              <a:t>&lt;p class="intro odd"&gt;Lorem ipsum </a:t>
            </a:r>
            <a:r>
              <a:rPr lang="en-AU" sz="2800" dirty="0" err="1">
                <a:latin typeface="Courier New" panose="02070309020205020404" pitchFamily="49" charset="0"/>
                <a:cs typeface="Courier New" panose="02070309020205020404" pitchFamily="49" charset="0"/>
              </a:rPr>
              <a:t>dolor</a:t>
            </a:r>
            <a:r>
              <a:rPr lang="en-AU" sz="2800" dirty="0">
                <a:latin typeface="Courier New" panose="02070309020205020404" pitchFamily="49" charset="0"/>
                <a:cs typeface="Courier New" panose="02070309020205020404" pitchFamily="49" charset="0"/>
              </a:rPr>
              <a:t> sit </a:t>
            </a:r>
            <a:r>
              <a:rPr lang="en-AU" sz="2800" dirty="0" err="1">
                <a:latin typeface="Courier New" panose="02070309020205020404" pitchFamily="49" charset="0"/>
                <a:cs typeface="Courier New" panose="02070309020205020404" pitchFamily="49" charset="0"/>
              </a:rPr>
              <a:t>amet</a:t>
            </a:r>
            <a:r>
              <a:rPr lang="en-AU" sz="2800" dirty="0">
                <a:latin typeface="Courier New" panose="02070309020205020404" pitchFamily="49" charset="0"/>
                <a:cs typeface="Courier New" panose="02070309020205020404" pitchFamily="49" charset="0"/>
              </a:rPr>
              <a:t>&lt;/p&gt;</a:t>
            </a:r>
          </a:p>
          <a:p>
            <a:pPr marL="12700" indent="0">
              <a:buNone/>
            </a:pPr>
            <a:r>
              <a:rPr lang="en-AU" sz="2400" dirty="0">
                <a:cs typeface="Courier New" panose="02070309020205020404" pitchFamily="49" charset="0"/>
              </a:rPr>
              <a:t>In this example intro and odd are two different classes, each with its own rules. All the rules are applied to this paragraph.</a:t>
            </a:r>
          </a:p>
          <a:p>
            <a:pPr marL="12700" indent="0">
              <a:buNone/>
            </a:pPr>
            <a:r>
              <a:rPr lang="en-AU" sz="2800" dirty="0">
                <a:latin typeface="Courier New" panose="02070309020205020404" pitchFamily="49" charset="0"/>
                <a:cs typeface="Courier New" panose="02070309020205020404" pitchFamily="49" charset="0"/>
              </a:rPr>
              <a:t>.intro{font-weight: bold}</a:t>
            </a:r>
          </a:p>
          <a:p>
            <a:pPr marL="12700" indent="0">
              <a:buNone/>
            </a:pPr>
            <a:r>
              <a:rPr lang="en-AU" sz="2800" dirty="0">
                <a:latin typeface="Courier New" panose="02070309020205020404" pitchFamily="49" charset="0"/>
                <a:cs typeface="Courier New" panose="02070309020205020404" pitchFamily="49" charset="0"/>
              </a:rPr>
              <a:t>.odd{background-</a:t>
            </a:r>
            <a:r>
              <a:rPr lang="en-AU" sz="2800" dirty="0" err="1">
                <a:latin typeface="Courier New" panose="02070309020205020404" pitchFamily="49" charset="0"/>
                <a:cs typeface="Courier New" panose="02070309020205020404" pitchFamily="49" charset="0"/>
              </a:rPr>
              <a:t>color</a:t>
            </a:r>
            <a:r>
              <a:rPr lang="en-AU" sz="2800" dirty="0">
                <a:latin typeface="Courier New" panose="02070309020205020404" pitchFamily="49" charset="0"/>
                <a:cs typeface="Courier New" panose="02070309020205020404" pitchFamily="49" charset="0"/>
              </a:rPr>
              <a:t>: yellow}</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891619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a Library of Classes</a:t>
            </a:r>
          </a:p>
        </p:txBody>
      </p:sp>
      <p:sp>
        <p:nvSpPr>
          <p:cNvPr id="3" name="Content Placeholder 2"/>
          <p:cNvSpPr>
            <a:spLocks noGrp="1"/>
          </p:cNvSpPr>
          <p:nvPr>
            <p:ph idx="1"/>
          </p:nvPr>
        </p:nvSpPr>
        <p:spPr/>
        <p:txBody>
          <a:bodyPr>
            <a:normAutofit/>
          </a:bodyPr>
          <a:lstStyle/>
          <a:p>
            <a:pPr marL="12700" indent="0">
              <a:buNone/>
            </a:pPr>
            <a:r>
              <a:rPr lang="en-AU" sz="2400" dirty="0"/>
              <a:t>You can define several classes in a file (or within a page) and apply them to page elements instead of styling the elements individually</a:t>
            </a:r>
          </a:p>
          <a:p>
            <a:pPr marL="12700" indent="0">
              <a:buNone/>
            </a:pPr>
            <a:r>
              <a:rPr lang="en-AU" sz="2400" dirty="0">
                <a:hlinkClick r:id="rId2">
                  <a:extLst>
                    <a:ext uri="{A12FA001-AC4F-418D-AE19-62706E023703}">
                      <ahyp:hlinkClr xmlns:ahyp="http://schemas.microsoft.com/office/drawing/2018/hyperlinkcolor" val="tx"/>
                    </a:ext>
                  </a:extLst>
                </a:hlinkClick>
              </a:rPr>
              <a:t>css_06</a:t>
            </a:r>
            <a:endParaRPr lang="en-AU" sz="2400" dirty="0"/>
          </a:p>
          <a:p>
            <a:pPr marL="12700" indent="0">
              <a:buNone/>
            </a:pPr>
            <a:br>
              <a:rPr lang="en-AU" sz="2400" dirty="0"/>
            </a:br>
            <a:r>
              <a:rPr lang="en-AU" sz="2400" dirty="0"/>
              <a:t>Creating a library of classes is what frameworks like Bootstrap do, amongst other things.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11158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id attribute</a:t>
            </a:r>
          </a:p>
        </p:txBody>
      </p:sp>
      <p:sp>
        <p:nvSpPr>
          <p:cNvPr id="3" name="Content Placeholder 2"/>
          <p:cNvSpPr>
            <a:spLocks noGrp="1"/>
          </p:cNvSpPr>
          <p:nvPr>
            <p:ph idx="1"/>
          </p:nvPr>
        </p:nvSpPr>
        <p:spPr>
          <a:xfrm>
            <a:off x="457200" y="1625890"/>
            <a:ext cx="8289235" cy="4216335"/>
          </a:xfrm>
        </p:spPr>
        <p:txBody>
          <a:bodyPr>
            <a:noAutofit/>
          </a:bodyPr>
          <a:lstStyle/>
          <a:p>
            <a:pPr marL="12700" indent="0">
              <a:buNone/>
            </a:pPr>
            <a:r>
              <a:rPr lang="en-AU" sz="2400" dirty="0"/>
              <a:t>Any element on a web page can have an id attribute set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&lt;p id="intro"&gt;Lorem ipsum </a:t>
            </a:r>
            <a:r>
              <a:rPr lang="en-AU" sz="2800" dirty="0" err="1">
                <a:latin typeface="Courier New" panose="02070309020205020404" pitchFamily="49" charset="0"/>
                <a:cs typeface="Courier New" panose="02070309020205020404" pitchFamily="49" charset="0"/>
              </a:rPr>
              <a:t>dolor</a:t>
            </a:r>
            <a:r>
              <a:rPr lang="en-AU" sz="2800" dirty="0">
                <a:latin typeface="Courier New" panose="02070309020205020404" pitchFamily="49" charset="0"/>
                <a:cs typeface="Courier New" panose="02070309020205020404" pitchFamily="49" charset="0"/>
              </a:rPr>
              <a:t> sit </a:t>
            </a:r>
            <a:r>
              <a:rPr lang="en-AU" sz="2800" dirty="0" err="1">
                <a:latin typeface="Courier New" panose="02070309020205020404" pitchFamily="49" charset="0"/>
                <a:cs typeface="Courier New" panose="02070309020205020404" pitchFamily="49" charset="0"/>
              </a:rPr>
              <a:t>amet</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consectetur</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adipiscing</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elit</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Praesent</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lobortis</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viverra</a:t>
            </a:r>
            <a:r>
              <a:rPr lang="en-AU" sz="2800" dirty="0">
                <a:latin typeface="Courier New" panose="02070309020205020404" pitchFamily="49" charset="0"/>
                <a:cs typeface="Courier New" panose="02070309020205020404" pitchFamily="49" charset="0"/>
              </a:rPr>
              <a:t> ex, non </a:t>
            </a:r>
            <a:r>
              <a:rPr lang="en-AU" sz="2800" dirty="0" err="1">
                <a:latin typeface="Courier New" panose="02070309020205020404" pitchFamily="49" charset="0"/>
                <a:cs typeface="Courier New" panose="02070309020205020404" pitchFamily="49" charset="0"/>
              </a:rPr>
              <a:t>faucibus</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metus</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efficitur</a:t>
            </a:r>
            <a:r>
              <a:rPr lang="en-AU" sz="2800" dirty="0">
                <a:latin typeface="Courier New" panose="02070309020205020404" pitchFamily="49" charset="0"/>
                <a:cs typeface="Courier New" panose="02070309020205020404" pitchFamily="49" charset="0"/>
              </a:rPr>
              <a:t> et.&lt;/p&gt;</a:t>
            </a:r>
          </a:p>
          <a:p>
            <a:pPr marL="12700" indent="0">
              <a:buNone/>
            </a:pPr>
            <a:endParaRPr lang="en-AU" sz="2400" dirty="0">
              <a:cs typeface="Courier New" panose="02070309020205020404" pitchFamily="49" charset="0"/>
            </a:endParaRPr>
          </a:p>
          <a:p>
            <a:pPr marL="12700" indent="0">
              <a:buNone/>
            </a:pPr>
            <a:r>
              <a:rPr lang="en-AU" sz="2400" dirty="0">
                <a:cs typeface="Courier New" panose="02070309020205020404" pitchFamily="49" charset="0"/>
              </a:rPr>
              <a:t>You make up the name of the id (within limits, e.g. don't use spaces in id names)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48040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id selector</a:t>
            </a:r>
          </a:p>
        </p:txBody>
      </p:sp>
      <p:sp>
        <p:nvSpPr>
          <p:cNvPr id="3" name="Content Placeholder 2"/>
          <p:cNvSpPr>
            <a:spLocks noGrp="1"/>
          </p:cNvSpPr>
          <p:nvPr>
            <p:ph idx="1"/>
          </p:nvPr>
        </p:nvSpPr>
        <p:spPr/>
        <p:txBody>
          <a:bodyPr>
            <a:normAutofit/>
          </a:bodyPr>
          <a:lstStyle/>
          <a:p>
            <a:pPr marL="12700" indent="0">
              <a:buNone/>
            </a:pPr>
            <a:r>
              <a:rPr lang="en-AU" sz="2400" dirty="0"/>
              <a:t>The selector for an id in a CSS rule is the name of the class preceded by a  </a:t>
            </a:r>
            <a:r>
              <a:rPr lang="en-AU" sz="2400" b="1" dirty="0">
                <a:solidFill>
                  <a:srgbClr val="FF0000"/>
                </a:solidFill>
              </a:rPr>
              <a:t>#</a:t>
            </a:r>
            <a:r>
              <a:rPr lang="en-AU" sz="2400" dirty="0"/>
              <a:t> (with no space). So for the paragraph on the previous slide the rule would be</a:t>
            </a:r>
          </a:p>
          <a:p>
            <a:pPr marL="12700" indent="0">
              <a:buNone/>
            </a:pPr>
            <a:endParaRPr lang="en-AU" sz="2800" dirty="0"/>
          </a:p>
          <a:p>
            <a:pPr marL="12700" indent="0">
              <a:buNone/>
            </a:pPr>
            <a:r>
              <a:rPr lang="en-AU" sz="2800" dirty="0">
                <a:latin typeface="Courier New" panose="02070309020205020404" pitchFamily="49" charset="0"/>
                <a:cs typeface="Courier New" panose="02070309020205020404" pitchFamily="49" charset="0"/>
              </a:rPr>
              <a:t>#intro{font-weight: bold;}</a:t>
            </a:r>
          </a:p>
          <a:p>
            <a:pPr marL="12700" indent="0">
              <a:buNone/>
            </a:pPr>
            <a:endParaRPr lang="en-AU" sz="28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hlinkClick r:id="rId2">
                  <a:extLst>
                    <a:ext uri="{A12FA001-AC4F-418D-AE19-62706E023703}">
                      <ahyp:hlinkClr xmlns:ahyp="http://schemas.microsoft.com/office/drawing/2018/hyperlinkcolor" val="tx"/>
                    </a:ext>
                  </a:extLst>
                </a:hlinkClick>
              </a:rPr>
              <a:t>css_07</a:t>
            </a:r>
            <a:endParaRPr lang="en-AU" sz="2400" dirty="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92001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 CSS &amp; JavaScript</a:t>
            </a:r>
          </a:p>
        </p:txBody>
      </p:sp>
      <p:sp>
        <p:nvSpPr>
          <p:cNvPr id="4" name="Footer Placeholder 3"/>
          <p:cNvSpPr>
            <a:spLocks noGrp="1"/>
          </p:cNvSpPr>
          <p:nvPr>
            <p:ph type="ftr" sz="quarter" idx="11"/>
          </p:nvPr>
        </p:nvSpPr>
        <p:spPr/>
        <p:txBody>
          <a:bodyPr/>
          <a:lstStyle/>
          <a:p>
            <a:r>
              <a:rPr lang="en-AU"/>
              <a:t>AD006 Associate Degree in IT</a:t>
            </a:r>
          </a:p>
        </p:txBody>
      </p:sp>
      <p:pic>
        <p:nvPicPr>
          <p:cNvPr id="5122" name="Picture 2" descr="How HTML, CSS and JavaScript are Used for Web Development?">
            <a:extLst>
              <a:ext uri="{FF2B5EF4-FFF2-40B4-BE49-F238E27FC236}">
                <a16:creationId xmlns:a16="http://schemas.microsoft.com/office/drawing/2014/main" id="{BD9D5A50-FF8F-6019-D05C-832F18E32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68" y="1363664"/>
            <a:ext cx="7082264" cy="43784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A2B7B8-DABE-D879-534C-F5726EC3E1CA}"/>
              </a:ext>
            </a:extLst>
          </p:cNvPr>
          <p:cNvSpPr txBox="1"/>
          <p:nvPr/>
        </p:nvSpPr>
        <p:spPr>
          <a:xfrm>
            <a:off x="1030868" y="5854355"/>
            <a:ext cx="4572000" cy="246221"/>
          </a:xfrm>
          <a:prstGeom prst="rect">
            <a:avLst/>
          </a:prstGeom>
          <a:noFill/>
        </p:spPr>
        <p:txBody>
          <a:bodyPr wrap="square">
            <a:spAutoFit/>
          </a:bodyPr>
          <a:lstStyle/>
          <a:p>
            <a:r>
              <a:rPr lang="en-US" dirty="0">
                <a:solidFill>
                  <a:schemeClr val="tx1"/>
                </a:solidFill>
              </a:rPr>
              <a:t>https://www.1training.org/blog/html-</a:t>
            </a:r>
            <a:r>
              <a:rPr lang="en-US" dirty="0" err="1">
                <a:solidFill>
                  <a:schemeClr val="tx1"/>
                </a:solidFill>
              </a:rPr>
              <a:t>css</a:t>
            </a:r>
            <a:r>
              <a:rPr lang="en-US" dirty="0">
                <a:solidFill>
                  <a:schemeClr val="tx1"/>
                </a:solidFill>
              </a:rPr>
              <a:t>-</a:t>
            </a:r>
            <a:r>
              <a:rPr lang="en-US" dirty="0" err="1">
                <a:solidFill>
                  <a:schemeClr val="tx1"/>
                </a:solidFill>
              </a:rPr>
              <a:t>javascript</a:t>
            </a:r>
            <a:r>
              <a:rPr lang="en-US" dirty="0">
                <a:solidFill>
                  <a:schemeClr val="tx1"/>
                </a:solidFill>
              </a:rPr>
              <a:t>-web-development/</a:t>
            </a:r>
          </a:p>
        </p:txBody>
      </p:sp>
    </p:spTree>
    <p:extLst>
      <p:ext uri="{BB962C8B-B14F-4D97-AF65-F5344CB8AC3E}">
        <p14:creationId xmlns:p14="http://schemas.microsoft.com/office/powerpoint/2010/main" val="126231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 id Must be Unique</a:t>
            </a:r>
          </a:p>
        </p:txBody>
      </p:sp>
      <p:sp>
        <p:nvSpPr>
          <p:cNvPr id="3" name="Content Placeholder 2"/>
          <p:cNvSpPr>
            <a:spLocks noGrp="1"/>
          </p:cNvSpPr>
          <p:nvPr>
            <p:ph idx="1"/>
          </p:nvPr>
        </p:nvSpPr>
        <p:spPr/>
        <p:txBody>
          <a:bodyPr>
            <a:normAutofit/>
          </a:bodyPr>
          <a:lstStyle/>
          <a:p>
            <a:pPr marL="12700" indent="0">
              <a:buNone/>
            </a:pPr>
            <a:r>
              <a:rPr lang="en-AU" sz="2400" dirty="0"/>
              <a:t>A specific id (for example 'first' in the previous slide) can only apply to </a:t>
            </a:r>
            <a:r>
              <a:rPr lang="en-AU" sz="2400" b="1" dirty="0">
                <a:solidFill>
                  <a:srgbClr val="FF0000"/>
                </a:solidFill>
              </a:rPr>
              <a:t>one</a:t>
            </a:r>
            <a:r>
              <a:rPr lang="en-AU" sz="2400" dirty="0"/>
              <a:t> element on a page.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30763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Pseudo-classes</a:t>
            </a:r>
          </a:p>
        </p:txBody>
      </p:sp>
      <p:sp>
        <p:nvSpPr>
          <p:cNvPr id="3" name="Content Placeholder 2"/>
          <p:cNvSpPr>
            <a:spLocks noGrp="1"/>
          </p:cNvSpPr>
          <p:nvPr>
            <p:ph idx="1"/>
          </p:nvPr>
        </p:nvSpPr>
        <p:spPr/>
        <p:txBody>
          <a:bodyPr>
            <a:noAutofit/>
          </a:bodyPr>
          <a:lstStyle/>
          <a:p>
            <a:pPr marL="12700" indent="0">
              <a:buNone/>
            </a:pPr>
            <a:r>
              <a:rPr lang="en-AU" sz="2400" dirty="0"/>
              <a:t>A pseudo-class refers to the relationship of an element to other elements or to events that are occurring on the page.</a:t>
            </a:r>
          </a:p>
          <a:p>
            <a:pPr marL="12700" indent="0">
              <a:buNone/>
            </a:pPr>
            <a:endParaRPr lang="en-AU" sz="2400" dirty="0"/>
          </a:p>
          <a:p>
            <a:pPr marL="12700" indent="0">
              <a:buNone/>
            </a:pPr>
            <a:r>
              <a:rPr lang="en-AU" sz="2400" dirty="0"/>
              <a:t>A common use of pseudo-classes relates to hyperlinks (a elements), and whether the mouse is over them (hover) or whether they have already been visited. </a:t>
            </a:r>
          </a:p>
          <a:p>
            <a:pPr marL="12700" indent="0">
              <a:buNone/>
            </a:pPr>
            <a:endParaRPr lang="en-AU" sz="2400" dirty="0"/>
          </a:p>
          <a:p>
            <a:pPr marL="12700" indent="0">
              <a:buNone/>
            </a:pPr>
            <a:r>
              <a:rPr lang="en-AU" sz="2400" dirty="0">
                <a:cs typeface="Courier New" panose="02070309020205020404" pitchFamily="49" charset="0"/>
              </a:rPr>
              <a:t>In CSS, the element name is followed by a colon and then the name of the pseudo-class. Check W3Schools for available pseudo-classes.</a:t>
            </a:r>
          </a:p>
          <a:p>
            <a:pPr marL="12700" indent="0">
              <a:buNone/>
            </a:pP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50703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Pseudo-classes - examples</a:t>
            </a:r>
          </a:p>
        </p:txBody>
      </p:sp>
      <p:sp>
        <p:nvSpPr>
          <p:cNvPr id="3" name="Content Placeholder 2"/>
          <p:cNvSpPr>
            <a:spLocks noGrp="1"/>
          </p:cNvSpPr>
          <p:nvPr>
            <p:ph idx="1"/>
          </p:nvPr>
        </p:nvSpPr>
        <p:spPr/>
        <p:txBody>
          <a:bodyPr>
            <a:noAutofit/>
          </a:bodyPr>
          <a:lstStyle/>
          <a:p>
            <a:pPr marL="12700" indent="0">
              <a:buNone/>
            </a:pPr>
            <a:r>
              <a:rPr lang="en-AU" sz="2800" dirty="0" err="1">
                <a:latin typeface="Courier New" panose="02070309020205020404" pitchFamily="49" charset="0"/>
                <a:cs typeface="Courier New" panose="02070309020205020404" pitchFamily="49" charset="0"/>
              </a:rPr>
              <a:t>a:visited</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color</a:t>
            </a:r>
            <a:r>
              <a:rPr lang="en-AU" sz="2800" dirty="0">
                <a:latin typeface="Courier New" panose="02070309020205020404" pitchFamily="49" charset="0"/>
                <a:cs typeface="Courier New" panose="02070309020205020404" pitchFamily="49" charset="0"/>
              </a:rPr>
              <a:t>: green;}</a:t>
            </a:r>
          </a:p>
          <a:p>
            <a:pPr marL="12700" indent="0">
              <a:buNone/>
            </a:pPr>
            <a:r>
              <a:rPr lang="en-AU" sz="2800" dirty="0" err="1">
                <a:latin typeface="Courier New" panose="02070309020205020404" pitchFamily="49" charset="0"/>
                <a:cs typeface="Courier New" panose="02070309020205020404" pitchFamily="49" charset="0"/>
              </a:rPr>
              <a:t>a:hover</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color</a:t>
            </a:r>
            <a:r>
              <a:rPr lang="en-AU" sz="2800" dirty="0">
                <a:latin typeface="Courier New" panose="02070309020205020404" pitchFamily="49" charset="0"/>
                <a:cs typeface="Courier New" panose="02070309020205020404" pitchFamily="49" charset="0"/>
              </a:rPr>
              <a:t>: red;}</a:t>
            </a:r>
          </a:p>
          <a:p>
            <a:pPr marL="12700" indent="0">
              <a:buNone/>
            </a:pPr>
            <a:r>
              <a:rPr lang="en-AU" sz="2800" dirty="0" err="1">
                <a:latin typeface="Courier New" panose="02070309020205020404" pitchFamily="49" charset="0"/>
                <a:cs typeface="Courier New" panose="02070309020205020404" pitchFamily="49" charset="0"/>
              </a:rPr>
              <a:t>a:active</a:t>
            </a:r>
            <a:r>
              <a:rPr lang="en-AU" sz="2800" dirty="0">
                <a:latin typeface="Courier New" panose="02070309020205020404" pitchFamily="49" charset="0"/>
                <a:cs typeface="Courier New" panose="02070309020205020404" pitchFamily="49" charset="0"/>
              </a:rPr>
              <a:t> {</a:t>
            </a:r>
            <a:r>
              <a:rPr lang="en-AU" sz="2800" dirty="0" err="1">
                <a:latin typeface="Courier New" panose="02070309020205020404" pitchFamily="49" charset="0"/>
                <a:cs typeface="Courier New" panose="02070309020205020404" pitchFamily="49" charset="0"/>
              </a:rPr>
              <a:t>color</a:t>
            </a:r>
            <a:r>
              <a:rPr lang="en-AU" sz="2800" dirty="0">
                <a:latin typeface="Courier New" panose="02070309020205020404" pitchFamily="49" charset="0"/>
                <a:cs typeface="Courier New" panose="02070309020205020404" pitchFamily="49" charset="0"/>
              </a:rPr>
              <a:t>: yellow;}</a:t>
            </a:r>
          </a:p>
          <a:p>
            <a:pPr marL="12700" indent="0">
              <a:buNone/>
            </a:pPr>
            <a:endParaRPr lang="en-AU" sz="2400" dirty="0">
              <a:latin typeface="Courier New" panose="02070309020205020404" pitchFamily="49" charset="0"/>
              <a:cs typeface="Courier New" panose="02070309020205020404" pitchFamily="49" charset="0"/>
              <a:hlinkClick r:id="rId2" action="ppaction://hlinkfile">
                <a:extLst>
                  <a:ext uri="{A12FA001-AC4F-418D-AE19-62706E023703}">
                    <ahyp:hlinkClr xmlns:ahyp="http://schemas.microsoft.com/office/drawing/2018/hyperlinkcolor" val="tx"/>
                  </a:ext>
                </a:extLst>
              </a:hlinkClick>
            </a:endParaRPr>
          </a:p>
          <a:p>
            <a:pPr marL="12700" indent="0">
              <a:buNone/>
            </a:pPr>
            <a:r>
              <a:rPr lang="en-AU" sz="2400" dirty="0">
                <a:cs typeface="Courier New" panose="02070309020205020404" pitchFamily="49" charset="0"/>
                <a:hlinkClick r:id="rId3">
                  <a:extLst>
                    <a:ext uri="{A12FA001-AC4F-418D-AE19-62706E023703}">
                      <ahyp:hlinkClr xmlns:ahyp="http://schemas.microsoft.com/office/drawing/2018/hyperlinkcolor" val="tx"/>
                    </a:ext>
                  </a:extLst>
                </a:hlinkClick>
              </a:rPr>
              <a:t>css_08</a:t>
            </a:r>
            <a:endParaRPr lang="en-AU" sz="2400" dirty="0">
              <a:cs typeface="Courier New" panose="02070309020205020404" pitchFamily="49" charset="0"/>
            </a:endParaRPr>
          </a:p>
          <a:p>
            <a:pPr marL="12700" indent="0">
              <a:buNone/>
            </a:pP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458228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Font properties</a:t>
            </a:r>
          </a:p>
        </p:txBody>
      </p:sp>
      <p:sp>
        <p:nvSpPr>
          <p:cNvPr id="3" name="Text Placeholder 2"/>
          <p:cNvSpPr>
            <a:spLocks noGrp="1"/>
          </p:cNvSpPr>
          <p:nvPr>
            <p:ph type="subTitle" idx="1"/>
          </p:nvPr>
        </p:nvSpPr>
        <p:spPr/>
        <p:txBody>
          <a:bodyPr/>
          <a:lstStyle/>
          <a:p>
            <a:r>
              <a:rPr lang="en-AU" sz="2800" dirty="0"/>
              <a:t>{font: bold 24pt Verdana}</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4192950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font-family</a:t>
            </a:r>
          </a:p>
        </p:txBody>
      </p:sp>
      <p:sp>
        <p:nvSpPr>
          <p:cNvPr id="3" name="Content Placeholder 2"/>
          <p:cNvSpPr>
            <a:spLocks noGrp="1"/>
          </p:cNvSpPr>
          <p:nvPr>
            <p:ph idx="1"/>
          </p:nvPr>
        </p:nvSpPr>
        <p:spPr/>
        <p:txBody>
          <a:bodyPr>
            <a:normAutofit/>
          </a:bodyPr>
          <a:lstStyle/>
          <a:p>
            <a:pPr marL="12700" indent="0">
              <a:buNone/>
            </a:pPr>
            <a:r>
              <a:rPr lang="en-AU" sz="2400" dirty="0"/>
              <a:t>What we usually think of as font is the font-family, also known as typeface. The two main groups of font-family are serif and sans-serif</a:t>
            </a:r>
          </a:p>
        </p:txBody>
      </p:sp>
      <p:sp>
        <p:nvSpPr>
          <p:cNvPr id="4" name="Footer Placeholder 3"/>
          <p:cNvSpPr>
            <a:spLocks noGrp="1"/>
          </p:cNvSpPr>
          <p:nvPr>
            <p:ph type="ftr" sz="quarter" idx="11"/>
          </p:nvPr>
        </p:nvSpPr>
        <p:spPr/>
        <p:txBody>
          <a:bodyPr/>
          <a:lstStyle/>
          <a:p>
            <a:r>
              <a:rPr lang="en-AU"/>
              <a:t>AD006 Associate Degree in IT</a:t>
            </a:r>
          </a:p>
        </p:txBody>
      </p:sp>
      <p:pic>
        <p:nvPicPr>
          <p:cNvPr id="1026" name="Picture 2" descr="Serif vs. Sans-serif">
            <a:extLst>
              <a:ext uri="{FF2B5EF4-FFF2-40B4-BE49-F238E27FC236}">
                <a16:creationId xmlns:a16="http://schemas.microsoft.com/office/drawing/2014/main" id="{BE229259-59D5-BBD2-CDAC-D1094DD91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031" y="3429000"/>
            <a:ext cx="5054600" cy="1803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6E0259-3D8F-4BC0-2C30-A12B557DD49C}"/>
              </a:ext>
            </a:extLst>
          </p:cNvPr>
          <p:cNvSpPr txBox="1"/>
          <p:nvPr/>
        </p:nvSpPr>
        <p:spPr>
          <a:xfrm>
            <a:off x="1712331" y="5393770"/>
            <a:ext cx="4572000" cy="246221"/>
          </a:xfrm>
          <a:prstGeom prst="rect">
            <a:avLst/>
          </a:prstGeom>
          <a:noFill/>
        </p:spPr>
        <p:txBody>
          <a:bodyPr wrap="square">
            <a:spAutoFit/>
          </a:bodyPr>
          <a:lstStyle/>
          <a:p>
            <a:r>
              <a:rPr lang="en-US" dirty="0">
                <a:solidFill>
                  <a:schemeClr val="tx1"/>
                </a:solidFill>
              </a:rPr>
              <a:t>https://www.w3schools.com/css/</a:t>
            </a:r>
            <a:r>
              <a:rPr lang="en-US" dirty="0" err="1">
                <a:solidFill>
                  <a:schemeClr val="tx1"/>
                </a:solidFill>
              </a:rPr>
              <a:t>css_font.asp</a:t>
            </a:r>
            <a:endParaRPr lang="en-US" dirty="0">
              <a:solidFill>
                <a:schemeClr val="tx1"/>
              </a:solidFill>
            </a:endParaRPr>
          </a:p>
        </p:txBody>
      </p:sp>
    </p:spTree>
    <p:extLst>
      <p:ext uri="{BB962C8B-B14F-4D97-AF65-F5344CB8AC3E}">
        <p14:creationId xmlns:p14="http://schemas.microsoft.com/office/powerpoint/2010/main" val="1428899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Serif fonts</a:t>
            </a:r>
          </a:p>
        </p:txBody>
      </p:sp>
      <p:sp>
        <p:nvSpPr>
          <p:cNvPr id="3" name="Content Placeholder 2"/>
          <p:cNvSpPr>
            <a:spLocks noGrp="1"/>
          </p:cNvSpPr>
          <p:nvPr>
            <p:ph idx="1"/>
          </p:nvPr>
        </p:nvSpPr>
        <p:spPr/>
        <p:txBody>
          <a:bodyPr>
            <a:normAutofit/>
          </a:bodyPr>
          <a:lstStyle/>
          <a:p>
            <a:r>
              <a:rPr lang="en-AU" sz="2400" dirty="0">
                <a:latin typeface="Times New Roman" pitchFamily="18" charset="0"/>
                <a:cs typeface="Times New Roman" pitchFamily="18" charset="0"/>
              </a:rPr>
              <a:t>Times New Roman</a:t>
            </a:r>
          </a:p>
          <a:p>
            <a:r>
              <a:rPr lang="en-AU" sz="2400" dirty="0">
                <a:latin typeface="Georgia" pitchFamily="18" charset="0"/>
              </a:rPr>
              <a:t>Georgia</a:t>
            </a:r>
          </a:p>
          <a:p>
            <a:r>
              <a:rPr lang="en-AU" sz="2400" dirty="0">
                <a:latin typeface="Book Antiqua" pitchFamily="18" charset="0"/>
              </a:rPr>
              <a:t>Book Antiqua</a:t>
            </a:r>
          </a:p>
          <a:p>
            <a:r>
              <a:rPr lang="en-AU" sz="2400" dirty="0">
                <a:latin typeface="Garamond" pitchFamily="18" charset="0"/>
              </a:rPr>
              <a:t>Garamond</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150259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Sans Serif Fonts</a:t>
            </a:r>
          </a:p>
        </p:txBody>
      </p:sp>
      <p:sp>
        <p:nvSpPr>
          <p:cNvPr id="3" name="Content Placeholder 2"/>
          <p:cNvSpPr>
            <a:spLocks noGrp="1"/>
          </p:cNvSpPr>
          <p:nvPr>
            <p:ph idx="1"/>
          </p:nvPr>
        </p:nvSpPr>
        <p:spPr/>
        <p:txBody>
          <a:bodyPr/>
          <a:lstStyle/>
          <a:p>
            <a:r>
              <a:rPr lang="en-AU" sz="2400" dirty="0"/>
              <a:t>Arial</a:t>
            </a:r>
          </a:p>
          <a:p>
            <a:r>
              <a:rPr lang="en-AU" sz="2400" dirty="0">
                <a:latin typeface="Verdana" pitchFamily="34" charset="0"/>
                <a:ea typeface="Verdana" pitchFamily="34" charset="0"/>
                <a:cs typeface="Verdana" pitchFamily="34" charset="0"/>
              </a:rPr>
              <a:t>Verdana</a:t>
            </a:r>
          </a:p>
          <a:p>
            <a:r>
              <a:rPr lang="en-AU" sz="2400" dirty="0">
                <a:latin typeface="Tahoma" pitchFamily="34" charset="0"/>
                <a:ea typeface="Tahoma" pitchFamily="34" charset="0"/>
                <a:cs typeface="Tahoma" pitchFamily="34" charset="0"/>
              </a:rPr>
              <a:t>Tahoma</a:t>
            </a:r>
          </a:p>
          <a:p>
            <a:r>
              <a:rPr lang="en-AU" sz="2400" dirty="0">
                <a:latin typeface="Calibri" pitchFamily="34" charset="0"/>
                <a:cs typeface="Calibri" pitchFamily="34" charset="0"/>
              </a:rPr>
              <a:t>Calibri</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553526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Setting the font-family property</a:t>
            </a:r>
          </a:p>
        </p:txBody>
      </p:sp>
      <p:sp>
        <p:nvSpPr>
          <p:cNvPr id="3" name="Content Placeholder 2"/>
          <p:cNvSpPr>
            <a:spLocks noGrp="1"/>
          </p:cNvSpPr>
          <p:nvPr>
            <p:ph idx="1"/>
          </p:nvPr>
        </p:nvSpPr>
        <p:spPr>
          <a:xfrm>
            <a:off x="461500" y="1342441"/>
            <a:ext cx="8404203" cy="4700550"/>
          </a:xfrm>
        </p:spPr>
        <p:txBody>
          <a:bodyPr>
            <a:noAutofit/>
          </a:bodyPr>
          <a:lstStyle/>
          <a:p>
            <a:pPr marL="12700" indent="0">
              <a:buNone/>
            </a:pPr>
            <a:r>
              <a:rPr lang="en-AU" sz="2400" dirty="0"/>
              <a:t>The typeface of paragraph text on a web page can be set to Verdana with the following rule:</a:t>
            </a:r>
          </a:p>
          <a:p>
            <a:pPr marL="12700" indent="0">
              <a:buNone/>
            </a:pPr>
            <a:r>
              <a:rPr lang="en-AU" sz="2800" dirty="0">
                <a:latin typeface="Courier New" panose="02070309020205020404" pitchFamily="49" charset="0"/>
                <a:cs typeface="Courier New" panose="02070309020205020404" pitchFamily="49" charset="0"/>
              </a:rPr>
              <a:t>p{font-family: Verdana;}</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t>Usually, you will specify more than one option for a typeface because not all fonts are installed on every device. </a:t>
            </a:r>
          </a:p>
          <a:p>
            <a:pPr marL="12700" indent="0">
              <a:buNone/>
            </a:pPr>
            <a:r>
              <a:rPr lang="en-AU" sz="2800" dirty="0">
                <a:latin typeface="Courier New" panose="02070309020205020404" pitchFamily="49" charset="0"/>
                <a:cs typeface="Courier New" panose="02070309020205020404" pitchFamily="49" charset="0"/>
              </a:rPr>
              <a:t>p{font-family: Verdana, Helvetica, sans-serif;}</a:t>
            </a:r>
          </a:p>
          <a:p>
            <a:pPr marL="12700" indent="0">
              <a:buNone/>
            </a:pPr>
            <a:r>
              <a:rPr lang="en-AU" sz="2400" dirty="0"/>
              <a:t>If Verdana is not there, Helvetica will be used instead. The last option is to select any Sans-Serif fonts if neither Verdana nor Helvetica are installed.</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2459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font-weight property</a:t>
            </a:r>
          </a:p>
        </p:txBody>
      </p:sp>
      <p:sp>
        <p:nvSpPr>
          <p:cNvPr id="3" name="Content Placeholder 2"/>
          <p:cNvSpPr>
            <a:spLocks noGrp="1"/>
          </p:cNvSpPr>
          <p:nvPr>
            <p:ph idx="1"/>
          </p:nvPr>
        </p:nvSpPr>
        <p:spPr/>
        <p:txBody>
          <a:bodyPr>
            <a:normAutofit/>
          </a:bodyPr>
          <a:lstStyle/>
          <a:p>
            <a:pPr marL="12700" indent="0">
              <a:buNone/>
            </a:pPr>
            <a:r>
              <a:rPr lang="en-AU" sz="2400" dirty="0"/>
              <a:t>The font weight refers to how thick the letters are. The default value for this property is normal. We generally only set it if we want bold (thicker) letters.</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li{font-weight: bold;}</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cs typeface="Courier New" panose="02070309020205020404" pitchFamily="49" charset="0"/>
              </a:rPr>
              <a:t>The font-weight can be specified in other ways, for example with numbers 100 – 900, but browser support for this is incomplete.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122072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font-size property</a:t>
            </a:r>
          </a:p>
        </p:txBody>
      </p:sp>
      <p:sp>
        <p:nvSpPr>
          <p:cNvPr id="3" name="Content Placeholder 2"/>
          <p:cNvSpPr>
            <a:spLocks noGrp="1"/>
          </p:cNvSpPr>
          <p:nvPr>
            <p:ph idx="1"/>
          </p:nvPr>
        </p:nvSpPr>
        <p:spPr/>
        <p:txBody>
          <a:bodyPr>
            <a:normAutofit/>
          </a:bodyPr>
          <a:lstStyle/>
          <a:p>
            <a:pPr marL="12700" indent="0">
              <a:buNone/>
            </a:pPr>
            <a:r>
              <a:rPr lang="en-AU" sz="2400" dirty="0"/>
              <a:t>There are many ways to set the font size, check out the reference on W3Schools for details. In this course we will mostly use pixels or points, or percentages for relative size changes.</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p{font-size: 48px;}</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i="1" dirty="0">
                <a:cs typeface="Courier New" panose="02070309020205020404" pitchFamily="49" charset="0"/>
              </a:rPr>
              <a:t>It is important in this example that there be no space between the number and the unit.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53976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CSS – Style and Layout</a:t>
            </a:r>
          </a:p>
        </p:txBody>
      </p:sp>
      <p:sp>
        <p:nvSpPr>
          <p:cNvPr id="3" name="Content Placeholder 2"/>
          <p:cNvSpPr>
            <a:spLocks noGrp="1"/>
          </p:cNvSpPr>
          <p:nvPr>
            <p:ph idx="1"/>
          </p:nvPr>
        </p:nvSpPr>
        <p:spPr/>
        <p:txBody>
          <a:bodyPr>
            <a:normAutofit/>
          </a:bodyPr>
          <a:lstStyle/>
          <a:p>
            <a:r>
              <a:rPr lang="en-AU" sz="2400" dirty="0"/>
              <a:t>Style – font, colour, size, background</a:t>
            </a:r>
          </a:p>
          <a:p>
            <a:pPr marL="12700" indent="0">
              <a:buNone/>
            </a:pPr>
            <a:endParaRPr lang="en-AU" sz="2400" dirty="0"/>
          </a:p>
          <a:p>
            <a:r>
              <a:rPr lang="en-AU" sz="2400" dirty="0"/>
              <a:t>Layout – banners, columns, position, margins, padding</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5875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shorthand font property</a:t>
            </a:r>
          </a:p>
        </p:txBody>
      </p:sp>
      <p:sp>
        <p:nvSpPr>
          <p:cNvPr id="3" name="Content Placeholder 2"/>
          <p:cNvSpPr>
            <a:spLocks noGrp="1"/>
          </p:cNvSpPr>
          <p:nvPr>
            <p:ph idx="1"/>
          </p:nvPr>
        </p:nvSpPr>
        <p:spPr/>
        <p:txBody>
          <a:bodyPr>
            <a:normAutofit/>
          </a:bodyPr>
          <a:lstStyle/>
          <a:p>
            <a:pPr marL="12700" indent="0">
              <a:buNone/>
            </a:pPr>
            <a:r>
              <a:rPr lang="en-AU" sz="2400" dirty="0"/>
              <a:t>Several font properties can be set with one rule by using the shorthand font property, which can set the weight, size and typeface in one line.</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h1{font: bold 64pt Verdana;}</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i="1" dirty="0"/>
              <a:t>The order that these values are written is important.</a:t>
            </a:r>
          </a:p>
          <a:p>
            <a:pPr marL="12700" indent="0">
              <a:buNone/>
            </a:pPr>
            <a:endParaRPr lang="en-AU" sz="2400" dirty="0"/>
          </a:p>
          <a:p>
            <a:pPr marL="12700" indent="0">
              <a:buNone/>
            </a:pPr>
            <a:r>
              <a:rPr lang="en-AU" sz="2400" dirty="0">
                <a:hlinkClick r:id="rId2">
                  <a:extLst>
                    <a:ext uri="{A12FA001-AC4F-418D-AE19-62706E023703}">
                      <ahyp:hlinkClr xmlns:ahyp="http://schemas.microsoft.com/office/drawing/2018/hyperlinkcolor" val="tx"/>
                    </a:ext>
                  </a:extLst>
                </a:hlinkClick>
              </a:rPr>
              <a:t>css_09</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635952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line-height property</a:t>
            </a:r>
          </a:p>
        </p:txBody>
      </p:sp>
      <p:sp>
        <p:nvSpPr>
          <p:cNvPr id="3" name="Content Placeholder 2"/>
          <p:cNvSpPr>
            <a:spLocks noGrp="1"/>
          </p:cNvSpPr>
          <p:nvPr>
            <p:ph idx="1"/>
          </p:nvPr>
        </p:nvSpPr>
        <p:spPr/>
        <p:txBody>
          <a:bodyPr>
            <a:normAutofit/>
          </a:bodyPr>
          <a:lstStyle/>
          <a:p>
            <a:pPr marL="12700" indent="0">
              <a:buNone/>
            </a:pPr>
            <a:r>
              <a:rPr lang="en-AU" sz="2400" dirty="0"/>
              <a:t>In the previous example the text looked a little crowded. It is possible to provide more spacing between lines with line-height – set the same way that font-size is. It can also be included in the shorthand font property</a:t>
            </a:r>
          </a:p>
          <a:p>
            <a:pPr marL="12700" indent="0">
              <a:buNone/>
            </a:pPr>
            <a:endParaRPr lang="en-AU" sz="2400" dirty="0"/>
          </a:p>
          <a:p>
            <a:pPr marL="12700" indent="0">
              <a:buNone/>
            </a:pPr>
            <a:r>
              <a:rPr lang="en-AU" sz="2400" dirty="0">
                <a:hlinkClick r:id="rId2">
                  <a:extLst>
                    <a:ext uri="{A12FA001-AC4F-418D-AE19-62706E023703}">
                      <ahyp:hlinkClr xmlns:ahyp="http://schemas.microsoft.com/office/drawing/2018/hyperlinkcolor" val="tx"/>
                    </a:ext>
                  </a:extLst>
                </a:hlinkClick>
              </a:rPr>
              <a:t>css_10</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438757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Multi-column Layout</a:t>
            </a:r>
          </a:p>
        </p:txBody>
      </p:sp>
      <p:sp>
        <p:nvSpPr>
          <p:cNvPr id="3" name="Content Placeholder 2"/>
          <p:cNvSpPr>
            <a:spLocks noGrp="1"/>
          </p:cNvSpPr>
          <p:nvPr>
            <p:ph idx="1"/>
          </p:nvPr>
        </p:nvSpPr>
        <p:spPr/>
        <p:txBody>
          <a:bodyPr/>
          <a:lstStyle/>
          <a:p>
            <a:pPr marL="12700" indent="0">
              <a:buNone/>
            </a:pPr>
            <a:r>
              <a:rPr lang="en-AU" sz="2400" dirty="0"/>
              <a:t>A block level element can arrange text in columns. This is not the same as having several elements (for example several paragraphs) laid out in columns, which we will deal with a bit later.</a:t>
            </a: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738531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Multi-column layout</a:t>
            </a:r>
          </a:p>
        </p:txBody>
      </p:sp>
      <p:sp>
        <p:nvSpPr>
          <p:cNvPr id="3" name="Content Placeholder 2"/>
          <p:cNvSpPr>
            <a:spLocks noGrp="1"/>
          </p:cNvSpPr>
          <p:nvPr>
            <p:ph idx="1"/>
          </p:nvPr>
        </p:nvSpPr>
        <p:spPr/>
        <p:txBody>
          <a:bodyPr>
            <a:normAutofit/>
          </a:bodyPr>
          <a:lstStyle/>
          <a:p>
            <a:pPr marL="12700" indent="0">
              <a:buNone/>
            </a:pPr>
            <a:r>
              <a:rPr lang="en-AU" sz="2400" dirty="0"/>
              <a:t>Properties that can be set include</a:t>
            </a:r>
          </a:p>
          <a:p>
            <a:pPr marL="12700" indent="0">
              <a:buNone/>
            </a:pPr>
            <a:endParaRPr lang="en-AU" sz="2400" dirty="0"/>
          </a:p>
          <a:p>
            <a:r>
              <a:rPr lang="en-AU" sz="2400" dirty="0"/>
              <a:t>column-count</a:t>
            </a:r>
          </a:p>
          <a:p>
            <a:r>
              <a:rPr lang="en-AU" sz="2400" dirty="0"/>
              <a:t>column-width</a:t>
            </a:r>
          </a:p>
          <a:p>
            <a:r>
              <a:rPr lang="en-AU" sz="2400" dirty="0"/>
              <a:t>column-gap</a:t>
            </a:r>
          </a:p>
          <a:p>
            <a:r>
              <a:rPr lang="en-AU" sz="2400" dirty="0"/>
              <a:t>column-rule (a line separating columns)</a:t>
            </a:r>
          </a:p>
          <a:p>
            <a:endParaRPr lang="en-AU" sz="2400" dirty="0"/>
          </a:p>
          <a:p>
            <a:pPr marL="12700" indent="0">
              <a:buNone/>
            </a:pPr>
            <a:r>
              <a:rPr lang="en-AU" sz="2400" dirty="0">
                <a:hlinkClick r:id="rId2">
                  <a:extLst>
                    <a:ext uri="{A12FA001-AC4F-418D-AE19-62706E023703}">
                      <ahyp:hlinkClr xmlns:ahyp="http://schemas.microsoft.com/office/drawing/2018/hyperlinkcolor" val="tx"/>
                    </a:ext>
                  </a:extLst>
                </a:hlinkClick>
              </a:rPr>
              <a:t>css_11</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4182101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Color</a:t>
            </a:r>
            <a:endParaRPr lang="en-AU" dirty="0"/>
          </a:p>
        </p:txBody>
      </p:sp>
      <p:sp>
        <p:nvSpPr>
          <p:cNvPr id="3" name="Content Placeholder 2"/>
          <p:cNvSpPr>
            <a:spLocks noGrp="1"/>
          </p:cNvSpPr>
          <p:nvPr>
            <p:ph idx="1"/>
          </p:nvPr>
        </p:nvSpPr>
        <p:spPr/>
        <p:txBody>
          <a:bodyPr>
            <a:normAutofit/>
          </a:bodyPr>
          <a:lstStyle/>
          <a:p>
            <a:pPr marL="12700" indent="0">
              <a:buNone/>
            </a:pPr>
            <a:r>
              <a:rPr lang="en-AU" sz="2400" dirty="0"/>
              <a:t>The </a:t>
            </a:r>
            <a:r>
              <a:rPr lang="en-AU" sz="2400" dirty="0" err="1"/>
              <a:t>color</a:t>
            </a:r>
            <a:r>
              <a:rPr lang="en-AU" sz="2400" dirty="0"/>
              <a:t> property (American spelling) sets the </a:t>
            </a:r>
            <a:r>
              <a:rPr lang="en-AU" sz="2400" dirty="0" err="1"/>
              <a:t>color</a:t>
            </a:r>
            <a:r>
              <a:rPr lang="en-AU" sz="2400" dirty="0"/>
              <a:t> of text. </a:t>
            </a:r>
          </a:p>
          <a:p>
            <a:pPr marL="12700" indent="0">
              <a:buNone/>
            </a:pPr>
            <a:endParaRPr lang="en-AU" sz="2400" dirty="0"/>
          </a:p>
          <a:p>
            <a:pPr marL="12700" indent="0">
              <a:buNone/>
            </a:pPr>
            <a:r>
              <a:rPr lang="en-AU" sz="2400" dirty="0"/>
              <a:t>Browsers recognize a </a:t>
            </a:r>
            <a:r>
              <a:rPr lang="en-AU" sz="2400" dirty="0">
                <a:hlinkClick r:id="rId2">
                  <a:extLst>
                    <a:ext uri="{A12FA001-AC4F-418D-AE19-62706E023703}">
                      <ahyp:hlinkClr xmlns:ahyp="http://schemas.microsoft.com/office/drawing/2018/hyperlinkcolor" val="tx"/>
                    </a:ext>
                  </a:extLst>
                </a:hlinkClick>
              </a:rPr>
              <a:t>list of color names</a:t>
            </a:r>
            <a:r>
              <a:rPr lang="en-AU" sz="2400" dirty="0"/>
              <a:t> and also hexadecimal values. </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489955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Hexadecimal </a:t>
            </a:r>
            <a:r>
              <a:rPr lang="en-AU" dirty="0" err="1"/>
              <a:t>color</a:t>
            </a:r>
            <a:r>
              <a:rPr lang="en-AU" dirty="0"/>
              <a:t> values</a:t>
            </a:r>
          </a:p>
        </p:txBody>
      </p:sp>
      <p:sp>
        <p:nvSpPr>
          <p:cNvPr id="3" name="Content Placeholder 2"/>
          <p:cNvSpPr>
            <a:spLocks noGrp="1"/>
          </p:cNvSpPr>
          <p:nvPr>
            <p:ph idx="1"/>
          </p:nvPr>
        </p:nvSpPr>
        <p:spPr/>
        <p:txBody>
          <a:bodyPr/>
          <a:lstStyle/>
          <a:p>
            <a:pPr marL="12700" indent="0">
              <a:buNone/>
            </a:pPr>
            <a:r>
              <a:rPr lang="en-AU" sz="2400" dirty="0"/>
              <a:t>The hex value begins with # and has usually six hex digits, the first two for red (00 – FF) the second two for green (00 – FF) and the third two for blue.</a:t>
            </a:r>
          </a:p>
          <a:p>
            <a:pPr marL="12700" indent="0">
              <a:buNone/>
            </a:pPr>
            <a:endParaRPr lang="en-AU" sz="2400" dirty="0"/>
          </a:p>
          <a:p>
            <a:pPr marL="12700" indent="0">
              <a:buNone/>
            </a:pPr>
            <a:r>
              <a:rPr lang="en-AU" sz="2400" dirty="0"/>
              <a:t>If there are only three hex digits then it's the same as having each one doubled, i.e. #123 is the same as #123123.</a:t>
            </a:r>
          </a:p>
          <a:p>
            <a:pPr marL="12700" indent="0">
              <a:buNone/>
            </a:pPr>
            <a:endParaRPr lang="en-AU" dirty="0"/>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056342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RGB </a:t>
            </a:r>
            <a:r>
              <a:rPr lang="en-AU" dirty="0" err="1"/>
              <a:t>color</a:t>
            </a:r>
            <a:r>
              <a:rPr lang="en-AU" dirty="0"/>
              <a:t> values</a:t>
            </a:r>
          </a:p>
        </p:txBody>
      </p:sp>
      <p:sp>
        <p:nvSpPr>
          <p:cNvPr id="3" name="Content Placeholder 2"/>
          <p:cNvSpPr>
            <a:spLocks noGrp="1"/>
          </p:cNvSpPr>
          <p:nvPr>
            <p:ph idx="1"/>
          </p:nvPr>
        </p:nvSpPr>
        <p:spPr/>
        <p:txBody>
          <a:bodyPr>
            <a:normAutofit/>
          </a:bodyPr>
          <a:lstStyle/>
          <a:p>
            <a:pPr marL="12700" indent="0">
              <a:buNone/>
            </a:pPr>
            <a:r>
              <a:rPr lang="en-AU" sz="2400" dirty="0" err="1"/>
              <a:t>Color</a:t>
            </a:r>
            <a:r>
              <a:rPr lang="en-AU" sz="2400" dirty="0"/>
              <a:t> can also be specified as </a:t>
            </a:r>
            <a:r>
              <a:rPr lang="en-AU" sz="2400" dirty="0" err="1"/>
              <a:t>rgb</a:t>
            </a:r>
            <a:r>
              <a:rPr lang="en-AU" sz="2400" dirty="0"/>
              <a:t>(0,0,255) where the three values in decimal represent red, green and blue. Values range from 0 – 255 (the same as 00 – FF in hex)</a:t>
            </a:r>
          </a:p>
          <a:p>
            <a:pPr marL="12700" indent="0">
              <a:buNone/>
            </a:pPr>
            <a:endParaRPr lang="en-AU" sz="2400" dirty="0"/>
          </a:p>
          <a:p>
            <a:pPr marL="12700" indent="0">
              <a:buNone/>
            </a:pPr>
            <a:r>
              <a:rPr lang="en-AU" sz="2400" dirty="0">
                <a:hlinkClick r:id="rId2">
                  <a:extLst>
                    <a:ext uri="{A12FA001-AC4F-418D-AE19-62706E023703}">
                      <ahyp:hlinkClr xmlns:ahyp="http://schemas.microsoft.com/office/drawing/2018/hyperlinkcolor" val="tx"/>
                    </a:ext>
                  </a:extLst>
                </a:hlinkClick>
              </a:rPr>
              <a:t>css_12</a:t>
            </a:r>
            <a:endParaRPr lang="en-AU" sz="2400" dirty="0"/>
          </a:p>
          <a:p>
            <a:pPr marL="12700" indent="0">
              <a:buNone/>
            </a:pP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712256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text-decoration property</a:t>
            </a:r>
          </a:p>
        </p:txBody>
      </p:sp>
      <p:sp>
        <p:nvSpPr>
          <p:cNvPr id="3" name="Content Placeholder 2"/>
          <p:cNvSpPr>
            <a:spLocks noGrp="1"/>
          </p:cNvSpPr>
          <p:nvPr>
            <p:ph idx="1"/>
          </p:nvPr>
        </p:nvSpPr>
        <p:spPr/>
        <p:txBody>
          <a:bodyPr>
            <a:normAutofit lnSpcReduction="10000"/>
          </a:bodyPr>
          <a:lstStyle/>
          <a:p>
            <a:pPr marL="12700" indent="0">
              <a:buNone/>
            </a:pPr>
            <a:r>
              <a:rPr lang="en-AU" sz="2400" dirty="0"/>
              <a:t>Text decoration refers to underlines, line-through and </a:t>
            </a:r>
            <a:r>
              <a:rPr lang="en-AU" sz="2400" dirty="0" err="1"/>
              <a:t>and</a:t>
            </a:r>
            <a:r>
              <a:rPr lang="en-AU" sz="2400" dirty="0"/>
              <a:t> </a:t>
            </a:r>
            <a:r>
              <a:rPr lang="en-AU" sz="2400" dirty="0" err="1"/>
              <a:t>overline</a:t>
            </a:r>
            <a:r>
              <a:rPr lang="en-AU" sz="2400" dirty="0"/>
              <a:t>. Most elements have none as the default value, except hyperlinks which have underline as the default value.</a:t>
            </a:r>
          </a:p>
          <a:p>
            <a:pPr marL="12700" indent="0">
              <a:buNone/>
            </a:pPr>
            <a:endParaRPr lang="en-AU" sz="2400" dirty="0"/>
          </a:p>
          <a:p>
            <a:pPr marL="12700" indent="0">
              <a:buNone/>
            </a:pPr>
            <a:r>
              <a:rPr lang="en-AU" sz="2400" dirty="0"/>
              <a:t>Many web designers prefer to remove the underline from hyperlinks, which can be achieved by setting the text-decoration to none for the </a:t>
            </a:r>
            <a:r>
              <a:rPr lang="en-AU" sz="2400" dirty="0">
                <a:solidFill>
                  <a:srgbClr val="FF0000"/>
                </a:solidFill>
              </a:rPr>
              <a:t>a</a:t>
            </a:r>
            <a:r>
              <a:rPr lang="en-AU" sz="2400" dirty="0"/>
              <a:t> element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a{text-decoration: none;}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96148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The box model</a:t>
            </a:r>
          </a:p>
        </p:txBody>
      </p:sp>
      <p:sp>
        <p:nvSpPr>
          <p:cNvPr id="3" name="Text Placeholder 2"/>
          <p:cNvSpPr>
            <a:spLocks noGrp="1"/>
          </p:cNvSpPr>
          <p:nvPr>
            <p:ph type="subTitle" idx="1"/>
          </p:nvPr>
        </p:nvSpPr>
        <p:spPr/>
        <p:txBody>
          <a:bodyPr/>
          <a:lstStyle/>
          <a:p>
            <a:r>
              <a:rPr lang="en-AU" sz="2400" dirty="0"/>
              <a:t>Each element is rendered as a rectangle on the page</a:t>
            </a:r>
          </a:p>
        </p:txBody>
      </p:sp>
      <p:sp>
        <p:nvSpPr>
          <p:cNvPr id="4" name="Footer Placeholder 3"/>
          <p:cNvSpPr>
            <a:spLocks noGrp="1"/>
          </p:cNvSpPr>
          <p:nvPr>
            <p:ph type="ftr" sz="quarter" idx="4294967295"/>
          </p:nvPr>
        </p:nvSpPr>
        <p:spPr>
          <a:xfrm>
            <a:off x="0" y="6575425"/>
            <a:ext cx="3832225" cy="215900"/>
          </a:xfrm>
        </p:spPr>
        <p:txBody>
          <a:bodyPr/>
          <a:lstStyle/>
          <a:p>
            <a:r>
              <a:rPr lang="en-AU"/>
              <a:t>AD006 Associate Degree in IT</a:t>
            </a:r>
          </a:p>
        </p:txBody>
      </p:sp>
    </p:spTree>
    <p:extLst>
      <p:ext uri="{BB962C8B-B14F-4D97-AF65-F5344CB8AC3E}">
        <p14:creationId xmlns:p14="http://schemas.microsoft.com/office/powerpoint/2010/main" val="448828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1424" r="1424"/>
          <a:stretch>
            <a:fillRect/>
          </a:stretch>
        </p:blipFill>
        <p:spPr>
          <a:xfrm>
            <a:off x="997158" y="1248879"/>
            <a:ext cx="5486400" cy="4114800"/>
          </a:xfrm>
        </p:spPr>
      </p:pic>
      <p:sp>
        <p:nvSpPr>
          <p:cNvPr id="5" name="Footer Placeholder 4"/>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7657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Style Rules</a:t>
            </a:r>
          </a:p>
        </p:txBody>
      </p:sp>
      <p:sp>
        <p:nvSpPr>
          <p:cNvPr id="3" name="Content Placeholder 2"/>
          <p:cNvSpPr>
            <a:spLocks noGrp="1"/>
          </p:cNvSpPr>
          <p:nvPr>
            <p:ph idx="1"/>
          </p:nvPr>
        </p:nvSpPr>
        <p:spPr/>
        <p:txBody>
          <a:bodyPr>
            <a:noAutofit/>
          </a:bodyPr>
          <a:lstStyle/>
          <a:p>
            <a:pPr marL="12700" indent="0">
              <a:buNone/>
            </a:pPr>
            <a:r>
              <a:rPr lang="en-AU" sz="2400" dirty="0"/>
              <a:t>CSS uses style rules to specify style and layout, for example</a:t>
            </a:r>
          </a:p>
          <a:p>
            <a:pPr marL="12700" indent="0">
              <a:buNone/>
            </a:pPr>
            <a:endParaRPr lang="en-AU" sz="2400" dirty="0"/>
          </a:p>
          <a:p>
            <a:pPr marL="12700" indent="0">
              <a:buNone/>
            </a:pPr>
            <a:r>
              <a:rPr lang="en-AU" sz="2400" dirty="0">
                <a:latin typeface="Courier New" panose="02070309020205020404" pitchFamily="49" charset="0"/>
                <a:cs typeface="Courier New" panose="02070309020205020404" pitchFamily="49" charset="0"/>
              </a:rPr>
              <a:t>p{font-family: Verdana;}</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t>p is the selector – this rule applies to ALL p elements</a:t>
            </a:r>
          </a:p>
          <a:p>
            <a:pPr marL="12700" indent="0">
              <a:buNone/>
            </a:pPr>
            <a:r>
              <a:rPr lang="en-AU" sz="2400" dirty="0"/>
              <a:t>The rule sets the font of the p text to Verdana. </a:t>
            </a:r>
          </a:p>
          <a:p>
            <a:pPr marL="12700" indent="0">
              <a:buNone/>
            </a:pPr>
            <a:r>
              <a:rPr lang="en-AU" sz="2400" dirty="0">
                <a:hlinkClick r:id="rId2"/>
              </a:rPr>
              <a:t>css_01 </a:t>
            </a:r>
            <a:r>
              <a:rPr lang="en-AU" sz="2400" dirty="0"/>
              <a:t> default style</a:t>
            </a:r>
          </a:p>
          <a:p>
            <a:pPr marL="12700" indent="0">
              <a:buNone/>
            </a:pPr>
            <a:r>
              <a:rPr lang="en-AU" sz="2400" dirty="0">
                <a:hlinkClick r:id="rId3"/>
              </a:rPr>
              <a:t>css_02 </a:t>
            </a:r>
            <a:r>
              <a:rPr lang="en-AU" sz="2400" dirty="0"/>
              <a:t> font style applied</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479345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Box Model</a:t>
            </a:r>
          </a:p>
        </p:txBody>
      </p:sp>
      <p:sp>
        <p:nvSpPr>
          <p:cNvPr id="3" name="Content Placeholder 2"/>
          <p:cNvSpPr>
            <a:spLocks noGrp="1"/>
          </p:cNvSpPr>
          <p:nvPr>
            <p:ph idx="1"/>
          </p:nvPr>
        </p:nvSpPr>
        <p:spPr/>
        <p:txBody>
          <a:bodyPr>
            <a:normAutofit/>
          </a:bodyPr>
          <a:lstStyle/>
          <a:p>
            <a:r>
              <a:rPr lang="en-AU" sz="2400" b="1" dirty="0"/>
              <a:t>Any</a:t>
            </a:r>
            <a:r>
              <a:rPr lang="en-AU" sz="2400" dirty="0"/>
              <a:t> element is rendered as a rectangle (box)</a:t>
            </a:r>
          </a:p>
          <a:p>
            <a:r>
              <a:rPr lang="en-AU" sz="2400" dirty="0"/>
              <a:t>The content is shown in the previous slide as text</a:t>
            </a:r>
          </a:p>
          <a:p>
            <a:r>
              <a:rPr lang="en-AU" sz="2400" dirty="0"/>
              <a:t>The box may have a visible border (although usually not)</a:t>
            </a:r>
          </a:p>
          <a:p>
            <a:r>
              <a:rPr lang="en-AU" sz="2400" dirty="0"/>
              <a:t>Padding is the space between the border and the content</a:t>
            </a:r>
          </a:p>
          <a:p>
            <a:r>
              <a:rPr lang="en-AU" sz="2400" dirty="0"/>
              <a:t>Margin is the space between the border and neighbouring elements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609817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border property</a:t>
            </a:r>
          </a:p>
        </p:txBody>
      </p:sp>
      <p:sp>
        <p:nvSpPr>
          <p:cNvPr id="3" name="Content Placeholder 2"/>
          <p:cNvSpPr>
            <a:spLocks noGrp="1"/>
          </p:cNvSpPr>
          <p:nvPr>
            <p:ph idx="1"/>
          </p:nvPr>
        </p:nvSpPr>
        <p:spPr/>
        <p:txBody>
          <a:bodyPr>
            <a:normAutofit/>
          </a:bodyPr>
          <a:lstStyle/>
          <a:p>
            <a:pPr marL="12700" indent="0">
              <a:buNone/>
            </a:pPr>
            <a:r>
              <a:rPr lang="en-AU" sz="2400" dirty="0"/>
              <a:t>The border consists of three properties – border-width, border-style and border-</a:t>
            </a:r>
            <a:r>
              <a:rPr lang="en-AU" sz="2400" dirty="0" err="1"/>
              <a:t>color</a:t>
            </a:r>
            <a:r>
              <a:rPr lang="en-AU" sz="2400" dirty="0"/>
              <a:t>. The border is a shorthand property (like font) to set all three in one statement. The order is important.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p{border: 1px solid black;}</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i="1" dirty="0">
                <a:cs typeface="Courier New" panose="02070309020205020404" pitchFamily="49" charset="0"/>
              </a:rPr>
              <a:t>Ensure that there is no space between the number and the unit in the border width.</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1938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Sides of the Box</a:t>
            </a:r>
          </a:p>
        </p:txBody>
      </p:sp>
      <p:sp>
        <p:nvSpPr>
          <p:cNvPr id="3" name="Content Placeholder 2"/>
          <p:cNvSpPr>
            <a:spLocks noGrp="1"/>
          </p:cNvSpPr>
          <p:nvPr>
            <p:ph idx="1"/>
          </p:nvPr>
        </p:nvSpPr>
        <p:spPr/>
        <p:txBody>
          <a:bodyPr>
            <a:normAutofit/>
          </a:bodyPr>
          <a:lstStyle/>
          <a:p>
            <a:pPr marL="12700" indent="0">
              <a:buNone/>
            </a:pPr>
            <a:r>
              <a:rPr lang="en-AU" sz="2400" dirty="0"/>
              <a:t>Additionally, different border properties can be set on each of the four sides of the box, which are designated top, right, bottom and left.</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h1{border-bottom: 1px solid black;}</a:t>
            </a:r>
          </a:p>
          <a:p>
            <a:pPr marL="12700" indent="0">
              <a:buNone/>
            </a:pPr>
            <a:endParaRPr lang="en-AU" sz="2400" dirty="0"/>
          </a:p>
          <a:p>
            <a:pPr marL="12700" indent="0">
              <a:buNone/>
            </a:pPr>
            <a:r>
              <a:rPr lang="en-AU" sz="2400" dirty="0"/>
              <a:t>This will render a solid black line under an h1 element but not on any other side.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735759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padding property</a:t>
            </a:r>
          </a:p>
        </p:txBody>
      </p:sp>
      <p:sp>
        <p:nvSpPr>
          <p:cNvPr id="3" name="Content Placeholder 2"/>
          <p:cNvSpPr>
            <a:spLocks noGrp="1"/>
          </p:cNvSpPr>
          <p:nvPr>
            <p:ph idx="1"/>
          </p:nvPr>
        </p:nvSpPr>
        <p:spPr/>
        <p:txBody>
          <a:bodyPr>
            <a:normAutofit/>
          </a:bodyPr>
          <a:lstStyle/>
          <a:p>
            <a:pPr marL="12700" indent="0">
              <a:buNone/>
            </a:pPr>
            <a:r>
              <a:rPr lang="en-AU" sz="2400" dirty="0"/>
              <a:t>If an element has a visible border, the content can look quite cramped if it is right up against the border. Some spacing usually looks better, and this is achieved with padding. It can be set on all four sides with</a:t>
            </a:r>
          </a:p>
          <a:p>
            <a:pPr marL="12700" indent="0">
              <a:buNone/>
            </a:pPr>
            <a:endParaRPr lang="en-AU" sz="2400" dirty="0"/>
          </a:p>
          <a:p>
            <a:pPr marL="12700" indent="0">
              <a:buNone/>
            </a:pPr>
            <a:r>
              <a:rPr lang="en-AU" sz="2800" dirty="0">
                <a:latin typeface="Courier New" panose="02070309020205020404" pitchFamily="49" charset="0"/>
                <a:cs typeface="Courier New" panose="02070309020205020404" pitchFamily="49" charset="0"/>
              </a:rPr>
              <a:t>p{padding: 10px;}</a:t>
            </a:r>
          </a:p>
          <a:p>
            <a:pPr marL="12700" indent="0">
              <a:buNone/>
            </a:pPr>
            <a:r>
              <a:rPr lang="en-AU" sz="2400" dirty="0"/>
              <a:t>or on one side with</a:t>
            </a:r>
          </a:p>
          <a:p>
            <a:pPr marL="12700" indent="0">
              <a:buNone/>
            </a:pPr>
            <a:r>
              <a:rPr lang="en-AU" sz="2800" dirty="0">
                <a:latin typeface="Courier New" panose="02070309020205020404" pitchFamily="49" charset="0"/>
                <a:cs typeface="Courier New" panose="02070309020205020404" pitchFamily="49" charset="0"/>
              </a:rPr>
              <a:t>p{padding-top: 10px;}</a:t>
            </a:r>
          </a:p>
          <a:p>
            <a:pPr marL="12700" indent="0">
              <a:buNone/>
            </a:pP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644404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margin property</a:t>
            </a:r>
          </a:p>
        </p:txBody>
      </p:sp>
      <p:sp>
        <p:nvSpPr>
          <p:cNvPr id="3" name="Content Placeholder 2"/>
          <p:cNvSpPr>
            <a:spLocks noGrp="1"/>
          </p:cNvSpPr>
          <p:nvPr>
            <p:ph idx="1"/>
          </p:nvPr>
        </p:nvSpPr>
        <p:spPr/>
        <p:txBody>
          <a:bodyPr>
            <a:normAutofit fontScale="92500" lnSpcReduction="20000"/>
          </a:bodyPr>
          <a:lstStyle/>
          <a:p>
            <a:pPr marL="12700" indent="0">
              <a:buNone/>
            </a:pPr>
            <a:r>
              <a:rPr lang="en-AU" sz="2400" dirty="0"/>
              <a:t>Margin is the space between an element (its border) and neighbouring elements, including the edge of the page. It is set the same way as padding.</a:t>
            </a:r>
          </a:p>
          <a:p>
            <a:pPr marL="12700" indent="0">
              <a:buNone/>
            </a:pPr>
            <a:r>
              <a:rPr lang="en-AU" sz="2400" b="0" i="0" dirty="0">
                <a:solidFill>
                  <a:srgbClr val="A52A2A"/>
                </a:solidFill>
                <a:effectLst/>
                <a:latin typeface="Consolas" panose="020B0609020204030204" pitchFamily="49" charset="0"/>
              </a:rPr>
              <a:t>p </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FF0000"/>
                </a:solidFill>
                <a:effectLst/>
                <a:latin typeface="Consolas" panose="020B0609020204030204" pitchFamily="49" charset="0"/>
              </a:rPr>
              <a:t>  margin-top</a:t>
            </a:r>
            <a:r>
              <a:rPr lang="en-AU" sz="2400" b="0" i="0" dirty="0">
                <a:solidFill>
                  <a:srgbClr val="000000"/>
                </a:solidFill>
                <a:effectLst/>
                <a:latin typeface="Consolas" panose="020B0609020204030204" pitchFamily="49" charset="0"/>
              </a:rPr>
              <a:t>:</a:t>
            </a:r>
            <a:r>
              <a:rPr lang="en-AU" sz="2400" b="0" i="0" dirty="0">
                <a:solidFill>
                  <a:srgbClr val="0000CD"/>
                </a:solidFill>
                <a:effectLst/>
                <a:latin typeface="Consolas" panose="020B0609020204030204" pitchFamily="49" charset="0"/>
              </a:rPr>
              <a:t> 100px</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FF0000"/>
                </a:solidFill>
                <a:effectLst/>
                <a:latin typeface="Consolas" panose="020B0609020204030204" pitchFamily="49" charset="0"/>
              </a:rPr>
              <a:t>  margin-bottom</a:t>
            </a:r>
            <a:r>
              <a:rPr lang="en-AU" sz="2400" b="0" i="0" dirty="0">
                <a:solidFill>
                  <a:srgbClr val="000000"/>
                </a:solidFill>
                <a:effectLst/>
                <a:latin typeface="Consolas" panose="020B0609020204030204" pitchFamily="49" charset="0"/>
              </a:rPr>
              <a:t>:</a:t>
            </a:r>
            <a:r>
              <a:rPr lang="en-AU" sz="2400" b="0" i="0" dirty="0">
                <a:solidFill>
                  <a:srgbClr val="0000CD"/>
                </a:solidFill>
                <a:effectLst/>
                <a:latin typeface="Consolas" panose="020B0609020204030204" pitchFamily="49" charset="0"/>
              </a:rPr>
              <a:t> 100px</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FF0000"/>
                </a:solidFill>
                <a:effectLst/>
                <a:latin typeface="Consolas" panose="020B0609020204030204" pitchFamily="49" charset="0"/>
              </a:rPr>
              <a:t>  margin-right</a:t>
            </a:r>
            <a:r>
              <a:rPr lang="en-AU" sz="2400" b="0" i="0" dirty="0">
                <a:solidFill>
                  <a:srgbClr val="000000"/>
                </a:solidFill>
                <a:effectLst/>
                <a:latin typeface="Consolas" panose="020B0609020204030204" pitchFamily="49" charset="0"/>
              </a:rPr>
              <a:t>:</a:t>
            </a:r>
            <a:r>
              <a:rPr lang="en-AU" sz="2400" b="0" i="0" dirty="0">
                <a:solidFill>
                  <a:srgbClr val="0000CD"/>
                </a:solidFill>
                <a:effectLst/>
                <a:latin typeface="Consolas" panose="020B0609020204030204" pitchFamily="49" charset="0"/>
              </a:rPr>
              <a:t> 150px</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FF0000"/>
                </a:solidFill>
                <a:effectLst/>
                <a:latin typeface="Consolas" panose="020B0609020204030204" pitchFamily="49" charset="0"/>
              </a:rPr>
              <a:t>  margin-left</a:t>
            </a:r>
            <a:r>
              <a:rPr lang="en-AU" sz="2400" b="0" i="0" dirty="0">
                <a:solidFill>
                  <a:srgbClr val="000000"/>
                </a:solidFill>
                <a:effectLst/>
                <a:latin typeface="Consolas" panose="020B0609020204030204" pitchFamily="49" charset="0"/>
              </a:rPr>
              <a:t>:</a:t>
            </a:r>
            <a:r>
              <a:rPr lang="en-AU" sz="2400" b="0" i="0" dirty="0">
                <a:solidFill>
                  <a:srgbClr val="0000CD"/>
                </a:solidFill>
                <a:effectLst/>
                <a:latin typeface="Consolas" panose="020B0609020204030204" pitchFamily="49" charset="0"/>
              </a:rPr>
              <a:t> 80px</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000000"/>
                </a:solidFill>
                <a:effectLst/>
                <a:latin typeface="Consolas" panose="020B0609020204030204" pitchFamily="49" charset="0"/>
              </a:rPr>
              <a:t>}</a:t>
            </a:r>
          </a:p>
          <a:p>
            <a:pPr marL="12700" indent="0">
              <a:buNone/>
            </a:pPr>
            <a:r>
              <a:rPr lang="en-AU" sz="2400" dirty="0"/>
              <a:t>or</a:t>
            </a:r>
          </a:p>
          <a:p>
            <a:pPr marL="12700" indent="0">
              <a:buNone/>
            </a:pPr>
            <a:r>
              <a:rPr lang="en-AU" sz="2400" b="0" i="0" dirty="0">
                <a:solidFill>
                  <a:srgbClr val="A52A2A"/>
                </a:solidFill>
                <a:effectLst/>
                <a:latin typeface="Consolas" panose="020B0609020204030204" pitchFamily="49" charset="0"/>
              </a:rPr>
              <a:t>p </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FF0000"/>
                </a:solidFill>
                <a:effectLst/>
                <a:latin typeface="Consolas" panose="020B0609020204030204" pitchFamily="49" charset="0"/>
              </a:rPr>
              <a:t>  margin</a:t>
            </a:r>
            <a:r>
              <a:rPr lang="en-AU" sz="2400" b="0" i="0" dirty="0">
                <a:solidFill>
                  <a:srgbClr val="000000"/>
                </a:solidFill>
                <a:effectLst/>
                <a:latin typeface="Consolas" panose="020B0609020204030204" pitchFamily="49" charset="0"/>
              </a:rPr>
              <a:t>:</a:t>
            </a:r>
            <a:r>
              <a:rPr lang="en-AU" sz="2400" b="0" i="0" dirty="0">
                <a:solidFill>
                  <a:srgbClr val="0000CD"/>
                </a:solidFill>
                <a:effectLst/>
                <a:latin typeface="Consolas" panose="020B0609020204030204" pitchFamily="49" charset="0"/>
              </a:rPr>
              <a:t> 25px</a:t>
            </a:r>
            <a:r>
              <a:rPr lang="en-AU" sz="2400" b="0" i="0" dirty="0">
                <a:solidFill>
                  <a:srgbClr val="000000"/>
                </a:solidFill>
                <a:effectLst/>
                <a:latin typeface="Consolas" panose="020B0609020204030204" pitchFamily="49" charset="0"/>
              </a:rPr>
              <a:t>;</a:t>
            </a:r>
            <a:br>
              <a:rPr lang="en-AU" sz="2400" b="0" i="0" dirty="0">
                <a:solidFill>
                  <a:srgbClr val="FF0000"/>
                </a:solidFill>
                <a:effectLst/>
                <a:latin typeface="Consolas" panose="020B0609020204030204" pitchFamily="49" charset="0"/>
              </a:rPr>
            </a:br>
            <a:r>
              <a:rPr lang="en-AU" sz="2400" b="0" i="0" dirty="0">
                <a:solidFill>
                  <a:srgbClr val="000000"/>
                </a:solidFill>
                <a:effectLst/>
                <a:latin typeface="Consolas" panose="020B0609020204030204" pitchFamily="49" charset="0"/>
              </a:rPr>
              <a:t>}</a:t>
            </a:r>
            <a:endParaRPr lang="en-AU" sz="2400" dirty="0">
              <a:solidFill>
                <a:srgbClr val="000000"/>
              </a:solidFill>
              <a:latin typeface="Consolas" panose="020B0609020204030204" pitchFamily="49" charset="0"/>
            </a:endParaRPr>
          </a:p>
          <a:p>
            <a:pPr marL="12700" indent="0">
              <a:buNone/>
            </a:pP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641894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Other ways to set Margin and Padding</a:t>
            </a:r>
          </a:p>
        </p:txBody>
      </p:sp>
      <p:sp>
        <p:nvSpPr>
          <p:cNvPr id="3" name="Content Placeholder 2"/>
          <p:cNvSpPr>
            <a:spLocks noGrp="1"/>
          </p:cNvSpPr>
          <p:nvPr>
            <p:ph idx="1"/>
          </p:nvPr>
        </p:nvSpPr>
        <p:spPr/>
        <p:txBody>
          <a:bodyPr>
            <a:normAutofit fontScale="92500" lnSpcReduction="10000"/>
          </a:bodyPr>
          <a:lstStyle/>
          <a:p>
            <a:pPr marL="12700" indent="0">
              <a:buNone/>
            </a:pPr>
            <a:r>
              <a:rPr lang="en-AU" sz="2400" dirty="0"/>
              <a:t>There are other ways to set padding or margin in one statement, with different values on one or more sides. See W3Schools for details. As </a:t>
            </a:r>
            <a:r>
              <a:rPr lang="en-AU" sz="2400"/>
              <a:t>an example: </a:t>
            </a:r>
            <a:endParaRPr lang="en-AU" sz="2400" dirty="0"/>
          </a:p>
          <a:p>
            <a:pPr marL="12700" indent="0">
              <a:buNone/>
            </a:pPr>
            <a:endParaRPr lang="en-AU" sz="2400" dirty="0"/>
          </a:p>
          <a:p>
            <a:pPr marL="12700" indent="0">
              <a:buNone/>
            </a:pPr>
            <a:r>
              <a:rPr lang="en-AU" sz="2800" b="0" i="0" dirty="0">
                <a:solidFill>
                  <a:srgbClr val="A52A2A"/>
                </a:solidFill>
                <a:effectLst/>
                <a:latin typeface="Consolas" panose="020B0609020204030204" pitchFamily="49" charset="0"/>
              </a:rPr>
              <a:t>p </a:t>
            </a:r>
            <a:r>
              <a:rPr lang="en-AU" sz="2800" b="0" i="0" dirty="0">
                <a:solidFill>
                  <a:srgbClr val="000000"/>
                </a:solidFill>
                <a:effectLst/>
                <a:latin typeface="Consolas" panose="020B0609020204030204" pitchFamily="49" charset="0"/>
              </a:rPr>
              <a:t>{</a:t>
            </a:r>
            <a:r>
              <a:rPr lang="en-AU" sz="2800" b="0" i="0" dirty="0">
                <a:solidFill>
                  <a:srgbClr val="FF0000"/>
                </a:solidFill>
                <a:effectLst/>
                <a:latin typeface="Consolas" panose="020B0609020204030204" pitchFamily="49" charset="0"/>
              </a:rPr>
              <a:t>padding</a:t>
            </a:r>
            <a:r>
              <a:rPr lang="en-AU" sz="2800" b="0" i="0" dirty="0">
                <a:solidFill>
                  <a:srgbClr val="000000"/>
                </a:solidFill>
                <a:effectLst/>
                <a:latin typeface="Consolas" panose="020B0609020204030204" pitchFamily="49" charset="0"/>
              </a:rPr>
              <a:t>:</a:t>
            </a:r>
            <a:r>
              <a:rPr lang="en-AU" sz="2800" b="0" i="0" dirty="0">
                <a:solidFill>
                  <a:srgbClr val="0000CD"/>
                </a:solidFill>
                <a:effectLst/>
                <a:latin typeface="Consolas" panose="020B0609020204030204" pitchFamily="49" charset="0"/>
              </a:rPr>
              <a:t> 5px </a:t>
            </a:r>
            <a:r>
              <a:rPr lang="en-AU" sz="2800" dirty="0">
                <a:solidFill>
                  <a:srgbClr val="0000CD"/>
                </a:solidFill>
                <a:latin typeface="Consolas" panose="020B0609020204030204" pitchFamily="49" charset="0"/>
              </a:rPr>
              <a:t>1</a:t>
            </a:r>
            <a:r>
              <a:rPr lang="en-AU" sz="2800" b="0" i="0" dirty="0">
                <a:solidFill>
                  <a:srgbClr val="0000CD"/>
                </a:solidFill>
                <a:effectLst/>
                <a:latin typeface="Consolas" panose="020B0609020204030204" pitchFamily="49" charset="0"/>
              </a:rPr>
              <a:t>0px </a:t>
            </a:r>
            <a:r>
              <a:rPr lang="en-AU" sz="2800" dirty="0">
                <a:solidFill>
                  <a:srgbClr val="0000CD"/>
                </a:solidFill>
                <a:latin typeface="Consolas" panose="020B0609020204030204" pitchFamily="49" charset="0"/>
              </a:rPr>
              <a:t>1</a:t>
            </a:r>
            <a:r>
              <a:rPr lang="en-AU" sz="2800" b="0" i="0" dirty="0">
                <a:solidFill>
                  <a:srgbClr val="0000CD"/>
                </a:solidFill>
                <a:effectLst/>
                <a:latin typeface="Consolas" panose="020B0609020204030204" pitchFamily="49" charset="0"/>
              </a:rPr>
              <a:t>5px</a:t>
            </a:r>
            <a:r>
              <a:rPr lang="en-AU" sz="2800" b="0" i="0" dirty="0">
                <a:solidFill>
                  <a:srgbClr val="000000"/>
                </a:solidFill>
                <a:effectLst/>
                <a:latin typeface="Consolas" panose="020B0609020204030204" pitchFamily="49" charset="0"/>
              </a:rPr>
              <a:t>;}</a:t>
            </a:r>
            <a:endParaRPr lang="en-AU" sz="2400" dirty="0">
              <a:latin typeface="Courier New" panose="02070309020205020404" pitchFamily="49" charset="0"/>
              <a:cs typeface="Courier New" panose="02070309020205020404" pitchFamily="49" charset="0"/>
            </a:endParaRPr>
          </a:p>
          <a:p>
            <a:pPr marL="12700" indent="0">
              <a:buNone/>
            </a:pPr>
            <a:r>
              <a:rPr lang="en-AU" sz="2400" dirty="0"/>
              <a:t>sets the padding at the top to 5px, the padding on each side to 10px and the padding on the bottom to 15px.</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b="0" i="0" dirty="0">
                <a:solidFill>
                  <a:srgbClr val="A52A2A"/>
                </a:solidFill>
                <a:effectLst/>
                <a:latin typeface="Consolas" panose="020B0609020204030204" pitchFamily="49" charset="0"/>
              </a:rPr>
              <a:t>p </a:t>
            </a:r>
            <a:r>
              <a:rPr lang="en-AU" sz="2400" b="0" i="0" dirty="0">
                <a:solidFill>
                  <a:srgbClr val="000000"/>
                </a:solidFill>
                <a:effectLst/>
                <a:latin typeface="Consolas" panose="020B0609020204030204" pitchFamily="49" charset="0"/>
              </a:rPr>
              <a:t>{</a:t>
            </a:r>
            <a:r>
              <a:rPr lang="en-AU" sz="2400" b="0" i="0" dirty="0">
                <a:solidFill>
                  <a:srgbClr val="FF0000"/>
                </a:solidFill>
                <a:effectLst/>
                <a:latin typeface="Consolas" panose="020B0609020204030204" pitchFamily="49" charset="0"/>
              </a:rPr>
              <a:t>margin</a:t>
            </a:r>
            <a:r>
              <a:rPr lang="en-AU" sz="2400" b="0" i="0" dirty="0">
                <a:solidFill>
                  <a:srgbClr val="000000"/>
                </a:solidFill>
                <a:effectLst/>
                <a:latin typeface="Consolas" panose="020B0609020204030204" pitchFamily="49" charset="0"/>
              </a:rPr>
              <a:t>:</a:t>
            </a:r>
            <a:r>
              <a:rPr lang="en-AU" sz="2400" b="0" i="0" dirty="0">
                <a:solidFill>
                  <a:srgbClr val="0000CD"/>
                </a:solidFill>
                <a:effectLst/>
                <a:latin typeface="Consolas" panose="020B0609020204030204" pitchFamily="49" charset="0"/>
              </a:rPr>
              <a:t> 25px 50px 75px 100px</a:t>
            </a:r>
            <a:r>
              <a:rPr lang="en-AU" sz="2400" b="0" i="0" dirty="0">
                <a:solidFill>
                  <a:srgbClr val="000000"/>
                </a:solidFill>
                <a:effectLst/>
                <a:latin typeface="Consolas" panose="020B0609020204030204" pitchFamily="49" charset="0"/>
              </a:rPr>
              <a:t>;}</a:t>
            </a:r>
            <a:endParaRPr lang="en-AU" sz="2400" dirty="0">
              <a:solidFill>
                <a:srgbClr val="000000"/>
              </a:solidFill>
              <a:latin typeface="Consolas" panose="020B0609020204030204" pitchFamily="49" charset="0"/>
            </a:endParaRPr>
          </a:p>
          <a:p>
            <a:pPr marL="12700" indent="0">
              <a:buNone/>
            </a:pPr>
            <a:r>
              <a:rPr lang="en-AU" sz="2400" dirty="0"/>
              <a:t>sets the margin at the top to 25px, on the right side to 50px, the margin on the bottom to 75px and on the left side to 100px.</a:t>
            </a:r>
            <a:endParaRPr lang="en-AU" sz="2400" dirty="0">
              <a:latin typeface="Courier New" panose="02070309020205020404" pitchFamily="49" charset="0"/>
              <a:cs typeface="Courier New" panose="02070309020205020404" pitchFamily="49" charset="0"/>
            </a:endParaRPr>
          </a:p>
          <a:p>
            <a:pPr marL="12700" indent="0">
              <a:buNone/>
            </a:pPr>
            <a:endParaRPr lang="en-AU"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861858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background properties</a:t>
            </a:r>
          </a:p>
        </p:txBody>
      </p:sp>
      <p:sp>
        <p:nvSpPr>
          <p:cNvPr id="3" name="Content Placeholder 2"/>
          <p:cNvSpPr>
            <a:spLocks noGrp="1"/>
          </p:cNvSpPr>
          <p:nvPr>
            <p:ph idx="1"/>
          </p:nvPr>
        </p:nvSpPr>
        <p:spPr/>
        <p:txBody>
          <a:bodyPr>
            <a:normAutofit/>
          </a:bodyPr>
          <a:lstStyle/>
          <a:p>
            <a:pPr marL="12700" indent="0">
              <a:buNone/>
            </a:pPr>
            <a:r>
              <a:rPr lang="en-AU" sz="2400" dirty="0"/>
              <a:t>There are several background properties that can be set, including</a:t>
            </a:r>
          </a:p>
          <a:p>
            <a:r>
              <a:rPr lang="en-AU" sz="2400" dirty="0"/>
              <a:t>background-</a:t>
            </a:r>
            <a:r>
              <a:rPr lang="en-AU" sz="2400" dirty="0" err="1"/>
              <a:t>color</a:t>
            </a:r>
            <a:endParaRPr lang="en-AU" sz="2400" dirty="0"/>
          </a:p>
          <a:p>
            <a:r>
              <a:rPr lang="en-AU" sz="2400" dirty="0"/>
              <a:t>background-image</a:t>
            </a:r>
          </a:p>
          <a:p>
            <a:r>
              <a:rPr lang="en-AU" sz="2400" dirty="0"/>
              <a:t>background-position (for images)</a:t>
            </a:r>
          </a:p>
          <a:p>
            <a:r>
              <a:rPr lang="en-AU" sz="2400" dirty="0"/>
              <a:t>and more besides.</a:t>
            </a:r>
          </a:p>
          <a:p>
            <a:pPr marL="12700" indent="0">
              <a:buNone/>
            </a:pPr>
            <a:endParaRPr lang="en-AU" sz="2400" dirty="0"/>
          </a:p>
          <a:p>
            <a:pPr marL="12700" indent="0">
              <a:buNone/>
            </a:pPr>
            <a:r>
              <a:rPr lang="en-AU" sz="2400" dirty="0"/>
              <a:t>Check W3Schools for details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597753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Background images</a:t>
            </a:r>
          </a:p>
        </p:txBody>
      </p:sp>
      <p:sp>
        <p:nvSpPr>
          <p:cNvPr id="3" name="Content Placeholder 2"/>
          <p:cNvSpPr>
            <a:spLocks noGrp="1"/>
          </p:cNvSpPr>
          <p:nvPr>
            <p:ph idx="1"/>
          </p:nvPr>
        </p:nvSpPr>
        <p:spPr/>
        <p:txBody>
          <a:bodyPr>
            <a:normAutofit/>
          </a:bodyPr>
          <a:lstStyle/>
          <a:p>
            <a:pPr marL="12700" indent="0">
              <a:buNone/>
            </a:pPr>
            <a:r>
              <a:rPr lang="en-AU" sz="2400" dirty="0"/>
              <a:t>Using a background-image is a common alternative to using an actual </a:t>
            </a:r>
            <a:r>
              <a:rPr lang="en-AU" sz="2400" dirty="0" err="1">
                <a:solidFill>
                  <a:schemeClr val="tx2"/>
                </a:solidFill>
              </a:rPr>
              <a:t>img</a:t>
            </a:r>
            <a:r>
              <a:rPr lang="en-AU" sz="2400" dirty="0"/>
              <a:t> element, and the latest version of CSS gives more options for sizing such images.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85550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width and height properties</a:t>
            </a:r>
          </a:p>
        </p:txBody>
      </p:sp>
      <p:sp>
        <p:nvSpPr>
          <p:cNvPr id="3" name="Content Placeholder 2"/>
          <p:cNvSpPr>
            <a:spLocks noGrp="1"/>
          </p:cNvSpPr>
          <p:nvPr>
            <p:ph idx="1"/>
          </p:nvPr>
        </p:nvSpPr>
        <p:spPr/>
        <p:txBody>
          <a:bodyPr>
            <a:normAutofit/>
          </a:bodyPr>
          <a:lstStyle/>
          <a:p>
            <a:pPr marL="12700" indent="0">
              <a:buNone/>
            </a:pPr>
            <a:r>
              <a:rPr lang="en-AU" sz="2400" dirty="0"/>
              <a:t>By default, block elements take up the full width of the browser window and are high enough for the content to be visible.</a:t>
            </a:r>
          </a:p>
          <a:p>
            <a:pPr marL="12700" indent="0">
              <a:buNone/>
            </a:pPr>
            <a:endParaRPr lang="en-AU" sz="2400" dirty="0"/>
          </a:p>
          <a:p>
            <a:pPr marL="12700" indent="0">
              <a:buNone/>
            </a:pPr>
            <a:r>
              <a:rPr lang="en-AU" sz="2400" dirty="0"/>
              <a:t>One can set the width and height to a specific number of pixels or percentages in CSS.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094053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Layout with Float</a:t>
            </a:r>
          </a:p>
        </p:txBody>
      </p:sp>
      <p:sp>
        <p:nvSpPr>
          <p:cNvPr id="3" name="Content Placeholder 2"/>
          <p:cNvSpPr>
            <a:spLocks noGrp="1"/>
          </p:cNvSpPr>
          <p:nvPr>
            <p:ph idx="1"/>
          </p:nvPr>
        </p:nvSpPr>
        <p:spPr/>
        <p:txBody>
          <a:bodyPr>
            <a:normAutofit lnSpcReduction="10000"/>
          </a:bodyPr>
          <a:lstStyle/>
          <a:p>
            <a:pPr marL="12700" indent="0">
              <a:buNone/>
            </a:pPr>
            <a:r>
              <a:rPr lang="en-AU" sz="2400" dirty="0"/>
              <a:t>Even if the width of a block element is less than the full width of the window, it will be followed by a new line so any more content will be below it.</a:t>
            </a:r>
          </a:p>
          <a:p>
            <a:pPr marL="12700" indent="0">
              <a:buNone/>
            </a:pPr>
            <a:endParaRPr lang="en-AU" sz="2400" dirty="0"/>
          </a:p>
          <a:p>
            <a:pPr marL="12700" indent="0">
              <a:buNone/>
            </a:pPr>
            <a:r>
              <a:rPr lang="en-AU" sz="2400" dirty="0"/>
              <a:t>If we set the float property (to left or right), then any following content won't go below but will occupy space beside the floated element.</a:t>
            </a:r>
          </a:p>
          <a:p>
            <a:pPr marL="12700" indent="0">
              <a:buNone/>
            </a:pPr>
            <a:endParaRPr lang="en-AU" sz="2400" dirty="0"/>
          </a:p>
          <a:p>
            <a:pPr marL="12700" indent="0">
              <a:buNone/>
            </a:pPr>
            <a:r>
              <a:rPr lang="en-AU" sz="2400" dirty="0"/>
              <a:t>This is one way to have columns in a web page, for example, a sidebar column and then a main content column.</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365967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CSS with a Web Page</a:t>
            </a:r>
          </a:p>
        </p:txBody>
      </p:sp>
      <p:sp>
        <p:nvSpPr>
          <p:cNvPr id="3" name="Content Placeholder 2"/>
          <p:cNvSpPr>
            <a:spLocks noGrp="1"/>
          </p:cNvSpPr>
          <p:nvPr>
            <p:ph idx="1"/>
          </p:nvPr>
        </p:nvSpPr>
        <p:spPr/>
        <p:txBody>
          <a:bodyPr>
            <a:normAutofit/>
          </a:bodyPr>
          <a:lstStyle/>
          <a:p>
            <a:pPr marL="12700" indent="0">
              <a:buNone/>
            </a:pPr>
            <a:r>
              <a:rPr lang="en-AU" sz="2400" dirty="0"/>
              <a:t>There are several ways to apply CSS rules to a web page:</a:t>
            </a:r>
          </a:p>
          <a:p>
            <a:r>
              <a:rPr lang="en-AU" sz="2400" dirty="0"/>
              <a:t>inline style – as an attribute of an element, inside the opening tag on the page</a:t>
            </a:r>
          </a:p>
          <a:p>
            <a:r>
              <a:rPr lang="en-AU" sz="2400" dirty="0">
                <a:hlinkClick r:id="rId2"/>
              </a:rPr>
              <a:t>internal style</a:t>
            </a:r>
            <a:r>
              <a:rPr lang="en-AU" sz="2400" dirty="0"/>
              <a:t> – inside a style element in the head of the html document</a:t>
            </a:r>
          </a:p>
          <a:p>
            <a:r>
              <a:rPr lang="en-AU" sz="2400" dirty="0">
                <a:hlinkClick r:id="rId3"/>
              </a:rPr>
              <a:t>external style</a:t>
            </a:r>
            <a:r>
              <a:rPr lang="en-AU" sz="2400" dirty="0"/>
              <a:t> – as a separate file linked from the web page</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41493125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clear property</a:t>
            </a:r>
          </a:p>
        </p:txBody>
      </p:sp>
      <p:sp>
        <p:nvSpPr>
          <p:cNvPr id="3" name="Content Placeholder 2"/>
          <p:cNvSpPr>
            <a:spLocks noGrp="1"/>
          </p:cNvSpPr>
          <p:nvPr>
            <p:ph idx="1"/>
          </p:nvPr>
        </p:nvSpPr>
        <p:spPr/>
        <p:txBody>
          <a:bodyPr>
            <a:normAutofit/>
          </a:bodyPr>
          <a:lstStyle/>
          <a:p>
            <a:pPr marL="12700" indent="0">
              <a:buNone/>
            </a:pPr>
            <a:r>
              <a:rPr lang="en-AU" sz="2400" dirty="0"/>
              <a:t>For page elements that must go below floated content we can use the clear property to cancel floating behaviour.</a:t>
            </a:r>
          </a:p>
          <a:p>
            <a:pPr marL="12700" indent="0">
              <a:buNone/>
            </a:pPr>
            <a:endParaRPr lang="en-AU" sz="2400" dirty="0"/>
          </a:p>
          <a:p>
            <a:pPr marL="12700" indent="0">
              <a:buNone/>
            </a:pPr>
            <a:r>
              <a:rPr lang="en-AU" sz="2400" dirty="0"/>
              <a:t>A page might have a footer that needs to go below navigation and content columns above it.</a:t>
            </a:r>
          </a:p>
          <a:p>
            <a:pPr marL="12700" indent="0">
              <a:buNone/>
            </a:pPr>
            <a:endParaRPr lang="en-AU" sz="2400" dirty="0"/>
          </a:p>
          <a:p>
            <a:pPr marL="12700" indent="0">
              <a:buNone/>
            </a:pPr>
            <a:r>
              <a:rPr lang="en-AU" sz="2400" dirty="0">
                <a:hlinkClick r:id="rId2">
                  <a:extLst>
                    <a:ext uri="{A12FA001-AC4F-418D-AE19-62706E023703}">
                      <ahyp:hlinkClr xmlns:ahyp="http://schemas.microsoft.com/office/drawing/2018/hyperlinkcolor" val="tx"/>
                    </a:ext>
                  </a:extLst>
                </a:hlinkClick>
              </a:rPr>
              <a:t>css_13</a:t>
            </a:r>
            <a:endParaRPr lang="en-AU" sz="2400" dirty="0"/>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2997380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CSS Validation</a:t>
            </a:r>
          </a:p>
        </p:txBody>
      </p:sp>
      <p:sp>
        <p:nvSpPr>
          <p:cNvPr id="3" name="Content Placeholder 2"/>
          <p:cNvSpPr>
            <a:spLocks noGrp="1"/>
          </p:cNvSpPr>
          <p:nvPr>
            <p:ph idx="1"/>
          </p:nvPr>
        </p:nvSpPr>
        <p:spPr/>
        <p:txBody>
          <a:bodyPr>
            <a:normAutofit/>
          </a:bodyPr>
          <a:lstStyle/>
          <a:p>
            <a:pPr marL="12700" indent="0">
              <a:buNone/>
            </a:pPr>
            <a:r>
              <a:rPr lang="en-AU" sz="2400" dirty="0"/>
              <a:t>In a similar way you validate HTML, you need to validate CSS. </a:t>
            </a:r>
          </a:p>
          <a:p>
            <a:pPr marL="12700" indent="0">
              <a:buNone/>
            </a:pPr>
            <a:r>
              <a:rPr lang="en-AU" sz="2400" dirty="0"/>
              <a:t>The best way of doing it is using W3C validation services - </a:t>
            </a:r>
            <a:r>
              <a:rPr lang="en-AU" sz="2400" dirty="0">
                <a:hlinkClick r:id="rId2"/>
              </a:rPr>
              <a:t>https://jigsaw.w3.org/css-validator/</a:t>
            </a:r>
            <a:endParaRPr lang="en-AU" sz="2400" dirty="0"/>
          </a:p>
          <a:p>
            <a:pPr marL="12700" indent="0">
              <a:buNone/>
            </a:pPr>
            <a:r>
              <a:rPr lang="en-AU" sz="2400" dirty="0"/>
              <a:t>Copy and paste your CSS into the direct input area and click “Check” button. The result has to be something like: </a:t>
            </a:r>
          </a:p>
        </p:txBody>
      </p:sp>
      <p:sp>
        <p:nvSpPr>
          <p:cNvPr id="4" name="Footer Placeholder 3"/>
          <p:cNvSpPr>
            <a:spLocks noGrp="1"/>
          </p:cNvSpPr>
          <p:nvPr>
            <p:ph type="ftr" sz="quarter" idx="11"/>
          </p:nvPr>
        </p:nvSpPr>
        <p:spPr/>
        <p:txBody>
          <a:bodyPr/>
          <a:lstStyle/>
          <a:p>
            <a:r>
              <a:rPr lang="en-AU"/>
              <a:t>AD006 Associate Degree in IT</a:t>
            </a:r>
          </a:p>
        </p:txBody>
      </p:sp>
      <p:pic>
        <p:nvPicPr>
          <p:cNvPr id="5" name="Picture 4">
            <a:extLst>
              <a:ext uri="{FF2B5EF4-FFF2-40B4-BE49-F238E27FC236}">
                <a16:creationId xmlns:a16="http://schemas.microsoft.com/office/drawing/2014/main" id="{C0C35DB0-D171-A446-AD20-040A4E26C162}"/>
              </a:ext>
            </a:extLst>
          </p:cNvPr>
          <p:cNvPicPr>
            <a:picLocks noChangeAspect="1"/>
          </p:cNvPicPr>
          <p:nvPr/>
        </p:nvPicPr>
        <p:blipFill>
          <a:blip r:embed="rId3"/>
          <a:stretch>
            <a:fillRect/>
          </a:stretch>
        </p:blipFill>
        <p:spPr>
          <a:xfrm>
            <a:off x="457200" y="4396620"/>
            <a:ext cx="7031120" cy="1255557"/>
          </a:xfrm>
          <a:prstGeom prst="rect">
            <a:avLst/>
          </a:prstGeom>
        </p:spPr>
      </p:pic>
    </p:spTree>
    <p:extLst>
      <p:ext uri="{BB962C8B-B14F-4D97-AF65-F5344CB8AC3E}">
        <p14:creationId xmlns:p14="http://schemas.microsoft.com/office/powerpoint/2010/main" val="2167107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50590"/>
            <a:ext cx="8229600" cy="922337"/>
          </a:xfrm>
        </p:spPr>
        <p:txBody>
          <a:bodyPr/>
          <a:lstStyle/>
          <a:p>
            <a:pPr algn="ctr"/>
            <a:r>
              <a:rPr lang="en-AU" dirty="0"/>
              <a:t>End of Presentation</a:t>
            </a:r>
          </a:p>
        </p:txBody>
      </p:sp>
      <p:sp>
        <p:nvSpPr>
          <p:cNvPr id="3" name="Footer Placeholder 2"/>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94342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Inline style</a:t>
            </a:r>
          </a:p>
        </p:txBody>
      </p:sp>
      <p:sp>
        <p:nvSpPr>
          <p:cNvPr id="3" name="Content Placeholder 2"/>
          <p:cNvSpPr>
            <a:spLocks noGrp="1"/>
          </p:cNvSpPr>
          <p:nvPr>
            <p:ph idx="1"/>
          </p:nvPr>
        </p:nvSpPr>
        <p:spPr/>
        <p:txBody>
          <a:bodyPr>
            <a:normAutofit/>
          </a:bodyPr>
          <a:lstStyle/>
          <a:p>
            <a:pPr marL="12700" indent="0">
              <a:buNone/>
            </a:pPr>
            <a:r>
              <a:rPr lang="en-AU" sz="2400" dirty="0"/>
              <a:t>An inline style uses the style attribute (inside the opening tag). In the body of the web page there could be a p element like this. </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dirty="0">
                <a:latin typeface="Courier New" panose="02070309020205020404" pitchFamily="49" charset="0"/>
                <a:cs typeface="Courier New" panose="02070309020205020404" pitchFamily="49" charset="0"/>
              </a:rPr>
              <a:t>&lt;p style="</a:t>
            </a:r>
            <a:r>
              <a:rPr lang="en-AU" sz="2400" dirty="0" err="1">
                <a:latin typeface="Courier New" panose="02070309020205020404" pitchFamily="49" charset="0"/>
                <a:cs typeface="Courier New" panose="02070309020205020404" pitchFamily="49" charset="0"/>
              </a:rPr>
              <a:t>color:red</a:t>
            </a:r>
            <a:r>
              <a:rPr lang="en-AU" sz="2400" dirty="0">
                <a:latin typeface="Courier New" panose="02070309020205020404" pitchFamily="49" charset="0"/>
                <a:cs typeface="Courier New" panose="02070309020205020404" pitchFamily="49" charset="0"/>
              </a:rPr>
              <a:t>"&gt;Lorem ipsum&lt;/p&gt;</a:t>
            </a:r>
          </a:p>
          <a:p>
            <a:pPr marL="12700" indent="0">
              <a:buNone/>
            </a:pPr>
            <a:endParaRPr lang="en-AU" sz="2400" dirty="0">
              <a:latin typeface="Courier New" panose="02070309020205020404" pitchFamily="49" charset="0"/>
              <a:cs typeface="Courier New" panose="02070309020205020404" pitchFamily="49" charset="0"/>
            </a:endParaRPr>
          </a:p>
          <a:p>
            <a:pPr marL="12700" indent="0">
              <a:buNone/>
            </a:pPr>
            <a:r>
              <a:rPr lang="en-AU" sz="2400" b="1" dirty="0">
                <a:solidFill>
                  <a:srgbClr val="FF0000"/>
                </a:solidFill>
              </a:rPr>
              <a:t>NEVER USE INLINE STYLING</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3916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Internal Style</a:t>
            </a:r>
          </a:p>
        </p:txBody>
      </p:sp>
      <p:sp>
        <p:nvSpPr>
          <p:cNvPr id="3" name="Content Placeholder 2"/>
          <p:cNvSpPr>
            <a:spLocks noGrp="1"/>
          </p:cNvSpPr>
          <p:nvPr>
            <p:ph idx="1"/>
          </p:nvPr>
        </p:nvSpPr>
        <p:spPr/>
        <p:txBody>
          <a:bodyPr>
            <a:normAutofit/>
          </a:bodyPr>
          <a:lstStyle/>
          <a:p>
            <a:pPr marL="12700" indent="0">
              <a:buNone/>
            </a:pPr>
            <a:r>
              <a:rPr lang="en-AU" sz="2400" dirty="0"/>
              <a:t>An internal style is found in a style element in the head of the web page (see next slide). The rules apply to all elements on that page that match the selectors.</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2870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90419"/>
            <a:ext cx="8229600" cy="5775432"/>
          </a:xfrm>
        </p:spPr>
        <p:txBody>
          <a:bodyPr/>
          <a:lstStyle/>
          <a:p>
            <a:pPr marL="12700" indent="0">
              <a:buNone/>
            </a:pPr>
            <a:r>
              <a:rPr lang="en-AU" sz="2400" dirty="0">
                <a:latin typeface="Courier New" panose="02070309020205020404" pitchFamily="49" charset="0"/>
                <a:cs typeface="Courier New" panose="02070309020205020404" pitchFamily="49" charset="0"/>
              </a:rPr>
              <a:t>&lt;!DOCTYPE html&gt;</a:t>
            </a:r>
          </a:p>
          <a:p>
            <a:pPr marL="12700" indent="0">
              <a:buNone/>
            </a:pPr>
            <a:r>
              <a:rPr lang="en-AU" sz="2400" dirty="0">
                <a:latin typeface="Courier New" panose="02070309020205020404" pitchFamily="49" charset="0"/>
                <a:cs typeface="Courier New" panose="02070309020205020404" pitchFamily="49" charset="0"/>
              </a:rPr>
              <a:t>&lt;html lang="</a:t>
            </a:r>
            <a:r>
              <a:rPr lang="en-AU" sz="2400" dirty="0" err="1">
                <a:latin typeface="Courier New" panose="02070309020205020404" pitchFamily="49" charset="0"/>
                <a:cs typeface="Courier New" panose="02070309020205020404" pitchFamily="49" charset="0"/>
              </a:rPr>
              <a:t>en</a:t>
            </a:r>
            <a:r>
              <a:rPr lang="en-AU" sz="2400" dirty="0">
                <a:latin typeface="Courier New" panose="02070309020205020404" pitchFamily="49" charset="0"/>
                <a:cs typeface="Courier New" panose="02070309020205020404" pitchFamily="49" charset="0"/>
              </a:rPr>
              <a:t>"&gt;</a:t>
            </a:r>
          </a:p>
          <a:p>
            <a:pPr marL="330200" lvl="1" indent="0">
              <a:buNone/>
            </a:pPr>
            <a:r>
              <a:rPr lang="en-AU" sz="2000" dirty="0">
                <a:latin typeface="Courier New" panose="02070309020205020404" pitchFamily="49" charset="0"/>
                <a:cs typeface="Courier New" panose="02070309020205020404" pitchFamily="49" charset="0"/>
              </a:rPr>
              <a:t>&lt;head&gt;</a:t>
            </a:r>
          </a:p>
          <a:p>
            <a:pPr marL="647700" lvl="2" indent="0">
              <a:buNone/>
            </a:pPr>
            <a:r>
              <a:rPr lang="en-AU" sz="2000" dirty="0">
                <a:latin typeface="Courier New" panose="02070309020205020404" pitchFamily="49" charset="0"/>
                <a:cs typeface="Courier New" panose="02070309020205020404" pitchFamily="49" charset="0"/>
              </a:rPr>
              <a:t>&lt;style&gt;</a:t>
            </a:r>
          </a:p>
          <a:p>
            <a:pPr marL="977900" lvl="3" indent="0">
              <a:buNone/>
            </a:pPr>
            <a:r>
              <a:rPr lang="en-AU" sz="2000" dirty="0">
                <a:latin typeface="Courier New" panose="02070309020205020404" pitchFamily="49" charset="0"/>
                <a:cs typeface="Courier New" panose="02070309020205020404" pitchFamily="49" charset="0"/>
              </a:rPr>
              <a:t>p{</a:t>
            </a:r>
            <a:r>
              <a:rPr lang="en-AU" sz="2000" dirty="0" err="1">
                <a:latin typeface="Courier New" panose="02070309020205020404" pitchFamily="49" charset="0"/>
                <a:cs typeface="Courier New" panose="02070309020205020404" pitchFamily="49" charset="0"/>
              </a:rPr>
              <a:t>color:red</a:t>
            </a:r>
            <a:r>
              <a:rPr lang="en-AU" sz="2000" dirty="0">
                <a:latin typeface="Courier New" panose="02070309020205020404" pitchFamily="49" charset="0"/>
                <a:cs typeface="Courier New" panose="02070309020205020404" pitchFamily="49" charset="0"/>
              </a:rPr>
              <a:t>;}</a:t>
            </a:r>
          </a:p>
          <a:p>
            <a:pPr marL="647700" lvl="2" indent="0">
              <a:buNone/>
            </a:pPr>
            <a:r>
              <a:rPr lang="en-AU" sz="2000" dirty="0">
                <a:latin typeface="Courier New" panose="02070309020205020404" pitchFamily="49" charset="0"/>
                <a:cs typeface="Courier New" panose="02070309020205020404" pitchFamily="49" charset="0"/>
              </a:rPr>
              <a:t>&lt;/style&gt;</a:t>
            </a:r>
          </a:p>
          <a:p>
            <a:pPr marL="647700" lvl="2" indent="0">
              <a:buNone/>
            </a:pPr>
            <a:r>
              <a:rPr lang="en-AU" sz="2000" dirty="0">
                <a:latin typeface="Courier New" panose="02070309020205020404" pitchFamily="49" charset="0"/>
                <a:cs typeface="Courier New" panose="02070309020205020404" pitchFamily="49" charset="0"/>
              </a:rPr>
              <a:t>…other elements in the head</a:t>
            </a:r>
          </a:p>
          <a:p>
            <a:pPr marL="330200" lvl="1" indent="0">
              <a:buNone/>
            </a:pPr>
            <a:r>
              <a:rPr lang="en-AU" sz="2000" dirty="0">
                <a:latin typeface="Courier New" panose="02070309020205020404" pitchFamily="49" charset="0"/>
                <a:cs typeface="Courier New" panose="02070309020205020404" pitchFamily="49" charset="0"/>
              </a:rPr>
              <a:t>&lt;/head&gt;</a:t>
            </a:r>
          </a:p>
          <a:p>
            <a:pPr marL="330200" lvl="1" indent="0">
              <a:buNone/>
            </a:pPr>
            <a:r>
              <a:rPr lang="en-AU" sz="2000" dirty="0">
                <a:latin typeface="Courier New" panose="02070309020205020404" pitchFamily="49" charset="0"/>
                <a:cs typeface="Courier New" panose="02070309020205020404" pitchFamily="49" charset="0"/>
              </a:rPr>
              <a:t>&lt;body&gt;</a:t>
            </a:r>
          </a:p>
          <a:p>
            <a:pPr marL="647700" lvl="2" indent="0">
              <a:buNone/>
            </a:pPr>
            <a:r>
              <a:rPr lang="en-AU" sz="2000" dirty="0">
                <a:latin typeface="Courier New" panose="02070309020205020404" pitchFamily="49" charset="0"/>
                <a:cs typeface="Courier New" panose="02070309020205020404" pitchFamily="49" charset="0"/>
              </a:rPr>
              <a:t>&lt;p&gt;Lorem ipsum&lt;/p&gt;</a:t>
            </a:r>
          </a:p>
          <a:p>
            <a:pPr marL="647700" lvl="2" indent="0">
              <a:buNone/>
            </a:pPr>
            <a:r>
              <a:rPr lang="en-AU" sz="2000" dirty="0">
                <a:latin typeface="Courier New" panose="02070309020205020404" pitchFamily="49" charset="0"/>
                <a:cs typeface="Courier New" panose="02070309020205020404" pitchFamily="49" charset="0"/>
              </a:rPr>
              <a:t>…other elements in the body</a:t>
            </a:r>
          </a:p>
          <a:p>
            <a:pPr marL="330200" lvl="1" indent="0">
              <a:buNone/>
            </a:pPr>
            <a:r>
              <a:rPr lang="en-AU" sz="2000" dirty="0">
                <a:latin typeface="Courier New" panose="02070309020205020404" pitchFamily="49" charset="0"/>
                <a:cs typeface="Courier New" panose="02070309020205020404" pitchFamily="49" charset="0"/>
              </a:rPr>
              <a:t>&lt;/body&gt;</a:t>
            </a:r>
          </a:p>
          <a:p>
            <a:pPr marL="12700" indent="0">
              <a:buNone/>
            </a:pPr>
            <a:r>
              <a:rPr lang="en-AU" sz="2400" dirty="0">
                <a:latin typeface="Courier New" panose="02070309020205020404" pitchFamily="49" charset="0"/>
                <a:cs typeface="Courier New" panose="02070309020205020404" pitchFamily="49" charset="0"/>
              </a:rPr>
              <a:t>&lt;/html&gt;</a:t>
            </a:r>
          </a:p>
        </p:txBody>
      </p:sp>
      <p:sp>
        <p:nvSpPr>
          <p:cNvPr id="4" name="Footer Placeholder 3"/>
          <p:cNvSpPr>
            <a:spLocks noGrp="1"/>
          </p:cNvSpPr>
          <p:nvPr>
            <p:ph type="ftr" sz="quarter" idx="11"/>
          </p:nvPr>
        </p:nvSpPr>
        <p:spPr/>
        <p:txBody>
          <a:bodyPr/>
          <a:lstStyle/>
          <a:p>
            <a:r>
              <a:rPr lang="en-AU"/>
              <a:t>AD006 Associate Degree in IT</a:t>
            </a:r>
          </a:p>
        </p:txBody>
      </p:sp>
    </p:spTree>
    <p:extLst>
      <p:ext uri="{BB962C8B-B14F-4D97-AF65-F5344CB8AC3E}">
        <p14:creationId xmlns:p14="http://schemas.microsoft.com/office/powerpoint/2010/main" val="1241598544"/>
      </p:ext>
    </p:extLst>
  </p:cSld>
  <p:clrMapOvr>
    <a:masterClrMapping/>
  </p:clrMapOvr>
</p:sld>
</file>

<file path=ppt/theme/theme1.xml><?xml version="1.0" encoding="utf-8"?>
<a:theme xmlns:a="http://schemas.openxmlformats.org/drawingml/2006/main" name="RMIT">
  <a:themeElements>
    <a:clrScheme name="Custom 1">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010100"/>
      </a:folHlink>
    </a:clrScheme>
    <a:fontScheme name="RMIT Core Presentation 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RMIT Core Presentation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MIT Core Presentation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MIT Core Presentation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MIT Core Presentation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MIT Core Presentation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MIT Core Presentation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MIT Core Presentation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MIT Core Presentation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MIT Core Presentation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MIT Core Presentation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MIT Core Presentation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MIT Core Presentation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RMIT Core Presentation 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MIT" id="{FE616B12-6088-4DD2-B40C-1D3AF1C087B8}" vid="{93217DBD-8111-416B-A491-3C12EDA3FEB4}"/>
    </a:ext>
  </a:extLst>
</a:theme>
</file>

<file path=ppt/theme/theme2.xml><?xml version="1.0" encoding="utf-8"?>
<a:theme xmlns:a="http://schemas.openxmlformats.org/drawingml/2006/main" name="1_RMIT">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MIT" id="{7EBCB4AA-6133-DD41-877A-46C20531796A}" vid="{B324DB9D-E1FF-9545-872F-B4E21B67B6D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4186</TotalTime>
  <Words>3222</Words>
  <Application>Microsoft Macintosh PowerPoint</Application>
  <PresentationFormat>On-screen Show (4:3)</PresentationFormat>
  <Paragraphs>375</Paragraphs>
  <Slides>62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62</vt:i4>
      </vt:variant>
    </vt:vector>
  </HeadingPairs>
  <TitlesOfParts>
    <vt:vector size="75" baseType="lpstr">
      <vt:lpstr>Arial</vt:lpstr>
      <vt:lpstr>Book Antiqua</vt:lpstr>
      <vt:lpstr>Calibri</vt:lpstr>
      <vt:lpstr>Consolas</vt:lpstr>
      <vt:lpstr>Courier New</vt:lpstr>
      <vt:lpstr>Garamond</vt:lpstr>
      <vt:lpstr>Georgia</vt:lpstr>
      <vt:lpstr>Lucida Grande</vt:lpstr>
      <vt:lpstr>Tahoma</vt:lpstr>
      <vt:lpstr>Times New Roman</vt:lpstr>
      <vt:lpstr>Verdana</vt:lpstr>
      <vt:lpstr>RMIT</vt:lpstr>
      <vt:lpstr>1_RMIT</vt:lpstr>
      <vt:lpstr>COSC2446: Web Programming</vt:lpstr>
      <vt:lpstr>css</vt:lpstr>
      <vt:lpstr>HTML, CSS &amp; JavaScript</vt:lpstr>
      <vt:lpstr>CSS – Style and Layout</vt:lpstr>
      <vt:lpstr>Style Rules</vt:lpstr>
      <vt:lpstr>Using CSS with a Web Page</vt:lpstr>
      <vt:lpstr>Inline style</vt:lpstr>
      <vt:lpstr>Internal Style</vt:lpstr>
      <vt:lpstr>PowerPoint Presentation</vt:lpstr>
      <vt:lpstr>External Styles</vt:lpstr>
      <vt:lpstr>PowerPoint Presentation</vt:lpstr>
      <vt:lpstr>The CSS file mystyles.css</vt:lpstr>
      <vt:lpstr>Usage for this course</vt:lpstr>
      <vt:lpstr>The CSS Language</vt:lpstr>
      <vt:lpstr>W3Schools</vt:lpstr>
      <vt:lpstr>CSS style rules</vt:lpstr>
      <vt:lpstr>A General Rule</vt:lpstr>
      <vt:lpstr>Multiple Rules</vt:lpstr>
      <vt:lpstr>Comments in CSS</vt:lpstr>
      <vt:lpstr>Selectors</vt:lpstr>
      <vt:lpstr>Element names</vt:lpstr>
      <vt:lpstr>Descendant selectors</vt:lpstr>
      <vt:lpstr>The class attribute</vt:lpstr>
      <vt:lpstr>The class selector</vt:lpstr>
      <vt:lpstr>A class can apply to many elements</vt:lpstr>
      <vt:lpstr>Multiple classes</vt:lpstr>
      <vt:lpstr>Using a Library of Classes</vt:lpstr>
      <vt:lpstr>The id attribute</vt:lpstr>
      <vt:lpstr>The id selector</vt:lpstr>
      <vt:lpstr>An id Must be Unique</vt:lpstr>
      <vt:lpstr>Pseudo-classes</vt:lpstr>
      <vt:lpstr>Pseudo-classes - examples</vt:lpstr>
      <vt:lpstr>Font properties</vt:lpstr>
      <vt:lpstr>font-family</vt:lpstr>
      <vt:lpstr>Serif fonts</vt:lpstr>
      <vt:lpstr>Sans Serif Fonts</vt:lpstr>
      <vt:lpstr>Setting the font-family property</vt:lpstr>
      <vt:lpstr>The font-weight property</vt:lpstr>
      <vt:lpstr>The font-size property</vt:lpstr>
      <vt:lpstr>The shorthand font property</vt:lpstr>
      <vt:lpstr>The line-height property</vt:lpstr>
      <vt:lpstr>Multi-column Layout</vt:lpstr>
      <vt:lpstr>Multi-column layout</vt:lpstr>
      <vt:lpstr>Color</vt:lpstr>
      <vt:lpstr>Hexadecimal color values</vt:lpstr>
      <vt:lpstr>RGB color values</vt:lpstr>
      <vt:lpstr>The text-decoration property</vt:lpstr>
      <vt:lpstr>The box model</vt:lpstr>
      <vt:lpstr>PowerPoint Presentation</vt:lpstr>
      <vt:lpstr>The Box Model</vt:lpstr>
      <vt:lpstr>The border property</vt:lpstr>
      <vt:lpstr>The Sides of the Box</vt:lpstr>
      <vt:lpstr>The padding property</vt:lpstr>
      <vt:lpstr>The margin property</vt:lpstr>
      <vt:lpstr>Other ways to set Margin and Padding</vt:lpstr>
      <vt:lpstr>The background properties</vt:lpstr>
      <vt:lpstr>Background images</vt:lpstr>
      <vt:lpstr>The width and height properties</vt:lpstr>
      <vt:lpstr>Layout with Float</vt:lpstr>
      <vt:lpstr>The clear property</vt:lpstr>
      <vt:lpstr>CSS Validation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dc:creator>
  <cp:lastModifiedBy>Tanya Unterberger</cp:lastModifiedBy>
  <cp:revision>209</cp:revision>
  <dcterms:created xsi:type="dcterms:W3CDTF">2017-01-17T23:32:53Z</dcterms:created>
  <dcterms:modified xsi:type="dcterms:W3CDTF">2024-03-06T06:08:08Z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2022-11-29T22:11:32Z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893cb205-34a0-4a9d-a8f4-edb14df1524e</vt:lpwstr>
  </property>
  <property fmtid="{D5CDD505-2E9C-101B-9397-08002B2CF9AE}" pid="8" name="MSIP_Label_8c3d088b-6243-4963-a2e2-8b321ab7f8fc_ContentBits">
    <vt:lpwstr>1</vt:lpwstr>
  </property>
  <property fmtid="{D5CDD505-2E9C-101B-9397-08002B2CF9AE}" pid="9" name="ClassificationContentMarkingHeaderLocations">
    <vt:lpwstr>RMIT:3\1_RMIT:6</vt:lpwstr>
  </property>
  <property fmtid="{D5CDD505-2E9C-101B-9397-08002B2CF9AE}" pid="10" name="ClassificationContentMarkingHeaderText">
    <vt:lpwstr>RMIT Classification: Trusted</vt:lpwstr>
  </property>
</Properties>
</file>