
<file path=[Content_Types].xml><?xml version="1.0" encoding="utf-8"?>
<Types xmlns="http://schemas.openxmlformats.org/package/2006/content-types">
  <Default Extension="bin" ContentType="application/vnd.openxmlformats-officedocument.presentationml.printerSettings"/>
  <Default Extension="pdf" ContentType="application/pdf"/>
  <Override PartName="/ppt/slides/slide14.xml" ContentType="application/vnd.openxmlformats-officedocument.presentationml.slide+xml"/>
  <Override PartName="/ppt/notesSlides/notesSlide24.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tags/tag4.xml" ContentType="application/vnd.openxmlformats-officedocument.presentationml.tags+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notesSlides/notesSlide22.xml" ContentType="application/vnd.openxmlformats-officedocument.presentationml.notesSlide+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tags/tag7.xml" ContentType="application/vnd.openxmlformats-officedocument.presentationml.tags+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commentAuthors.xml" ContentType="application/vnd.openxmlformats-officedocument.presentationml.commentAuthors+xml"/>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notesSlides/notesSlide25.xml" ContentType="application/vnd.openxmlformats-officedocument.presentationml.notes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51" r:id="rId1"/>
  </p:sldMasterIdLst>
  <p:notesMasterIdLst>
    <p:notesMasterId r:id="rId50"/>
  </p:notesMasterIdLst>
  <p:handoutMasterIdLst>
    <p:handoutMasterId r:id="rId51"/>
  </p:handoutMasterIdLst>
  <p:sldIdLst>
    <p:sldId id="671" r:id="rId2"/>
    <p:sldId id="677" r:id="rId3"/>
    <p:sldId id="688" r:id="rId4"/>
    <p:sldId id="712" r:id="rId5"/>
    <p:sldId id="674" r:id="rId6"/>
    <p:sldId id="692" r:id="rId7"/>
    <p:sldId id="693" r:id="rId8"/>
    <p:sldId id="675" r:id="rId9"/>
    <p:sldId id="687" r:id="rId10"/>
    <p:sldId id="678" r:id="rId11"/>
    <p:sldId id="694" r:id="rId12"/>
    <p:sldId id="695" r:id="rId13"/>
    <p:sldId id="696" r:id="rId14"/>
    <p:sldId id="697" r:id="rId15"/>
    <p:sldId id="698" r:id="rId16"/>
    <p:sldId id="699" r:id="rId17"/>
    <p:sldId id="700" r:id="rId18"/>
    <p:sldId id="701" r:id="rId19"/>
    <p:sldId id="702" r:id="rId20"/>
    <p:sldId id="703" r:id="rId21"/>
    <p:sldId id="704" r:id="rId22"/>
    <p:sldId id="705" r:id="rId23"/>
    <p:sldId id="706" r:id="rId24"/>
    <p:sldId id="707" r:id="rId25"/>
    <p:sldId id="708" r:id="rId26"/>
    <p:sldId id="727" r:id="rId27"/>
    <p:sldId id="728" r:id="rId28"/>
    <p:sldId id="729" r:id="rId29"/>
    <p:sldId id="730" r:id="rId30"/>
    <p:sldId id="731" r:id="rId31"/>
    <p:sldId id="713" r:id="rId32"/>
    <p:sldId id="714" r:id="rId33"/>
    <p:sldId id="715" r:id="rId34"/>
    <p:sldId id="716" r:id="rId35"/>
    <p:sldId id="717" r:id="rId36"/>
    <p:sldId id="718" r:id="rId37"/>
    <p:sldId id="719" r:id="rId38"/>
    <p:sldId id="720" r:id="rId39"/>
    <p:sldId id="721" r:id="rId40"/>
    <p:sldId id="722" r:id="rId41"/>
    <p:sldId id="723" r:id="rId42"/>
    <p:sldId id="724" r:id="rId43"/>
    <p:sldId id="725" r:id="rId44"/>
    <p:sldId id="726" r:id="rId45"/>
    <p:sldId id="709" r:id="rId46"/>
    <p:sldId id="710" r:id="rId47"/>
    <p:sldId id="711" r:id="rId48"/>
    <p:sldId id="679" r:id="rId49"/>
  </p:sldIdLst>
  <p:sldSz cx="9144000" cy="6858000" type="screen4x3"/>
  <p:notesSz cx="7315200" cy="9601200"/>
  <p:defaultTextStyle>
    <a:defPPr>
      <a:defRPr lang="en-US"/>
    </a:defPPr>
    <a:lvl1pPr algn="l" rtl="0" eaLnBrk="0" fontAlgn="base" hangingPunct="0">
      <a:spcBef>
        <a:spcPct val="0"/>
      </a:spcBef>
      <a:spcAft>
        <a:spcPct val="0"/>
      </a:spcAft>
      <a:defRPr sz="1400" kern="1200">
        <a:solidFill>
          <a:schemeClr val="tx1"/>
        </a:solidFill>
        <a:latin typeface="Helvetica" pitchFamily="34" charset="0"/>
        <a:ea typeface="ＭＳ Ｐゴシック" pitchFamily="64" charset="-128"/>
        <a:cs typeface="+mn-cs"/>
      </a:defRPr>
    </a:lvl1pPr>
    <a:lvl2pPr marL="457200" algn="l" rtl="0" eaLnBrk="0" fontAlgn="base" hangingPunct="0">
      <a:spcBef>
        <a:spcPct val="0"/>
      </a:spcBef>
      <a:spcAft>
        <a:spcPct val="0"/>
      </a:spcAft>
      <a:defRPr sz="1400" kern="1200">
        <a:solidFill>
          <a:schemeClr val="tx1"/>
        </a:solidFill>
        <a:latin typeface="Helvetica" pitchFamily="34" charset="0"/>
        <a:ea typeface="ＭＳ Ｐゴシック" pitchFamily="64" charset="-128"/>
        <a:cs typeface="+mn-cs"/>
      </a:defRPr>
    </a:lvl2pPr>
    <a:lvl3pPr marL="914400" algn="l" rtl="0" eaLnBrk="0" fontAlgn="base" hangingPunct="0">
      <a:spcBef>
        <a:spcPct val="0"/>
      </a:spcBef>
      <a:spcAft>
        <a:spcPct val="0"/>
      </a:spcAft>
      <a:defRPr sz="1400" kern="1200">
        <a:solidFill>
          <a:schemeClr val="tx1"/>
        </a:solidFill>
        <a:latin typeface="Helvetica" pitchFamily="34" charset="0"/>
        <a:ea typeface="ＭＳ Ｐゴシック" pitchFamily="64" charset="-128"/>
        <a:cs typeface="+mn-cs"/>
      </a:defRPr>
    </a:lvl3pPr>
    <a:lvl4pPr marL="1371600" algn="l" rtl="0" eaLnBrk="0" fontAlgn="base" hangingPunct="0">
      <a:spcBef>
        <a:spcPct val="0"/>
      </a:spcBef>
      <a:spcAft>
        <a:spcPct val="0"/>
      </a:spcAft>
      <a:defRPr sz="1400" kern="1200">
        <a:solidFill>
          <a:schemeClr val="tx1"/>
        </a:solidFill>
        <a:latin typeface="Helvetica" pitchFamily="34" charset="0"/>
        <a:ea typeface="ＭＳ Ｐゴシック" pitchFamily="64" charset="-128"/>
        <a:cs typeface="+mn-cs"/>
      </a:defRPr>
    </a:lvl4pPr>
    <a:lvl5pPr marL="1828800" algn="l" rtl="0" eaLnBrk="0" fontAlgn="base" hangingPunct="0">
      <a:spcBef>
        <a:spcPct val="0"/>
      </a:spcBef>
      <a:spcAft>
        <a:spcPct val="0"/>
      </a:spcAft>
      <a:defRPr sz="1400" kern="1200">
        <a:solidFill>
          <a:schemeClr val="tx1"/>
        </a:solidFill>
        <a:latin typeface="Helvetica" pitchFamily="34" charset="0"/>
        <a:ea typeface="ＭＳ Ｐゴシック" pitchFamily="64" charset="-128"/>
        <a:cs typeface="+mn-cs"/>
      </a:defRPr>
    </a:lvl5pPr>
    <a:lvl6pPr marL="2286000" algn="l" defTabSz="914400" rtl="0" eaLnBrk="1" latinLnBrk="0" hangingPunct="1">
      <a:defRPr sz="1400" kern="1200">
        <a:solidFill>
          <a:schemeClr val="tx1"/>
        </a:solidFill>
        <a:latin typeface="Helvetica" pitchFamily="34" charset="0"/>
        <a:ea typeface="ＭＳ Ｐゴシック" pitchFamily="64" charset="-128"/>
        <a:cs typeface="+mn-cs"/>
      </a:defRPr>
    </a:lvl6pPr>
    <a:lvl7pPr marL="2743200" algn="l" defTabSz="914400" rtl="0" eaLnBrk="1" latinLnBrk="0" hangingPunct="1">
      <a:defRPr sz="1400" kern="1200">
        <a:solidFill>
          <a:schemeClr val="tx1"/>
        </a:solidFill>
        <a:latin typeface="Helvetica" pitchFamily="34" charset="0"/>
        <a:ea typeface="ＭＳ Ｐゴシック" pitchFamily="64" charset="-128"/>
        <a:cs typeface="+mn-cs"/>
      </a:defRPr>
    </a:lvl7pPr>
    <a:lvl8pPr marL="3200400" algn="l" defTabSz="914400" rtl="0" eaLnBrk="1" latinLnBrk="0" hangingPunct="1">
      <a:defRPr sz="1400" kern="1200">
        <a:solidFill>
          <a:schemeClr val="tx1"/>
        </a:solidFill>
        <a:latin typeface="Helvetica" pitchFamily="34" charset="0"/>
        <a:ea typeface="ＭＳ Ｐゴシック" pitchFamily="64" charset="-128"/>
        <a:cs typeface="+mn-cs"/>
      </a:defRPr>
    </a:lvl8pPr>
    <a:lvl9pPr marL="3657600" algn="l" defTabSz="914400" rtl="0" eaLnBrk="1" latinLnBrk="0" hangingPunct="1">
      <a:defRPr sz="1400" kern="1200">
        <a:solidFill>
          <a:schemeClr val="tx1"/>
        </a:solidFill>
        <a:latin typeface="Helvetica" pitchFamily="34" charset="0"/>
        <a:ea typeface="ＭＳ Ｐゴシック" pitchFamily="64" charset="-128"/>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Lori Diachin" initials="lad" lastIdx="1" clrIdx="0"/>
  <p:cmAuthor id="1" name="ST User" initials="SU" lastIdx="3" clrIdx="1"/>
  <p:cmAuthor id="2" name="mark adams" initials="ma" lastIdx="2" clrIdx="2"/>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clrMru>
    <a:srgbClr val="E08615"/>
    <a:srgbClr val="E32E2C"/>
    <a:srgbClr val="9999FF"/>
    <a:srgbClr val="3C938C"/>
    <a:srgbClr val="3C8C93"/>
    <a:srgbClr val="DFDFF5"/>
    <a:srgbClr val="124A91"/>
    <a:srgbClr val="55E604"/>
    <a:srgbClr val="242021"/>
    <a:srgbClr val="F3F5DB"/>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2892" autoAdjust="0"/>
  </p:normalViewPr>
  <p:slideViewPr>
    <p:cSldViewPr>
      <p:cViewPr varScale="1">
        <p:scale>
          <a:sx n="63" d="100"/>
          <a:sy n="63" d="100"/>
        </p:scale>
        <p:origin x="-15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defRPr sz="1200">
                <a:latin typeface="Arial" charset="0"/>
                <a:ea typeface="ＭＳ Ｐゴシック" pitchFamily="48" charset="-128"/>
              </a:defRPr>
            </a:lvl1pPr>
          </a:lstStyle>
          <a:p>
            <a:pPr>
              <a:defRPr/>
            </a:pPr>
            <a:endParaRPr lang="en-US"/>
          </a:p>
        </p:txBody>
      </p:sp>
      <p:sp>
        <p:nvSpPr>
          <p:cNvPr id="140291"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lgn="r">
              <a:defRPr sz="1200">
                <a:latin typeface="Arial" charset="0"/>
                <a:ea typeface="ＭＳ Ｐゴシック" pitchFamily="48" charset="-128"/>
              </a:defRPr>
            </a:lvl1pPr>
          </a:lstStyle>
          <a:p>
            <a:pPr>
              <a:defRPr/>
            </a:pPr>
            <a:endParaRPr lang="en-US"/>
          </a:p>
        </p:txBody>
      </p:sp>
      <p:sp>
        <p:nvSpPr>
          <p:cNvPr id="140292"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defRPr sz="1200">
                <a:latin typeface="Arial" charset="0"/>
                <a:ea typeface="ＭＳ Ｐゴシック" pitchFamily="48" charset="-128"/>
              </a:defRPr>
            </a:lvl1pPr>
          </a:lstStyle>
          <a:p>
            <a:pPr>
              <a:defRPr/>
            </a:pPr>
            <a:endParaRPr lang="en-US"/>
          </a:p>
        </p:txBody>
      </p:sp>
      <p:sp>
        <p:nvSpPr>
          <p:cNvPr id="140293"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lgn="r">
              <a:defRPr sz="1200">
                <a:latin typeface="Arial" charset="0"/>
                <a:ea typeface="ＭＳ Ｐゴシック" pitchFamily="48" charset="-128"/>
              </a:defRPr>
            </a:lvl1pPr>
          </a:lstStyle>
          <a:p>
            <a:pPr>
              <a:defRPr/>
            </a:pPr>
            <a:fld id="{EF080F96-2A2C-48EF-84C6-77EA930651A4}"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982506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defRPr sz="1200">
                <a:latin typeface="Arial" charset="0"/>
                <a:ea typeface="ＭＳ Ｐゴシック" pitchFamily="48" charset="-128"/>
              </a:defRPr>
            </a:lvl1pPr>
          </a:lstStyle>
          <a:p>
            <a:pPr>
              <a:defRPr/>
            </a:pPr>
            <a:endParaRPr lang="en-US"/>
          </a:p>
        </p:txBody>
      </p:sp>
      <p:sp>
        <p:nvSpPr>
          <p:cNvPr id="6147" name="Rectangle 3"/>
          <p:cNvSpPr>
            <a:spLocks noGrp="1" noChangeArrowheads="1"/>
          </p:cNvSpPr>
          <p:nvPr>
            <p:ph type="dt" idx="1"/>
          </p:nvPr>
        </p:nvSpPr>
        <p:spPr bwMode="auto">
          <a:xfrm>
            <a:off x="414528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lgn="r">
              <a:defRPr sz="1200">
                <a:latin typeface="Arial" charset="0"/>
                <a:ea typeface="ＭＳ Ｐゴシック" pitchFamily="48" charset="-128"/>
              </a:defRPr>
            </a:lvl1pPr>
          </a:lstStyle>
          <a:p>
            <a:pPr>
              <a:defRPr/>
            </a:pPr>
            <a:endParaRPr lang="en-US"/>
          </a:p>
        </p:txBody>
      </p:sp>
      <p:sp>
        <p:nvSpPr>
          <p:cNvPr id="8090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15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defRPr sz="1200">
                <a:latin typeface="Arial" charset="0"/>
                <a:ea typeface="ＭＳ Ｐゴシック" pitchFamily="48" charset="-128"/>
              </a:defRPr>
            </a:lvl1pPr>
          </a:lstStyle>
          <a:p>
            <a:pPr>
              <a:defRPr/>
            </a:pPr>
            <a:endParaRPr lang="en-US"/>
          </a:p>
        </p:txBody>
      </p:sp>
      <p:sp>
        <p:nvSpPr>
          <p:cNvPr id="615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lgn="r">
              <a:defRPr sz="1200">
                <a:latin typeface="Arial" charset="0"/>
                <a:ea typeface="ＭＳ Ｐゴシック" pitchFamily="48" charset="-128"/>
              </a:defRPr>
            </a:lvl1pPr>
          </a:lstStyle>
          <a:p>
            <a:pPr>
              <a:defRPr/>
            </a:pPr>
            <a:fld id="{C5850C95-EB3C-46D2-9C24-CAE7AEB54761}"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571749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4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pitchFamily="4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pitchFamily="4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pitchFamily="4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pitchFamily="4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 birds of a feather </a:t>
            </a:r>
            <a:r>
              <a:rPr lang="en-US" baseline="0" dirty="0" smtClean="0"/>
              <a:t>for high performance geometric multigrid – HPGMG – a propose new metric for the Top500 list.</a:t>
            </a:r>
          </a:p>
          <a:p>
            <a:endParaRPr lang="en-US" dirty="0" smtClean="0"/>
          </a:p>
          <a:p>
            <a:r>
              <a:rPr lang="en-US" dirty="0" smtClean="0"/>
              <a:t>I am Mark Adams from Lawrence Berkeley National</a:t>
            </a:r>
            <a:r>
              <a:rPr lang="en-US" baseline="0" dirty="0" smtClean="0"/>
              <a:t> Laboratory.</a:t>
            </a:r>
          </a:p>
          <a:p>
            <a:endParaRPr lang="en-US" baseline="0" dirty="0" smtClean="0"/>
          </a:p>
          <a:p>
            <a:r>
              <a:rPr lang="en-US" baseline="0" dirty="0" smtClean="0"/>
              <a:t>Myself and the HPGMG team, Jed Brown from Argonne National Laboratory and CU Boulder, Sam Williams from LBNL, are here to present our work in the past year on proposed new metrics to complement the existing Top500 metrics HPL, and to soliciting feedback from the community.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38</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312587804"/>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39</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218928562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 will begin by describing the HPGMG benchmark</a:t>
            </a:r>
            <a:r>
              <a:rPr lang="en-US" baseline="0" dirty="0" smtClean="0"/>
              <a:t> </a:t>
            </a:r>
            <a:r>
              <a:rPr lang="en-US" dirty="0" smtClean="0"/>
              <a:t>and its design principles, Sam and Jed will then talk about their work with HPGMG metrics, a finite volume and a finite</a:t>
            </a:r>
            <a:r>
              <a:rPr lang="en-US" baseline="0" dirty="0" smtClean="0"/>
              <a:t> element metric respectively</a:t>
            </a:r>
            <a:r>
              <a:rPr lang="en-US" dirty="0" smtClean="0"/>
              <a:t>, followed by two talks from users of HPGMG.</a:t>
            </a:r>
            <a:r>
              <a:rPr lang="en-US" baseline="0" dirty="0" smtClean="0"/>
              <a:t>  W</a:t>
            </a:r>
            <a:r>
              <a:rPr lang="en-US" dirty="0" smtClean="0"/>
              <a:t>e conclude with a panel discussion, where we open up the </a:t>
            </a:r>
            <a:r>
              <a:rPr lang="en-US" dirty="0" err="1" smtClean="0"/>
              <a:t>BoF</a:t>
            </a:r>
            <a:r>
              <a:rPr lang="en-US" dirty="0" smtClean="0"/>
              <a:t> to questions from the audience and welcome</a:t>
            </a:r>
            <a:r>
              <a:rPr lang="en-US" baseline="0" dirty="0" smtClean="0"/>
              <a:t> your input</a:t>
            </a: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And please feel free at some point to fill out the short survey from our web site </a:t>
            </a:r>
            <a:r>
              <a:rPr lang="en-US" baseline="0" dirty="0" err="1" smtClean="0"/>
              <a:t>hpgmg.org</a:t>
            </a:r>
            <a:r>
              <a:rPr lang="en-US" baseline="0" dirty="0" smtClean="0"/>
              <a:t>/survey.</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40</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3376362416"/>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41</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3376362416"/>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42</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3376362416"/>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43</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3376362416"/>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9B6174-B43F-418D-AFD7-D054AE479E30}" type="slidenum">
              <a:rPr lang="en-US" smtClean="0"/>
              <a:pPr/>
              <a:t>44</a:t>
            </a:fld>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2146412628"/>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addition of a new metric, HPCG, to the Top500 list for the first time in its 20+ year history raises some questions: Should there be multiple rankings? Or some sort of a mixture like a weighted geometric mean? something else?</a:t>
            </a:r>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solidFill>
                  <a:srgbClr val="000000"/>
                </a:solidFill>
              </a:rPr>
              <a:t>(nearly) Optimal solver algorithm for the Laplacian on Cartesian grid</a:t>
            </a:r>
          </a:p>
          <a:p>
            <a:pPr lvl="2"/>
            <a:r>
              <a:rPr lang="en-US" dirty="0" smtClean="0">
                <a:solidFill>
                  <a:srgbClr val="000000"/>
                </a:solidFill>
              </a:rPr>
              <a:t>Need to legislate</a:t>
            </a:r>
            <a:r>
              <a:rPr lang="en-US" dirty="0" smtClean="0"/>
              <a:t>: like “no </a:t>
            </a:r>
            <a:r>
              <a:rPr lang="en-US" dirty="0" err="1" smtClean="0"/>
              <a:t>Strassen</a:t>
            </a:r>
            <a:r>
              <a:rPr lang="en-US" dirty="0" smtClean="0"/>
              <a:t>” rule: no high order interpolation</a:t>
            </a:r>
          </a:p>
          <a:p>
            <a:pPr lvl="2"/>
            <a:r>
              <a:rPr lang="en-US" dirty="0" smtClean="0"/>
              <a:t>No </a:t>
            </a:r>
            <a:r>
              <a:rPr lang="en-US" dirty="0" err="1" smtClean="0"/>
              <a:t>FFT’s</a:t>
            </a:r>
            <a:r>
              <a:rPr lang="en-US" dirty="0" smtClean="0"/>
              <a:t>, etc. – great to open up but that is another benchmark</a:t>
            </a:r>
          </a:p>
          <a:p>
            <a:pPr marL="1143000" marR="0" lvl="2" indent="-228600" algn="l" defTabSz="914400" rtl="0" eaLnBrk="0" fontAlgn="base" latinLnBrk="0" hangingPunct="0">
              <a:lnSpc>
                <a:spcPct val="100000"/>
              </a:lnSpc>
              <a:spcBef>
                <a:spcPct val="30000"/>
              </a:spcBef>
              <a:spcAft>
                <a:spcPct val="0"/>
              </a:spcAft>
              <a:buClrTx/>
              <a:buSzTx/>
              <a:buFontTx/>
              <a:buNone/>
              <a:tabLst/>
              <a:defRPr/>
            </a:pPr>
            <a:endParaRPr lang="en-US" dirty="0" smtClean="0"/>
          </a:p>
          <a:p>
            <a:pPr marL="1143000" marR="0" lvl="2" indent="-228600" algn="l" defTabSz="914400" rtl="0" eaLnBrk="0" fontAlgn="base" latinLnBrk="0" hangingPunct="0">
              <a:lnSpc>
                <a:spcPct val="100000"/>
              </a:lnSpc>
              <a:spcBef>
                <a:spcPct val="30000"/>
              </a:spcBef>
              <a:spcAft>
                <a:spcPct val="0"/>
              </a:spcAft>
              <a:buClrTx/>
              <a:buSzTx/>
              <a:buFontTx/>
              <a:buNone/>
              <a:tabLst/>
              <a:defRPr/>
            </a:pPr>
            <a:r>
              <a:rPr lang="en-US" dirty="0" smtClean="0"/>
              <a:t>Weak/strong speedup, dynamic range, etc.</a:t>
            </a:r>
          </a:p>
          <a:p>
            <a:pPr lvl="2"/>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2"/>
                </a:solidFill>
              </a:rPr>
              <a:t>Users optimize</a:t>
            </a:r>
            <a:r>
              <a:rPr lang="en-US" dirty="0" smtClean="0"/>
              <a:t>: compilers, one primary kernel, secondary kernels, … communication, … </a:t>
            </a:r>
          </a:p>
          <a:p>
            <a:pPr lvl="1"/>
            <a:r>
              <a:rPr lang="en-US" dirty="0" smtClean="0"/>
              <a:t>as far down as new programming models (</a:t>
            </a:r>
            <a:r>
              <a:rPr lang="en-US" dirty="0" err="1" smtClean="0"/>
              <a:t>Muthu</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solidFill>
                  <a:srgbClr val="008000"/>
                </a:solidFill>
              </a:rPr>
              <a:t>Balanced exercise of machine:</a:t>
            </a:r>
          </a:p>
          <a:p>
            <a:pPr lvl="1"/>
            <a:r>
              <a:rPr lang="en-US" dirty="0" smtClean="0"/>
              <a:t>Memory system, memory bandwidth, floating point, network, …</a:t>
            </a:r>
            <a:endParaRPr lang="en-US" b="1" i="1" dirty="0" smtClean="0">
              <a:solidFill>
                <a:srgbClr val="008000"/>
              </a:solidFill>
            </a:endParaRPr>
          </a:p>
          <a:p>
            <a:pPr lvl="1"/>
            <a:r>
              <a:rPr lang="en-US" dirty="0" smtClean="0"/>
              <a:t>10-20% peak FP, more balanced: HPL @ ~90%;  HPCG @  ~1%</a:t>
            </a:r>
          </a:p>
          <a:p>
            <a:pPr lvl="1"/>
            <a:r>
              <a:rPr lang="en-US" dirty="0" smtClean="0"/>
              <a:t>Stresses network – </a:t>
            </a:r>
            <a:r>
              <a:rPr lang="en-US" b="1" dirty="0" smtClean="0">
                <a:solidFill>
                  <a:srgbClr val="333399"/>
                </a:solidFill>
              </a:rPr>
              <a:t>extensive benchmark</a:t>
            </a:r>
          </a:p>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Agreed, though HPGMG-FE is not bottlenecked on memory bandwidth on any</a:t>
            </a:r>
          </a:p>
          <a:p>
            <a:r>
              <a:rPr lang="en-US" dirty="0" smtClean="0"/>
              <a:t>architectures I know.  It uses a sizable fraction of bandwidth, but</a:t>
            </a:r>
          </a:p>
          <a:p>
            <a:r>
              <a:rPr lang="en-US" dirty="0" smtClean="0"/>
              <a:t>local caches and </a:t>
            </a:r>
            <a:r>
              <a:rPr lang="en-US" dirty="0" err="1" smtClean="0"/>
              <a:t>vectorization</a:t>
            </a:r>
            <a:r>
              <a:rPr lang="en-US" dirty="0" smtClean="0"/>
              <a:t> are the leading performance factor.</a:t>
            </a:r>
          </a:p>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850C95-EB3C-46D2-9C24-CAE7AEB54761}"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16"/>
          <p:cNvGrpSpPr>
            <a:grpSpLocks/>
          </p:cNvGrpSpPr>
          <p:nvPr userDrawn="1"/>
        </p:nvGrpSpPr>
        <p:grpSpPr bwMode="auto">
          <a:xfrm>
            <a:off x="0" y="1828800"/>
            <a:ext cx="9144000" cy="1981200"/>
            <a:chOff x="0" y="0"/>
            <a:chExt cx="5760" cy="708"/>
          </a:xfrm>
        </p:grpSpPr>
        <p:sp>
          <p:nvSpPr>
            <p:cNvPr id="5" name="Rectangle 17"/>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sp>
          <p:nvSpPr>
            <p:cNvPr id="6" name="Rectangle 18"/>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grpSp>
      <p:grpSp>
        <p:nvGrpSpPr>
          <p:cNvPr id="7" name="Group 19"/>
          <p:cNvGrpSpPr>
            <a:grpSpLocks/>
          </p:cNvGrpSpPr>
          <p:nvPr userDrawn="1"/>
        </p:nvGrpSpPr>
        <p:grpSpPr bwMode="auto">
          <a:xfrm>
            <a:off x="0" y="3886200"/>
            <a:ext cx="9144000" cy="76200"/>
            <a:chOff x="0" y="0"/>
            <a:chExt cx="5760" cy="708"/>
          </a:xfrm>
        </p:grpSpPr>
        <p:sp>
          <p:nvSpPr>
            <p:cNvPr id="8" name="Rectangle 20"/>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sp>
          <p:nvSpPr>
            <p:cNvPr id="9" name="Rectangle 21"/>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grpSp>
      <p:grpSp>
        <p:nvGrpSpPr>
          <p:cNvPr id="10" name="Group 22"/>
          <p:cNvGrpSpPr>
            <a:grpSpLocks/>
          </p:cNvGrpSpPr>
          <p:nvPr userDrawn="1"/>
        </p:nvGrpSpPr>
        <p:grpSpPr bwMode="auto">
          <a:xfrm>
            <a:off x="0" y="1676400"/>
            <a:ext cx="9144000" cy="76200"/>
            <a:chOff x="0" y="0"/>
            <a:chExt cx="5760" cy="708"/>
          </a:xfrm>
        </p:grpSpPr>
        <p:sp>
          <p:nvSpPr>
            <p:cNvPr id="11" name="Rectangle 23"/>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sp>
          <p:nvSpPr>
            <p:cNvPr id="12" name="Rectangle 24"/>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grpSp>
      <p:sp>
        <p:nvSpPr>
          <p:cNvPr id="13" name="Rectangle 10"/>
          <p:cNvSpPr>
            <a:spLocks noChangeArrowheads="1"/>
          </p:cNvSpPr>
          <p:nvPr/>
        </p:nvSpPr>
        <p:spPr bwMode="auto">
          <a:xfrm>
            <a:off x="1295400" y="6019800"/>
            <a:ext cx="6477000" cy="609600"/>
          </a:xfrm>
          <a:prstGeom prst="rect">
            <a:avLst/>
          </a:prstGeom>
          <a:noFill/>
          <a:ln w="9525">
            <a:noFill/>
            <a:miter lim="800000"/>
            <a:headEnd/>
            <a:tailEnd/>
          </a:ln>
          <a:effectLst>
            <a:outerShdw dist="17961" dir="2700000" algn="ctr" rotWithShape="0">
              <a:schemeClr val="bg2">
                <a:alpha val="50000"/>
              </a:schemeClr>
            </a:outerShdw>
          </a:effectLst>
        </p:spPr>
        <p:txBody>
          <a:bodyPr lIns="0" anchor="ctr"/>
          <a:lstStyle/>
          <a:p>
            <a:pPr>
              <a:defRPr/>
            </a:pPr>
            <a:endParaRPr lang="en-US" sz="2400">
              <a:latin typeface="Arial" charset="0"/>
              <a:ea typeface="ＭＳ Ｐゴシック" pitchFamily="48" charset="-128"/>
            </a:endParaRPr>
          </a:p>
        </p:txBody>
      </p:sp>
      <p:sp>
        <p:nvSpPr>
          <p:cNvPr id="439304" name="Rectangle 8"/>
          <p:cNvSpPr>
            <a:spLocks noGrp="1" noChangeArrowheads="1"/>
          </p:cNvSpPr>
          <p:nvPr>
            <p:ph type="subTitle" idx="1"/>
          </p:nvPr>
        </p:nvSpPr>
        <p:spPr>
          <a:xfrm>
            <a:off x="1331913" y="4235475"/>
            <a:ext cx="6553200" cy="796925"/>
          </a:xfrm>
        </p:spPr>
        <p:txBody>
          <a:bodyPr anchor="ctr"/>
          <a:lstStyle>
            <a:lvl1pPr marL="0" indent="0" algn="ctr">
              <a:buFont typeface="Wingdings" pitchFamily="2" charset="2"/>
              <a:buNone/>
              <a:defRPr b="1">
                <a:solidFill>
                  <a:srgbClr val="124A91"/>
                </a:solidFill>
              </a:defRPr>
            </a:lvl1pPr>
          </a:lstStyle>
          <a:p>
            <a:r>
              <a:rPr lang="en-US"/>
              <a:t>Click to edit Master subtitle style</a:t>
            </a:r>
          </a:p>
        </p:txBody>
      </p:sp>
      <p:sp>
        <p:nvSpPr>
          <p:cNvPr id="439305" name="Rectangle 9"/>
          <p:cNvSpPr>
            <a:spLocks noGrp="1" noChangeArrowheads="1"/>
          </p:cNvSpPr>
          <p:nvPr>
            <p:ph type="ctrTitle"/>
          </p:nvPr>
        </p:nvSpPr>
        <p:spPr>
          <a:xfrm>
            <a:off x="627063" y="1892300"/>
            <a:ext cx="7772400" cy="1828800"/>
          </a:xfrm>
        </p:spPr>
        <p:txBody>
          <a:bodyPr anchor="ctr"/>
          <a:lstStyle>
            <a:lvl1pPr algn="ctr">
              <a:defRPr sz="3200" b="0">
                <a:solidFill>
                  <a:schemeClr val="bg1"/>
                </a:solidFill>
              </a:defRPr>
            </a:lvl1pPr>
          </a:lstStyle>
          <a:p>
            <a:r>
              <a:rPr lang="en-US"/>
              <a:t>Click to edit Master title style</a:t>
            </a:r>
          </a:p>
        </p:txBody>
      </p:sp>
      <p:sp>
        <p:nvSpPr>
          <p:cNvPr id="16" name="Rectangle 13"/>
          <p:cNvSpPr>
            <a:spLocks noGrp="1" noChangeArrowheads="1"/>
          </p:cNvSpPr>
          <p:nvPr>
            <p:ph type="ftr" sz="quarter" idx="10"/>
          </p:nvPr>
        </p:nvSpPr>
        <p:spPr>
          <a:xfrm>
            <a:off x="269174" y="5505986"/>
            <a:ext cx="8458200" cy="366713"/>
          </a:xfrm>
          <a:prstGeom prst="rect">
            <a:avLst/>
          </a:prstGeom>
        </p:spPr>
        <p:txBody>
          <a:bodyPr/>
          <a:lstStyle>
            <a:lvl1pPr algn="ctr">
              <a:defRPr sz="1800"/>
            </a:lvl1pPr>
          </a:lstStyle>
          <a:p>
            <a:pPr>
              <a:defRPr/>
            </a:pPr>
            <a:r>
              <a:rPr lang="en-US" smtClean="0"/>
              <a:t>SC14 HPGMG BoF</a:t>
            </a:r>
            <a:endParaRPr lang="en-US" dirty="0"/>
          </a:p>
        </p:txBody>
      </p:sp>
      <p:pic>
        <p:nvPicPr>
          <p:cNvPr id="17" name="Picture 16" descr="HPGMG-logo2.png"/>
          <p:cNvPicPr>
            <a:picLocks noChangeAspect="1"/>
          </p:cNvPicPr>
          <p:nvPr userDrawn="1"/>
        </p:nvPicPr>
        <p:blipFill>
          <a:blip r:embed="rId2"/>
          <a:stretch>
            <a:fillRect/>
          </a:stretch>
        </p:blipFill>
        <p:spPr>
          <a:xfrm>
            <a:off x="101603" y="84670"/>
            <a:ext cx="5373659" cy="15155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a:xfrm>
            <a:off x="8448681" y="6442087"/>
            <a:ext cx="523875" cy="263525"/>
          </a:xfrm>
          <a:prstGeom prst="rect">
            <a:avLst/>
          </a:prstGeom>
        </p:spPr>
        <p:txBody>
          <a:bodyPr/>
          <a:lstStyle>
            <a:lvl1pPr>
              <a:defRPr/>
            </a:lvl1pPr>
          </a:lstStyle>
          <a:p>
            <a:fld id="{DA4EB154-6C59-42B3-9552-AEB42075A4DA}" type="slidenum">
              <a:rPr lang="ja-JP" altLang="en-US"/>
              <a:pPr/>
              <a:t>‹#›</a:t>
            </a:fld>
            <a:endParaRPr lang="en-US" altLang="ja-JP"/>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7043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a:xfrm>
            <a:off x="3599450" y="152400"/>
            <a:ext cx="5374318" cy="809625"/>
          </a:xfrm>
        </p:spPr>
        <p:txBody>
          <a:bodyPr/>
          <a:lstStyle/>
          <a:p>
            <a:r>
              <a:rPr lang="en-US" smtClean="0"/>
              <a:t>Click to edit Master title style</a:t>
            </a:r>
            <a:endParaRPr lang="en-US"/>
          </a:p>
        </p:txBody>
      </p:sp>
      <p:sp>
        <p:nvSpPr>
          <p:cNvPr id="4"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22885" y="152400"/>
            <a:ext cx="5404433" cy="80962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334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92616" y="175970"/>
            <a:ext cx="5274061" cy="74689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15235" y="152400"/>
            <a:ext cx="5404433" cy="809625"/>
          </a:xfrm>
        </p:spPr>
        <p:txBody>
          <a:bodyPr/>
          <a:lstStyle/>
          <a:p>
            <a:r>
              <a:rPr lang="en-US" dirty="0" smtClean="0"/>
              <a:t>Click to edit Master title style</a:t>
            </a:r>
            <a:endParaRPr lang="en-US" dirty="0"/>
          </a:p>
        </p:txBody>
      </p:sp>
      <p:sp>
        <p:nvSpPr>
          <p:cNvPr id="3"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15235" y="152400"/>
            <a:ext cx="5404433" cy="809625"/>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94250" y="152400"/>
            <a:ext cx="5003800" cy="8096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466" y="152400"/>
            <a:ext cx="4995333" cy="8096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3962400"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1371600"/>
            <a:ext cx="39624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9624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4"/>
          <p:cNvSpPr>
            <a:spLocks noGrp="1" noChangeArrowheads="1"/>
          </p:cNvSpPr>
          <p:nvPr>
            <p:ph type="ftr" sz="quarter" idx="10"/>
          </p:nvPr>
        </p:nvSpPr>
        <p:spPr>
          <a:xfrm>
            <a:off x="2601093" y="6333992"/>
            <a:ext cx="3551751" cy="295408"/>
          </a:xfrm>
          <a:prstGeom prst="rect">
            <a:avLst/>
          </a:prstGeom>
          <a:ln/>
        </p:spPr>
        <p:txBody>
          <a:bodyPr/>
          <a:lstStyle>
            <a:lvl1pPr>
              <a:defRPr/>
            </a:lvl1pPr>
          </a:lstStyle>
          <a:p>
            <a:pPr>
              <a:defRPr/>
            </a:pPr>
            <a:r>
              <a:rPr lang="en-US" smtClean="0"/>
              <a:t>SC14 HPGMG BoF</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0" y="6241075"/>
            <a:ext cx="9144000" cy="695325"/>
          </a:xfrm>
          <a:prstGeom prst="rect">
            <a:avLst/>
          </a:prstGeom>
          <a:gradFill rotWithShape="1">
            <a:gsLst>
              <a:gs pos="0">
                <a:srgbClr val="E4EAFF">
                  <a:gamma/>
                  <a:tint val="41176"/>
                  <a:invGamma/>
                </a:srgbClr>
              </a:gs>
              <a:gs pos="100000">
                <a:srgbClr val="E4EAFF"/>
              </a:gs>
            </a:gsLst>
            <a:lin ang="2700000" scaled="1"/>
          </a:gra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sp>
        <p:nvSpPr>
          <p:cNvPr id="6147" name="Rectangle 3"/>
          <p:cNvSpPr>
            <a:spLocks noGrp="1" noChangeArrowheads="1"/>
          </p:cNvSpPr>
          <p:nvPr>
            <p:ph type="body" idx="1"/>
          </p:nvPr>
        </p:nvSpPr>
        <p:spPr bwMode="auto">
          <a:xfrm>
            <a:off x="533400" y="1371600"/>
            <a:ext cx="8077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6148" name="Group 4"/>
          <p:cNvGrpSpPr>
            <a:grpSpLocks/>
          </p:cNvGrpSpPr>
          <p:nvPr/>
        </p:nvGrpSpPr>
        <p:grpSpPr bwMode="auto">
          <a:xfrm>
            <a:off x="0" y="990600"/>
            <a:ext cx="9142413" cy="152400"/>
            <a:chOff x="0" y="0"/>
            <a:chExt cx="5760" cy="708"/>
          </a:xfrm>
        </p:grpSpPr>
        <p:sp>
          <p:nvSpPr>
            <p:cNvPr id="438277" name="Rectangle 5"/>
            <p:cNvSpPr>
              <a:spLocks noChangeArrowheads="1"/>
            </p:cNvSpPr>
            <p:nvPr/>
          </p:nvSpPr>
          <p:spPr bwMode="auto">
            <a:xfrm flipV="1">
              <a:off x="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sp>
          <p:nvSpPr>
            <p:cNvPr id="438278" name="Rectangle 6"/>
            <p:cNvSpPr>
              <a:spLocks noChangeArrowheads="1"/>
            </p:cNvSpPr>
            <p:nvPr/>
          </p:nvSpPr>
          <p:spPr bwMode="auto">
            <a:xfrm flipV="1">
              <a:off x="2880" y="0"/>
              <a:ext cx="2880" cy="708"/>
            </a:xfrm>
            <a:prstGeom prst="rect">
              <a:avLst/>
            </a:prstGeom>
            <a:solidFill>
              <a:srgbClr val="124A91"/>
            </a:solidFill>
            <a:ln w="9525">
              <a:noFill/>
              <a:miter lim="800000"/>
              <a:headEnd/>
              <a:tailEnd/>
            </a:ln>
            <a:effectLst/>
          </p:spPr>
          <p:txBody>
            <a:bodyPr wrap="none" anchor="ctr"/>
            <a:lstStyle/>
            <a:p>
              <a:pPr>
                <a:defRPr/>
              </a:pPr>
              <a:endParaRPr lang="en-US">
                <a:latin typeface="Helvetica" pitchFamily="48" charset="0"/>
                <a:ea typeface="ＭＳ Ｐゴシック" pitchFamily="48" charset="-128"/>
              </a:endParaRPr>
            </a:p>
          </p:txBody>
        </p:sp>
      </p:grpSp>
      <p:sp>
        <p:nvSpPr>
          <p:cNvPr id="438280" name="Text Box 8"/>
          <p:cNvSpPr txBox="1">
            <a:spLocks noChangeArrowheads="1"/>
          </p:cNvSpPr>
          <p:nvPr/>
        </p:nvSpPr>
        <p:spPr bwMode="auto">
          <a:xfrm>
            <a:off x="8677275" y="6664938"/>
            <a:ext cx="314325" cy="195262"/>
          </a:xfrm>
          <a:prstGeom prst="rect">
            <a:avLst/>
          </a:prstGeom>
          <a:noFill/>
          <a:ln w="12700">
            <a:noFill/>
            <a:miter lim="800000"/>
            <a:headEnd type="none" w="sm" len="sm"/>
            <a:tailEnd type="none" w="sm" len="sm"/>
          </a:ln>
          <a:effectLst/>
        </p:spPr>
        <p:txBody>
          <a:bodyPr lIns="0">
            <a:spAutoFit/>
          </a:bodyPr>
          <a:lstStyle/>
          <a:p>
            <a:pPr algn="r">
              <a:lnSpc>
                <a:spcPct val="75000"/>
              </a:lnSpc>
              <a:defRPr/>
            </a:pPr>
            <a:fld id="{16F3B910-3E35-4899-9C0F-B42AE53294D4}" type="slidenum">
              <a:rPr lang="en-US" sz="900">
                <a:latin typeface="Arial Narrow" pitchFamily="34" charset="0"/>
                <a:ea typeface="ＭＳ Ｐゴシック" pitchFamily="48" charset="-128"/>
              </a:rPr>
              <a:pPr algn="r">
                <a:lnSpc>
                  <a:spcPct val="75000"/>
                </a:lnSpc>
                <a:defRPr/>
              </a:pPr>
              <a:t>‹#›</a:t>
            </a:fld>
            <a:endParaRPr lang="en-US" sz="900">
              <a:latin typeface="Arial Narrow" pitchFamily="34" charset="0"/>
              <a:ea typeface="ＭＳ Ｐゴシック" pitchFamily="48" charset="-128"/>
            </a:endParaRPr>
          </a:p>
        </p:txBody>
      </p:sp>
      <p:sp>
        <p:nvSpPr>
          <p:cNvPr id="6151" name="Rectangle 9"/>
          <p:cNvSpPr>
            <a:spLocks noGrp="1" noChangeArrowheads="1"/>
          </p:cNvSpPr>
          <p:nvPr>
            <p:ph type="title"/>
          </p:nvPr>
        </p:nvSpPr>
        <p:spPr bwMode="auto">
          <a:xfrm>
            <a:off x="3576985" y="152400"/>
            <a:ext cx="5404433" cy="80962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438283" name="Rectangle 11"/>
          <p:cNvSpPr>
            <a:spLocks noChangeArrowheads="1"/>
          </p:cNvSpPr>
          <p:nvPr/>
        </p:nvSpPr>
        <p:spPr bwMode="auto">
          <a:xfrm>
            <a:off x="533400" y="6403000"/>
            <a:ext cx="3733800" cy="304800"/>
          </a:xfrm>
          <a:prstGeom prst="rect">
            <a:avLst/>
          </a:prstGeom>
          <a:noFill/>
          <a:ln w="9525">
            <a:noFill/>
            <a:miter lim="800000"/>
            <a:headEnd/>
            <a:tailEnd/>
          </a:ln>
          <a:effectLst>
            <a:outerShdw dist="6350" dir="2700000" algn="ctr" rotWithShape="0">
              <a:schemeClr val="bg2">
                <a:alpha val="50000"/>
              </a:schemeClr>
            </a:outerShdw>
          </a:effectLst>
        </p:spPr>
        <p:txBody>
          <a:bodyPr lIns="0" anchor="b"/>
          <a:lstStyle/>
          <a:p>
            <a:pPr eaLnBrk="1" hangingPunct="1">
              <a:defRPr/>
            </a:pPr>
            <a:endParaRPr lang="en-US" sz="2400" b="1">
              <a:solidFill>
                <a:srgbClr val="124A91"/>
              </a:solidFill>
              <a:latin typeface="Arial Narrow" pitchFamily="34" charset="0"/>
              <a:ea typeface="ＭＳ Ｐゴシック" pitchFamily="48" charset="-128"/>
            </a:endParaRPr>
          </a:p>
        </p:txBody>
      </p:sp>
      <p:sp>
        <p:nvSpPr>
          <p:cNvPr id="17" name="Rectangle 10"/>
          <p:cNvSpPr>
            <a:spLocks noChangeArrowheads="1"/>
          </p:cNvSpPr>
          <p:nvPr userDrawn="1"/>
        </p:nvSpPr>
        <p:spPr bwMode="auto">
          <a:xfrm>
            <a:off x="1295400" y="5894360"/>
            <a:ext cx="6477000" cy="609600"/>
          </a:xfrm>
          <a:prstGeom prst="rect">
            <a:avLst/>
          </a:prstGeom>
          <a:noFill/>
          <a:ln w="9525">
            <a:noFill/>
            <a:miter lim="800000"/>
            <a:headEnd/>
            <a:tailEnd/>
          </a:ln>
          <a:effectLst>
            <a:outerShdw dist="17961" dir="2700000" algn="ctr" rotWithShape="0">
              <a:schemeClr val="bg2">
                <a:alpha val="50000"/>
              </a:schemeClr>
            </a:outerShdw>
          </a:effectLst>
        </p:spPr>
        <p:txBody>
          <a:bodyPr lIns="0" anchor="ctr"/>
          <a:lstStyle/>
          <a:p>
            <a:pPr>
              <a:defRPr/>
            </a:pPr>
            <a:endParaRPr lang="en-US" sz="2400">
              <a:latin typeface="Arial" charset="0"/>
              <a:ea typeface="ＭＳ Ｐゴシック" pitchFamily="48" charset="-128"/>
            </a:endParaRPr>
          </a:p>
        </p:txBody>
      </p:sp>
      <p:pic>
        <p:nvPicPr>
          <p:cNvPr id="12" name="Picture 11" descr="HPGMG-logo2.png"/>
          <p:cNvPicPr>
            <a:picLocks noChangeAspect="1"/>
          </p:cNvPicPr>
          <p:nvPr userDrawn="1"/>
        </p:nvPicPr>
        <p:blipFill>
          <a:blip r:embed="rId12"/>
          <a:stretch>
            <a:fillRect/>
          </a:stretch>
        </p:blipFill>
        <p:spPr>
          <a:xfrm>
            <a:off x="0" y="10341"/>
            <a:ext cx="3451641" cy="973466"/>
          </a:xfrm>
          <a:prstGeom prst="rect">
            <a:avLst/>
          </a:prstGeom>
        </p:spPr>
      </p:pic>
    </p:spTree>
  </p:cSld>
  <p:clrMap bg1="lt1" tx1="dk1" bg2="lt2" tx2="dk2" accent1="accent1" accent2="accent2" accent3="accent3" accent4="accent4" accent5="accent5" accent6="accent6" hlink="hlink" folHlink="folHlink"/>
  <p:sldLayoutIdLst>
    <p:sldLayoutId id="2147483916" r:id="rId1"/>
    <p:sldLayoutId id="2147483904" r:id="rId2"/>
    <p:sldLayoutId id="2147483906" r:id="rId3"/>
    <p:sldLayoutId id="2147483907" r:id="rId4"/>
    <p:sldLayoutId id="2147483908" r:id="rId5"/>
    <p:sldLayoutId id="2147483909" r:id="rId6"/>
    <p:sldLayoutId id="2147483912" r:id="rId7"/>
    <p:sldLayoutId id="2147483914" r:id="rId8"/>
    <p:sldLayoutId id="2147483915" r:id="rId9"/>
    <p:sldLayoutId id="2147483917" r:id="rId10"/>
  </p:sldLayoutIdLst>
  <p:hf sldNum="0" hdr="0" dt="0"/>
  <p:txStyles>
    <p:titleStyle>
      <a:lvl1pPr algn="l" rtl="0" eaLnBrk="0" fontAlgn="base" hangingPunct="0">
        <a:spcBef>
          <a:spcPct val="0"/>
        </a:spcBef>
        <a:spcAft>
          <a:spcPct val="0"/>
        </a:spcAft>
        <a:defRPr sz="2400" b="1">
          <a:solidFill>
            <a:srgbClr val="124A91"/>
          </a:solidFill>
          <a:latin typeface="+mj-lt"/>
          <a:ea typeface="+mj-ea"/>
          <a:cs typeface="+mj-cs"/>
        </a:defRPr>
      </a:lvl1pPr>
      <a:lvl2pPr algn="l" rtl="0" eaLnBrk="0" fontAlgn="base" hangingPunct="0">
        <a:spcBef>
          <a:spcPct val="0"/>
        </a:spcBef>
        <a:spcAft>
          <a:spcPct val="0"/>
        </a:spcAft>
        <a:defRPr sz="2400" b="1">
          <a:solidFill>
            <a:srgbClr val="124A91"/>
          </a:solidFill>
          <a:latin typeface="Arial Narrow" pitchFamily="34" charset="0"/>
          <a:ea typeface="ＭＳ Ｐゴシック" pitchFamily="48" charset="-128"/>
        </a:defRPr>
      </a:lvl2pPr>
      <a:lvl3pPr algn="l" rtl="0" eaLnBrk="0" fontAlgn="base" hangingPunct="0">
        <a:spcBef>
          <a:spcPct val="0"/>
        </a:spcBef>
        <a:spcAft>
          <a:spcPct val="0"/>
        </a:spcAft>
        <a:defRPr sz="2400" b="1">
          <a:solidFill>
            <a:srgbClr val="124A91"/>
          </a:solidFill>
          <a:latin typeface="Arial Narrow" pitchFamily="34" charset="0"/>
          <a:ea typeface="ＭＳ Ｐゴシック" pitchFamily="48" charset="-128"/>
        </a:defRPr>
      </a:lvl3pPr>
      <a:lvl4pPr algn="l" rtl="0" eaLnBrk="0" fontAlgn="base" hangingPunct="0">
        <a:spcBef>
          <a:spcPct val="0"/>
        </a:spcBef>
        <a:spcAft>
          <a:spcPct val="0"/>
        </a:spcAft>
        <a:defRPr sz="2400" b="1">
          <a:solidFill>
            <a:srgbClr val="124A91"/>
          </a:solidFill>
          <a:latin typeface="Arial Narrow" pitchFamily="34" charset="0"/>
          <a:ea typeface="ＭＳ Ｐゴシック" pitchFamily="48" charset="-128"/>
        </a:defRPr>
      </a:lvl4pPr>
      <a:lvl5pPr algn="l" rtl="0" eaLnBrk="0" fontAlgn="base" hangingPunct="0">
        <a:spcBef>
          <a:spcPct val="0"/>
        </a:spcBef>
        <a:spcAft>
          <a:spcPct val="0"/>
        </a:spcAft>
        <a:defRPr sz="2400" b="1">
          <a:solidFill>
            <a:srgbClr val="124A91"/>
          </a:solidFill>
          <a:latin typeface="Arial Narrow" pitchFamily="34" charset="0"/>
          <a:ea typeface="ＭＳ Ｐゴシック" pitchFamily="48" charset="-128"/>
        </a:defRPr>
      </a:lvl5pPr>
      <a:lvl6pPr marL="457200" algn="l" rtl="0" fontAlgn="base">
        <a:spcBef>
          <a:spcPct val="0"/>
        </a:spcBef>
        <a:spcAft>
          <a:spcPct val="0"/>
        </a:spcAft>
        <a:defRPr sz="2400" b="1">
          <a:solidFill>
            <a:srgbClr val="124A91"/>
          </a:solidFill>
          <a:latin typeface="Arial Narrow" pitchFamily="34" charset="0"/>
          <a:ea typeface="ＭＳ Ｐゴシック" pitchFamily="48" charset="-128"/>
        </a:defRPr>
      </a:lvl6pPr>
      <a:lvl7pPr marL="914400" algn="l" rtl="0" fontAlgn="base">
        <a:spcBef>
          <a:spcPct val="0"/>
        </a:spcBef>
        <a:spcAft>
          <a:spcPct val="0"/>
        </a:spcAft>
        <a:defRPr sz="2400" b="1">
          <a:solidFill>
            <a:srgbClr val="124A91"/>
          </a:solidFill>
          <a:latin typeface="Arial Narrow" pitchFamily="34" charset="0"/>
          <a:ea typeface="ＭＳ Ｐゴシック" pitchFamily="48" charset="-128"/>
        </a:defRPr>
      </a:lvl7pPr>
      <a:lvl8pPr marL="1371600" algn="l" rtl="0" fontAlgn="base">
        <a:spcBef>
          <a:spcPct val="0"/>
        </a:spcBef>
        <a:spcAft>
          <a:spcPct val="0"/>
        </a:spcAft>
        <a:defRPr sz="2400" b="1">
          <a:solidFill>
            <a:srgbClr val="124A91"/>
          </a:solidFill>
          <a:latin typeface="Arial Narrow" pitchFamily="34" charset="0"/>
          <a:ea typeface="ＭＳ Ｐゴシック" pitchFamily="48" charset="-128"/>
        </a:defRPr>
      </a:lvl8pPr>
      <a:lvl9pPr marL="1828800" algn="l" rtl="0" fontAlgn="base">
        <a:spcBef>
          <a:spcPct val="0"/>
        </a:spcBef>
        <a:spcAft>
          <a:spcPct val="0"/>
        </a:spcAft>
        <a:defRPr sz="2400" b="1">
          <a:solidFill>
            <a:srgbClr val="124A91"/>
          </a:solidFill>
          <a:latin typeface="Arial Narrow" pitchFamily="34" charset="0"/>
          <a:ea typeface="ＭＳ Ｐゴシック" pitchFamily="48" charset="-128"/>
        </a:defRPr>
      </a:lvl9pPr>
    </p:titleStyle>
    <p:bodyStyle>
      <a:lvl1pPr marL="342900" indent="-342900" algn="l" rtl="0" eaLnBrk="0" fontAlgn="base" hangingPunct="0">
        <a:spcBef>
          <a:spcPct val="20000"/>
        </a:spcBef>
        <a:spcAft>
          <a:spcPct val="0"/>
        </a:spcAft>
        <a:buClr>
          <a:srgbClr val="124A91"/>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124A91"/>
        </a:buClr>
        <a:buFont typeface="Times" charset="0"/>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124A91"/>
        </a:buClr>
        <a:buFont typeface="Symbol"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124A91"/>
        </a:buClr>
        <a:buFont typeface="Symbol"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124A91"/>
        </a:buClr>
        <a:buFont typeface="Geneva CE" pitchFamily="-112" charset="-18"/>
        <a:buChar char="»"/>
        <a:defRPr sz="2000">
          <a:solidFill>
            <a:schemeClr val="tx1"/>
          </a:solidFill>
          <a:latin typeface="+mn-lt"/>
          <a:ea typeface="+mn-ea"/>
        </a:defRPr>
      </a:lvl5pPr>
      <a:lvl6pPr marL="2514600" indent="-228600" algn="l" rtl="0" fontAlgn="base">
        <a:spcBef>
          <a:spcPct val="20000"/>
        </a:spcBef>
        <a:spcAft>
          <a:spcPct val="0"/>
        </a:spcAft>
        <a:buClr>
          <a:srgbClr val="124A91"/>
        </a:buClr>
        <a:buFont typeface="Geneva CE" pitchFamily="1" charset="-18"/>
        <a:buChar char="»"/>
        <a:defRPr sz="2000">
          <a:solidFill>
            <a:schemeClr val="tx1"/>
          </a:solidFill>
          <a:latin typeface="+mn-lt"/>
          <a:ea typeface="+mn-ea"/>
        </a:defRPr>
      </a:lvl6pPr>
      <a:lvl7pPr marL="2971800" indent="-228600" algn="l" rtl="0" fontAlgn="base">
        <a:spcBef>
          <a:spcPct val="20000"/>
        </a:spcBef>
        <a:spcAft>
          <a:spcPct val="0"/>
        </a:spcAft>
        <a:buClr>
          <a:srgbClr val="124A91"/>
        </a:buClr>
        <a:buFont typeface="Geneva CE" pitchFamily="1" charset="-18"/>
        <a:buChar char="»"/>
        <a:defRPr sz="2000">
          <a:solidFill>
            <a:schemeClr val="tx1"/>
          </a:solidFill>
          <a:latin typeface="+mn-lt"/>
          <a:ea typeface="+mn-ea"/>
        </a:defRPr>
      </a:lvl7pPr>
      <a:lvl8pPr marL="3429000" indent="-228600" algn="l" rtl="0" fontAlgn="base">
        <a:spcBef>
          <a:spcPct val="20000"/>
        </a:spcBef>
        <a:spcAft>
          <a:spcPct val="0"/>
        </a:spcAft>
        <a:buClr>
          <a:srgbClr val="124A91"/>
        </a:buClr>
        <a:buFont typeface="Geneva CE" pitchFamily="1" charset="-18"/>
        <a:buChar char="»"/>
        <a:defRPr sz="2000">
          <a:solidFill>
            <a:schemeClr val="tx1"/>
          </a:solidFill>
          <a:latin typeface="+mn-lt"/>
          <a:ea typeface="+mn-ea"/>
        </a:defRPr>
      </a:lvl8pPr>
      <a:lvl9pPr marL="3886200" indent="-228600" algn="l" rtl="0" fontAlgn="base">
        <a:spcBef>
          <a:spcPct val="20000"/>
        </a:spcBef>
        <a:spcAft>
          <a:spcPct val="0"/>
        </a:spcAft>
        <a:buClr>
          <a:srgbClr val="124A91"/>
        </a:buClr>
        <a:buFont typeface="Geneva CE" pitchFamily="1" charset="-18"/>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4.pd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d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d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df"/><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df"/><Relationship Id="rId4" Type="http://schemas.openxmlformats.org/officeDocument/2006/relationships/image" Target="../media/image17.png"/><Relationship Id="rId5" Type="http://schemas.openxmlformats.org/officeDocument/2006/relationships/image" Target="../media/image18.pdf"/><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df"/><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df"/><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df"/><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2.emf"/><Relationship Id="rId3" Type="http://schemas.openxmlformats.org/officeDocument/2006/relationships/image" Target="../media/image33.emf"/></Relationships>
</file>

<file path=ppt/slides/_rels/slide36.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1" Type="http://schemas.openxmlformats.org/officeDocument/2006/relationships/slideLayout" Target="../slideLayouts/slideLayout10.xml"/><Relationship Id="rId2" Type="http://schemas.openxmlformats.org/officeDocument/2006/relationships/image" Target="../media/image3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41.jpe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pgmg.org" TargetMode="External"/><Relationship Id="rId3" Type="http://schemas.openxmlformats.org/officeDocument/2006/relationships/hyperlink" Target="mailto:HPGMG-Forum@hpgmg.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9.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9.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1331913" y="4235475"/>
            <a:ext cx="6553200" cy="2054064"/>
          </a:xfrm>
        </p:spPr>
        <p:txBody>
          <a:bodyPr>
            <a:normAutofit fontScale="92500" lnSpcReduction="20000"/>
          </a:bodyPr>
          <a:lstStyle/>
          <a:p>
            <a:r>
              <a:rPr lang="en-US" dirty="0" smtClean="0"/>
              <a:t>Mark Adams (LBNL)</a:t>
            </a:r>
          </a:p>
          <a:p>
            <a:r>
              <a:rPr lang="en-US" dirty="0" smtClean="0"/>
              <a:t>Jed Brown (ANL,CU)</a:t>
            </a:r>
          </a:p>
          <a:p>
            <a:r>
              <a:rPr lang="en-US" b="0" dirty="0" smtClean="0"/>
              <a:t>John </a:t>
            </a:r>
            <a:r>
              <a:rPr lang="en-US" b="0" dirty="0" err="1" smtClean="0"/>
              <a:t>Shalf</a:t>
            </a:r>
            <a:r>
              <a:rPr lang="en-US" b="0" dirty="0" smtClean="0"/>
              <a:t> (LBNL)</a:t>
            </a:r>
          </a:p>
          <a:p>
            <a:r>
              <a:rPr lang="en-US" b="0" dirty="0" smtClean="0"/>
              <a:t>Brian Van </a:t>
            </a:r>
            <a:r>
              <a:rPr lang="en-US" b="0" dirty="0" err="1" smtClean="0"/>
              <a:t>Straalen</a:t>
            </a:r>
            <a:r>
              <a:rPr lang="en-US" b="0" dirty="0" smtClean="0"/>
              <a:t> (LBNL)</a:t>
            </a:r>
          </a:p>
          <a:p>
            <a:r>
              <a:rPr lang="en-US" b="0" dirty="0" smtClean="0"/>
              <a:t>Erich </a:t>
            </a:r>
            <a:r>
              <a:rPr lang="en-US" b="0" dirty="0" err="1" smtClean="0"/>
              <a:t>Strohmaier</a:t>
            </a:r>
            <a:r>
              <a:rPr lang="en-US" b="0" dirty="0" smtClean="0"/>
              <a:t> (LBNL) </a:t>
            </a:r>
          </a:p>
          <a:p>
            <a:r>
              <a:rPr lang="en-US" dirty="0" smtClean="0"/>
              <a:t>Sam Williams (LBNL)</a:t>
            </a:r>
            <a:endParaRPr lang="en-US" dirty="0"/>
          </a:p>
        </p:txBody>
      </p:sp>
      <p:sp>
        <p:nvSpPr>
          <p:cNvPr id="6" name="Title 5"/>
          <p:cNvSpPr>
            <a:spLocks noGrp="1"/>
          </p:cNvSpPr>
          <p:nvPr>
            <p:ph type="ctrTitle"/>
          </p:nvPr>
        </p:nvSpPr>
        <p:spPr/>
        <p:txBody>
          <a:bodyPr/>
          <a:lstStyle/>
          <a:p>
            <a:r>
              <a:rPr lang="en-US" dirty="0" smtClean="0"/>
              <a:t> Birds of a Feather:</a:t>
            </a:r>
            <a:br>
              <a:rPr lang="en-US" dirty="0" smtClean="0"/>
            </a:br>
            <a:r>
              <a:rPr lang="en-US" dirty="0" smtClean="0"/>
              <a:t>High performance geometric multigrid (HPGMG) proposal for a new Top500 benchmark</a:t>
            </a:r>
            <a:endParaRPr lang="en-US" dirty="0"/>
          </a:p>
        </p:txBody>
      </p:sp>
      <p:sp>
        <p:nvSpPr>
          <p:cNvPr id="4" name="TextBox 3"/>
          <p:cNvSpPr txBox="1"/>
          <p:nvPr/>
        </p:nvSpPr>
        <p:spPr>
          <a:xfrm>
            <a:off x="3578227" y="2325327"/>
            <a:ext cx="184666" cy="307777"/>
          </a:xfrm>
          <a:prstGeom prst="rect">
            <a:avLst/>
          </a:prstGeom>
          <a:noFill/>
        </p:spPr>
        <p:txBody>
          <a:bodyPr wrap="none" rtlCol="0">
            <a:spAutoFit/>
          </a:bodyPr>
          <a:lstStyle/>
          <a:p>
            <a:endParaRPr lang="en-US" dirty="0"/>
          </a:p>
        </p:txBody>
      </p:sp>
      <p:sp>
        <p:nvSpPr>
          <p:cNvPr id="7" name="Footer Placeholder 6"/>
          <p:cNvSpPr>
            <a:spLocks noGrp="1"/>
          </p:cNvSpPr>
          <p:nvPr>
            <p:ph type="ftr" sz="quarter" idx="10"/>
          </p:nvPr>
        </p:nvSpPr>
        <p:spPr>
          <a:xfrm>
            <a:off x="471948" y="6360675"/>
            <a:ext cx="8306291" cy="366713"/>
          </a:xfrm>
        </p:spPr>
        <p:txBody>
          <a:bodyPr/>
          <a:lstStyle/>
          <a:p>
            <a:pPr>
              <a:defRPr/>
            </a:pPr>
            <a:r>
              <a:rPr lang="en-US" dirty="0" smtClean="0">
                <a:solidFill>
                  <a:schemeClr val="bg2"/>
                </a:solidFill>
              </a:rPr>
              <a:t>SC14 HPGMG </a:t>
            </a:r>
            <a:r>
              <a:rPr lang="en-US" dirty="0" err="1" smtClean="0">
                <a:solidFill>
                  <a:schemeClr val="bg2"/>
                </a:solidFill>
              </a:rPr>
              <a:t>BoF</a:t>
            </a:r>
            <a:r>
              <a:rPr lang="en-US" dirty="0" smtClean="0">
                <a:solidFill>
                  <a:schemeClr val="bg2"/>
                </a:solidFill>
              </a:rPr>
              <a:t> – November 19 2014 12:15PM</a:t>
            </a:r>
            <a:endParaRPr lang="en-US" dirty="0">
              <a:solidFill>
                <a:schemeClr val="bg2"/>
              </a:solidFill>
            </a:endParaRPr>
          </a:p>
        </p:txBody>
      </p:sp>
    </p:spTree>
  </p:cSld>
  <p:clrMapOvr>
    <a:masterClrMapping/>
  </p:clrMapOvr>
  <p:transition advTm="2218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70000" lnSpcReduction="20000"/>
          </a:bodyPr>
          <a:lstStyle/>
          <a:p>
            <a:r>
              <a:rPr lang="en-US" dirty="0" smtClean="0"/>
              <a:t>HPGMG-FV &amp; HPGMG-FV excellent parallel multigrid </a:t>
            </a:r>
            <a:r>
              <a:rPr lang="en-US" dirty="0" err="1" smtClean="0"/>
              <a:t>impls</a:t>
            </a:r>
            <a:r>
              <a:rPr lang="en-US" dirty="0" smtClean="0"/>
              <a:t> &amp; </a:t>
            </a:r>
            <a:r>
              <a:rPr lang="en-US" dirty="0" err="1" smtClean="0"/>
              <a:t>w</a:t>
            </a:r>
            <a:r>
              <a:rPr lang="en-US" dirty="0" smtClean="0"/>
              <a:t>/ great kernels</a:t>
            </a:r>
          </a:p>
          <a:p>
            <a:pPr lvl="1"/>
            <a:r>
              <a:rPr lang="en-US" i="1" dirty="0" smtClean="0"/>
              <a:t>Sam and Jed are awesome.</a:t>
            </a:r>
          </a:p>
          <a:p>
            <a:pPr lvl="1"/>
            <a:r>
              <a:rPr lang="en-US" dirty="0" smtClean="0"/>
              <a:t>Both stress </a:t>
            </a:r>
            <a:r>
              <a:rPr lang="en-US" i="1" dirty="0" smtClean="0">
                <a:solidFill>
                  <a:schemeClr val="accent2"/>
                </a:solidFill>
              </a:rPr>
              <a:t>memory bandwidth, network, local caches, and </a:t>
            </a:r>
            <a:r>
              <a:rPr lang="en-US" i="1" dirty="0" err="1" smtClean="0">
                <a:solidFill>
                  <a:schemeClr val="accent2"/>
                </a:solidFill>
              </a:rPr>
              <a:t>vectorization</a:t>
            </a:r>
            <a:endParaRPr lang="en-US" i="1" dirty="0" smtClean="0">
              <a:solidFill>
                <a:schemeClr val="accent2"/>
              </a:solidFill>
            </a:endParaRPr>
          </a:p>
          <a:p>
            <a:r>
              <a:rPr lang="en-US" b="1" dirty="0" smtClean="0"/>
              <a:t>HPGMG-FV (Sam Williams):</a:t>
            </a:r>
          </a:p>
          <a:p>
            <a:pPr lvl="1"/>
            <a:r>
              <a:rPr lang="en-US" dirty="0" smtClean="0"/>
              <a:t>Long vector length, lower arithmetic intensity</a:t>
            </a:r>
          </a:p>
          <a:p>
            <a:pPr lvl="1"/>
            <a:r>
              <a:rPr lang="en-US" dirty="0" smtClean="0"/>
              <a:t>~9.6% peak flop rate on </a:t>
            </a:r>
            <a:r>
              <a:rPr lang="en-US" dirty="0" err="1" smtClean="0"/>
              <a:t>SuperMUC</a:t>
            </a:r>
            <a:endParaRPr lang="en-US" dirty="0" smtClean="0"/>
          </a:p>
          <a:p>
            <a:pPr lvl="1"/>
            <a:r>
              <a:rPr lang="en-US" dirty="0" smtClean="0"/>
              <a:t>~60% parallel efficiency on </a:t>
            </a:r>
            <a:r>
              <a:rPr lang="en-US" dirty="0" err="1" smtClean="0"/>
              <a:t>SuperMUC</a:t>
            </a:r>
            <a:r>
              <a:rPr lang="en-US" dirty="0" smtClean="0"/>
              <a:t> (filling ~2% of memory)</a:t>
            </a:r>
          </a:p>
          <a:p>
            <a:pPr lvl="1"/>
            <a:r>
              <a:rPr lang="en-US" dirty="0" err="1" smtClean="0"/>
              <a:t>MPI+OpenMP</a:t>
            </a:r>
            <a:r>
              <a:rPr lang="en-US" dirty="0" smtClean="0"/>
              <a:t> optimized, runs well on x86, MIC, SPARC </a:t>
            </a:r>
            <a:r>
              <a:rPr lang="en-US" dirty="0" err="1" smtClean="0"/>
              <a:t>VIIIfx</a:t>
            </a:r>
            <a:r>
              <a:rPr lang="en-US" dirty="0" smtClean="0"/>
              <a:t> (K) &amp; BGQ</a:t>
            </a:r>
          </a:p>
          <a:p>
            <a:pPr lvl="1"/>
            <a:r>
              <a:rPr lang="en-US" b="1" dirty="0" smtClean="0">
                <a:solidFill>
                  <a:schemeClr val="accent2"/>
                </a:solidFill>
              </a:rPr>
              <a:t>Bottleneck: memory bandwidth &amp; network</a:t>
            </a:r>
          </a:p>
          <a:p>
            <a:r>
              <a:rPr lang="en-US" b="1" dirty="0" smtClean="0">
                <a:solidFill>
                  <a:srgbClr val="000000"/>
                </a:solidFill>
              </a:rPr>
              <a:t>HPGMG-FE (Jed Brown):</a:t>
            </a:r>
            <a:endParaRPr lang="en-US" dirty="0" smtClean="0">
              <a:solidFill>
                <a:srgbClr val="000000"/>
              </a:solidFill>
            </a:endParaRPr>
          </a:p>
          <a:p>
            <a:pPr lvl="1"/>
            <a:r>
              <a:rPr lang="en-US" dirty="0" smtClean="0"/>
              <a:t>Short vector length, higher arithmetic intensity</a:t>
            </a:r>
          </a:p>
          <a:p>
            <a:pPr lvl="1"/>
            <a:r>
              <a:rPr lang="en-US" dirty="0" smtClean="0"/>
              <a:t>~15% peak flop rate on </a:t>
            </a:r>
            <a:r>
              <a:rPr lang="en-US" dirty="0" err="1" smtClean="0"/>
              <a:t>SuperMUC</a:t>
            </a:r>
            <a:endParaRPr lang="en-US" dirty="0" smtClean="0"/>
          </a:p>
          <a:p>
            <a:pPr lvl="1"/>
            <a:r>
              <a:rPr lang="en-US" dirty="0" smtClean="0"/>
              <a:t>~78% parallel efficiency on </a:t>
            </a:r>
            <a:r>
              <a:rPr lang="en-US" dirty="0" err="1" smtClean="0"/>
              <a:t>SuperMUC</a:t>
            </a:r>
            <a:r>
              <a:rPr lang="en-US" dirty="0" smtClean="0"/>
              <a:t> (filling ~2% of memory)</a:t>
            </a:r>
          </a:p>
          <a:p>
            <a:pPr lvl="1"/>
            <a:r>
              <a:rPr lang="en-US" dirty="0" smtClean="0"/>
              <a:t>More flops, higher flop rates, better scaling: because more kernel time</a:t>
            </a:r>
          </a:p>
          <a:p>
            <a:pPr lvl="1"/>
            <a:r>
              <a:rPr lang="en-US" b="1" dirty="0" smtClean="0">
                <a:solidFill>
                  <a:srgbClr val="333399"/>
                </a:solidFill>
              </a:rPr>
              <a:t>Bottleneck: local caches &amp; </a:t>
            </a:r>
            <a:r>
              <a:rPr lang="en-US" b="1" dirty="0" err="1" smtClean="0">
                <a:solidFill>
                  <a:srgbClr val="333399"/>
                </a:solidFill>
              </a:rPr>
              <a:t>vectorization</a:t>
            </a:r>
            <a:endParaRPr lang="en-US" b="1" dirty="0" smtClean="0">
              <a:solidFill>
                <a:srgbClr val="333399"/>
              </a:solidFill>
            </a:endParaRPr>
          </a:p>
          <a:p>
            <a:pPr lvl="2"/>
            <a:r>
              <a:rPr lang="en-US" i="1" dirty="0" smtClean="0"/>
              <a:t>Add dynamic scale to metric to stress network more effectively</a:t>
            </a:r>
          </a:p>
        </p:txBody>
      </p:sp>
      <p:sp>
        <p:nvSpPr>
          <p:cNvPr id="5" name="Title 4"/>
          <p:cNvSpPr>
            <a:spLocks noGrp="1"/>
          </p:cNvSpPr>
          <p:nvPr>
            <p:ph type="title"/>
          </p:nvPr>
        </p:nvSpPr>
        <p:spPr/>
        <p:txBody>
          <a:bodyPr/>
          <a:lstStyle/>
          <a:p>
            <a:r>
              <a:rPr lang="en-US" dirty="0" smtClean="0"/>
              <a:t>HPGMG-FE &amp; HPGMG-FV</a:t>
            </a:r>
            <a:endParaRPr lang="en-US" dirty="0"/>
          </a:p>
        </p:txBody>
      </p:sp>
      <p:sp>
        <p:nvSpPr>
          <p:cNvPr id="4" name="Footer Placeholder 3"/>
          <p:cNvSpPr>
            <a:spLocks noGrp="1"/>
          </p:cNvSpPr>
          <p:nvPr>
            <p:ph type="ftr" sz="quarter" idx="10"/>
          </p:nvPr>
        </p:nvSpPr>
        <p:spPr>
          <a:xfrm>
            <a:off x="3749173" y="6435592"/>
            <a:ext cx="1727067" cy="295408"/>
          </a:xfrm>
        </p:spPr>
        <p:txBody>
          <a:bodyPr/>
          <a:lstStyle/>
          <a:p>
            <a:pPr>
              <a:defRPr/>
            </a:pPr>
            <a:r>
              <a:rPr lang="en-US" dirty="0" smtClean="0"/>
              <a:t>SC14 HPGMG </a:t>
            </a:r>
            <a:r>
              <a:rPr lang="en-US" dirty="0" err="1" smtClean="0"/>
              <a:t>BoF</a:t>
            </a:r>
            <a:endParaRPr lang="en-US" dirty="0"/>
          </a:p>
        </p:txBody>
      </p:sp>
    </p:spTree>
  </p:cSld>
  <p:clrMapOvr>
    <a:masterClrMapping/>
  </p:clrMapOvr>
  <p:transition advTm="3376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1331913" y="4235475"/>
            <a:ext cx="6553200" cy="2054064"/>
          </a:xfrm>
        </p:spPr>
        <p:txBody>
          <a:bodyPr>
            <a:normAutofit/>
          </a:bodyPr>
          <a:lstStyle/>
          <a:p>
            <a:r>
              <a:rPr lang="en-US" dirty="0" smtClean="0"/>
              <a:t>Sam Williams (LBNL)</a:t>
            </a:r>
          </a:p>
          <a:p>
            <a:r>
              <a:rPr lang="en-US" dirty="0" err="1" smtClean="0"/>
              <a:t>SWWilliams@lbl.gov</a:t>
            </a:r>
            <a:endParaRPr lang="en-US" dirty="0"/>
          </a:p>
        </p:txBody>
      </p:sp>
      <p:sp>
        <p:nvSpPr>
          <p:cNvPr id="6" name="Title 5"/>
          <p:cNvSpPr>
            <a:spLocks noGrp="1"/>
          </p:cNvSpPr>
          <p:nvPr>
            <p:ph type="ctrTitle"/>
          </p:nvPr>
        </p:nvSpPr>
        <p:spPr/>
        <p:txBody>
          <a:bodyPr/>
          <a:lstStyle/>
          <a:p>
            <a:r>
              <a:rPr lang="en-US" sz="4800" b="1" dirty="0" smtClean="0">
                <a:latin typeface="Arial"/>
                <a:cs typeface="Arial"/>
              </a:rPr>
              <a:t>HPGMG-FV</a:t>
            </a:r>
            <a:br>
              <a:rPr lang="en-US" sz="4800" b="1" dirty="0" smtClean="0">
                <a:latin typeface="Arial"/>
                <a:cs typeface="Arial"/>
              </a:rPr>
            </a:br>
            <a:r>
              <a:rPr lang="en-US" sz="4800" b="1" dirty="0" smtClean="0">
                <a:latin typeface="Arial"/>
                <a:cs typeface="Arial"/>
              </a:rPr>
              <a:t>Performance</a:t>
            </a:r>
            <a:endParaRPr lang="en-US" sz="4800" b="1" dirty="0">
              <a:latin typeface="Arial"/>
              <a:cs typeface="Arial"/>
            </a:endParaRPr>
          </a:p>
        </p:txBody>
      </p:sp>
      <p:sp>
        <p:nvSpPr>
          <p:cNvPr id="4" name="TextBox 3"/>
          <p:cNvSpPr txBox="1"/>
          <p:nvPr/>
        </p:nvSpPr>
        <p:spPr>
          <a:xfrm>
            <a:off x="3578227" y="2325327"/>
            <a:ext cx="184666" cy="307777"/>
          </a:xfrm>
          <a:prstGeom prst="rect">
            <a:avLst/>
          </a:prstGeom>
          <a:noFill/>
        </p:spPr>
        <p:txBody>
          <a:bodyPr wrap="none" rtlCol="0">
            <a:spAutoFit/>
          </a:bodyPr>
          <a:lstStyle/>
          <a:p>
            <a:endParaRPr lang="en-US" dirty="0"/>
          </a:p>
        </p:txBody>
      </p:sp>
      <p:sp>
        <p:nvSpPr>
          <p:cNvPr id="7" name="Footer Placeholder 6"/>
          <p:cNvSpPr>
            <a:spLocks noGrp="1"/>
          </p:cNvSpPr>
          <p:nvPr>
            <p:ph type="ftr" sz="quarter" idx="10"/>
          </p:nvPr>
        </p:nvSpPr>
        <p:spPr>
          <a:xfrm>
            <a:off x="471948" y="6360675"/>
            <a:ext cx="8306291" cy="366713"/>
          </a:xfrm>
        </p:spPr>
        <p:txBody>
          <a:bodyPr/>
          <a:lstStyle/>
          <a:p>
            <a:pPr>
              <a:defRPr/>
            </a:pPr>
            <a:r>
              <a:rPr lang="en-US" dirty="0" smtClean="0">
                <a:solidFill>
                  <a:schemeClr val="bg2"/>
                </a:solidFill>
              </a:rPr>
              <a:t>SC14 HPGMG </a:t>
            </a:r>
            <a:r>
              <a:rPr lang="en-US" dirty="0" err="1" smtClean="0">
                <a:solidFill>
                  <a:schemeClr val="bg2"/>
                </a:solidFill>
              </a:rPr>
              <a:t>BoF</a:t>
            </a:r>
            <a:r>
              <a:rPr lang="en-US" dirty="0" smtClean="0">
                <a:solidFill>
                  <a:schemeClr val="bg2"/>
                </a:solidFill>
              </a:rPr>
              <a:t> – November 19 2014 12:15PM</a:t>
            </a:r>
            <a:endParaRPr lang="en-US" dirty="0">
              <a:solidFill>
                <a:schemeClr val="bg2"/>
              </a:solidFill>
            </a:endParaRPr>
          </a:p>
        </p:txBody>
      </p:sp>
    </p:spTree>
  </p:cSld>
  <p:clrMapOvr>
    <a:masterClrMapping/>
  </p:clrMapOvr>
  <p:transition advTm="528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610600" cy="4876800"/>
          </a:xfrm>
        </p:spPr>
        <p:txBody>
          <a:bodyPr>
            <a:normAutofit/>
          </a:bodyPr>
          <a:lstStyle/>
          <a:p>
            <a:r>
              <a:rPr lang="en-US" dirty="0" smtClean="0"/>
              <a:t>Finite Volume Method</a:t>
            </a:r>
          </a:p>
          <a:p>
            <a:pPr lvl="1"/>
            <a:r>
              <a:rPr lang="en-US" sz="1600" dirty="0" smtClean="0"/>
              <a:t>variable coefficient stencils </a:t>
            </a:r>
          </a:p>
          <a:p>
            <a:pPr lvl="1"/>
            <a:r>
              <a:rPr lang="en-US" sz="1600" dirty="0" smtClean="0"/>
              <a:t>homogeneous </a:t>
            </a:r>
            <a:r>
              <a:rPr lang="en-US" sz="1600" dirty="0" err="1" smtClean="0"/>
              <a:t>Dirichlet</a:t>
            </a:r>
            <a:r>
              <a:rPr lang="en-US" sz="1600" dirty="0" smtClean="0"/>
              <a:t> boundary condition via linear interpolation</a:t>
            </a:r>
          </a:p>
          <a:p>
            <a:pPr lvl="1"/>
            <a:r>
              <a:rPr lang="en-US" sz="1600" dirty="0" smtClean="0"/>
              <a:t>moderate arithmetic intensity ~ 0.25-1.0 flops/byte depending on optimizations</a:t>
            </a:r>
          </a:p>
          <a:p>
            <a:endParaRPr lang="en-US" dirty="0" smtClean="0"/>
          </a:p>
          <a:p>
            <a:r>
              <a:rPr lang="en-US" dirty="0" smtClean="0"/>
              <a:t>Optimized </a:t>
            </a:r>
            <a:r>
              <a:rPr lang="en-US" dirty="0" err="1" smtClean="0"/>
              <a:t>MPI+OpenMP</a:t>
            </a:r>
            <a:r>
              <a:rPr lang="en-US" dirty="0" smtClean="0"/>
              <a:t> implementation of HPGMG-FV</a:t>
            </a:r>
          </a:p>
          <a:p>
            <a:pPr lvl="1"/>
            <a:r>
              <a:rPr lang="en-US" sz="1600" dirty="0" smtClean="0"/>
              <a:t>delivers nearly equal performance per core compared to flat MPI</a:t>
            </a:r>
          </a:p>
          <a:p>
            <a:pPr lvl="1"/>
            <a:r>
              <a:rPr lang="en-US" sz="1600" dirty="0" smtClean="0"/>
              <a:t>Faster coarse-grid solves on multi-/</a:t>
            </a:r>
            <a:r>
              <a:rPr lang="en-US" sz="1600" dirty="0" err="1" smtClean="0"/>
              <a:t>manycore</a:t>
            </a:r>
            <a:r>
              <a:rPr lang="en-US" sz="1600" dirty="0" smtClean="0"/>
              <a:t> processors</a:t>
            </a:r>
          </a:p>
          <a:p>
            <a:pPr lvl="1"/>
            <a:r>
              <a:rPr lang="en-US" sz="1600" dirty="0" smtClean="0"/>
              <a:t>Mitigates some non-scalable MPI routines</a:t>
            </a:r>
          </a:p>
          <a:p>
            <a:pPr lvl="1"/>
            <a:endParaRPr lang="en-US" sz="1600" dirty="0" smtClean="0"/>
          </a:p>
          <a:p>
            <a:r>
              <a:rPr lang="en-US" dirty="0" smtClean="0"/>
              <a:t>User defined domain decomposition with multiple </a:t>
            </a:r>
            <a:r>
              <a:rPr lang="en-US" dirty="0" err="1" smtClean="0"/>
              <a:t>subdomains</a:t>
            </a:r>
            <a:r>
              <a:rPr lang="en-US" dirty="0" smtClean="0"/>
              <a:t> (boxes) per process</a:t>
            </a:r>
          </a:p>
          <a:p>
            <a:pPr lvl="1"/>
            <a:r>
              <a:rPr lang="en-US" sz="1600" dirty="0" smtClean="0"/>
              <a:t>improves load balancing</a:t>
            </a:r>
          </a:p>
          <a:p>
            <a:pPr lvl="1"/>
            <a:r>
              <a:rPr lang="en-US" sz="1600" dirty="0" smtClean="0"/>
              <a:t>improves scalability</a:t>
            </a:r>
          </a:p>
        </p:txBody>
      </p:sp>
      <p:sp>
        <p:nvSpPr>
          <p:cNvPr id="3" name="Title 2"/>
          <p:cNvSpPr>
            <a:spLocks noGrp="1"/>
          </p:cNvSpPr>
          <p:nvPr>
            <p:ph type="title"/>
          </p:nvPr>
        </p:nvSpPr>
        <p:spPr/>
        <p:txBody>
          <a:bodyPr/>
          <a:lstStyle/>
          <a:p>
            <a:r>
              <a:rPr lang="en-US" sz="4800" dirty="0" smtClean="0">
                <a:latin typeface="Arial"/>
                <a:cs typeface="Arial"/>
              </a:rPr>
              <a:t>HPGMG-FV</a:t>
            </a:r>
            <a:endParaRPr lang="en-US" sz="4800" dirty="0"/>
          </a:p>
        </p:txBody>
      </p:sp>
      <p:sp>
        <p:nvSpPr>
          <p:cNvPr id="4" name="Footer Placeholder 3"/>
          <p:cNvSpPr>
            <a:spLocks noGrp="1"/>
          </p:cNvSpPr>
          <p:nvPr>
            <p:ph type="ftr" sz="quarter" idx="10"/>
          </p:nvPr>
        </p:nvSpPr>
        <p:spPr/>
        <p:txBody>
          <a:bodyPr/>
          <a:lstStyle/>
          <a:p>
            <a:pPr>
              <a:defRPr/>
            </a:pPr>
            <a:r>
              <a:rPr lang="en-US" smtClean="0"/>
              <a:t>SC14 HPGMG BoF</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8686800" cy="4873752"/>
          </a:xfrm>
        </p:spPr>
        <p:txBody>
          <a:bodyPr vert="horz">
            <a:noAutofit/>
          </a:bodyPr>
          <a:lstStyle/>
          <a:p>
            <a:r>
              <a:rPr lang="en-US" dirty="0" smtClean="0"/>
              <a:t>In this talk, we will examine weak scaling HPGMG-FV performance on various systems</a:t>
            </a:r>
          </a:p>
          <a:p>
            <a:pPr lvl="1"/>
            <a:r>
              <a:rPr lang="en-US" sz="1600" dirty="0" smtClean="0"/>
              <a:t>Fix the problem size to 2M DOF/NUMA node</a:t>
            </a:r>
            <a:r>
              <a:rPr lang="en-US" sz="1600" baseline="30000" dirty="0" smtClean="0"/>
              <a:t>*</a:t>
            </a:r>
            <a:r>
              <a:rPr lang="en-US" sz="1600" dirty="0" smtClean="0"/>
              <a:t> ( = 128</a:t>
            </a:r>
            <a:r>
              <a:rPr lang="en-US" sz="1600" baseline="30000" dirty="0" smtClean="0"/>
              <a:t>3</a:t>
            </a:r>
            <a:r>
              <a:rPr lang="en-US" sz="1600" dirty="0" smtClean="0"/>
              <a:t>)</a:t>
            </a:r>
          </a:p>
          <a:p>
            <a:pPr lvl="1"/>
            <a:r>
              <a:rPr lang="en-US" sz="1600" dirty="0" smtClean="0"/>
              <a:t>This provides apples-to-apples comparisons as at a given scale, all machines will solve the same problem in the same way</a:t>
            </a:r>
          </a:p>
          <a:p>
            <a:pPr lvl="1"/>
            <a:r>
              <a:rPr lang="en-US" sz="1600" dirty="0" smtClean="0"/>
              <a:t>Allows us to quantify HPGMG performance as function of…</a:t>
            </a:r>
          </a:p>
          <a:p>
            <a:pPr lvl="2"/>
            <a:r>
              <a:rPr lang="en-US" sz="1200" dirty="0" smtClean="0"/>
              <a:t>Processor performance</a:t>
            </a:r>
          </a:p>
          <a:p>
            <a:pPr lvl="2"/>
            <a:r>
              <a:rPr lang="en-US" sz="1200" dirty="0" smtClean="0"/>
              <a:t>DRAM bandwidth</a:t>
            </a:r>
          </a:p>
          <a:p>
            <a:pPr lvl="2"/>
            <a:r>
              <a:rPr lang="en-US" sz="1200" dirty="0" smtClean="0"/>
              <a:t>Network topology (Torus, Tree, Dragonfly, etc…)</a:t>
            </a:r>
          </a:p>
          <a:p>
            <a:pPr lvl="2"/>
            <a:r>
              <a:rPr lang="en-US" sz="1200" dirty="0" smtClean="0"/>
              <a:t>etc…</a:t>
            </a:r>
          </a:p>
          <a:p>
            <a:endParaRPr lang="en-US" sz="1800" dirty="0" smtClean="0"/>
          </a:p>
          <a:p>
            <a:r>
              <a:rPr lang="en-US" dirty="0" smtClean="0"/>
              <a:t>We plot time-to-solution as a function of concurrency</a:t>
            </a:r>
          </a:p>
          <a:p>
            <a:pPr lvl="1"/>
            <a:r>
              <a:rPr lang="en-US" sz="1600" dirty="0" smtClean="0"/>
              <a:t>Flat curve is perfect scaling (better networks)</a:t>
            </a:r>
          </a:p>
          <a:p>
            <a:pPr lvl="1"/>
            <a:r>
              <a:rPr lang="en-US" sz="1600" dirty="0" smtClean="0"/>
              <a:t>Lower curves show better performance (faster nodes)</a:t>
            </a:r>
          </a:p>
          <a:p>
            <a:pPr lvl="1"/>
            <a:endParaRPr lang="en-US" sz="1800" dirty="0" smtClean="0"/>
          </a:p>
          <a:p>
            <a:pPr lvl="1"/>
            <a:endParaRPr lang="en-US" sz="1800" dirty="0" smtClean="0"/>
          </a:p>
          <a:p>
            <a:endParaRPr lang="en-US" sz="1800" dirty="0" smtClean="0"/>
          </a:p>
        </p:txBody>
      </p:sp>
      <p:sp>
        <p:nvSpPr>
          <p:cNvPr id="3" name="Title 2"/>
          <p:cNvSpPr>
            <a:spLocks noGrp="1"/>
          </p:cNvSpPr>
          <p:nvPr>
            <p:ph type="title"/>
          </p:nvPr>
        </p:nvSpPr>
        <p:spPr>
          <a:xfrm>
            <a:off x="3596946" y="152400"/>
            <a:ext cx="5374318" cy="809625"/>
          </a:xfrm>
        </p:spPr>
        <p:txBody>
          <a:bodyPr/>
          <a:lstStyle/>
          <a:p>
            <a:r>
              <a:rPr lang="en-US" sz="4800" dirty="0" smtClean="0">
                <a:latin typeface="Arial"/>
                <a:cs typeface="Arial"/>
              </a:rPr>
              <a:t>HPGMG-FV</a:t>
            </a:r>
            <a:endParaRPr lang="en-US" sz="48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sp>
        <p:nvSpPr>
          <p:cNvPr id="5" name="TextBox 4"/>
          <p:cNvSpPr txBox="1"/>
          <p:nvPr/>
        </p:nvSpPr>
        <p:spPr>
          <a:xfrm>
            <a:off x="2875233" y="5943600"/>
            <a:ext cx="6268767" cy="307777"/>
          </a:xfrm>
          <a:prstGeom prst="rect">
            <a:avLst/>
          </a:prstGeom>
          <a:noFill/>
        </p:spPr>
        <p:txBody>
          <a:bodyPr wrap="none" rtlCol="0">
            <a:spAutoFit/>
          </a:bodyPr>
          <a:lstStyle/>
          <a:p>
            <a:r>
              <a:rPr lang="en-US" baseline="30000" dirty="0" smtClean="0"/>
              <a:t>*</a:t>
            </a:r>
            <a:r>
              <a:rPr lang="en-US" dirty="0" smtClean="0"/>
              <a:t>Note, the cost and power per NUMA node will vary by perhaps a factor of 2x</a:t>
            </a:r>
            <a:endParaRPr lang="en-US" baseline="30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4343400" cy="4873752"/>
          </a:xfrm>
        </p:spPr>
        <p:txBody>
          <a:bodyPr vert="horz">
            <a:normAutofit/>
          </a:bodyPr>
          <a:lstStyle/>
          <a:p>
            <a:r>
              <a:rPr lang="en-US" sz="2000" dirty="0" smtClean="0"/>
              <a:t>Consider Hopper (Cray XE6)</a:t>
            </a:r>
          </a:p>
          <a:p>
            <a:pPr lvl="1"/>
            <a:r>
              <a:rPr lang="en-US" sz="1600" dirty="0" smtClean="0"/>
              <a:t>single process </a:t>
            </a:r>
            <a:r>
              <a:rPr lang="en-US" sz="1600" dirty="0" err="1" smtClean="0"/>
              <a:t>multigrid</a:t>
            </a:r>
            <a:r>
              <a:rPr lang="en-US" sz="1600" dirty="0" smtClean="0"/>
              <a:t> solve time is fast (250ms)</a:t>
            </a:r>
          </a:p>
          <a:p>
            <a:pPr lvl="1"/>
            <a:r>
              <a:rPr lang="en-US" sz="1600" dirty="0" smtClean="0"/>
              <a:t>performance degrades at scale</a:t>
            </a:r>
          </a:p>
          <a:p>
            <a:pPr lvl="1"/>
            <a:r>
              <a:rPr lang="en-US" sz="1600" dirty="0" smtClean="0"/>
              <a:t>larger problem sizes mitigate this lack of scalability</a:t>
            </a:r>
          </a:p>
        </p:txBody>
      </p:sp>
      <p:sp>
        <p:nvSpPr>
          <p:cNvPr id="3" name="Title 2"/>
          <p:cNvSpPr>
            <a:spLocks noGrp="1"/>
          </p:cNvSpPr>
          <p:nvPr>
            <p:ph type="title"/>
          </p:nvPr>
        </p:nvSpPr>
        <p:spPr>
          <a:xfrm>
            <a:off x="3596946" y="152400"/>
            <a:ext cx="5374318" cy="809625"/>
          </a:xfrm>
        </p:spPr>
        <p:txBody>
          <a:bodyPr/>
          <a:lstStyle/>
          <a:p>
            <a:r>
              <a:rPr lang="en-US" sz="4000" dirty="0" smtClean="0">
                <a:latin typeface="Arial"/>
                <a:cs typeface="Arial"/>
              </a:rPr>
              <a:t>3D Torus (Gemini)</a:t>
            </a:r>
            <a:endParaRPr lang="en-US" sz="40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5" name="Picture 4" descr="a.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0"/>
            <a:ext cx="4572000" cy="3329275"/>
          </a:xfrm>
          <a:prstGeom prst="rect">
            <a:avLst/>
          </a:prstGeom>
        </p:spPr>
      </p:pic>
      <p:grpSp>
        <p:nvGrpSpPr>
          <p:cNvPr id="7" name="Group 29"/>
          <p:cNvGrpSpPr/>
          <p:nvPr/>
        </p:nvGrpSpPr>
        <p:grpSpPr>
          <a:xfrm>
            <a:off x="5410200" y="1524000"/>
            <a:ext cx="2590800" cy="992188"/>
            <a:chOff x="5410200" y="1524000"/>
            <a:chExt cx="2590800" cy="992188"/>
          </a:xfrm>
        </p:grpSpPr>
        <p:grpSp>
          <p:nvGrpSpPr>
            <p:cNvPr id="9" name="Group 17"/>
            <p:cNvGrpSpPr/>
            <p:nvPr/>
          </p:nvGrpSpPr>
          <p:grpSpPr>
            <a:xfrm>
              <a:off x="5410200" y="1524000"/>
              <a:ext cx="2590800" cy="992188"/>
              <a:chOff x="3048000" y="2362200"/>
              <a:chExt cx="2590800" cy="992188"/>
            </a:xfrm>
            <a:noFill/>
            <a:effectLst>
              <a:glow rad="76200">
                <a:srgbClr val="800080">
                  <a:alpha val="75000"/>
                </a:srgbClr>
              </a:glow>
            </a:effectLst>
          </p:grpSpPr>
          <p:sp>
            <p:nvSpPr>
              <p:cNvPr id="19" name="Oval 18"/>
              <p:cNvSpPr/>
              <p:nvPr/>
            </p:nvSpPr>
            <p:spPr bwMode="auto">
              <a:xfrm>
                <a:off x="5181600" y="2362200"/>
                <a:ext cx="304800" cy="304800"/>
              </a:xfrm>
              <a:prstGeom prst="ellipse">
                <a:avLst/>
              </a:prstGeom>
              <a:grpFill/>
              <a:ln w="12700" cap="flat" cmpd="sng" algn="ctr">
                <a:solidFill>
                  <a:srgbClr val="FF6FC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cxnSp>
            <p:nvCxnSpPr>
              <p:cNvPr id="20" name="Straight Arrow Connector 19"/>
              <p:cNvCxnSpPr>
                <a:stCxn id="19" idx="4"/>
              </p:cNvCxnSpPr>
              <p:nvPr/>
            </p:nvCxnSpPr>
            <p:spPr bwMode="auto">
              <a:xfrm rot="5400000">
                <a:off x="4991100" y="3009900"/>
                <a:ext cx="685800" cy="1588"/>
              </a:xfrm>
              <a:prstGeom prst="straightConnector1">
                <a:avLst/>
              </a:prstGeom>
              <a:grpFill/>
              <a:ln w="12700" cap="flat" cmpd="sng" algn="ctr">
                <a:solidFill>
                  <a:srgbClr val="FF6FCF"/>
                </a:solidFill>
                <a:prstDash val="solid"/>
                <a:round/>
                <a:headEnd type="none" w="med" len="med"/>
                <a:tailEnd type="stealth" w="med" len="med"/>
              </a:ln>
              <a:effectLst/>
            </p:spPr>
          </p:cxnSp>
          <p:cxnSp>
            <p:nvCxnSpPr>
              <p:cNvPr id="22" name="Straight Arrow Connector 21"/>
              <p:cNvCxnSpPr/>
              <p:nvPr/>
            </p:nvCxnSpPr>
            <p:spPr bwMode="auto">
              <a:xfrm>
                <a:off x="3048000" y="3352800"/>
                <a:ext cx="2590800" cy="1588"/>
              </a:xfrm>
              <a:prstGeom prst="straightConnector1">
                <a:avLst/>
              </a:prstGeom>
              <a:grpFill/>
              <a:ln w="12700" cap="flat" cmpd="sng" algn="ctr">
                <a:solidFill>
                  <a:srgbClr val="FF6FCF"/>
                </a:solidFill>
                <a:prstDash val="solid"/>
                <a:round/>
                <a:headEnd type="none" w="med" len="med"/>
                <a:tailEnd type="none" w="med" len="med"/>
              </a:ln>
              <a:effectLst/>
            </p:spPr>
          </p:cxnSp>
        </p:grpSp>
        <p:sp>
          <p:nvSpPr>
            <p:cNvPr id="28" name="TextBox 27"/>
            <p:cNvSpPr txBox="1"/>
            <p:nvPr/>
          </p:nvSpPr>
          <p:spPr>
            <a:xfrm>
              <a:off x="6248400" y="1905000"/>
              <a:ext cx="1371600" cy="457200"/>
            </a:xfrm>
            <a:prstGeom prst="rect">
              <a:avLst/>
            </a:prstGeom>
            <a:noFill/>
          </p:spPr>
          <p:txBody>
            <a:bodyPr wrap="none" lIns="0" tIns="0" rIns="0" bIns="0" rtlCol="0" anchor="ctr" anchorCtr="0">
              <a:noAutofit/>
            </a:bodyPr>
            <a:lstStyle/>
            <a:p>
              <a:pPr algn="r"/>
              <a:r>
                <a:rPr lang="en-US" b="1" dirty="0" smtClean="0">
                  <a:solidFill>
                    <a:srgbClr val="FF6FCF"/>
                  </a:solidFill>
                  <a:effectLst>
                    <a:glow rad="50800">
                      <a:srgbClr val="800080"/>
                    </a:glow>
                  </a:effectLst>
                  <a:latin typeface="Arial"/>
                  <a:cs typeface="Arial"/>
                </a:rPr>
                <a:t>Scalability</a:t>
              </a:r>
            </a:p>
            <a:p>
              <a:pPr algn="r"/>
              <a:r>
                <a:rPr lang="en-US" b="1" dirty="0" smtClean="0">
                  <a:solidFill>
                    <a:srgbClr val="FF6FCF"/>
                  </a:solidFill>
                  <a:effectLst>
                    <a:glow rad="50800">
                      <a:srgbClr val="800080"/>
                    </a:glow>
                  </a:effectLst>
                  <a:latin typeface="Arial"/>
                  <a:cs typeface="Arial"/>
                </a:rPr>
                <a:t>of the Network</a:t>
              </a:r>
              <a:endParaRPr lang="en-US" b="1" dirty="0">
                <a:solidFill>
                  <a:srgbClr val="FF6FCF"/>
                </a:solidFill>
                <a:effectLst>
                  <a:glow rad="50800">
                    <a:srgbClr val="800080"/>
                  </a:glow>
                </a:effectLst>
                <a:latin typeface="Arial"/>
                <a:cs typeface="Arial"/>
              </a:endParaRPr>
            </a:p>
          </p:txBody>
        </p:sp>
      </p:grpSp>
      <p:grpSp>
        <p:nvGrpSpPr>
          <p:cNvPr id="10" name="Group 28"/>
          <p:cNvGrpSpPr/>
          <p:nvPr/>
        </p:nvGrpSpPr>
        <p:grpSpPr>
          <a:xfrm>
            <a:off x="5181600" y="2362200"/>
            <a:ext cx="1600200" cy="1829594"/>
            <a:chOff x="5181600" y="2362200"/>
            <a:chExt cx="1600200" cy="1829594"/>
          </a:xfrm>
        </p:grpSpPr>
        <p:grpSp>
          <p:nvGrpSpPr>
            <p:cNvPr id="11" name="Group 12"/>
            <p:cNvGrpSpPr/>
            <p:nvPr/>
          </p:nvGrpSpPr>
          <p:grpSpPr>
            <a:xfrm>
              <a:off x="5181600" y="2362200"/>
              <a:ext cx="304800" cy="1829594"/>
              <a:chOff x="5181600" y="2362200"/>
              <a:chExt cx="304800" cy="1829594"/>
            </a:xfrm>
            <a:noFill/>
            <a:effectLst>
              <a:glow rad="76200">
                <a:srgbClr val="008000">
                  <a:alpha val="75000"/>
                </a:srgbClr>
              </a:glow>
            </a:effectLst>
          </p:grpSpPr>
          <p:sp>
            <p:nvSpPr>
              <p:cNvPr id="6" name="Oval 5"/>
              <p:cNvSpPr/>
              <p:nvPr/>
            </p:nvSpPr>
            <p:spPr bwMode="auto">
              <a:xfrm>
                <a:off x="5181600" y="2362200"/>
                <a:ext cx="304800" cy="304800"/>
              </a:xfrm>
              <a:prstGeom prst="ellipse">
                <a:avLst/>
              </a:prstGeom>
              <a:grpFill/>
              <a:ln w="12700" cap="flat" cmpd="sng" algn="ctr">
                <a:solidFill>
                  <a:srgbClr val="55E60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cxnSp>
            <p:nvCxnSpPr>
              <p:cNvPr id="8" name="Straight Arrow Connector 7"/>
              <p:cNvCxnSpPr>
                <a:stCxn id="6" idx="4"/>
              </p:cNvCxnSpPr>
              <p:nvPr/>
            </p:nvCxnSpPr>
            <p:spPr bwMode="auto">
              <a:xfrm rot="5400000">
                <a:off x="4572000" y="3429000"/>
                <a:ext cx="1524000" cy="1588"/>
              </a:xfrm>
              <a:prstGeom prst="straightConnector1">
                <a:avLst/>
              </a:prstGeom>
              <a:grpFill/>
              <a:ln w="12700" cap="flat" cmpd="sng" algn="ctr">
                <a:solidFill>
                  <a:srgbClr val="55E604"/>
                </a:solidFill>
                <a:prstDash val="solid"/>
                <a:round/>
                <a:headEnd type="none" w="med" len="med"/>
                <a:tailEnd type="stealth" w="med" len="med"/>
              </a:ln>
              <a:effectLst/>
            </p:spPr>
          </p:cxnSp>
        </p:grpSp>
        <p:sp>
          <p:nvSpPr>
            <p:cNvPr id="27" name="TextBox 26"/>
            <p:cNvSpPr txBox="1"/>
            <p:nvPr/>
          </p:nvSpPr>
          <p:spPr>
            <a:xfrm>
              <a:off x="5410200" y="2895600"/>
              <a:ext cx="1371600" cy="457200"/>
            </a:xfrm>
            <a:prstGeom prst="rect">
              <a:avLst/>
            </a:prstGeom>
            <a:noFill/>
          </p:spPr>
          <p:txBody>
            <a:bodyPr wrap="none" lIns="0" tIns="0" rIns="0" bIns="0" rtlCol="0" anchor="ctr" anchorCtr="0">
              <a:noAutofit/>
            </a:bodyPr>
            <a:lstStyle/>
            <a:p>
              <a:r>
                <a:rPr lang="en-US" b="1" dirty="0" smtClean="0">
                  <a:solidFill>
                    <a:srgbClr val="00FF00"/>
                  </a:solidFill>
                  <a:effectLst>
                    <a:glow rad="50800">
                      <a:srgbClr val="008000"/>
                    </a:glow>
                  </a:effectLst>
                  <a:latin typeface="Arial"/>
                  <a:cs typeface="Arial"/>
                </a:rPr>
                <a:t>Performance</a:t>
              </a:r>
            </a:p>
            <a:p>
              <a:r>
                <a:rPr lang="en-US" b="1" dirty="0" smtClean="0">
                  <a:solidFill>
                    <a:srgbClr val="00FF00"/>
                  </a:solidFill>
                  <a:effectLst>
                    <a:glow rad="50800">
                      <a:srgbClr val="008000"/>
                    </a:glow>
                  </a:effectLst>
                  <a:latin typeface="Arial"/>
                  <a:cs typeface="Arial"/>
                </a:rPr>
                <a:t>of the Processor</a:t>
              </a:r>
              <a:endParaRPr lang="en-US" b="1" dirty="0">
                <a:solidFill>
                  <a:srgbClr val="00FF00"/>
                </a:solidFill>
                <a:effectLst>
                  <a:glow rad="50800">
                    <a:srgbClr val="008000"/>
                  </a:glow>
                </a:effectLst>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4343400" cy="4873752"/>
          </a:xfrm>
        </p:spPr>
        <p:txBody>
          <a:bodyPr vert="horz">
            <a:normAutofit/>
          </a:bodyPr>
          <a:lstStyle/>
          <a:p>
            <a:r>
              <a:rPr lang="en-US" sz="2000" dirty="0" smtClean="0"/>
              <a:t>Consider Hopper (Cray XE6)</a:t>
            </a:r>
          </a:p>
          <a:p>
            <a:pPr lvl="1"/>
            <a:r>
              <a:rPr lang="en-US" sz="1600" dirty="0" smtClean="0"/>
              <a:t>single process </a:t>
            </a:r>
            <a:r>
              <a:rPr lang="en-US" sz="1600" dirty="0" err="1" smtClean="0"/>
              <a:t>multigrid</a:t>
            </a:r>
            <a:r>
              <a:rPr lang="en-US" sz="1600" dirty="0" smtClean="0"/>
              <a:t> solve time is fast (250ms)</a:t>
            </a:r>
          </a:p>
          <a:p>
            <a:pPr lvl="1"/>
            <a:r>
              <a:rPr lang="en-US" sz="1600" dirty="0" smtClean="0"/>
              <a:t>performance degrades at scale</a:t>
            </a:r>
          </a:p>
          <a:p>
            <a:pPr lvl="1"/>
            <a:r>
              <a:rPr lang="en-US" sz="1600" dirty="0" smtClean="0"/>
              <a:t>larger problem sizes mitigate this lack of scalability</a:t>
            </a:r>
          </a:p>
          <a:p>
            <a:r>
              <a:rPr lang="en-US" sz="2000" dirty="0" smtClean="0"/>
              <a:t>Titan (Cray XK7)</a:t>
            </a:r>
          </a:p>
          <a:p>
            <a:pPr lvl="1"/>
            <a:r>
              <a:rPr lang="en-US" sz="1600" dirty="0" smtClean="0"/>
              <a:t>use only CPUs (same </a:t>
            </a:r>
            <a:r>
              <a:rPr lang="en-US" sz="1600" dirty="0" err="1" smtClean="0"/>
              <a:t>MPI+OpenMP</a:t>
            </a:r>
            <a:r>
              <a:rPr lang="en-US" sz="1600" dirty="0" smtClean="0"/>
              <a:t>)</a:t>
            </a:r>
          </a:p>
          <a:p>
            <a:pPr lvl="1"/>
            <a:r>
              <a:rPr lang="en-US" sz="1600" dirty="0" smtClean="0"/>
              <a:t>delivered 50% better performance per socket and ~2x better overall performance</a:t>
            </a:r>
          </a:p>
          <a:p>
            <a:pPr lvl="1"/>
            <a:r>
              <a:rPr lang="en-US" sz="1600" dirty="0" smtClean="0"/>
              <a:t>However, as Hopper and Titan both use Gemini, the network impeded performance at scale</a:t>
            </a:r>
          </a:p>
        </p:txBody>
      </p:sp>
      <p:sp>
        <p:nvSpPr>
          <p:cNvPr id="3" name="Title 2"/>
          <p:cNvSpPr>
            <a:spLocks noGrp="1"/>
          </p:cNvSpPr>
          <p:nvPr>
            <p:ph type="title"/>
          </p:nvPr>
        </p:nvSpPr>
        <p:spPr>
          <a:xfrm>
            <a:off x="3596946" y="152400"/>
            <a:ext cx="5374318" cy="809625"/>
          </a:xfrm>
        </p:spPr>
        <p:txBody>
          <a:bodyPr/>
          <a:lstStyle/>
          <a:p>
            <a:r>
              <a:rPr lang="en-US" sz="4000" dirty="0" smtClean="0">
                <a:latin typeface="Arial"/>
                <a:cs typeface="Arial"/>
              </a:rPr>
              <a:t>3D Torus (Gemini)</a:t>
            </a:r>
            <a:endParaRPr lang="en-US" sz="40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6" name="Picture 5" descr="b.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4343400" cy="4873752"/>
          </a:xfrm>
        </p:spPr>
        <p:txBody>
          <a:bodyPr vert="horz">
            <a:normAutofit/>
          </a:bodyPr>
          <a:lstStyle/>
          <a:p>
            <a:r>
              <a:rPr lang="en-US" sz="2000" dirty="0" smtClean="0"/>
              <a:t>Mira (Blue Gene/Q)</a:t>
            </a:r>
          </a:p>
          <a:p>
            <a:pPr lvl="1"/>
            <a:r>
              <a:rPr lang="en-US" sz="1600" dirty="0" smtClean="0"/>
              <a:t>custom processor enabled better performance per socket</a:t>
            </a:r>
          </a:p>
          <a:p>
            <a:pPr lvl="1"/>
            <a:r>
              <a:rPr lang="en-US" sz="1600" dirty="0" smtClean="0"/>
              <a:t>custom network (5D torus) enabled better scalability</a:t>
            </a:r>
          </a:p>
          <a:p>
            <a:pPr lvl="1"/>
            <a:endParaRPr lang="en-US" sz="1600" dirty="0" smtClean="0"/>
          </a:p>
        </p:txBody>
      </p:sp>
      <p:sp>
        <p:nvSpPr>
          <p:cNvPr id="3" name="Title 2"/>
          <p:cNvSpPr>
            <a:spLocks noGrp="1"/>
          </p:cNvSpPr>
          <p:nvPr>
            <p:ph type="title"/>
          </p:nvPr>
        </p:nvSpPr>
        <p:spPr>
          <a:xfrm>
            <a:off x="3596946" y="152400"/>
            <a:ext cx="5374318" cy="809625"/>
          </a:xfrm>
        </p:spPr>
        <p:txBody>
          <a:bodyPr/>
          <a:lstStyle/>
          <a:p>
            <a:r>
              <a:rPr lang="en-US" sz="4800" dirty="0" smtClean="0">
                <a:latin typeface="Arial"/>
                <a:cs typeface="Arial"/>
              </a:rPr>
              <a:t>Blue Gene/Q</a:t>
            </a:r>
            <a:endParaRPr lang="en-US" sz="48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7" name="Picture 6" descr="c.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1"/>
            <a:ext cx="4572000" cy="33292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4343400" cy="4873752"/>
          </a:xfrm>
        </p:spPr>
        <p:txBody>
          <a:bodyPr vert="horz">
            <a:normAutofit/>
          </a:bodyPr>
          <a:lstStyle/>
          <a:p>
            <a:r>
              <a:rPr lang="en-US" sz="2000" dirty="0" smtClean="0"/>
              <a:t>K (</a:t>
            </a:r>
            <a:r>
              <a:rPr lang="en-US" sz="2000" dirty="0" err="1" smtClean="0"/>
              <a:t>Sparc</a:t>
            </a:r>
            <a:r>
              <a:rPr lang="en-US" sz="2000" dirty="0" smtClean="0"/>
              <a:t> </a:t>
            </a:r>
            <a:r>
              <a:rPr lang="en-US" sz="2000" dirty="0" err="1" smtClean="0"/>
              <a:t>VIIIfx</a:t>
            </a:r>
            <a:r>
              <a:rPr lang="en-US" sz="2000" dirty="0" smtClean="0"/>
              <a:t>) at RIKEN</a:t>
            </a:r>
          </a:p>
          <a:p>
            <a:pPr lvl="1"/>
            <a:r>
              <a:rPr lang="en-US" sz="1600" dirty="0" smtClean="0"/>
              <a:t>less flops per proc than BGQ</a:t>
            </a:r>
          </a:p>
          <a:p>
            <a:pPr lvl="1"/>
            <a:r>
              <a:rPr lang="en-US" sz="1600" dirty="0" smtClean="0"/>
              <a:t>more bandwidth per proc than BGQ</a:t>
            </a:r>
          </a:p>
          <a:p>
            <a:pPr lvl="1">
              <a:buNone/>
            </a:pPr>
            <a:r>
              <a:rPr lang="en-US" sz="1600" dirty="0" smtClean="0"/>
              <a:t>	= deliver better HPGMG-FV performance per node.</a:t>
            </a:r>
          </a:p>
          <a:p>
            <a:pPr lvl="1"/>
            <a:r>
              <a:rPr lang="en-US" sz="1600" dirty="0" smtClean="0"/>
              <a:t>TOFU (6D) delivered similar (but smoother) scalability to BGQ</a:t>
            </a:r>
          </a:p>
        </p:txBody>
      </p:sp>
      <p:sp>
        <p:nvSpPr>
          <p:cNvPr id="3" name="Title 2"/>
          <p:cNvSpPr>
            <a:spLocks noGrp="1"/>
          </p:cNvSpPr>
          <p:nvPr>
            <p:ph type="title"/>
          </p:nvPr>
        </p:nvSpPr>
        <p:spPr>
          <a:xfrm>
            <a:off x="3596946" y="152400"/>
            <a:ext cx="5374318" cy="809625"/>
          </a:xfrm>
        </p:spPr>
        <p:txBody>
          <a:bodyPr/>
          <a:lstStyle/>
          <a:p>
            <a:r>
              <a:rPr lang="en-US" sz="4400" dirty="0" smtClean="0">
                <a:latin typeface="Arial"/>
                <a:cs typeface="Arial"/>
              </a:rPr>
              <a:t>K (6D Torus/Mesh)</a:t>
            </a:r>
            <a:endParaRPr lang="en-US" sz="44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6" name="Picture 5" descr="d.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4343400" cy="4873752"/>
          </a:xfrm>
        </p:spPr>
        <p:txBody>
          <a:bodyPr vert="horz">
            <a:normAutofit/>
          </a:bodyPr>
          <a:lstStyle/>
          <a:p>
            <a:r>
              <a:rPr lang="en-US" sz="2000" dirty="0" smtClean="0"/>
              <a:t>Xeon processors (IVB, SNB, NHM) are common on the Top500 today</a:t>
            </a:r>
          </a:p>
          <a:p>
            <a:endParaRPr lang="en-US" sz="2000" dirty="0" smtClean="0"/>
          </a:p>
          <a:p>
            <a:r>
              <a:rPr lang="en-US" sz="2000" dirty="0" smtClean="0"/>
              <a:t>Xeon performance defined by #cores, processor frequency, and memory frequency</a:t>
            </a:r>
          </a:p>
          <a:p>
            <a:endParaRPr lang="en-US" sz="2000" dirty="0" smtClean="0"/>
          </a:p>
          <a:p>
            <a:r>
              <a:rPr lang="en-US" sz="2000" b="1" dirty="0" smtClean="0">
                <a:solidFill>
                  <a:srgbClr val="FF0080"/>
                </a:solidFill>
              </a:rPr>
              <a:t>Fat Trees saw degraded scaling beyond 1K sockets</a:t>
            </a:r>
          </a:p>
          <a:p>
            <a:endParaRPr lang="en-US" sz="2000" dirty="0" smtClean="0"/>
          </a:p>
          <a:p>
            <a:r>
              <a:rPr lang="en-US" sz="2000" dirty="0" smtClean="0"/>
              <a:t>XC30/Aries (Dragonfly), K (6D), and BGQ (5D) </a:t>
            </a:r>
            <a:r>
              <a:rPr lang="en-US" sz="2000" b="1" dirty="0" smtClean="0">
                <a:solidFill>
                  <a:srgbClr val="0000FF"/>
                </a:solidFill>
              </a:rPr>
              <a:t>continued to scale well from 1K-48K sockets</a:t>
            </a:r>
            <a:endParaRPr lang="en-US" sz="2000" dirty="0" smtClean="0"/>
          </a:p>
          <a:p>
            <a:endParaRPr lang="en-US" sz="1800" dirty="0" smtClean="0"/>
          </a:p>
        </p:txBody>
      </p:sp>
      <p:sp>
        <p:nvSpPr>
          <p:cNvPr id="3" name="Title 2"/>
          <p:cNvSpPr>
            <a:spLocks noGrp="1"/>
          </p:cNvSpPr>
          <p:nvPr>
            <p:ph type="title"/>
          </p:nvPr>
        </p:nvSpPr>
        <p:spPr>
          <a:xfrm>
            <a:off x="3596946" y="152400"/>
            <a:ext cx="5374318" cy="809625"/>
          </a:xfrm>
        </p:spPr>
        <p:txBody>
          <a:bodyPr/>
          <a:lstStyle/>
          <a:p>
            <a:r>
              <a:rPr lang="en-US" sz="3600" dirty="0" smtClean="0">
                <a:latin typeface="Arial"/>
                <a:cs typeface="Arial"/>
              </a:rPr>
              <a:t>Fat Trees and Dragonfly</a:t>
            </a:r>
            <a:endParaRPr lang="en-US" sz="36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7" name="Picture 6" descr="e.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1"/>
            <a:ext cx="4572000" cy="33292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6152"/>
            <a:ext cx="4343400" cy="4873752"/>
          </a:xfrm>
        </p:spPr>
        <p:txBody>
          <a:bodyPr vert="horz">
            <a:normAutofit/>
          </a:bodyPr>
          <a:lstStyle/>
          <a:p>
            <a:r>
              <a:rPr lang="en-US" sz="2000" dirty="0" smtClean="0"/>
              <a:t>Thus far, we have completely ignored accelerators like the Xeon Phi.</a:t>
            </a:r>
          </a:p>
          <a:p>
            <a:endParaRPr lang="en-US" sz="2000" dirty="0" smtClean="0"/>
          </a:p>
          <a:p>
            <a:r>
              <a:rPr lang="en-US" sz="2000" dirty="0" smtClean="0"/>
              <a:t>Consider Stampede…</a:t>
            </a:r>
          </a:p>
          <a:p>
            <a:pPr lvl="1"/>
            <a:r>
              <a:rPr lang="en-US" sz="1600" dirty="0" smtClean="0"/>
              <a:t>Xeon (SNB)</a:t>
            </a:r>
          </a:p>
          <a:p>
            <a:pPr lvl="1"/>
            <a:r>
              <a:rPr lang="en-US" sz="1600" dirty="0" smtClean="0"/>
              <a:t>Fat Tree</a:t>
            </a:r>
          </a:p>
          <a:p>
            <a:pPr lvl="1"/>
            <a:r>
              <a:rPr lang="en-US" sz="1600" dirty="0" smtClean="0"/>
              <a:t>Scaled reasonably well for this mid-sized problem</a:t>
            </a:r>
          </a:p>
          <a:p>
            <a:pPr lvl="1"/>
            <a:r>
              <a:rPr lang="en-US" sz="1600" dirty="0" smtClean="0"/>
              <a:t>Each Stampede node also has a MIC </a:t>
            </a:r>
          </a:p>
          <a:p>
            <a:endParaRPr lang="en-US" sz="2000" dirty="0" smtClean="0"/>
          </a:p>
          <a:p>
            <a:r>
              <a:rPr lang="en-US" sz="2000" dirty="0" smtClean="0"/>
              <a:t>How does HPGMG-FV on MIC (Xeon Phi) perform/scale?</a:t>
            </a:r>
          </a:p>
          <a:p>
            <a:pPr lvl="1"/>
            <a:r>
              <a:rPr lang="en-US" sz="1600" dirty="0" smtClean="0"/>
              <a:t>using Stampede for CPU or MIC runs removes the network as a variable</a:t>
            </a:r>
          </a:p>
        </p:txBody>
      </p:sp>
      <p:sp>
        <p:nvSpPr>
          <p:cNvPr id="3" name="Title 2"/>
          <p:cNvSpPr>
            <a:spLocks noGrp="1"/>
          </p:cNvSpPr>
          <p:nvPr>
            <p:ph type="title"/>
          </p:nvPr>
        </p:nvSpPr>
        <p:spPr>
          <a:xfrm>
            <a:off x="3596946" y="152400"/>
            <a:ext cx="5374318" cy="809625"/>
          </a:xfrm>
        </p:spPr>
        <p:txBody>
          <a:bodyPr/>
          <a:lstStyle/>
          <a:p>
            <a:r>
              <a:rPr lang="en-US" sz="4800" dirty="0" smtClean="0">
                <a:latin typeface="Arial"/>
                <a:cs typeface="Arial"/>
              </a:rPr>
              <a:t>Accelerators? </a:t>
            </a:r>
            <a:endParaRPr lang="en-US" sz="48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6" name="Picture 5" descr="f.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0"/>
            <a:ext cx="4572000" cy="33292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HPGMG design (MA)</a:t>
            </a:r>
          </a:p>
          <a:p>
            <a:r>
              <a:rPr lang="en-US" dirty="0" smtClean="0"/>
              <a:t>HPGMG-</a:t>
            </a:r>
            <a:r>
              <a:rPr lang="en-US" b="1" dirty="0" smtClean="0"/>
              <a:t>FV</a:t>
            </a:r>
            <a:r>
              <a:rPr lang="en-US" dirty="0" smtClean="0"/>
              <a:t>, Sam Williams </a:t>
            </a:r>
          </a:p>
          <a:p>
            <a:r>
              <a:rPr lang="en-US" dirty="0" smtClean="0"/>
              <a:t>HPGMG-</a:t>
            </a:r>
            <a:r>
              <a:rPr lang="en-US" b="1" dirty="0" smtClean="0"/>
              <a:t>FE</a:t>
            </a:r>
            <a:r>
              <a:rPr lang="en-US" dirty="0" smtClean="0"/>
              <a:t>, Jed Brown</a:t>
            </a:r>
          </a:p>
          <a:p>
            <a:r>
              <a:rPr lang="en-US" dirty="0" smtClean="0"/>
              <a:t>Users</a:t>
            </a:r>
          </a:p>
          <a:p>
            <a:pPr lvl="1"/>
            <a:r>
              <a:rPr lang="en-US" dirty="0" err="1" smtClean="0"/>
              <a:t>Mitsuhisa</a:t>
            </a:r>
            <a:r>
              <a:rPr lang="en-US" dirty="0" smtClean="0"/>
              <a:t> Sato, Tsukuba/RIKEN</a:t>
            </a:r>
          </a:p>
          <a:p>
            <a:pPr lvl="1"/>
            <a:r>
              <a:rPr lang="en-US" dirty="0" err="1" smtClean="0"/>
              <a:t>Muthu</a:t>
            </a:r>
            <a:r>
              <a:rPr lang="en-US" dirty="0" smtClean="0"/>
              <a:t> M </a:t>
            </a:r>
            <a:r>
              <a:rPr lang="en-US" dirty="0" err="1" smtClean="0"/>
              <a:t>Baskaran</a:t>
            </a:r>
            <a:r>
              <a:rPr lang="en-US" dirty="0" smtClean="0"/>
              <a:t>, Reservoir Labs</a:t>
            </a:r>
          </a:p>
          <a:p>
            <a:r>
              <a:rPr lang="en-US" dirty="0" smtClean="0"/>
              <a:t>Panel discussion</a:t>
            </a:r>
          </a:p>
          <a:p>
            <a:r>
              <a:rPr lang="en-US" dirty="0" smtClean="0"/>
              <a:t>Short survey: </a:t>
            </a:r>
            <a:r>
              <a:rPr lang="en-US" dirty="0" err="1" smtClean="0"/>
              <a:t>hpgmg.org</a:t>
            </a:r>
            <a:r>
              <a:rPr lang="en-US" dirty="0" smtClean="0"/>
              <a:t>/survey</a:t>
            </a:r>
          </a:p>
        </p:txBody>
      </p:sp>
      <p:sp>
        <p:nvSpPr>
          <p:cNvPr id="3" name="Title 2"/>
          <p:cNvSpPr>
            <a:spLocks noGrp="1"/>
          </p:cNvSpPr>
          <p:nvPr>
            <p:ph type="title"/>
          </p:nvPr>
        </p:nvSpPr>
        <p:spPr/>
        <p:txBody>
          <a:bodyPr/>
          <a:lstStyle/>
          <a:p>
            <a:r>
              <a:rPr lang="en-US" dirty="0" smtClean="0"/>
              <a:t>HPGMG Birds of </a:t>
            </a:r>
            <a:r>
              <a:rPr lang="en-US" smtClean="0"/>
              <a:t>a Feather </a:t>
            </a:r>
            <a:r>
              <a:rPr lang="en-US" dirty="0" smtClean="0"/>
              <a:t>Outline</a:t>
            </a:r>
            <a:endParaRPr lang="en-US" dirty="0"/>
          </a:p>
        </p:txBody>
      </p:sp>
      <p:sp>
        <p:nvSpPr>
          <p:cNvPr id="4" name="Footer Placeholder 3"/>
          <p:cNvSpPr>
            <a:spLocks noGrp="1"/>
          </p:cNvSpPr>
          <p:nvPr>
            <p:ph type="ftr" sz="quarter" idx="10"/>
          </p:nvPr>
        </p:nvSpPr>
        <p:spPr>
          <a:xfrm>
            <a:off x="3836739" y="6368314"/>
            <a:ext cx="1929612" cy="295408"/>
          </a:xfrm>
        </p:spPr>
        <p:txBody>
          <a:bodyPr/>
          <a:lstStyle/>
          <a:p>
            <a:pPr>
              <a:defRPr/>
            </a:pPr>
            <a:r>
              <a:rPr lang="en-US" dirty="0" smtClean="0"/>
              <a:t>SC14 HPGMG </a:t>
            </a:r>
            <a:r>
              <a:rPr lang="en-US" dirty="0" err="1" smtClean="0"/>
              <a:t>BoF</a:t>
            </a:r>
            <a:endParaRPr lang="en-US" dirty="0"/>
          </a:p>
        </p:txBody>
      </p:sp>
    </p:spTree>
  </p:cSld>
  <p:clrMapOvr>
    <a:masterClrMapping/>
  </p:clrMapOvr>
  <p:transition advTm="5946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22248"/>
            <a:ext cx="4343400" cy="4873752"/>
          </a:xfrm>
        </p:spPr>
        <p:txBody>
          <a:bodyPr vert="horz">
            <a:noAutofit/>
          </a:bodyPr>
          <a:lstStyle/>
          <a:p>
            <a:r>
              <a:rPr lang="en-US" sz="1800" b="1" dirty="0" smtClean="0">
                <a:solidFill>
                  <a:srgbClr val="0000FF"/>
                </a:solidFill>
              </a:rPr>
              <a:t>MIC can run HPGMG-FV without modification </a:t>
            </a:r>
          </a:p>
          <a:p>
            <a:pPr lvl="1"/>
            <a:r>
              <a:rPr lang="en-US" sz="1400" dirty="0" smtClean="0"/>
              <a:t>we tuned BLOCKCOPY_TILE_*</a:t>
            </a:r>
          </a:p>
          <a:p>
            <a:pPr lvl="1"/>
            <a:r>
              <a:rPr lang="en-US" sz="1400" dirty="0" smtClean="0"/>
              <a:t>MIC delivers the best single node performance of any architecture</a:t>
            </a:r>
          </a:p>
          <a:p>
            <a:endParaRPr lang="en-US" sz="2000" dirty="0" smtClean="0"/>
          </a:p>
        </p:txBody>
      </p:sp>
      <p:sp>
        <p:nvSpPr>
          <p:cNvPr id="3" name="Title 2"/>
          <p:cNvSpPr>
            <a:spLocks noGrp="1"/>
          </p:cNvSpPr>
          <p:nvPr>
            <p:ph type="title"/>
          </p:nvPr>
        </p:nvSpPr>
        <p:spPr>
          <a:xfrm>
            <a:off x="3596946" y="152400"/>
            <a:ext cx="5374318" cy="809625"/>
          </a:xfrm>
        </p:spPr>
        <p:txBody>
          <a:bodyPr/>
          <a:lstStyle/>
          <a:p>
            <a:r>
              <a:rPr lang="en-US" sz="4800" dirty="0" smtClean="0">
                <a:latin typeface="Arial"/>
                <a:cs typeface="Arial"/>
              </a:rPr>
              <a:t>MIC Scaling</a:t>
            </a:r>
            <a:endParaRPr lang="en-US" sz="4800" dirty="0">
              <a:latin typeface="Arial"/>
              <a:cs typeface="Arial"/>
            </a:endParaRPr>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pic>
        <p:nvPicPr>
          <p:cNvPr id="7" name="Picture 6" descr="g.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1"/>
            <a:ext cx="4572000" cy="3329275"/>
          </a:xfrm>
          <a:prstGeom prst="rect">
            <a:avLst/>
          </a:prstGeom>
        </p:spPr>
      </p:pic>
      <p:sp>
        <p:nvSpPr>
          <p:cNvPr id="8" name="Oval 7"/>
          <p:cNvSpPr/>
          <p:nvPr/>
        </p:nvSpPr>
        <p:spPr bwMode="auto">
          <a:xfrm>
            <a:off x="5181600" y="3810000"/>
            <a:ext cx="304800" cy="304800"/>
          </a:xfrm>
          <a:prstGeom prst="ellipse">
            <a:avLst/>
          </a:prstGeom>
          <a:solidFill>
            <a:srgbClr val="FF0080">
              <a:alpha val="25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grpSp>
        <p:nvGrpSpPr>
          <p:cNvPr id="5" name="Group 8"/>
          <p:cNvGrpSpPr/>
          <p:nvPr/>
        </p:nvGrpSpPr>
        <p:grpSpPr>
          <a:xfrm>
            <a:off x="228600" y="1371600"/>
            <a:ext cx="8915400" cy="4648200"/>
            <a:chOff x="228600" y="1371600"/>
            <a:chExt cx="8915400" cy="4648200"/>
          </a:xfrm>
        </p:grpSpPr>
        <p:pic>
          <p:nvPicPr>
            <p:cNvPr id="10" name="Picture 9" descr="h.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572000" y="1371600"/>
              <a:ext cx="4572000" cy="3329275"/>
            </a:xfrm>
            <a:prstGeom prst="rect">
              <a:avLst/>
            </a:prstGeom>
          </p:spPr>
        </p:pic>
        <p:sp>
          <p:nvSpPr>
            <p:cNvPr id="11" name="Content Placeholder 1"/>
            <p:cNvSpPr txBox="1">
              <a:spLocks/>
            </p:cNvSpPr>
            <p:nvPr/>
          </p:nvSpPr>
          <p:spPr bwMode="auto">
            <a:xfrm>
              <a:off x="228600" y="2895600"/>
              <a:ext cx="43434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However, with 2M DOF/proc, MIC did not weak scale well…</a:t>
              </a:r>
            </a:p>
            <a:p>
              <a:pPr marL="742950" marR="0" lvl="1" indent="-285750" algn="l" defTabSz="914400" rtl="0" eaLnBrk="0" fontAlgn="base" latinLnBrk="0" hangingPunct="0">
                <a:lnSpc>
                  <a:spcPct val="100000"/>
                </a:lnSpc>
                <a:spcBef>
                  <a:spcPct val="20000"/>
                </a:spcBef>
                <a:spcAft>
                  <a:spcPct val="0"/>
                </a:spcAft>
                <a:buClr>
                  <a:srgbClr val="124A91"/>
                </a:buClr>
                <a:buSzTx/>
                <a:buFont typeface="Times" charset="0"/>
                <a:buChar char="•"/>
                <a:tabLst/>
                <a:defRPr/>
              </a:pPr>
              <a:r>
                <a:rPr kumimoji="0" lang="en-US" sz="1400" b="1" i="0" u="none" strike="noStrike" kern="0" cap="none" spc="0" normalizeH="0" baseline="0" noProof="0" dirty="0" smtClean="0">
                  <a:ln>
                    <a:noFill/>
                  </a:ln>
                  <a:solidFill>
                    <a:srgbClr val="FF0080"/>
                  </a:solidFill>
                  <a:effectLst/>
                  <a:uLnTx/>
                  <a:uFillTx/>
                  <a:latin typeface="+mn-lt"/>
                  <a:ea typeface="+mn-ea"/>
                </a:rPr>
                <a:t>very surprising as MIC used the same network as the CPU runs</a:t>
              </a:r>
            </a:p>
            <a:p>
              <a:pPr marL="742950" marR="0" lvl="1" indent="-285750" algn="l" defTabSz="914400" rtl="0" eaLnBrk="0" fontAlgn="base" latinLnBrk="0" hangingPunct="0">
                <a:lnSpc>
                  <a:spcPct val="100000"/>
                </a:lnSpc>
                <a:spcBef>
                  <a:spcPct val="20000"/>
                </a:spcBef>
                <a:spcAft>
                  <a:spcPct val="0"/>
                </a:spcAft>
                <a:buClr>
                  <a:srgbClr val="124A91"/>
                </a:buClr>
                <a:buSzTx/>
                <a:buFont typeface="Times" charset="0"/>
                <a:buChar char="•"/>
                <a:tabLst/>
                <a:defRPr/>
              </a:pPr>
              <a:endParaRPr kumimoji="0" lang="en-US" sz="1400" b="1" i="0" u="none" strike="noStrike" kern="0" cap="none" spc="0" normalizeH="0" baseline="0" noProof="0" dirty="0" smtClean="0">
                <a:ln>
                  <a:noFill/>
                </a:ln>
                <a:solidFill>
                  <a:srgbClr val="0000FF"/>
                </a:solidFill>
                <a:effectLst/>
                <a:uLnTx/>
                <a:uFillTx/>
                <a:latin typeface="+mn-lt"/>
                <a:ea typeface="+mn-ea"/>
              </a:endParaRPr>
            </a:p>
            <a:p>
              <a:pPr marL="285750" indent="-285750">
                <a:spcBef>
                  <a:spcPct val="20000"/>
                </a:spcBef>
                <a:buClr>
                  <a:srgbClr val="124A91"/>
                </a:buClr>
                <a:buFont typeface="Times" charset="0"/>
                <a:buChar char="•"/>
              </a:pPr>
              <a:r>
                <a:rPr kumimoji="0" lang="en-US" sz="1800" i="0" u="none" strike="noStrike" kern="0" cap="none" spc="0" normalizeH="0" baseline="0" noProof="0" dirty="0" smtClean="0">
                  <a:ln>
                    <a:noFill/>
                  </a:ln>
                  <a:effectLst/>
                  <a:uLnTx/>
                  <a:uFillTx/>
                  <a:latin typeface="+mn-lt"/>
                  <a:ea typeface="+mn-ea"/>
                </a:rPr>
                <a:t>Messaging overheads</a:t>
              </a:r>
            </a:p>
            <a:p>
              <a:pPr marL="742950" marR="0" lvl="1" indent="-285750" algn="l" defTabSz="914400" rtl="0" eaLnBrk="0" fontAlgn="base" latinLnBrk="0" hangingPunct="0">
                <a:lnSpc>
                  <a:spcPct val="100000"/>
                </a:lnSpc>
                <a:spcBef>
                  <a:spcPct val="20000"/>
                </a:spcBef>
                <a:spcAft>
                  <a:spcPct val="0"/>
                </a:spcAft>
                <a:buClr>
                  <a:srgbClr val="124A91"/>
                </a:buClr>
                <a:buSzTx/>
                <a:buFont typeface="Times" charset="0"/>
                <a:buChar char="•"/>
                <a:tabLst/>
                <a:defRPr/>
              </a:pPr>
              <a:r>
                <a:rPr kumimoji="0" lang="en-US" b="1" i="0" u="none" strike="noStrike" kern="0" cap="none" spc="0" normalizeH="0" baseline="0" noProof="0" dirty="0" smtClean="0">
                  <a:ln>
                    <a:noFill/>
                  </a:ln>
                  <a:solidFill>
                    <a:srgbClr val="FF0080"/>
                  </a:solidFill>
                  <a:effectLst/>
                  <a:uLnTx/>
                  <a:uFillTx/>
                  <a:latin typeface="+mn-lt"/>
                  <a:ea typeface="+mn-ea"/>
                </a:rPr>
                <a:t>FMG sends O(log</a:t>
              </a:r>
              <a:r>
                <a:rPr kumimoji="0" lang="en-US" b="1" i="0" u="none" strike="noStrike" kern="0" cap="none" spc="0" normalizeH="0" baseline="30000" noProof="0" dirty="0" smtClean="0">
                  <a:ln>
                    <a:noFill/>
                  </a:ln>
                  <a:solidFill>
                    <a:srgbClr val="FF0080"/>
                  </a:solidFill>
                  <a:effectLst/>
                  <a:uLnTx/>
                  <a:uFillTx/>
                  <a:latin typeface="+mn-lt"/>
                  <a:ea typeface="+mn-ea"/>
                </a:rPr>
                <a:t>2</a:t>
              </a:r>
              <a:r>
                <a:rPr kumimoji="0" lang="en-US" b="1" i="0" u="none" strike="noStrike" kern="0" cap="none" spc="0" normalizeH="0" baseline="0" noProof="0" dirty="0" smtClean="0">
                  <a:ln>
                    <a:noFill/>
                  </a:ln>
                  <a:solidFill>
                    <a:srgbClr val="FF0080"/>
                  </a:solidFill>
                  <a:effectLst/>
                  <a:uLnTx/>
                  <a:uFillTx/>
                  <a:latin typeface="+mn-lt"/>
                  <a:ea typeface="+mn-ea"/>
                </a:rPr>
                <a:t>(M*P)) messages</a:t>
              </a:r>
            </a:p>
            <a:p>
              <a:pPr marL="742950" marR="0" lvl="1" indent="-285750" algn="l" defTabSz="914400" rtl="0" eaLnBrk="0" fontAlgn="base" latinLnBrk="0" hangingPunct="0">
                <a:lnSpc>
                  <a:spcPct val="100000"/>
                </a:lnSpc>
                <a:spcBef>
                  <a:spcPct val="20000"/>
                </a:spcBef>
                <a:spcAft>
                  <a:spcPct val="0"/>
                </a:spcAft>
                <a:buClr>
                  <a:srgbClr val="124A91"/>
                </a:buClr>
                <a:buSzTx/>
                <a:buFont typeface="Times" charset="0"/>
                <a:buChar char="•"/>
                <a:tabLst/>
                <a:defRPr/>
              </a:pPr>
              <a:r>
                <a:rPr kumimoji="0" lang="en-US" b="0" i="0" u="none" strike="noStrike" kern="0" cap="none" spc="0" normalizeH="0" baseline="0" noProof="0" dirty="0" smtClean="0">
                  <a:ln>
                    <a:noFill/>
                  </a:ln>
                  <a:solidFill>
                    <a:schemeClr val="tx1"/>
                  </a:solidFill>
                  <a:effectLst/>
                  <a:uLnTx/>
                  <a:uFillTx/>
                  <a:latin typeface="+mn-lt"/>
                  <a:ea typeface="+mn-ea"/>
                </a:rPr>
                <a:t>nominally overhead is small compared to data</a:t>
              </a:r>
              <a:r>
                <a:rPr kumimoji="0" lang="en-US" b="0" i="0" u="none" strike="noStrike" kern="0" cap="none" spc="0" normalizeH="0" noProof="0" dirty="0" smtClean="0">
                  <a:ln>
                    <a:noFill/>
                  </a:ln>
                  <a:solidFill>
                    <a:schemeClr val="tx1"/>
                  </a:solidFill>
                  <a:effectLst/>
                  <a:uLnTx/>
                  <a:uFillTx/>
                  <a:latin typeface="+mn-lt"/>
                  <a:ea typeface="+mn-ea"/>
                </a:rPr>
                <a:t> movement.</a:t>
              </a:r>
              <a:endParaRPr kumimoji="0" lang="en-US"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rgbClr val="124A91"/>
                </a:buClr>
                <a:buSzTx/>
                <a:buFont typeface="Times" charset="0"/>
                <a:buChar char="•"/>
                <a:tabLst/>
                <a:defRPr/>
              </a:pPr>
              <a:r>
                <a:rPr kumimoji="0" lang="en-US" b="0" i="0" u="none" strike="noStrike" kern="0" cap="none" spc="0" normalizeH="0" baseline="0" noProof="0" dirty="0" smtClean="0">
                  <a:ln>
                    <a:noFill/>
                  </a:ln>
                  <a:solidFill>
                    <a:schemeClr val="tx1"/>
                  </a:solidFill>
                  <a:effectLst/>
                  <a:uLnTx/>
                  <a:uFillTx/>
                  <a:latin typeface="+mn-lt"/>
                  <a:ea typeface="+mn-ea"/>
                </a:rPr>
                <a:t>However, overheads for MPI messaging on MIC can be &gt;10x the overhead on CPUs</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i.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0" y="1371600"/>
            <a:ext cx="4572000" cy="3329276"/>
          </a:xfrm>
          <a:prstGeom prst="rect">
            <a:avLst/>
          </a:prstGeom>
        </p:spPr>
      </p:pic>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grpSp>
        <p:nvGrpSpPr>
          <p:cNvPr id="2" name="Group 18"/>
          <p:cNvGrpSpPr/>
          <p:nvPr/>
        </p:nvGrpSpPr>
        <p:grpSpPr>
          <a:xfrm>
            <a:off x="228600" y="1219200"/>
            <a:ext cx="8001000" cy="2286000"/>
            <a:chOff x="228600" y="1219200"/>
            <a:chExt cx="8001000" cy="2286000"/>
          </a:xfrm>
        </p:grpSpPr>
        <p:grpSp>
          <p:nvGrpSpPr>
            <p:cNvPr id="3" name="Group 14"/>
            <p:cNvGrpSpPr/>
            <p:nvPr/>
          </p:nvGrpSpPr>
          <p:grpSpPr>
            <a:xfrm>
              <a:off x="6629400" y="2286000"/>
              <a:ext cx="1600200" cy="1219200"/>
              <a:chOff x="6477000" y="2286000"/>
              <a:chExt cx="1600200" cy="1219200"/>
            </a:xfrm>
          </p:grpSpPr>
          <p:grpSp>
            <p:nvGrpSpPr>
              <p:cNvPr id="5" name="Group 12"/>
              <p:cNvGrpSpPr/>
              <p:nvPr/>
            </p:nvGrpSpPr>
            <p:grpSpPr>
              <a:xfrm>
                <a:off x="6477000" y="2286000"/>
                <a:ext cx="304800" cy="1219200"/>
                <a:chOff x="5181600" y="2362200"/>
                <a:chExt cx="304800" cy="1219200"/>
              </a:xfrm>
              <a:noFill/>
              <a:effectLst>
                <a:glow rad="76200">
                  <a:srgbClr val="0000FF">
                    <a:alpha val="75000"/>
                  </a:srgbClr>
                </a:glow>
              </a:effectLst>
            </p:grpSpPr>
            <p:sp>
              <p:nvSpPr>
                <p:cNvPr id="11" name="Oval 10"/>
                <p:cNvSpPr/>
                <p:nvPr/>
              </p:nvSpPr>
              <p:spPr bwMode="auto">
                <a:xfrm>
                  <a:off x="5181600" y="2362200"/>
                  <a:ext cx="304800" cy="304800"/>
                </a:xfrm>
                <a:prstGeom prst="ellipse">
                  <a:avLst/>
                </a:prstGeom>
                <a:grpFill/>
                <a:ln w="12700" cap="flat" cmpd="sng" algn="ctr">
                  <a:solidFill>
                    <a:srgbClr val="00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cxnSp>
              <p:nvCxnSpPr>
                <p:cNvPr id="12" name="Straight Arrow Connector 11"/>
                <p:cNvCxnSpPr>
                  <a:stCxn id="11" idx="4"/>
                </p:cNvCxnSpPr>
                <p:nvPr/>
              </p:nvCxnSpPr>
              <p:spPr bwMode="auto">
                <a:xfrm rot="5400000">
                  <a:off x="4876403" y="3123803"/>
                  <a:ext cx="914400" cy="794"/>
                </a:xfrm>
                <a:prstGeom prst="straightConnector1">
                  <a:avLst/>
                </a:prstGeom>
                <a:grpFill/>
                <a:ln w="12700" cap="flat" cmpd="sng" algn="ctr">
                  <a:solidFill>
                    <a:srgbClr val="00FFFF"/>
                  </a:solidFill>
                  <a:prstDash val="solid"/>
                  <a:round/>
                  <a:headEnd type="none" w="med" len="med"/>
                  <a:tailEnd type="stealth" w="med" len="med"/>
                </a:ln>
                <a:effectLst/>
              </p:spPr>
            </p:cxnSp>
          </p:grpSp>
          <p:sp>
            <p:nvSpPr>
              <p:cNvPr id="10" name="TextBox 9"/>
              <p:cNvSpPr txBox="1"/>
              <p:nvPr/>
            </p:nvSpPr>
            <p:spPr>
              <a:xfrm>
                <a:off x="6705600" y="2667000"/>
                <a:ext cx="1371600" cy="609600"/>
              </a:xfrm>
              <a:prstGeom prst="rect">
                <a:avLst/>
              </a:prstGeom>
              <a:noFill/>
            </p:spPr>
            <p:txBody>
              <a:bodyPr wrap="none" lIns="0" tIns="0" rIns="0" bIns="0" rtlCol="0" anchor="ctr" anchorCtr="0">
                <a:noAutofit/>
              </a:bodyPr>
              <a:lstStyle/>
              <a:p>
                <a:r>
                  <a:rPr lang="en-US" b="1" dirty="0" smtClean="0">
                    <a:solidFill>
                      <a:srgbClr val="00FFFF"/>
                    </a:solidFill>
                    <a:effectLst>
                      <a:glow rad="50800">
                        <a:srgbClr val="0000FF"/>
                      </a:glow>
                    </a:effectLst>
                    <a:latin typeface="Arial"/>
                    <a:cs typeface="Arial"/>
                  </a:rPr>
                  <a:t>3x the</a:t>
                </a:r>
              </a:p>
              <a:p>
                <a:r>
                  <a:rPr lang="en-US" b="1" dirty="0" smtClean="0">
                    <a:solidFill>
                      <a:srgbClr val="00FFFF"/>
                    </a:solidFill>
                    <a:effectLst>
                      <a:glow rad="50800">
                        <a:srgbClr val="0000FF"/>
                      </a:glow>
                    </a:effectLst>
                    <a:latin typeface="Arial"/>
                    <a:cs typeface="Arial"/>
                  </a:rPr>
                  <a:t>Performance</a:t>
                </a:r>
              </a:p>
              <a:p>
                <a:r>
                  <a:rPr lang="en-US" b="1" dirty="0" smtClean="0">
                    <a:solidFill>
                      <a:srgbClr val="00FFFF"/>
                    </a:solidFill>
                    <a:effectLst>
                      <a:glow rad="50800">
                        <a:srgbClr val="0000FF"/>
                      </a:glow>
                    </a:effectLst>
                    <a:latin typeface="Arial"/>
                    <a:cs typeface="Arial"/>
                  </a:rPr>
                  <a:t>(DOF/</a:t>
                </a:r>
                <a:r>
                  <a:rPr lang="en-US" b="1" dirty="0" err="1" smtClean="0">
                    <a:solidFill>
                      <a:srgbClr val="00FFFF"/>
                    </a:solidFill>
                    <a:effectLst>
                      <a:glow rad="50800">
                        <a:srgbClr val="0000FF"/>
                      </a:glow>
                    </a:effectLst>
                    <a:latin typeface="Arial"/>
                    <a:cs typeface="Arial"/>
                  </a:rPr>
                  <a:t>s</a:t>
                </a:r>
                <a:r>
                  <a:rPr lang="en-US" b="1" dirty="0" smtClean="0">
                    <a:solidFill>
                      <a:srgbClr val="00FFFF"/>
                    </a:solidFill>
                    <a:effectLst>
                      <a:glow rad="50800">
                        <a:srgbClr val="0000FF"/>
                      </a:glow>
                    </a:effectLst>
                    <a:latin typeface="Arial"/>
                    <a:cs typeface="Arial"/>
                  </a:rPr>
                  <a:t>)</a:t>
                </a:r>
                <a:endParaRPr lang="en-US" b="1" dirty="0">
                  <a:solidFill>
                    <a:srgbClr val="00FFFF"/>
                  </a:solidFill>
                  <a:effectLst>
                    <a:glow rad="50800">
                      <a:srgbClr val="0000FF"/>
                    </a:glow>
                  </a:effectLst>
                  <a:latin typeface="Arial"/>
                  <a:cs typeface="Arial"/>
                </a:endParaRPr>
              </a:p>
            </p:txBody>
          </p:sp>
        </p:grpSp>
        <p:sp>
          <p:nvSpPr>
            <p:cNvPr id="14" name="Content Placeholder 1"/>
            <p:cNvSpPr txBox="1">
              <a:spLocks/>
            </p:cNvSpPr>
            <p:nvPr/>
          </p:nvSpPr>
          <p:spPr bwMode="auto">
            <a:xfrm>
              <a:off x="228600" y="1219200"/>
              <a:ext cx="4343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When running on 512 MIC’s, increasing the problem size by 8x </a:t>
              </a:r>
              <a:r>
                <a:rPr kumimoji="0" lang="en-US" sz="2000" b="1" i="0" u="none" strike="noStrike" kern="0" cap="none" spc="0" normalizeH="0" baseline="0" noProof="0" dirty="0" smtClean="0">
                  <a:ln>
                    <a:noFill/>
                  </a:ln>
                  <a:solidFill>
                    <a:srgbClr val="0000FF"/>
                  </a:solidFill>
                  <a:effectLst/>
                  <a:uLnTx/>
                  <a:uFillTx/>
                  <a:latin typeface="+mn-lt"/>
                  <a:ea typeface="+mn-ea"/>
                  <a:cs typeface="+mn-cs"/>
                </a:rPr>
                <a:t>increases performance by 3x</a:t>
              </a:r>
            </a:p>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endParaRPr lang="en-US" sz="2000" b="1" kern="0" dirty="0" smtClean="0">
                <a:solidFill>
                  <a:srgbClr val="0000FF"/>
                </a:solidFill>
                <a:latin typeface="+mn-lt"/>
                <a:ea typeface="+mn-ea"/>
              </a:endParaRPr>
            </a:p>
            <a:p>
              <a:pPr marL="342900" indent="-342900">
                <a:spcBef>
                  <a:spcPct val="20000"/>
                </a:spcBef>
                <a:buClr>
                  <a:srgbClr val="124A91"/>
                </a:buClr>
                <a:buFont typeface="Wingdings" pitchFamily="2" charset="2"/>
                <a:buChar char="§"/>
              </a:pPr>
              <a:r>
                <a:rPr lang="en-US" sz="2000" dirty="0" smtClean="0"/>
                <a:t>Thus, larger problem sizes helped, but didn’t rectify the issue</a:t>
              </a:r>
              <a:endParaRPr lang="en-US" sz="2000" b="1" dirty="0" smtClean="0">
                <a:solidFill>
                  <a:srgbClr val="0000FF"/>
                </a:solidFill>
              </a:endParaRPr>
            </a:p>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endParaRPr kumimoji="0" lang="en-US" sz="2000" b="1" i="0" u="none" strike="noStrike" kern="0" cap="none" spc="0" normalizeH="0" baseline="0" noProof="0" dirty="0" smtClean="0">
                <a:ln>
                  <a:noFill/>
                </a:ln>
                <a:solidFill>
                  <a:srgbClr val="0000FF"/>
                </a:solidFill>
                <a:effectLst/>
                <a:uLnTx/>
                <a:uFillTx/>
                <a:latin typeface="+mn-lt"/>
                <a:ea typeface="+mn-ea"/>
                <a:cs typeface="+mn-cs"/>
              </a:endParaRPr>
            </a:p>
          </p:txBody>
        </p:sp>
      </p:grpSp>
      <p:sp>
        <p:nvSpPr>
          <p:cNvPr id="16" name="Title 2"/>
          <p:cNvSpPr>
            <a:spLocks noGrp="1"/>
          </p:cNvSpPr>
          <p:nvPr>
            <p:ph type="title"/>
          </p:nvPr>
        </p:nvSpPr>
        <p:spPr>
          <a:xfrm>
            <a:off x="3596946" y="152400"/>
            <a:ext cx="5374318" cy="809625"/>
          </a:xfrm>
        </p:spPr>
        <p:txBody>
          <a:bodyPr/>
          <a:lstStyle/>
          <a:p>
            <a:r>
              <a:rPr lang="en-US" sz="4800" dirty="0" smtClean="0">
                <a:latin typeface="Arial"/>
                <a:cs typeface="Arial"/>
              </a:rPr>
              <a:t>MIC Scaling</a:t>
            </a:r>
            <a:endParaRPr lang="en-US" sz="4800" dirty="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1066800"/>
          </a:xfrm>
        </p:spPr>
        <p:txBody>
          <a:bodyPr>
            <a:normAutofit/>
          </a:bodyPr>
          <a:lstStyle/>
          <a:p>
            <a:r>
              <a:rPr lang="en-US" sz="1800" dirty="0" smtClean="0"/>
              <a:t>We can increase the problem size on all machines to obtain maximum performance…</a:t>
            </a:r>
          </a:p>
        </p:txBody>
      </p:sp>
      <p:sp>
        <p:nvSpPr>
          <p:cNvPr id="3" name="Title 2"/>
          <p:cNvSpPr>
            <a:spLocks noGrp="1"/>
          </p:cNvSpPr>
          <p:nvPr>
            <p:ph type="title"/>
          </p:nvPr>
        </p:nvSpPr>
        <p:spPr/>
        <p:txBody>
          <a:bodyPr/>
          <a:lstStyle/>
          <a:p>
            <a:r>
              <a:rPr lang="en-US" sz="3600" dirty="0" smtClean="0">
                <a:latin typeface="Arial"/>
                <a:cs typeface="Arial"/>
              </a:rPr>
              <a:t>Maximum Performance</a:t>
            </a:r>
            <a:endParaRPr lang="en-US" sz="3600" dirty="0">
              <a:latin typeface="Arial"/>
              <a:cs typeface="Arial"/>
            </a:endParaRPr>
          </a:p>
        </p:txBody>
      </p:sp>
      <p:sp>
        <p:nvSpPr>
          <p:cNvPr id="4" name="Footer Placeholder 3"/>
          <p:cNvSpPr>
            <a:spLocks noGrp="1"/>
          </p:cNvSpPr>
          <p:nvPr>
            <p:ph type="ftr" sz="quarter" idx="10"/>
          </p:nvPr>
        </p:nvSpPr>
        <p:spPr/>
        <p:txBody>
          <a:bodyPr/>
          <a:lstStyle/>
          <a:p>
            <a:pPr>
              <a:defRPr/>
            </a:pPr>
            <a:r>
              <a:rPr lang="en-US" smtClean="0"/>
              <a:t>SC14 HPGMG BoF</a:t>
            </a:r>
            <a:endParaRPr lang="en-US" dirty="0"/>
          </a:p>
        </p:txBody>
      </p:sp>
      <p:pic>
        <p:nvPicPr>
          <p:cNvPr id="5" name="Picture 4" descr="HPGMG-500.pdf"/>
          <p:cNvPicPr>
            <a:picLocks noChangeAspect="1"/>
          </p:cNvPicPr>
          <p:nvPr/>
        </p:nvPicPr>
        <mc:AlternateContent>
          <mc:Choice xmlns:ma="http://schemas.microsoft.com/office/mac/drawingml/2008/main" Requires="ma">
            <p:blipFill>
              <a:blip r:embed="rId2"/>
              <a:srcRect l="2273" t="2941" r="27273" b="64706"/>
              <a:stretch>
                <a:fillRect/>
              </a:stretch>
            </p:blipFill>
          </mc:Choice>
          <mc:Fallback>
            <p:blipFill>
              <a:blip r:embed="rId3"/>
              <a:srcRect l="2273" t="2941" r="27273" b="64706"/>
              <a:stretch>
                <a:fillRect/>
              </a:stretch>
            </p:blipFill>
          </mc:Fallback>
        </mc:AlternateContent>
        <p:spPr>
          <a:xfrm>
            <a:off x="228600" y="2057400"/>
            <a:ext cx="8686800" cy="3082766"/>
          </a:xfrm>
          <a:prstGeom prst="rect">
            <a:avLst/>
          </a:prstGeom>
        </p:spPr>
      </p:pic>
      <p:sp>
        <p:nvSpPr>
          <p:cNvPr id="6" name="Content Placeholder 1"/>
          <p:cNvSpPr txBox="1">
            <a:spLocks/>
          </p:cNvSpPr>
          <p:nvPr/>
        </p:nvSpPr>
        <p:spPr bwMode="auto">
          <a:xfrm>
            <a:off x="3657600" y="5105400"/>
            <a:ext cx="5486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
                <a:srgbClr val="124A91"/>
              </a:buClr>
              <a:buSzTx/>
              <a:tabLst/>
              <a:defRPr/>
            </a:pPr>
            <a:r>
              <a:rPr kumimoji="0" lang="en-US" sz="1000" b="0" i="0" u="none" strike="noStrike" kern="0" cap="none" spc="0" normalizeH="0" baseline="0" noProof="0" dirty="0" smtClean="0">
                <a:ln>
                  <a:noFill/>
                </a:ln>
                <a:solidFill>
                  <a:schemeClr val="tx1"/>
                </a:solidFill>
                <a:effectLst/>
                <a:uLnTx/>
                <a:uFillTx/>
                <a:latin typeface="+mn-lt"/>
                <a:ea typeface="+mn-ea"/>
                <a:cs typeface="+mn-cs"/>
              </a:rPr>
              <a:t>NOTES…</a:t>
            </a:r>
          </a:p>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r>
              <a:rPr kumimoji="0" lang="en-US" sz="1000" b="0" i="0" u="none" strike="noStrike" kern="0" cap="none" spc="0" normalizeH="0" baseline="0" noProof="0" dirty="0" smtClean="0">
                <a:ln>
                  <a:noFill/>
                </a:ln>
                <a:solidFill>
                  <a:schemeClr val="tx1"/>
                </a:solidFill>
                <a:effectLst/>
                <a:uLnTx/>
                <a:uFillTx/>
                <a:latin typeface="+mn-lt"/>
                <a:ea typeface="+mn-ea"/>
                <a:cs typeface="+mn-cs"/>
              </a:rPr>
              <a:t>We did </a:t>
            </a:r>
            <a:r>
              <a:rPr lang="en-US" sz="1000" kern="0" dirty="0" smtClean="0">
                <a:latin typeface="+mn-lt"/>
                <a:ea typeface="+mn-ea"/>
              </a:rPr>
              <a:t>not have the opportunity to run on &gt;64K nodes or with &gt;2M DOF on K.</a:t>
            </a:r>
          </a:p>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r>
              <a:rPr kumimoji="0" lang="en-US" sz="1000" b="0" i="0" u="none" strike="noStrike" kern="0" cap="none" spc="0" normalizeH="0" baseline="0" noProof="0" dirty="0" smtClean="0">
                <a:ln>
                  <a:noFill/>
                </a:ln>
                <a:solidFill>
                  <a:schemeClr val="tx1"/>
                </a:solidFill>
                <a:effectLst/>
                <a:uLnTx/>
                <a:uFillTx/>
                <a:latin typeface="+mn-lt"/>
                <a:ea typeface="+mn-ea"/>
                <a:cs typeface="+mn-cs"/>
              </a:rPr>
              <a:t>FV</a:t>
            </a:r>
            <a:r>
              <a:rPr kumimoji="0" lang="en-US" sz="1000" b="0" i="0" u="none" strike="noStrike" kern="0" cap="none" spc="0" normalizeH="0" noProof="0" dirty="0" smtClean="0">
                <a:ln>
                  <a:noFill/>
                </a:ln>
                <a:solidFill>
                  <a:schemeClr val="tx1"/>
                </a:solidFill>
                <a:effectLst/>
                <a:uLnTx/>
                <a:uFillTx/>
                <a:latin typeface="+mn-lt"/>
                <a:ea typeface="+mn-ea"/>
                <a:cs typeface="+mn-cs"/>
              </a:rPr>
              <a:t> jobs &gt;2744 nodes failed to launc</a:t>
            </a:r>
            <a:r>
              <a:rPr lang="en-US" sz="1000" kern="0" noProof="0" dirty="0" smtClean="0">
                <a:latin typeface="+mn-lt"/>
                <a:ea typeface="+mn-ea"/>
              </a:rPr>
              <a:t>h on </a:t>
            </a:r>
            <a:r>
              <a:rPr kumimoji="0" lang="en-US" sz="1000" b="0" i="0" u="none" strike="noStrike" kern="0" cap="none" spc="0" normalizeH="0" baseline="0" noProof="0" dirty="0" err="1" smtClean="0">
                <a:ln>
                  <a:noFill/>
                </a:ln>
                <a:solidFill>
                  <a:schemeClr val="tx1"/>
                </a:solidFill>
                <a:effectLst/>
                <a:uLnTx/>
                <a:uFillTx/>
                <a:latin typeface="+mn-lt"/>
                <a:ea typeface="+mn-ea"/>
                <a:cs typeface="+mn-cs"/>
              </a:rPr>
              <a:t>SuperMUC</a:t>
            </a:r>
            <a:r>
              <a:rPr kumimoji="0" lang="en-US" sz="1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r>
              <a:rPr lang="en-US" sz="1000" kern="0" dirty="0" smtClean="0">
                <a:latin typeface="+mn-lt"/>
                <a:ea typeface="+mn-ea"/>
              </a:rPr>
              <a:t>Without a GPU implementation, GPU-accelerated machines were ranked lower.</a:t>
            </a: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077200" cy="4724400"/>
          </a:xfrm>
        </p:spPr>
        <p:txBody>
          <a:bodyPr>
            <a:normAutofit fontScale="92500"/>
          </a:bodyPr>
          <a:lstStyle/>
          <a:p>
            <a:r>
              <a:rPr lang="en-US" dirty="0" smtClean="0"/>
              <a:t>MIC implementations / systems?</a:t>
            </a:r>
          </a:p>
          <a:p>
            <a:pPr lvl="1"/>
            <a:r>
              <a:rPr lang="en-US" sz="1622" dirty="0" smtClean="0"/>
              <a:t>No data on TH2   (IVB-only and/or  MIC-only)</a:t>
            </a:r>
          </a:p>
          <a:p>
            <a:pPr lvl="1"/>
            <a:r>
              <a:rPr lang="en-US" sz="1622" dirty="0" smtClean="0"/>
              <a:t>No XC30’s </a:t>
            </a:r>
            <a:r>
              <a:rPr lang="en-US" sz="1622" dirty="0" err="1" smtClean="0"/>
              <a:t>w</a:t>
            </a:r>
            <a:r>
              <a:rPr lang="en-US" sz="1622" dirty="0" smtClean="0"/>
              <a:t>/KNC  (are Cray’s overheads as high as Intel’s?)</a:t>
            </a:r>
          </a:p>
          <a:p>
            <a:pPr lvl="1"/>
            <a:r>
              <a:rPr lang="en-US" sz="1622" dirty="0" smtClean="0"/>
              <a:t>HPGMG-FV should be able to run in Symmetric Mode on Stampede (2CPU+1MIC)</a:t>
            </a:r>
          </a:p>
          <a:p>
            <a:pPr lvl="1"/>
            <a:r>
              <a:rPr lang="en-US" sz="1622" dirty="0" smtClean="0"/>
              <a:t>One could write an offload version of HPGMG-FV for MIC that would sidestep some of the current communication inefficiencies.</a:t>
            </a:r>
          </a:p>
          <a:p>
            <a:pPr lvl="1"/>
            <a:endParaRPr lang="en-US" sz="1622" dirty="0" smtClean="0"/>
          </a:p>
          <a:p>
            <a:r>
              <a:rPr lang="en-US" dirty="0" smtClean="0"/>
              <a:t>GPU implementations?</a:t>
            </a:r>
          </a:p>
          <a:p>
            <a:pPr lvl="1"/>
            <a:r>
              <a:rPr lang="en-US" sz="1622" dirty="0" smtClean="0"/>
              <a:t>Will require a CUDA, </a:t>
            </a:r>
            <a:r>
              <a:rPr lang="en-US" sz="1622" dirty="0" err="1" smtClean="0"/>
              <a:t>OpenCL</a:t>
            </a:r>
            <a:r>
              <a:rPr lang="en-US" sz="1622" dirty="0" smtClean="0"/>
              <a:t>, or </a:t>
            </a:r>
            <a:r>
              <a:rPr lang="en-US" sz="1622" dirty="0" err="1" smtClean="0"/>
              <a:t>OpenACC</a:t>
            </a:r>
            <a:r>
              <a:rPr lang="en-US" sz="1622" dirty="0" smtClean="0"/>
              <a:t> port</a:t>
            </a:r>
          </a:p>
          <a:p>
            <a:pPr lvl="1"/>
            <a:r>
              <a:rPr lang="en-US" sz="1622" dirty="0" smtClean="0"/>
              <a:t>Like MIC, HPGMG will challenge all aspects of GPU-accelerated systems.</a:t>
            </a:r>
          </a:p>
          <a:p>
            <a:pPr lvl="1"/>
            <a:r>
              <a:rPr lang="en-US" sz="1622" dirty="0" smtClean="0"/>
              <a:t>However, there is the opportunity for truly heterogeneous implementations code is selectively run on either host or GPU</a:t>
            </a:r>
          </a:p>
          <a:p>
            <a:pPr lvl="1"/>
            <a:endParaRPr lang="en-US" sz="1622" dirty="0" smtClean="0"/>
          </a:p>
          <a:p>
            <a:r>
              <a:rPr lang="en-US" dirty="0" smtClean="0"/>
              <a:t>Clouds?</a:t>
            </a:r>
          </a:p>
          <a:p>
            <a:pPr lvl="1"/>
            <a:r>
              <a:rPr lang="en-US" sz="1600" dirty="0" smtClean="0"/>
              <a:t>Amazon EC2, Microsoft Azure, etc…</a:t>
            </a:r>
          </a:p>
          <a:p>
            <a:pPr lvl="1"/>
            <a:r>
              <a:rPr lang="en-US" sz="1600" dirty="0" smtClean="0"/>
              <a:t>HPGMG would stress Cloud performance far more than other benchmarks.</a:t>
            </a:r>
          </a:p>
        </p:txBody>
      </p:sp>
      <p:sp>
        <p:nvSpPr>
          <p:cNvPr id="3" name="Title 2"/>
          <p:cNvSpPr>
            <a:spLocks noGrp="1"/>
          </p:cNvSpPr>
          <p:nvPr>
            <p:ph type="title"/>
          </p:nvPr>
        </p:nvSpPr>
        <p:spPr/>
        <p:txBody>
          <a:bodyPr/>
          <a:lstStyle/>
          <a:p>
            <a:r>
              <a:rPr lang="en-US" sz="4800" dirty="0" smtClean="0">
                <a:latin typeface="Arial"/>
                <a:cs typeface="Arial"/>
              </a:rPr>
              <a:t>What’s Missing?</a:t>
            </a:r>
            <a:endParaRPr lang="en-US" sz="4800" dirty="0">
              <a:latin typeface="Arial"/>
              <a:cs typeface="Arial"/>
            </a:endParaRPr>
          </a:p>
        </p:txBody>
      </p:sp>
      <p:sp>
        <p:nvSpPr>
          <p:cNvPr id="5"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077200" cy="4724400"/>
          </a:xfrm>
        </p:spPr>
        <p:txBody>
          <a:bodyPr>
            <a:noAutofit/>
          </a:bodyPr>
          <a:lstStyle/>
          <a:p>
            <a:r>
              <a:rPr lang="en-US" sz="2200" dirty="0" smtClean="0"/>
              <a:t>In the last 6 months…</a:t>
            </a:r>
          </a:p>
          <a:p>
            <a:pPr lvl="1"/>
            <a:r>
              <a:rPr lang="en-US" sz="1500" dirty="0" smtClean="0"/>
              <a:t>We wrote HPGMG-FV from scratch</a:t>
            </a:r>
          </a:p>
          <a:p>
            <a:pPr lvl="1"/>
            <a:r>
              <a:rPr lang="en-US" sz="1500" dirty="0" smtClean="0"/>
              <a:t>Produced a high-performance, portable </a:t>
            </a:r>
            <a:r>
              <a:rPr lang="en-US" sz="1500" dirty="0" err="1" smtClean="0"/>
              <a:t>MPI+OpenMP</a:t>
            </a:r>
            <a:r>
              <a:rPr lang="en-US" sz="1500" dirty="0" smtClean="0"/>
              <a:t> implementation</a:t>
            </a:r>
          </a:p>
          <a:p>
            <a:pPr lvl="1"/>
            <a:r>
              <a:rPr lang="en-US" sz="1500" dirty="0" smtClean="0"/>
              <a:t>Evaluated on a variety of systems (addressing a number of issues)</a:t>
            </a:r>
          </a:p>
          <a:p>
            <a:pPr lvl="1"/>
            <a:r>
              <a:rPr lang="en-US" sz="1500" dirty="0" smtClean="0"/>
              <a:t>Demonstrated scalability to 64K nodes on K and 48K nodes on Mira</a:t>
            </a:r>
          </a:p>
          <a:p>
            <a:endParaRPr lang="en-US" sz="1500" dirty="0" smtClean="0"/>
          </a:p>
          <a:p>
            <a:r>
              <a:rPr lang="en-US" sz="2200" dirty="0" smtClean="0"/>
              <a:t>In this talk, we examined systems which varied…</a:t>
            </a:r>
          </a:p>
          <a:p>
            <a:pPr lvl="1"/>
            <a:r>
              <a:rPr lang="en-US" sz="1500" dirty="0" smtClean="0"/>
              <a:t>DRAM bandwidth</a:t>
            </a:r>
          </a:p>
          <a:p>
            <a:pPr lvl="1"/>
            <a:r>
              <a:rPr lang="en-US" sz="1500" dirty="0" smtClean="0"/>
              <a:t>Processor Performance</a:t>
            </a:r>
          </a:p>
          <a:p>
            <a:pPr lvl="1"/>
            <a:r>
              <a:rPr lang="en-US" sz="1500" dirty="0" smtClean="0"/>
              <a:t>Network Bandwidth/Topology</a:t>
            </a:r>
          </a:p>
          <a:p>
            <a:pPr lvl="1"/>
            <a:r>
              <a:rPr lang="en-US" sz="1500" dirty="0" smtClean="0"/>
              <a:t>MPI overheads</a:t>
            </a:r>
          </a:p>
          <a:p>
            <a:endParaRPr lang="en-US" sz="2200" dirty="0" smtClean="0"/>
          </a:p>
          <a:p>
            <a:r>
              <a:rPr lang="en-US" sz="2200" dirty="0" smtClean="0"/>
              <a:t>We demonstrated…</a:t>
            </a:r>
          </a:p>
          <a:p>
            <a:pPr lvl="1"/>
            <a:r>
              <a:rPr lang="en-US" sz="1500" dirty="0" smtClean="0"/>
              <a:t>Improving any one aspect of the system showed limited performance benefits. </a:t>
            </a:r>
          </a:p>
          <a:p>
            <a:pPr lvl="1"/>
            <a:r>
              <a:rPr lang="en-US" sz="1500" dirty="0" smtClean="0"/>
              <a:t>In order to significantly improve HPGMG-FV performance, one must improve multiple/all aspects of the system.</a:t>
            </a:r>
          </a:p>
        </p:txBody>
      </p:sp>
      <p:sp>
        <p:nvSpPr>
          <p:cNvPr id="3" name="Title 2"/>
          <p:cNvSpPr>
            <a:spLocks noGrp="1"/>
          </p:cNvSpPr>
          <p:nvPr>
            <p:ph type="title"/>
          </p:nvPr>
        </p:nvSpPr>
        <p:spPr/>
        <p:txBody>
          <a:bodyPr/>
          <a:lstStyle/>
          <a:p>
            <a:r>
              <a:rPr lang="en-US" sz="4800" dirty="0" smtClean="0">
                <a:latin typeface="Arial"/>
                <a:cs typeface="Arial"/>
              </a:rPr>
              <a:t>HPGMG-FV</a:t>
            </a:r>
            <a:endParaRPr lang="en-US" sz="4800" dirty="0">
              <a:latin typeface="Arial"/>
              <a:cs typeface="Arial"/>
            </a:endParaRPr>
          </a:p>
        </p:txBody>
      </p:sp>
      <p:sp>
        <p:nvSpPr>
          <p:cNvPr id="4" name="Footer Placeholder 3"/>
          <p:cNvSpPr>
            <a:spLocks noGrp="1"/>
          </p:cNvSpPr>
          <p:nvPr>
            <p:ph type="ftr" sz="quarter" idx="10"/>
          </p:nvPr>
        </p:nvSpPr>
        <p:spPr/>
        <p:txBody>
          <a:bodyPr/>
          <a:lstStyle/>
          <a:p>
            <a:pPr>
              <a:defRPr/>
            </a:pPr>
            <a:r>
              <a:rPr lang="en-US" smtClean="0"/>
              <a:t>SC14 HPGMG BoF</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1331913" y="4235475"/>
            <a:ext cx="6553200" cy="2054064"/>
          </a:xfrm>
        </p:spPr>
        <p:txBody>
          <a:bodyPr>
            <a:normAutofit/>
          </a:bodyPr>
          <a:lstStyle/>
          <a:p>
            <a:r>
              <a:rPr lang="en-US" dirty="0" smtClean="0"/>
              <a:t>Jed Brown (ANL)</a:t>
            </a:r>
          </a:p>
          <a:p>
            <a:r>
              <a:rPr lang="en-US" dirty="0" err="1" smtClean="0"/>
              <a:t>jedbrown@mcs.anl.gov</a:t>
            </a:r>
            <a:endParaRPr lang="en-US" dirty="0"/>
          </a:p>
        </p:txBody>
      </p:sp>
      <p:sp>
        <p:nvSpPr>
          <p:cNvPr id="6" name="Title 5"/>
          <p:cNvSpPr>
            <a:spLocks noGrp="1"/>
          </p:cNvSpPr>
          <p:nvPr>
            <p:ph type="ctrTitle"/>
          </p:nvPr>
        </p:nvSpPr>
        <p:spPr/>
        <p:txBody>
          <a:bodyPr/>
          <a:lstStyle/>
          <a:p>
            <a:r>
              <a:rPr lang="en-US" sz="4800" b="1" dirty="0" smtClean="0">
                <a:latin typeface="Arial"/>
                <a:cs typeface="Arial"/>
              </a:rPr>
              <a:t>HPGMG-FE</a:t>
            </a:r>
            <a:endParaRPr lang="en-US" sz="4800" b="1" dirty="0">
              <a:latin typeface="Arial"/>
              <a:cs typeface="Arial"/>
            </a:endParaRPr>
          </a:p>
        </p:txBody>
      </p:sp>
      <p:sp>
        <p:nvSpPr>
          <p:cNvPr id="4" name="TextBox 3"/>
          <p:cNvSpPr txBox="1"/>
          <p:nvPr/>
        </p:nvSpPr>
        <p:spPr>
          <a:xfrm>
            <a:off x="3578227" y="2325327"/>
            <a:ext cx="184666" cy="307777"/>
          </a:xfrm>
          <a:prstGeom prst="rect">
            <a:avLst/>
          </a:prstGeom>
          <a:noFill/>
        </p:spPr>
        <p:txBody>
          <a:bodyPr wrap="none" rtlCol="0">
            <a:spAutoFit/>
          </a:bodyPr>
          <a:lstStyle/>
          <a:p>
            <a:endParaRPr lang="en-US" dirty="0"/>
          </a:p>
        </p:txBody>
      </p:sp>
      <p:sp>
        <p:nvSpPr>
          <p:cNvPr id="7" name="Footer Placeholder 6"/>
          <p:cNvSpPr>
            <a:spLocks noGrp="1"/>
          </p:cNvSpPr>
          <p:nvPr>
            <p:ph type="ftr" sz="quarter" idx="10"/>
          </p:nvPr>
        </p:nvSpPr>
        <p:spPr>
          <a:xfrm>
            <a:off x="471948" y="6360675"/>
            <a:ext cx="8306291" cy="366713"/>
          </a:xfrm>
        </p:spPr>
        <p:txBody>
          <a:bodyPr/>
          <a:lstStyle/>
          <a:p>
            <a:pPr>
              <a:defRPr/>
            </a:pPr>
            <a:r>
              <a:rPr lang="en-US" dirty="0" smtClean="0">
                <a:solidFill>
                  <a:schemeClr val="bg2"/>
                </a:solidFill>
              </a:rPr>
              <a:t>SC14 HPGMG </a:t>
            </a:r>
            <a:r>
              <a:rPr lang="en-US" dirty="0" err="1" smtClean="0">
                <a:solidFill>
                  <a:schemeClr val="bg2"/>
                </a:solidFill>
              </a:rPr>
              <a:t>BoF</a:t>
            </a:r>
            <a:r>
              <a:rPr lang="en-US" dirty="0" smtClean="0">
                <a:solidFill>
                  <a:schemeClr val="bg2"/>
                </a:solidFill>
              </a:rPr>
              <a:t> – November 19 2014 12:15PM</a:t>
            </a:r>
            <a:endParaRPr lang="en-US" dirty="0">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1" name="TextShape 1"/>
          <p:cNvSpPr txBox="1"/>
          <p:nvPr/>
        </p:nvSpPr>
        <p:spPr>
          <a:xfrm>
            <a:off x="533520" y="1371600"/>
            <a:ext cx="8076960" cy="4648200"/>
          </a:xfrm>
          <a:prstGeom prst="rect">
            <a:avLst/>
          </a:prstGeom>
        </p:spPr>
        <p:txBody>
          <a:bodyPr>
            <a:normAutofit lnSpcReduction="10000"/>
          </a:bodyPr>
          <a:lstStyle/>
          <a:p>
            <a:pPr>
              <a:buSzPct val="45000"/>
            </a:pPr>
            <a:r>
              <a:rPr lang="en-US" sz="2400" dirty="0">
                <a:latin typeface="Arial"/>
              </a:rPr>
              <a:t>Q2 elements </a:t>
            </a:r>
            <a:r>
              <a:rPr lang="en-US" sz="2400" dirty="0" smtClean="0">
                <a:latin typeface="Arial"/>
              </a:rPr>
              <a:t>– 3</a:t>
            </a:r>
            <a:r>
              <a:rPr lang="en-US" sz="2400" baseline="30000" dirty="0" smtClean="0">
                <a:latin typeface="Arial"/>
              </a:rPr>
              <a:t>rd</a:t>
            </a:r>
            <a:r>
              <a:rPr lang="en-US" sz="2400" dirty="0" smtClean="0">
                <a:latin typeface="Arial"/>
              </a:rPr>
              <a:t> </a:t>
            </a:r>
            <a:r>
              <a:rPr lang="en-US" sz="2400" dirty="0">
                <a:latin typeface="Arial"/>
              </a:rPr>
              <a:t>order </a:t>
            </a:r>
            <a:r>
              <a:rPr lang="en-US" sz="2400" dirty="0" smtClean="0">
                <a:latin typeface="Arial"/>
              </a:rPr>
              <a:t>accuracy</a:t>
            </a:r>
            <a:endParaRPr sz="2400" dirty="0" smtClean="0"/>
          </a:p>
          <a:p>
            <a:pPr>
              <a:buSzPct val="45000"/>
            </a:pPr>
            <a:r>
              <a:rPr lang="en-US" sz="2400" dirty="0">
                <a:latin typeface="Arial"/>
              </a:rPr>
              <a:t>Mapped coordinates</a:t>
            </a:r>
            <a:endParaRPr sz="2400" dirty="0"/>
          </a:p>
          <a:p>
            <a:pPr lvl="1">
              <a:buSzPct val="75000"/>
              <a:buFont typeface="Arial"/>
              <a:buChar char="•"/>
            </a:pPr>
            <a:r>
              <a:rPr lang="en-US" sz="2400" dirty="0">
                <a:latin typeface="Arial"/>
              </a:rPr>
              <a:t>More memory streams, longer critical </a:t>
            </a:r>
            <a:r>
              <a:rPr lang="en-US" sz="2400" dirty="0" smtClean="0">
                <a:latin typeface="Arial"/>
              </a:rPr>
              <a:t>path</a:t>
            </a:r>
          </a:p>
          <a:p>
            <a:pPr lvl="1">
              <a:buSzPct val="75000"/>
              <a:buFont typeface="Arial"/>
              <a:buChar char="•"/>
            </a:pPr>
            <a:r>
              <a:rPr lang="en-US" sz="2400" dirty="0" smtClean="0">
                <a:latin typeface="Arial"/>
              </a:rPr>
              <a:t>Increased cache </a:t>
            </a:r>
            <a:r>
              <a:rPr lang="en-US" sz="2400" dirty="0">
                <a:latin typeface="Arial"/>
              </a:rPr>
              <a:t>demands</a:t>
            </a:r>
            <a:endParaRPr sz="2400" dirty="0"/>
          </a:p>
          <a:p>
            <a:pPr>
              <a:buSzPct val="45000"/>
            </a:pPr>
            <a:r>
              <a:rPr lang="en-US" sz="2400" dirty="0">
                <a:latin typeface="Arial"/>
              </a:rPr>
              <a:t>3x3 tensor contraction, 3x3 inversion</a:t>
            </a:r>
            <a:endParaRPr sz="2400" dirty="0"/>
          </a:p>
          <a:p>
            <a:pPr lvl="1">
              <a:buSzPct val="75000"/>
              <a:buFont typeface="Arial"/>
              <a:buChar char="•"/>
            </a:pPr>
            <a:r>
              <a:rPr lang="en-US" sz="2400" dirty="0">
                <a:latin typeface="Arial"/>
              </a:rPr>
              <a:t>Cache-</a:t>
            </a:r>
            <a:r>
              <a:rPr lang="en-US" sz="2400" dirty="0" err="1">
                <a:latin typeface="Arial"/>
              </a:rPr>
              <a:t>vectorization</a:t>
            </a:r>
            <a:r>
              <a:rPr lang="en-US" sz="2400" dirty="0">
                <a:latin typeface="Arial"/>
              </a:rPr>
              <a:t> tradeoff</a:t>
            </a:r>
            <a:endParaRPr sz="2400" dirty="0"/>
          </a:p>
          <a:p>
            <a:pPr lvl="1">
              <a:buSzPct val="75000"/>
              <a:buFont typeface="Arial"/>
              <a:buChar char="•"/>
            </a:pPr>
            <a:r>
              <a:rPr lang="en-US" sz="2400" dirty="0">
                <a:latin typeface="Arial"/>
              </a:rPr>
              <a:t>7% BG/Q, &gt;20% SNB/</a:t>
            </a:r>
            <a:r>
              <a:rPr lang="en-US" sz="2400" dirty="0" err="1">
                <a:latin typeface="Arial"/>
              </a:rPr>
              <a:t>Haswell</a:t>
            </a:r>
            <a:r>
              <a:rPr lang="en-US" sz="2400" dirty="0">
                <a:latin typeface="Arial"/>
              </a:rPr>
              <a:t>, vs. ~10% FV</a:t>
            </a:r>
            <a:endParaRPr sz="2400" dirty="0"/>
          </a:p>
          <a:p>
            <a:pPr>
              <a:buSzPct val="45000"/>
            </a:pPr>
            <a:r>
              <a:rPr lang="en-US" sz="2400" dirty="0">
                <a:latin typeface="Arial"/>
              </a:rPr>
              <a:t>Partition of data not an exact partition of work</a:t>
            </a:r>
            <a:endParaRPr sz="2400" dirty="0"/>
          </a:p>
          <a:p>
            <a:pPr lvl="1">
              <a:buSzPct val="75000"/>
              <a:buFont typeface="Arial"/>
              <a:buChar char="•"/>
            </a:pPr>
            <a:r>
              <a:rPr lang="en-US" sz="2400" dirty="0">
                <a:latin typeface="Arial"/>
              </a:rPr>
              <a:t>Like FV with reconstruction &amp; Riemann solves</a:t>
            </a:r>
            <a:endParaRPr sz="2400" dirty="0"/>
          </a:p>
          <a:p>
            <a:pPr lvl="1">
              <a:buSzPct val="75000"/>
              <a:buFont typeface="Arial"/>
              <a:buChar char="•"/>
            </a:pPr>
            <a:r>
              <a:rPr lang="en-US" sz="2400" dirty="0">
                <a:latin typeface="Arial"/>
              </a:rPr>
              <a:t>Overlapping writes with naïve threading</a:t>
            </a:r>
            <a:endParaRPr sz="2400" dirty="0"/>
          </a:p>
          <a:p>
            <a:pPr>
              <a:buSzPct val="45000"/>
            </a:pPr>
            <a:r>
              <a:rPr lang="en-US" sz="2400" dirty="0">
                <a:latin typeface="Arial"/>
              </a:rPr>
              <a:t>Variable </a:t>
            </a:r>
            <a:r>
              <a:rPr lang="en-US" sz="2400" dirty="0" smtClean="0">
                <a:latin typeface="Arial"/>
              </a:rPr>
              <a:t>coefficients</a:t>
            </a:r>
          </a:p>
          <a:p>
            <a:pPr lvl="1">
              <a:buSzPct val="45000"/>
              <a:buFont typeface="Arial"/>
              <a:buChar char="•"/>
            </a:pPr>
            <a:r>
              <a:rPr lang="en-US" sz="2400" dirty="0" smtClean="0">
                <a:latin typeface="Arial"/>
              </a:rPr>
              <a:t>Mix </a:t>
            </a:r>
            <a:r>
              <a:rPr lang="en-US" sz="2400" dirty="0">
                <a:latin typeface="Arial"/>
              </a:rPr>
              <a:t>of reusable and non-reusable data</a:t>
            </a:r>
            <a:endParaRPr sz="2400" dirty="0"/>
          </a:p>
          <a:p>
            <a:pPr lvl="1">
              <a:buSzPct val="75000"/>
              <a:buFont typeface="Arial"/>
              <a:buChar char="•"/>
            </a:pPr>
            <a:r>
              <a:rPr lang="en-US" sz="2400" dirty="0">
                <a:latin typeface="Arial"/>
              </a:rPr>
              <a:t>Can tune arithmetic intensity from ~3 F/B to &gt;20 F/B</a:t>
            </a:r>
            <a:endParaRPr sz="2400" dirty="0"/>
          </a:p>
        </p:txBody>
      </p:sp>
      <p:sp>
        <p:nvSpPr>
          <p:cNvPr id="342" name="TextShape 2"/>
          <p:cNvSpPr txBox="1"/>
          <p:nvPr/>
        </p:nvSpPr>
        <p:spPr>
          <a:xfrm>
            <a:off x="3599280" y="152280"/>
            <a:ext cx="5374080" cy="809280"/>
          </a:xfrm>
          <a:prstGeom prst="rect">
            <a:avLst/>
          </a:prstGeom>
        </p:spPr>
        <p:txBody>
          <a:bodyPr lIns="0" anchor="b"/>
          <a:lstStyle/>
          <a:p>
            <a:pPr>
              <a:lnSpc>
                <a:spcPct val="100000"/>
              </a:lnSpc>
            </a:pPr>
            <a:r>
              <a:rPr lang="en-US" sz="3600" b="1">
                <a:solidFill>
                  <a:srgbClr val="124A91"/>
                </a:solidFill>
                <a:latin typeface="Arial"/>
                <a:ea typeface="ＭＳ Ｐゴシック"/>
              </a:rPr>
              <a:t>Finite-element</a:t>
            </a:r>
            <a:endParaRPr/>
          </a:p>
        </p:txBody>
      </p:sp>
      <p:sp>
        <p:nvSpPr>
          <p:cNvPr id="343" name="TextShape 3"/>
          <p:cNvSpPr txBox="1"/>
          <p:nvPr/>
        </p:nvSpPr>
        <p:spPr>
          <a:xfrm>
            <a:off x="2601000" y="6333840"/>
            <a:ext cx="3551400" cy="295200"/>
          </a:xfrm>
          <a:prstGeom prst="rect">
            <a:avLst/>
          </a:prstGeom>
        </p:spPr>
        <p:txBody>
          <a:bodyPr lIns="90000" tIns="45000" rIns="90000" bIns="45000"/>
          <a:lstStyle/>
          <a:p>
            <a:pPr>
              <a:lnSpc>
                <a:spcPct val="100000"/>
              </a:lnSpc>
            </a:pPr>
            <a:r>
              <a:rPr lang="en-US" sz="1400">
                <a:solidFill>
                  <a:srgbClr val="000000"/>
                </a:solidFill>
                <a:latin typeface="Arial"/>
                <a:ea typeface="ＭＳ Ｐゴシック"/>
              </a:rPr>
              <a:t>SC14 HPGMG BoF</a:t>
            </a:r>
            <a:endParaRPr/>
          </a:p>
        </p:txBody>
      </p:sp>
      <p:sp>
        <p:nvSpPr>
          <p:cNvPr id="344" name="CustomShape 4"/>
          <p:cNvSpPr/>
          <p:nvPr/>
        </p:nvSpPr>
        <p:spPr>
          <a:xfrm>
            <a:off x="533520" y="3809880"/>
            <a:ext cx="8076960" cy="2437920"/>
          </a:xfrm>
          <a:prstGeom prst="rect">
            <a:avLst/>
          </a:prstGeom>
          <a:noFill/>
          <a:ln w="9360">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5" name="TextShape 1"/>
          <p:cNvSpPr txBox="1"/>
          <p:nvPr/>
        </p:nvSpPr>
        <p:spPr>
          <a:xfrm>
            <a:off x="533520" y="1371600"/>
            <a:ext cx="8076960" cy="4800600"/>
          </a:xfrm>
          <a:prstGeom prst="rect">
            <a:avLst/>
          </a:prstGeom>
        </p:spPr>
        <p:txBody>
          <a:bodyPr>
            <a:normAutofit lnSpcReduction="10000"/>
          </a:bodyPr>
          <a:lstStyle/>
          <a:p>
            <a:pPr>
              <a:buSzPct val="45000"/>
            </a:pPr>
            <a:r>
              <a:rPr lang="en-US" sz="2400" dirty="0" smtClean="0">
                <a:latin typeface="Arial"/>
              </a:rPr>
              <a:t>HPC </a:t>
            </a:r>
            <a:r>
              <a:rPr lang="en-US" sz="2400" dirty="0">
                <a:latin typeface="Arial"/>
              </a:rPr>
              <a:t>Relevance</a:t>
            </a:r>
            <a:endParaRPr sz="2400" dirty="0"/>
          </a:p>
          <a:p>
            <a:pPr lvl="1">
              <a:buSzPct val="75000"/>
              <a:buFont typeface="Arial"/>
              <a:buChar char="•"/>
            </a:pPr>
            <a:r>
              <a:rPr lang="en-US" sz="2400" dirty="0">
                <a:latin typeface="Arial"/>
              </a:rPr>
              <a:t>Data assimilation, optimization, risk-aware decision</a:t>
            </a:r>
            <a:endParaRPr sz="2400" dirty="0"/>
          </a:p>
          <a:p>
            <a:pPr lvl="1">
              <a:buSzPct val="75000"/>
              <a:buFont typeface="Arial"/>
              <a:buChar char="•"/>
            </a:pPr>
            <a:r>
              <a:rPr lang="en-US" sz="2400" dirty="0">
                <a:latin typeface="Arial"/>
              </a:rPr>
              <a:t>Need sequence of forward simulations</a:t>
            </a:r>
            <a:endParaRPr sz="2400" dirty="0"/>
          </a:p>
          <a:p>
            <a:pPr>
              <a:buSzPct val="45000"/>
            </a:pPr>
            <a:r>
              <a:rPr lang="en-US" sz="2400" dirty="0">
                <a:latin typeface="Arial"/>
              </a:rPr>
              <a:t>External requirements on time-to-solution</a:t>
            </a:r>
            <a:endParaRPr sz="2400" dirty="0"/>
          </a:p>
          <a:p>
            <a:pPr lvl="1">
              <a:buSzPct val="75000"/>
              <a:buFont typeface="Arial"/>
              <a:buChar char="•"/>
            </a:pPr>
            <a:r>
              <a:rPr lang="en-US" sz="2400" dirty="0">
                <a:latin typeface="Arial"/>
              </a:rPr>
              <a:t>Policy: 5 SYPD for climate model to inform IPCC</a:t>
            </a:r>
            <a:endParaRPr sz="2400" dirty="0"/>
          </a:p>
          <a:p>
            <a:pPr lvl="1">
              <a:buSzPct val="75000"/>
              <a:buFont typeface="Arial"/>
              <a:buChar char="•"/>
            </a:pPr>
            <a:r>
              <a:rPr lang="en-US" sz="2400" dirty="0">
                <a:latin typeface="Arial"/>
              </a:rPr>
              <a:t>Weather: 250x faster than real time</a:t>
            </a:r>
            <a:endParaRPr sz="2400" dirty="0"/>
          </a:p>
          <a:p>
            <a:pPr lvl="1">
              <a:buSzPct val="75000"/>
              <a:buFont typeface="Arial"/>
              <a:buChar char="•"/>
            </a:pPr>
            <a:r>
              <a:rPr lang="en-US" sz="2400" dirty="0">
                <a:latin typeface="Arial"/>
              </a:rPr>
              <a:t>Supply chain dynamics, field studies, </a:t>
            </a:r>
            <a:r>
              <a:rPr lang="en-US" sz="2400" dirty="0" smtClean="0">
                <a:latin typeface="Arial"/>
              </a:rPr>
              <a:t>hazard</a:t>
            </a:r>
            <a:endParaRPr sz="2400" dirty="0" smtClean="0"/>
          </a:p>
          <a:p>
            <a:pPr lvl="1">
              <a:buSzPct val="75000"/>
              <a:buFont typeface="Arial"/>
              <a:buChar char="•"/>
            </a:pPr>
            <a:r>
              <a:rPr lang="en-US" sz="2400" dirty="0">
                <a:latin typeface="Arial"/>
              </a:rPr>
              <a:t>Transient simulation is not weak scaling (need more time steps</a:t>
            </a:r>
            <a:r>
              <a:rPr lang="en-US" sz="2400" dirty="0" smtClean="0">
                <a:latin typeface="Arial"/>
              </a:rPr>
              <a:t>)</a:t>
            </a:r>
          </a:p>
          <a:p>
            <a:pPr>
              <a:buSzPct val="45000"/>
            </a:pPr>
            <a:r>
              <a:rPr lang="en-US" sz="2400" dirty="0" smtClean="0">
                <a:latin typeface="Arial"/>
              </a:rPr>
              <a:t>What is machine versatility?</a:t>
            </a:r>
            <a:endParaRPr lang="en-US" sz="2400" dirty="0" smtClean="0"/>
          </a:p>
          <a:p>
            <a:pPr lvl="1">
              <a:buSzPct val="75000"/>
              <a:buFont typeface="Arial"/>
              <a:buChar char="•"/>
            </a:pPr>
            <a:r>
              <a:rPr lang="en-US" sz="2400" dirty="0" smtClean="0">
                <a:latin typeface="Arial"/>
              </a:rPr>
              <a:t>Performance across a range of turn-around times</a:t>
            </a:r>
          </a:p>
          <a:p>
            <a:pPr>
              <a:buSzPct val="75000"/>
            </a:pPr>
            <a:r>
              <a:rPr lang="en-US" sz="2400" dirty="0" smtClean="0">
                <a:latin typeface="Arial"/>
              </a:rPr>
              <a:t>Performance on benchmark </a:t>
            </a:r>
            <a:r>
              <a:rPr lang="en-US" sz="2400" b="1" dirty="0" smtClean="0">
                <a:latin typeface="Arial"/>
              </a:rPr>
              <a:t>sufficient</a:t>
            </a:r>
            <a:r>
              <a:rPr lang="en-US" sz="2400" dirty="0" smtClean="0">
                <a:latin typeface="Arial"/>
              </a:rPr>
              <a:t> for most apps</a:t>
            </a:r>
          </a:p>
          <a:p>
            <a:pPr>
              <a:buSzPct val="45000"/>
            </a:pPr>
            <a:r>
              <a:rPr lang="en-US" sz="2400" dirty="0" smtClean="0">
                <a:latin typeface="Arial"/>
              </a:rPr>
              <a:t>Features stressed by benchmark </a:t>
            </a:r>
            <a:r>
              <a:rPr lang="en-US" sz="2400" b="1" dirty="0" smtClean="0">
                <a:latin typeface="Arial"/>
              </a:rPr>
              <a:t>necessary</a:t>
            </a:r>
            <a:r>
              <a:rPr lang="en-US" sz="2400" dirty="0" smtClean="0">
                <a:latin typeface="Arial"/>
              </a:rPr>
              <a:t> for some app</a:t>
            </a:r>
            <a:endParaRPr lang="en-US" sz="2400" dirty="0" smtClean="0"/>
          </a:p>
          <a:p>
            <a:pPr>
              <a:buSzPct val="75000"/>
            </a:pPr>
            <a:endParaRPr lang="en-US" sz="2400" dirty="0" smtClean="0">
              <a:latin typeface="Arial"/>
            </a:endParaRPr>
          </a:p>
        </p:txBody>
      </p:sp>
      <p:sp>
        <p:nvSpPr>
          <p:cNvPr id="346" name="TextShape 2"/>
          <p:cNvSpPr txBox="1"/>
          <p:nvPr/>
        </p:nvSpPr>
        <p:spPr>
          <a:xfrm>
            <a:off x="3599280" y="152280"/>
            <a:ext cx="5374080" cy="809280"/>
          </a:xfrm>
          <a:prstGeom prst="rect">
            <a:avLst/>
          </a:prstGeom>
        </p:spPr>
        <p:txBody>
          <a:bodyPr lIns="0" anchor="b"/>
          <a:lstStyle/>
          <a:p>
            <a:pPr>
              <a:lnSpc>
                <a:spcPct val="100000"/>
              </a:lnSpc>
            </a:pPr>
            <a:r>
              <a:rPr lang="en-US" sz="3600" b="1">
                <a:solidFill>
                  <a:srgbClr val="124A91"/>
                </a:solidFill>
                <a:latin typeface="Arial"/>
                <a:ea typeface="ＭＳ Ｐゴシック"/>
              </a:rPr>
              <a:t>Dynamic Range</a:t>
            </a:r>
            <a:endParaRPr/>
          </a:p>
        </p:txBody>
      </p:sp>
      <p:sp>
        <p:nvSpPr>
          <p:cNvPr id="347" name="TextShape 3"/>
          <p:cNvSpPr txBox="1"/>
          <p:nvPr/>
        </p:nvSpPr>
        <p:spPr>
          <a:xfrm>
            <a:off x="2601000" y="6333840"/>
            <a:ext cx="3551400" cy="295200"/>
          </a:xfrm>
          <a:prstGeom prst="rect">
            <a:avLst/>
          </a:prstGeom>
        </p:spPr>
        <p:txBody>
          <a:bodyPr lIns="90000" tIns="45000" rIns="90000" bIns="45000"/>
          <a:lstStyle/>
          <a:p>
            <a:pPr>
              <a:lnSpc>
                <a:spcPct val="100000"/>
              </a:lnSpc>
            </a:pPr>
            <a:r>
              <a:rPr lang="en-US" sz="1400">
                <a:solidFill>
                  <a:srgbClr val="000000"/>
                </a:solidFill>
                <a:latin typeface="Arial"/>
                <a:ea typeface="ＭＳ Ｐゴシック"/>
              </a:rPr>
              <a:t>SC14 HPGMG BoF</a:t>
            </a:r>
            <a:endParaRPr/>
          </a:p>
        </p:txBody>
      </p:sp>
      <p:sp>
        <p:nvSpPr>
          <p:cNvPr id="348" name="CustomShape 4"/>
          <p:cNvSpPr/>
          <p:nvPr/>
        </p:nvSpPr>
        <p:spPr>
          <a:xfrm>
            <a:off x="533520" y="3809880"/>
            <a:ext cx="8076960" cy="2437920"/>
          </a:xfrm>
          <a:prstGeom prst="rect">
            <a:avLst/>
          </a:prstGeom>
          <a:noFill/>
          <a:ln w="9360">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0" name="TextShape 1"/>
          <p:cNvSpPr txBox="1"/>
          <p:nvPr/>
        </p:nvSpPr>
        <p:spPr>
          <a:xfrm>
            <a:off x="3599280" y="152280"/>
            <a:ext cx="5374080" cy="809280"/>
          </a:xfrm>
          <a:prstGeom prst="rect">
            <a:avLst/>
          </a:prstGeom>
        </p:spPr>
        <p:txBody>
          <a:bodyPr lIns="0" tIns="0" rIns="0" bIns="0" anchor="ctr"/>
          <a:lstStyle/>
          <a:p>
            <a:r>
              <a:rPr lang="en-US" sz="2800">
                <a:latin typeface="Arial"/>
              </a:rPr>
              <a:t>SuperMUC (FDR10, E5-2680)</a:t>
            </a:r>
            <a:endParaRPr/>
          </a:p>
        </p:txBody>
      </p:sp>
      <p:pic>
        <p:nvPicPr>
          <p:cNvPr id="4" name="Picture 3" descr="range-supermuc-an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685800" y="1123950"/>
            <a:ext cx="7543800" cy="56578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2" name="TextShape 1"/>
          <p:cNvSpPr txBox="1"/>
          <p:nvPr/>
        </p:nvSpPr>
        <p:spPr>
          <a:xfrm>
            <a:off x="3599280" y="152280"/>
            <a:ext cx="5374080" cy="809280"/>
          </a:xfrm>
          <a:prstGeom prst="rect">
            <a:avLst/>
          </a:prstGeom>
        </p:spPr>
        <p:txBody>
          <a:bodyPr lIns="0" tIns="0" rIns="0" bIns="0" anchor="ctr"/>
          <a:lstStyle/>
          <a:p>
            <a:r>
              <a:rPr lang="en-US" sz="2800">
                <a:latin typeface="Arial"/>
              </a:rPr>
              <a:t>Edison (Aries, E5-2695v2)</a:t>
            </a:r>
            <a:endParaRPr/>
          </a:p>
        </p:txBody>
      </p:sp>
      <p:pic>
        <p:nvPicPr>
          <p:cNvPr id="4" name="Picture 3" descr="range-edison-an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14400" y="1143000"/>
            <a:ext cx="7315200" cy="54864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5439" y="1524000"/>
            <a:ext cx="8569961" cy="4343400"/>
          </a:xfrm>
        </p:spPr>
        <p:txBody>
          <a:bodyPr vert="horz">
            <a:normAutofit fontScale="85000" lnSpcReduction="10000"/>
          </a:bodyPr>
          <a:lstStyle/>
          <a:p>
            <a:r>
              <a:rPr lang="en-US" b="1" i="1" dirty="0" smtClean="0">
                <a:solidFill>
                  <a:srgbClr val="FF6600"/>
                </a:solidFill>
              </a:rPr>
              <a:t>HPL not relevant for contemporary extreme scale applications</a:t>
            </a:r>
          </a:p>
          <a:p>
            <a:pPr lvl="1"/>
            <a:r>
              <a:rPr lang="en-US" dirty="0" smtClean="0"/>
              <a:t>Extreme scale application today optimal, O(1) work/word, </a:t>
            </a:r>
            <a:r>
              <a:rPr lang="en-US" dirty="0" err="1" smtClean="0"/>
              <a:t>algos</a:t>
            </a:r>
            <a:endParaRPr lang="en-US" dirty="0" smtClean="0"/>
          </a:p>
          <a:p>
            <a:pPr lvl="1"/>
            <a:r>
              <a:rPr lang="en-US" dirty="0" smtClean="0"/>
              <a:t>HPL polynomial complexity – poor match to HPC application pool</a:t>
            </a:r>
          </a:p>
          <a:p>
            <a:pPr lvl="2"/>
            <a:r>
              <a:rPr lang="en-US" dirty="0" smtClean="0"/>
              <a:t>True 20 years ago</a:t>
            </a:r>
          </a:p>
          <a:p>
            <a:pPr lvl="2"/>
            <a:r>
              <a:rPr lang="en-US" dirty="0" smtClean="0"/>
              <a:t>Getting worse as machines scale up</a:t>
            </a:r>
          </a:p>
          <a:p>
            <a:pPr lvl="1"/>
            <a:r>
              <a:rPr lang="en-US" dirty="0" smtClean="0"/>
              <a:t>HPL is a valuable benchmark – FPU – </a:t>
            </a:r>
            <a:r>
              <a:rPr lang="en-US" i="1" dirty="0" smtClean="0"/>
              <a:t>necessary </a:t>
            </a:r>
            <a:r>
              <a:rPr lang="en-US" dirty="0" smtClean="0"/>
              <a:t>but </a:t>
            </a:r>
            <a:r>
              <a:rPr lang="en-US" b="1" i="1" dirty="0" smtClean="0"/>
              <a:t>not sufficient</a:t>
            </a:r>
          </a:p>
          <a:p>
            <a:pPr lvl="2"/>
            <a:r>
              <a:rPr lang="en-US" dirty="0" smtClean="0"/>
              <a:t>HPL has been effective Top5000 benchmark</a:t>
            </a:r>
          </a:p>
          <a:p>
            <a:pPr lvl="3"/>
            <a:r>
              <a:rPr lang="en-US" dirty="0" smtClean="0"/>
              <a:t>served community well</a:t>
            </a:r>
          </a:p>
          <a:p>
            <a:endParaRPr lang="en-US" b="1" dirty="0" smtClean="0"/>
          </a:p>
          <a:p>
            <a:r>
              <a:rPr lang="en-US" b="1" dirty="0" smtClean="0"/>
              <a:t>Addition of new metric – </a:t>
            </a:r>
            <a:r>
              <a:rPr lang="en-US" b="1" dirty="0" smtClean="0">
                <a:solidFill>
                  <a:srgbClr val="000000"/>
                </a:solidFill>
              </a:rPr>
              <a:t>HPCG </a:t>
            </a:r>
            <a:r>
              <a:rPr lang="en-US" b="1" dirty="0" smtClean="0"/>
              <a:t>– Top500 list, demonstrates </a:t>
            </a:r>
          </a:p>
          <a:p>
            <a:pPr lvl="1"/>
            <a:r>
              <a:rPr lang="en-US" dirty="0" smtClean="0">
                <a:solidFill>
                  <a:srgbClr val="FF6600"/>
                </a:solidFill>
              </a:rPr>
              <a:t>Recognition HPL deficient </a:t>
            </a:r>
            <a:r>
              <a:rPr lang="en-US" i="1" dirty="0" smtClean="0">
                <a:solidFill>
                  <a:srgbClr val="FF6600"/>
                </a:solidFill>
              </a:rPr>
              <a:t>&amp; </a:t>
            </a:r>
            <a:r>
              <a:rPr lang="en-US" b="1" i="1" dirty="0" smtClean="0">
                <a:solidFill>
                  <a:srgbClr val="FF6600"/>
                </a:solidFill>
              </a:rPr>
              <a:t>willingness to address it</a:t>
            </a:r>
          </a:p>
          <a:p>
            <a:pPr lvl="1"/>
            <a:r>
              <a:rPr lang="en-US" dirty="0" smtClean="0">
                <a:solidFill>
                  <a:srgbClr val="000000"/>
                </a:solidFill>
              </a:rPr>
              <a:t>Publication of HPCG motivated two (diverse) groups to do better</a:t>
            </a:r>
          </a:p>
          <a:p>
            <a:pPr lvl="2"/>
            <a:r>
              <a:rPr lang="en-US" dirty="0" smtClean="0">
                <a:solidFill>
                  <a:srgbClr val="000000"/>
                </a:solidFill>
              </a:rPr>
              <a:t>Both came up with same design ... we merged a year ago</a:t>
            </a:r>
            <a:endParaRPr lang="en-US" dirty="0" smtClean="0"/>
          </a:p>
          <a:p>
            <a:endParaRPr lang="en-US" b="1" dirty="0" smtClean="0"/>
          </a:p>
        </p:txBody>
      </p:sp>
      <p:sp>
        <p:nvSpPr>
          <p:cNvPr id="3" name="Title 2"/>
          <p:cNvSpPr>
            <a:spLocks noGrp="1"/>
          </p:cNvSpPr>
          <p:nvPr>
            <p:ph type="title"/>
          </p:nvPr>
        </p:nvSpPr>
        <p:spPr>
          <a:xfrm>
            <a:off x="3525520" y="152400"/>
            <a:ext cx="5618480" cy="809625"/>
          </a:xfrm>
        </p:spPr>
        <p:txBody>
          <a:bodyPr/>
          <a:lstStyle/>
          <a:p>
            <a:r>
              <a:rPr lang="en-US" dirty="0" smtClean="0"/>
              <a:t>Motivation for New Top500 Metric</a:t>
            </a:r>
            <a:endParaRPr lang="en-US" dirty="0"/>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spTree>
    <p:custDataLst>
      <p:tags r:id="rId1"/>
    </p:custDataLst>
  </p:cSld>
  <p:clrMapOvr>
    <a:masterClrMapping/>
  </p:clrMapOvr>
  <p:transition advTm="1358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3" name="TextShape 1"/>
          <p:cNvSpPr txBox="1"/>
          <p:nvPr/>
        </p:nvSpPr>
        <p:spPr>
          <a:xfrm>
            <a:off x="3599280" y="152280"/>
            <a:ext cx="5374080" cy="809280"/>
          </a:xfrm>
          <a:prstGeom prst="rect">
            <a:avLst/>
          </a:prstGeom>
        </p:spPr>
        <p:txBody>
          <a:bodyPr lIns="0" tIns="0" rIns="0" bIns="0" anchor="ctr"/>
          <a:lstStyle/>
          <a:p>
            <a:r>
              <a:rPr lang="en-US" sz="2800">
                <a:latin typeface="Arial"/>
              </a:rPr>
              <a:t>Edison, SuperMUC, Titan</a:t>
            </a:r>
            <a:endParaRPr/>
          </a:p>
        </p:txBody>
      </p:sp>
      <p:pic>
        <p:nvPicPr>
          <p:cNvPr id="4" name="Picture 3" descr="range-edison-supermuc-titan-ann.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14400" y="1143000"/>
            <a:ext cx="7315200" cy="54864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49453"/>
            <a:ext cx="7772400" cy="1470025"/>
          </a:xfrm>
        </p:spPr>
        <p:txBody>
          <a:bodyPr/>
          <a:lstStyle/>
          <a:p>
            <a:r>
              <a:rPr lang="en-US" altLang="ja-JP" dirty="0"/>
              <a:t>HPGMG on the K computer</a:t>
            </a:r>
            <a:endParaRPr kumimoji="1" lang="ja-JP" altLang="en-US" dirty="0"/>
          </a:p>
        </p:txBody>
      </p:sp>
      <p:sp>
        <p:nvSpPr>
          <p:cNvPr id="3" name="サブタイトル 2"/>
          <p:cNvSpPr>
            <a:spLocks noGrp="1"/>
          </p:cNvSpPr>
          <p:nvPr>
            <p:ph type="subTitle" idx="1"/>
          </p:nvPr>
        </p:nvSpPr>
        <p:spPr>
          <a:xfrm>
            <a:off x="1371600" y="3886200"/>
            <a:ext cx="6959600" cy="1752600"/>
          </a:xfrm>
        </p:spPr>
        <p:txBody>
          <a:bodyPr/>
          <a:lstStyle/>
          <a:p>
            <a:r>
              <a:rPr lang="en-US" altLang="ja-JP" dirty="0"/>
              <a:t> </a:t>
            </a:r>
            <a:r>
              <a:rPr lang="en-US" altLang="ja-JP" dirty="0" err="1"/>
              <a:t>Takenori</a:t>
            </a:r>
            <a:r>
              <a:rPr lang="en-US" altLang="ja-JP" dirty="0"/>
              <a:t> </a:t>
            </a:r>
            <a:r>
              <a:rPr lang="en-US" altLang="ja-JP" dirty="0" err="1" smtClean="0"/>
              <a:t>Shimosaka</a:t>
            </a:r>
            <a:r>
              <a:rPr lang="en-US" altLang="ja-JP" dirty="0" smtClean="0"/>
              <a:t> and </a:t>
            </a:r>
            <a:r>
              <a:rPr lang="en-US" altLang="ja-JP" u="sng" dirty="0" err="1" smtClean="0"/>
              <a:t>Mitsuhisa</a:t>
            </a:r>
            <a:r>
              <a:rPr lang="en-US" altLang="ja-JP" u="sng" dirty="0" smtClean="0"/>
              <a:t> Sato</a:t>
            </a:r>
          </a:p>
          <a:p>
            <a:r>
              <a:rPr kumimoji="1" lang="en-US" altLang="ja-JP" dirty="0" smtClean="0"/>
              <a:t>RIKEN AICS, Japan</a:t>
            </a:r>
            <a:endParaRPr kumimoji="1" lang="ja-JP"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21320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sz="2000" dirty="0" smtClean="0"/>
              <a:t>RIKEN AICS (Advanced Institute for Computational Science) is a </a:t>
            </a:r>
            <a:r>
              <a:rPr lang="en-US" altLang="ja-JP" sz="2000" dirty="0" smtClean="0"/>
              <a:t>research institute running the K computer.</a:t>
            </a:r>
          </a:p>
          <a:p>
            <a:endParaRPr lang="en-US" altLang="ja-JP" sz="2000" dirty="0" smtClean="0"/>
          </a:p>
          <a:p>
            <a:r>
              <a:rPr kumimoji="1" lang="en-US" altLang="ja-JP" sz="2000" dirty="0" smtClean="0"/>
              <a:t>We have measured the performance of HPMGM on the K computer</a:t>
            </a:r>
          </a:p>
          <a:p>
            <a:pPr lvl="1"/>
            <a:r>
              <a:rPr lang="en-US" altLang="ja-JP" sz="2000" dirty="0"/>
              <a:t>HPGMG-FV: </a:t>
            </a:r>
            <a:r>
              <a:rPr lang="en-US" altLang="ja-JP" sz="2000" dirty="0" smtClean="0"/>
              <a:t>Solve </a:t>
            </a:r>
            <a:r>
              <a:rPr lang="en-US" altLang="ja-JP" sz="2000" dirty="0"/>
              <a:t>Constant and Variable Elliptic Problem </a:t>
            </a:r>
            <a:r>
              <a:rPr lang="en-US" altLang="ja-JP" sz="2000" dirty="0" smtClean="0"/>
              <a:t>geometric </a:t>
            </a:r>
            <a:r>
              <a:rPr lang="en-US" altLang="ja-JP" sz="2000" dirty="0"/>
              <a:t>full multi grid method (f-cycle</a:t>
            </a:r>
            <a:r>
              <a:rPr lang="en-US" altLang="ja-JP" sz="2000" dirty="0" smtClean="0"/>
              <a:t>).</a:t>
            </a:r>
          </a:p>
          <a:p>
            <a:pPr lvl="2"/>
            <a:r>
              <a:rPr lang="en-US" altLang="ja-JP" dirty="0" smtClean="0"/>
              <a:t>smoother</a:t>
            </a:r>
            <a:r>
              <a:rPr lang="en-US" altLang="ja-JP" dirty="0"/>
              <a:t>: Jacobi, </a:t>
            </a:r>
            <a:r>
              <a:rPr lang="en-US" altLang="ja-JP" dirty="0" smtClean="0"/>
              <a:t>L1jacobi, Symmetric </a:t>
            </a:r>
            <a:r>
              <a:rPr lang="en-US" altLang="ja-JP" dirty="0"/>
              <a:t>Gauss-Seidel </a:t>
            </a:r>
            <a:r>
              <a:rPr lang="en-US" altLang="ja-JP" dirty="0" smtClean="0"/>
              <a:t>,</a:t>
            </a:r>
            <a:r>
              <a:rPr lang="en-US" altLang="ja-JP" dirty="0" err="1" smtClean="0"/>
              <a:t>Chebyshev</a:t>
            </a:r>
            <a:r>
              <a:rPr lang="en-US" altLang="ja-JP" dirty="0" smtClean="0"/>
              <a:t> polynomial</a:t>
            </a:r>
          </a:p>
          <a:p>
            <a:pPr lvl="2"/>
            <a:endParaRPr lang="en-US" altLang="ja-JP" dirty="0" smtClean="0"/>
          </a:p>
          <a:p>
            <a:pPr lvl="1"/>
            <a:r>
              <a:rPr lang="en-US" altLang="ja-JP" sz="2000" dirty="0" smtClean="0"/>
              <a:t>Benchmark for comparison with other machines using HPGMG</a:t>
            </a:r>
          </a:p>
          <a:p>
            <a:pPr lvl="2"/>
            <a:r>
              <a:rPr lang="en-US" altLang="ja-JP" dirty="0" smtClean="0"/>
              <a:t>BG/Q in JSC, Germany (Thanks to JSC!)</a:t>
            </a:r>
          </a:p>
          <a:p>
            <a:pPr lvl="2"/>
            <a:endParaRPr lang="en-US" altLang="ja-JP" dirty="0" smtClean="0"/>
          </a:p>
          <a:p>
            <a:pPr lvl="1"/>
            <a:r>
              <a:rPr lang="en-US" altLang="ja-JP" sz="2000" dirty="0" smtClean="0"/>
              <a:t>Comparison with other benchmark: What benchmark is better?</a:t>
            </a:r>
          </a:p>
          <a:p>
            <a:pPr lvl="2"/>
            <a:r>
              <a:rPr lang="en-US" altLang="ja-JP" dirty="0" smtClean="0"/>
              <a:t>HPMGM vs. HPCG </a:t>
            </a:r>
            <a:endParaRPr lang="en-US" altLang="ja-JP" dirty="0"/>
          </a:p>
          <a:p>
            <a:pPr lvl="1"/>
            <a:endParaRPr kumimoji="1" lang="ja-JP" altLang="en-US" sz="2000" dirty="0"/>
          </a:p>
        </p:txBody>
      </p:sp>
      <p:sp>
        <p:nvSpPr>
          <p:cNvPr id="4" name="スライド番号プレースホルダー 3"/>
          <p:cNvSpPr>
            <a:spLocks noGrp="1"/>
          </p:cNvSpPr>
          <p:nvPr>
            <p:ph type="sldNum" sz="quarter" idx="10"/>
          </p:nvPr>
        </p:nvSpPr>
        <p:spPr/>
        <p:txBody>
          <a:bodyPr/>
          <a:lstStyle/>
          <a:p>
            <a:fld id="{DA4EB154-6C59-42B3-9552-AEB42075A4DA}" type="slidenum">
              <a:rPr lang="ja-JP" altLang="en-US" smtClean="0"/>
              <a:pPr/>
              <a:t>32</a:t>
            </a:fld>
            <a:endParaRPr lang="en-US" altLang="ja-JP"/>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4000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Execution Time of </a:t>
            </a:r>
            <a:r>
              <a:rPr lang="en-US" altLang="ja-JP" dirty="0" err="1" smtClean="0"/>
              <a:t>FMGSlove</a:t>
            </a:r>
            <a:r>
              <a:rPr lang="en-US" altLang="ja-JP" dirty="0" smtClean="0"/>
              <a:t> (old/new)</a:t>
            </a:r>
            <a:endParaRPr kumimoji="1" lang="ja-JP" altLang="en-US" dirty="0"/>
          </a:p>
        </p:txBody>
      </p:sp>
      <p:sp>
        <p:nvSpPr>
          <p:cNvPr id="4" name="スライド番号プレースホルダー 3"/>
          <p:cNvSpPr>
            <a:spLocks noGrp="1"/>
          </p:cNvSpPr>
          <p:nvPr>
            <p:ph type="sldNum" sz="quarter" idx="10"/>
          </p:nvPr>
        </p:nvSpPr>
        <p:spPr>
          <a:xfrm>
            <a:off x="8448681" y="6660450"/>
            <a:ext cx="523875" cy="263525"/>
          </a:xfrm>
        </p:spPr>
        <p:txBody>
          <a:bodyPr/>
          <a:lstStyle/>
          <a:p>
            <a:fld id="{DA4EB154-6C59-42B3-9552-AEB42075A4DA}" type="slidenum">
              <a:rPr lang="ja-JP" altLang="en-US" smtClean="0"/>
              <a:pPr/>
              <a:t>33</a:t>
            </a:fld>
            <a:endParaRPr lang="en-US" altLang="ja-JP"/>
          </a:p>
        </p:txBody>
      </p:sp>
      <p:pic>
        <p:nvPicPr>
          <p:cNvPr id="7" name="図 6"/>
          <p:cNvPicPr>
            <a:picLocks noChangeAspect="1"/>
          </p:cNvPicPr>
          <p:nvPr/>
        </p:nvPicPr>
        <p:blipFill>
          <a:blip r:embed="rId2"/>
          <a:stretch>
            <a:fillRect/>
          </a:stretch>
        </p:blipFill>
        <p:spPr>
          <a:xfrm>
            <a:off x="0" y="1520625"/>
            <a:ext cx="7723411" cy="4144097"/>
          </a:xfrm>
          <a:prstGeom prst="rect">
            <a:avLst/>
          </a:prstGeom>
        </p:spPr>
      </p:pic>
      <p:sp>
        <p:nvSpPr>
          <p:cNvPr id="8" name="テキスト ボックス 7"/>
          <p:cNvSpPr txBox="1"/>
          <p:nvPr/>
        </p:nvSpPr>
        <p:spPr>
          <a:xfrm>
            <a:off x="5029200" y="1079718"/>
            <a:ext cx="4114800" cy="1815882"/>
          </a:xfrm>
          <a:prstGeom prst="rect">
            <a:avLst/>
          </a:prstGeom>
          <a:noFill/>
        </p:spPr>
        <p:txBody>
          <a:bodyPr wrap="square" rtlCol="0">
            <a:spAutoFit/>
          </a:bodyPr>
          <a:lstStyle/>
          <a:p>
            <a:pPr algn="l"/>
            <a:r>
              <a:rPr lang="en-US" altLang="ja-JP" sz="1600" dirty="0"/>
              <a:t>Old: 15. Apr 2014 version</a:t>
            </a:r>
          </a:p>
          <a:p>
            <a:pPr algn="l"/>
            <a:r>
              <a:rPr lang="en-US" altLang="ja-JP" sz="1600" dirty="0" smtClean="0"/>
              <a:t>New</a:t>
            </a:r>
            <a:r>
              <a:rPr lang="en-US" altLang="ja-JP" sz="1600" dirty="0"/>
              <a:t>: 14</a:t>
            </a:r>
            <a:r>
              <a:rPr lang="en-US" altLang="ja-JP" sz="1600" dirty="0" smtClean="0"/>
              <a:t>. Oct </a:t>
            </a:r>
            <a:r>
              <a:rPr lang="en-US" altLang="ja-JP" sz="1600" dirty="0"/>
              <a:t>2014 </a:t>
            </a:r>
            <a:r>
              <a:rPr lang="en-US" altLang="ja-JP" sz="1600" dirty="0" smtClean="0"/>
              <a:t>version</a:t>
            </a:r>
          </a:p>
          <a:p>
            <a:pPr algn="l"/>
            <a:endParaRPr lang="en-US" altLang="ja-JP" sz="1600" dirty="0"/>
          </a:p>
          <a:p>
            <a:pPr algn="l"/>
            <a:r>
              <a:rPr lang="en-US" altLang="ja-JP" sz="1600" dirty="0" smtClean="0"/>
              <a:t>Hybrid: 1 MPI </a:t>
            </a:r>
            <a:r>
              <a:rPr lang="en-US" altLang="ja-JP" sz="1600" dirty="0" err="1" smtClean="0"/>
              <a:t>proc</a:t>
            </a:r>
            <a:r>
              <a:rPr lang="en-US" altLang="ja-JP" sz="1600" dirty="0" smtClean="0"/>
              <a:t>/</a:t>
            </a:r>
            <a:r>
              <a:rPr lang="en-US" altLang="ja-JP" sz="1600" dirty="0" err="1" smtClean="0"/>
              <a:t>node+OpenMP</a:t>
            </a:r>
            <a:endParaRPr lang="en-US" altLang="ja-JP" sz="1600" dirty="0" smtClean="0"/>
          </a:p>
          <a:p>
            <a:pPr algn="l"/>
            <a:r>
              <a:rPr lang="en-US" altLang="ja-JP" sz="1600" dirty="0"/>
              <a:t> </a:t>
            </a:r>
            <a:r>
              <a:rPr lang="en-US" altLang="ja-JP" sz="1600" dirty="0" smtClean="0"/>
              <a:t>             one </a:t>
            </a:r>
            <a:r>
              <a:rPr lang="en-US" altLang="ja-JP" sz="1600" dirty="0"/>
              <a:t>128</a:t>
            </a:r>
            <a:r>
              <a:rPr lang="en-US" altLang="ja-JP" sz="1600" baseline="30000" dirty="0"/>
              <a:t>3</a:t>
            </a:r>
            <a:r>
              <a:rPr lang="en-US" altLang="ja-JP" sz="1600" dirty="0"/>
              <a:t> box per </a:t>
            </a:r>
            <a:r>
              <a:rPr lang="en-US" altLang="ja-JP" sz="1600" dirty="0" smtClean="0"/>
              <a:t>node</a:t>
            </a:r>
          </a:p>
          <a:p>
            <a:pPr algn="l"/>
            <a:r>
              <a:rPr lang="en-US" altLang="ja-JP" sz="1600" dirty="0" err="1"/>
              <a:t>flatMPI</a:t>
            </a:r>
            <a:r>
              <a:rPr lang="en-US" altLang="ja-JP" sz="1600" dirty="0" smtClean="0"/>
              <a:t>: 1 MPI </a:t>
            </a:r>
            <a:r>
              <a:rPr lang="en-US" altLang="ja-JP" sz="1600" dirty="0" err="1" smtClean="0"/>
              <a:t>proc</a:t>
            </a:r>
            <a:r>
              <a:rPr lang="en-US" altLang="ja-JP" sz="1600" dirty="0" smtClean="0"/>
              <a:t>/core,</a:t>
            </a:r>
          </a:p>
          <a:p>
            <a:pPr algn="l"/>
            <a:r>
              <a:rPr lang="en-US" altLang="ja-JP" sz="1600" dirty="0"/>
              <a:t> </a:t>
            </a:r>
            <a:r>
              <a:rPr lang="en-US" altLang="ja-JP" sz="1600" dirty="0" smtClean="0"/>
              <a:t>             one 64</a:t>
            </a:r>
            <a:r>
              <a:rPr lang="en-US" altLang="ja-JP" sz="1600" baseline="30000" dirty="0" smtClean="0"/>
              <a:t>3</a:t>
            </a:r>
            <a:r>
              <a:rPr lang="en-US" altLang="ja-JP" sz="1600" dirty="0" smtClean="0"/>
              <a:t> </a:t>
            </a:r>
            <a:r>
              <a:rPr lang="en-US" altLang="ja-JP" sz="1600" dirty="0"/>
              <a:t>box per node</a:t>
            </a:r>
            <a:endParaRPr lang="en-US" altLang="ja-JP" sz="1600" dirty="0" smtClean="0"/>
          </a:p>
        </p:txBody>
      </p:sp>
      <p:sp>
        <p:nvSpPr>
          <p:cNvPr id="9" name="テキスト ボックス 8"/>
          <p:cNvSpPr txBox="1"/>
          <p:nvPr/>
        </p:nvSpPr>
        <p:spPr>
          <a:xfrm>
            <a:off x="2930720" y="5676515"/>
            <a:ext cx="6229589" cy="369332"/>
          </a:xfrm>
          <a:prstGeom prst="rect">
            <a:avLst/>
          </a:prstGeom>
          <a:noFill/>
          <a:ln>
            <a:solidFill>
              <a:srgbClr val="FF0000"/>
            </a:solidFill>
          </a:ln>
        </p:spPr>
        <p:txBody>
          <a:bodyPr wrap="none" rtlCol="0">
            <a:spAutoFit/>
          </a:bodyPr>
          <a:lstStyle/>
          <a:p>
            <a:r>
              <a:rPr lang="en-US" altLang="ja-JP" sz="1800" dirty="0" smtClean="0"/>
              <a:t>Parallel efficiency is about 60 to 70% on 32k nodes.</a:t>
            </a:r>
          </a:p>
        </p:txBody>
      </p:sp>
      <p:sp>
        <p:nvSpPr>
          <p:cNvPr id="10" name="テキスト ボックス 9"/>
          <p:cNvSpPr txBox="1"/>
          <p:nvPr/>
        </p:nvSpPr>
        <p:spPr>
          <a:xfrm>
            <a:off x="1571046" y="6392052"/>
            <a:ext cx="6423553" cy="369332"/>
          </a:xfrm>
          <a:prstGeom prst="rect">
            <a:avLst/>
          </a:prstGeom>
          <a:noFill/>
          <a:ln>
            <a:solidFill>
              <a:srgbClr val="FF0000"/>
            </a:solidFill>
          </a:ln>
        </p:spPr>
        <p:txBody>
          <a:bodyPr wrap="none" rtlCol="0">
            <a:spAutoFit/>
          </a:bodyPr>
          <a:lstStyle/>
          <a:p>
            <a:r>
              <a:rPr lang="en-US" altLang="ja-JP" sz="1800" dirty="0" smtClean="0"/>
              <a:t>Solver </a:t>
            </a:r>
            <a:r>
              <a:rPr lang="en-US" altLang="ja-JP" sz="1800" dirty="0"/>
              <a:t>performance </a:t>
            </a:r>
            <a:r>
              <a:rPr lang="en-US" altLang="ja-JP" sz="1800" dirty="0" smtClean="0"/>
              <a:t>is about 10% faster than old one.</a:t>
            </a:r>
            <a:endParaRPr kumimoji="1" lang="ja-JP" altLang="en-US" sz="1800" dirty="0"/>
          </a:p>
        </p:txBody>
      </p:sp>
      <p:cxnSp>
        <p:nvCxnSpPr>
          <p:cNvPr id="11" name="直線矢印コネクタ 10"/>
          <p:cNvCxnSpPr/>
          <p:nvPr/>
        </p:nvCxnSpPr>
        <p:spPr>
          <a:xfrm flipH="1" flipV="1">
            <a:off x="4572000" y="3374615"/>
            <a:ext cx="1262743" cy="22628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2162629" y="3694535"/>
            <a:ext cx="520703" cy="26975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097803" y="4676614"/>
            <a:ext cx="2315057" cy="646331"/>
          </a:xfrm>
          <a:prstGeom prst="rect">
            <a:avLst/>
          </a:prstGeom>
          <a:noFill/>
        </p:spPr>
        <p:txBody>
          <a:bodyPr wrap="none" rtlCol="0">
            <a:spAutoFit/>
          </a:bodyPr>
          <a:lstStyle/>
          <a:p>
            <a:r>
              <a:rPr lang="en-US" altLang="ja-JP" sz="1800" dirty="0" smtClean="0"/>
              <a:t>“new” is improved</a:t>
            </a:r>
          </a:p>
          <a:p>
            <a:r>
              <a:rPr lang="en-US" altLang="ja-JP" sz="1800" dirty="0"/>
              <a:t>f</a:t>
            </a:r>
            <a:r>
              <a:rPr kumimoji="1" lang="en-US" altLang="ja-JP" sz="1800" dirty="0" smtClean="0"/>
              <a:t>rom “old”</a:t>
            </a:r>
            <a:endParaRPr kumimoji="1" lang="ja-JP" altLang="en-US" sz="18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0563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Comparison: K computer and BG/Q</a:t>
            </a:r>
            <a:endParaRPr kumimoji="1" lang="ja-JP" altLang="en-US" dirty="0"/>
          </a:p>
        </p:txBody>
      </p:sp>
      <p:sp>
        <p:nvSpPr>
          <p:cNvPr id="3" name="コンテンツ プレースホルダー 2"/>
          <p:cNvSpPr>
            <a:spLocks noGrp="1"/>
          </p:cNvSpPr>
          <p:nvPr>
            <p:ph idx="1"/>
          </p:nvPr>
        </p:nvSpPr>
        <p:spPr>
          <a:xfrm>
            <a:off x="-2" y="1271603"/>
            <a:ext cx="9144000" cy="1090597"/>
          </a:xfrm>
        </p:spPr>
        <p:txBody>
          <a:bodyPr>
            <a:normAutofit fontScale="92500" lnSpcReduction="20000"/>
          </a:bodyPr>
          <a:lstStyle/>
          <a:p>
            <a:r>
              <a:rPr kumimoji="1" lang="en-US" altLang="ja-JP" sz="2000" dirty="0" smtClean="0"/>
              <a:t>K computer: 128GF/node, mem </a:t>
            </a:r>
            <a:r>
              <a:rPr lang="en-US" altLang="ja-JP" sz="2000" dirty="0"/>
              <a:t>BW 42.6GB/s, 5GB/s per link x bisectional x 10port = max 100GB/s</a:t>
            </a:r>
            <a:endParaRPr kumimoji="1" lang="en-US" altLang="ja-JP" sz="2000" dirty="0" smtClean="0"/>
          </a:p>
          <a:p>
            <a:r>
              <a:rPr lang="en-US" altLang="ja-JP" sz="2000" dirty="0" smtClean="0"/>
              <a:t>BG/Q: 204.8 GF/node, mem </a:t>
            </a:r>
            <a:r>
              <a:rPr lang="en-US" altLang="ja-JP" sz="2000" dirty="0"/>
              <a:t>BW 64GB/s, 5x2x(2GB/s send + 2GB/s </a:t>
            </a:r>
            <a:r>
              <a:rPr lang="en-US" altLang="ja-JP" sz="2000" dirty="0" err="1"/>
              <a:t>recv</a:t>
            </a:r>
            <a:r>
              <a:rPr lang="en-US" altLang="ja-JP" sz="2000" dirty="0"/>
              <a:t>)=40GB/s</a:t>
            </a:r>
            <a:endParaRPr kumimoji="1" lang="ja-JP" altLang="en-US" sz="2000" dirty="0"/>
          </a:p>
        </p:txBody>
      </p:sp>
      <p:sp>
        <p:nvSpPr>
          <p:cNvPr id="4" name="スライド番号プレースホルダー 3"/>
          <p:cNvSpPr>
            <a:spLocks noGrp="1"/>
          </p:cNvSpPr>
          <p:nvPr>
            <p:ph type="sldNum" sz="quarter" idx="10"/>
          </p:nvPr>
        </p:nvSpPr>
        <p:spPr/>
        <p:txBody>
          <a:bodyPr/>
          <a:lstStyle/>
          <a:p>
            <a:fld id="{DA4EB154-6C59-42B3-9552-AEB42075A4DA}" type="slidenum">
              <a:rPr lang="ja-JP" altLang="en-US" smtClean="0"/>
              <a:pPr/>
              <a:t>34</a:t>
            </a:fld>
            <a:endParaRPr lang="en-US" altLang="ja-JP"/>
          </a:p>
        </p:txBody>
      </p:sp>
      <p:pic>
        <p:nvPicPr>
          <p:cNvPr id="6" name="図 5"/>
          <p:cNvPicPr>
            <a:picLocks noChangeAspect="1"/>
          </p:cNvPicPr>
          <p:nvPr/>
        </p:nvPicPr>
        <p:blipFill>
          <a:blip r:embed="rId2"/>
          <a:stretch>
            <a:fillRect/>
          </a:stretch>
        </p:blipFill>
        <p:spPr>
          <a:xfrm>
            <a:off x="386178" y="2411851"/>
            <a:ext cx="8371641" cy="4293749"/>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8732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Comparison: K computer and BG/Q</a:t>
            </a:r>
            <a:endParaRPr kumimoji="1" lang="ja-JP" altLang="en-US" dirty="0"/>
          </a:p>
        </p:txBody>
      </p:sp>
      <p:sp>
        <p:nvSpPr>
          <p:cNvPr id="4" name="スライド番号プレースホルダー 3"/>
          <p:cNvSpPr>
            <a:spLocks noGrp="1"/>
          </p:cNvSpPr>
          <p:nvPr>
            <p:ph type="sldNum" sz="quarter" idx="10"/>
          </p:nvPr>
        </p:nvSpPr>
        <p:spPr>
          <a:xfrm>
            <a:off x="8448681" y="6518287"/>
            <a:ext cx="523875" cy="263525"/>
          </a:xfrm>
        </p:spPr>
        <p:txBody>
          <a:bodyPr/>
          <a:lstStyle/>
          <a:p>
            <a:fld id="{DA4EB154-6C59-42B3-9552-AEB42075A4DA}" type="slidenum">
              <a:rPr lang="ja-JP" altLang="en-US" smtClean="0"/>
              <a:pPr/>
              <a:t>35</a:t>
            </a:fld>
            <a:endParaRPr lang="en-US" altLang="ja-JP"/>
          </a:p>
        </p:txBody>
      </p:sp>
      <p:pic>
        <p:nvPicPr>
          <p:cNvPr id="6" name="図 5"/>
          <p:cNvPicPr>
            <a:picLocks noChangeAspect="1"/>
          </p:cNvPicPr>
          <p:nvPr/>
        </p:nvPicPr>
        <p:blipFill>
          <a:blip r:embed="rId2"/>
          <a:stretch>
            <a:fillRect/>
          </a:stretch>
        </p:blipFill>
        <p:spPr>
          <a:xfrm>
            <a:off x="304800" y="961192"/>
            <a:ext cx="6742952" cy="3458407"/>
          </a:xfrm>
          <a:prstGeom prst="rect">
            <a:avLst/>
          </a:prstGeom>
        </p:spPr>
      </p:pic>
      <p:pic>
        <p:nvPicPr>
          <p:cNvPr id="7" name="図 6"/>
          <p:cNvPicPr>
            <a:picLocks noChangeAspect="1"/>
          </p:cNvPicPr>
          <p:nvPr/>
        </p:nvPicPr>
        <p:blipFill>
          <a:blip r:embed="rId3"/>
          <a:stretch>
            <a:fillRect/>
          </a:stretch>
        </p:blipFill>
        <p:spPr>
          <a:xfrm>
            <a:off x="2938387" y="3733800"/>
            <a:ext cx="6205613" cy="3200400"/>
          </a:xfrm>
          <a:prstGeom prst="rect">
            <a:avLst/>
          </a:prstGeom>
        </p:spPr>
      </p:pic>
      <p:sp>
        <p:nvSpPr>
          <p:cNvPr id="8" name="テキスト ボックス 7"/>
          <p:cNvSpPr txBox="1"/>
          <p:nvPr/>
        </p:nvSpPr>
        <p:spPr>
          <a:xfrm>
            <a:off x="4988695" y="1066800"/>
            <a:ext cx="4155305" cy="830997"/>
          </a:xfrm>
          <a:prstGeom prst="rect">
            <a:avLst/>
          </a:prstGeom>
          <a:noFill/>
          <a:ln>
            <a:solidFill>
              <a:srgbClr val="FF0000"/>
            </a:solidFill>
          </a:ln>
        </p:spPr>
        <p:txBody>
          <a:bodyPr wrap="none" rtlCol="0">
            <a:spAutoFit/>
          </a:bodyPr>
          <a:lstStyle/>
          <a:p>
            <a:r>
              <a:rPr kumimoji="1" lang="en-US" altLang="ja-JP" sz="2400" dirty="0" smtClean="0"/>
              <a:t>K computer </a:t>
            </a:r>
            <a:r>
              <a:rPr lang="en-US" altLang="ja-JP" sz="2400" dirty="0" smtClean="0"/>
              <a:t>is 50% faster</a:t>
            </a:r>
          </a:p>
          <a:p>
            <a:r>
              <a:rPr lang="en-US" altLang="ja-JP" sz="2400" dirty="0" smtClean="0"/>
              <a:t>than BG/Q !</a:t>
            </a:r>
            <a:endParaRPr kumimoji="1" lang="ja-JP" altLang="en-US" sz="2400" dirty="0"/>
          </a:p>
        </p:txBody>
      </p:sp>
      <p:cxnSp>
        <p:nvCxnSpPr>
          <p:cNvPr id="10" name="直線矢印コネクタ 9"/>
          <p:cNvCxnSpPr>
            <a:stCxn id="8" idx="1"/>
          </p:cNvCxnSpPr>
          <p:nvPr/>
        </p:nvCxnSpPr>
        <p:spPr bwMode="auto">
          <a:xfrm flipH="1">
            <a:off x="4263980" y="1482299"/>
            <a:ext cx="724715" cy="41549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cxnSp>
      <p:cxnSp>
        <p:nvCxnSpPr>
          <p:cNvPr id="11" name="直線矢印コネクタ 10"/>
          <p:cNvCxnSpPr/>
          <p:nvPr/>
        </p:nvCxnSpPr>
        <p:spPr bwMode="auto">
          <a:xfrm flipH="1">
            <a:off x="5745707" y="1646084"/>
            <a:ext cx="1222971" cy="3152241"/>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rgbClr val="808080"/>
                  </a:outerShdw>
                </a:effectLst>
              </a14:hiddenEffects>
            </a:ext>
          </a:extLst>
        </p:spPr>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6672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Comparison with HPCG by </a:t>
            </a:r>
            <a:r>
              <a:rPr kumimoji="1" lang="en-US" altLang="ja-JP" dirty="0" err="1" smtClean="0"/>
              <a:t>perf</a:t>
            </a:r>
            <a:r>
              <a:rPr kumimoji="1" lang="en-US" altLang="ja-JP" dirty="0" smtClean="0"/>
              <a:t>. counter</a:t>
            </a:r>
            <a:endParaRPr kumimoji="1" lang="ja-JP" altLang="en-US" dirty="0"/>
          </a:p>
        </p:txBody>
      </p:sp>
      <p:sp>
        <p:nvSpPr>
          <p:cNvPr id="3" name="コンテンツ プレースホルダー 2"/>
          <p:cNvSpPr>
            <a:spLocks noGrp="1"/>
          </p:cNvSpPr>
          <p:nvPr>
            <p:ph idx="1"/>
          </p:nvPr>
        </p:nvSpPr>
        <p:spPr>
          <a:xfrm>
            <a:off x="0" y="1041925"/>
            <a:ext cx="9144000" cy="634475"/>
          </a:xfrm>
        </p:spPr>
        <p:txBody>
          <a:bodyPr/>
          <a:lstStyle/>
          <a:p>
            <a:r>
              <a:rPr kumimoji="1" lang="en-US" altLang="ja-JP" sz="2400" dirty="0" smtClean="0"/>
              <a:t>K computer can collect many kind of </a:t>
            </a:r>
            <a:r>
              <a:rPr kumimoji="1" lang="en-US" altLang="ja-JP" sz="2400" dirty="0" err="1" smtClean="0"/>
              <a:t>perf</a:t>
            </a:r>
            <a:r>
              <a:rPr kumimoji="1" lang="en-US" altLang="ja-JP" sz="2400" dirty="0" smtClean="0"/>
              <a:t>. </a:t>
            </a:r>
            <a:r>
              <a:rPr lang="en-US" altLang="ja-JP" sz="2400" dirty="0"/>
              <a:t>c</a:t>
            </a:r>
            <a:r>
              <a:rPr lang="en-US" altLang="ja-JP" sz="2400" dirty="0" smtClean="0"/>
              <a:t>ounters.</a:t>
            </a:r>
            <a:endParaRPr kumimoji="1" lang="ja-JP" altLang="en-US" sz="2400" dirty="0"/>
          </a:p>
        </p:txBody>
      </p:sp>
      <p:sp>
        <p:nvSpPr>
          <p:cNvPr id="4" name="スライド番号プレースホルダー 3"/>
          <p:cNvSpPr>
            <a:spLocks noGrp="1"/>
          </p:cNvSpPr>
          <p:nvPr>
            <p:ph type="sldNum" sz="quarter" idx="10"/>
          </p:nvPr>
        </p:nvSpPr>
        <p:spPr/>
        <p:txBody>
          <a:bodyPr/>
          <a:lstStyle/>
          <a:p>
            <a:fld id="{DA4EB154-6C59-42B3-9552-AEB42075A4DA}" type="slidenum">
              <a:rPr lang="ja-JP" altLang="en-US" smtClean="0"/>
              <a:pPr/>
              <a:t>36</a:t>
            </a:fld>
            <a:endParaRPr lang="en-US" altLang="ja-JP"/>
          </a:p>
        </p:txBody>
      </p:sp>
      <p:pic>
        <p:nvPicPr>
          <p:cNvPr id="5" name="図 4"/>
          <p:cNvPicPr>
            <a:picLocks noChangeAspect="1"/>
          </p:cNvPicPr>
          <p:nvPr/>
        </p:nvPicPr>
        <p:blipFill>
          <a:blip r:embed="rId2"/>
          <a:stretch>
            <a:fillRect/>
          </a:stretch>
        </p:blipFill>
        <p:spPr>
          <a:xfrm>
            <a:off x="67328" y="1356878"/>
            <a:ext cx="4455844" cy="2726338"/>
          </a:xfrm>
          <a:prstGeom prst="rect">
            <a:avLst/>
          </a:prstGeom>
        </p:spPr>
      </p:pic>
      <p:pic>
        <p:nvPicPr>
          <p:cNvPr id="6" name="図 5"/>
          <p:cNvPicPr>
            <a:picLocks noChangeAspect="1"/>
          </p:cNvPicPr>
          <p:nvPr/>
        </p:nvPicPr>
        <p:blipFill>
          <a:blip r:embed="rId3"/>
          <a:stretch>
            <a:fillRect/>
          </a:stretch>
        </p:blipFill>
        <p:spPr>
          <a:xfrm>
            <a:off x="4635384" y="1301952"/>
            <a:ext cx="4545614" cy="2781264"/>
          </a:xfrm>
          <a:prstGeom prst="rect">
            <a:avLst/>
          </a:prstGeom>
        </p:spPr>
      </p:pic>
      <p:pic>
        <p:nvPicPr>
          <p:cNvPr id="7" name="図 6"/>
          <p:cNvPicPr>
            <a:picLocks noChangeAspect="1"/>
          </p:cNvPicPr>
          <p:nvPr/>
        </p:nvPicPr>
        <p:blipFill>
          <a:blip r:embed="rId4"/>
          <a:stretch>
            <a:fillRect/>
          </a:stretch>
        </p:blipFill>
        <p:spPr>
          <a:xfrm>
            <a:off x="-15775" y="3985146"/>
            <a:ext cx="4618617" cy="2825932"/>
          </a:xfrm>
          <a:prstGeom prst="rect">
            <a:avLst/>
          </a:prstGeom>
        </p:spPr>
      </p:pic>
      <p:pic>
        <p:nvPicPr>
          <p:cNvPr id="8" name="図 7"/>
          <p:cNvPicPr>
            <a:picLocks noChangeAspect="1"/>
          </p:cNvPicPr>
          <p:nvPr/>
        </p:nvPicPr>
        <p:blipFill>
          <a:blip r:embed="rId5"/>
          <a:stretch>
            <a:fillRect/>
          </a:stretch>
        </p:blipFill>
        <p:spPr>
          <a:xfrm>
            <a:off x="4635384" y="4083216"/>
            <a:ext cx="4455844" cy="2727862"/>
          </a:xfrm>
          <a:prstGeom prst="rect">
            <a:avLst/>
          </a:prstGeom>
        </p:spPr>
      </p:pic>
      <p:sp>
        <p:nvSpPr>
          <p:cNvPr id="9" name="テキスト ボックス 8"/>
          <p:cNvSpPr txBox="1"/>
          <p:nvPr/>
        </p:nvSpPr>
        <p:spPr>
          <a:xfrm>
            <a:off x="2131777" y="3665415"/>
            <a:ext cx="3038011" cy="338554"/>
          </a:xfrm>
          <a:prstGeom prst="rect">
            <a:avLst/>
          </a:prstGeom>
          <a:noFill/>
        </p:spPr>
        <p:txBody>
          <a:bodyPr wrap="none" rtlCol="0">
            <a:spAutoFit/>
          </a:bodyPr>
          <a:lstStyle/>
          <a:p>
            <a:r>
              <a:rPr lang="en-US" altLang="ja-JP" sz="1600" dirty="0" smtClean="0"/>
              <a:t>A few % of FP against peak</a:t>
            </a:r>
            <a:endParaRPr kumimoji="1" lang="ja-JP" altLang="en-US" sz="1600" dirty="0"/>
          </a:p>
        </p:txBody>
      </p:sp>
      <p:sp>
        <p:nvSpPr>
          <p:cNvPr id="10" name="テキスト ボックス 9"/>
          <p:cNvSpPr txBox="1"/>
          <p:nvPr/>
        </p:nvSpPr>
        <p:spPr>
          <a:xfrm>
            <a:off x="1667627" y="6483677"/>
            <a:ext cx="3672800" cy="338554"/>
          </a:xfrm>
          <a:prstGeom prst="rect">
            <a:avLst/>
          </a:prstGeom>
          <a:noFill/>
        </p:spPr>
        <p:txBody>
          <a:bodyPr wrap="none" rtlCol="0">
            <a:spAutoFit/>
          </a:bodyPr>
          <a:lstStyle/>
          <a:p>
            <a:r>
              <a:rPr lang="en-US" altLang="ja-JP" sz="1600" dirty="0" smtClean="0"/>
              <a:t>Can make use of SIMD efficiently.</a:t>
            </a:r>
            <a:endParaRPr kumimoji="1" lang="ja-JP" altLang="en-US" sz="16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85559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Comments</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sz="2400" dirty="0"/>
              <a:t>HPGMG-FV using </a:t>
            </a:r>
            <a:r>
              <a:rPr lang="en-US" altLang="ja-JP" sz="2400" dirty="0" err="1"/>
              <a:t>Chebyshev</a:t>
            </a:r>
            <a:r>
              <a:rPr lang="en-US" altLang="ja-JP" sz="2400" dirty="0"/>
              <a:t> smoother has a good characteristic </a:t>
            </a:r>
            <a:r>
              <a:rPr lang="en-US" altLang="ja-JP" sz="2400" dirty="0" smtClean="0"/>
              <a:t>to reflect </a:t>
            </a:r>
            <a:r>
              <a:rPr lang="en-US" altLang="ja-JP" sz="2400" dirty="0"/>
              <a:t>FLOPS and SIMD rate </a:t>
            </a:r>
            <a:r>
              <a:rPr lang="en-US" altLang="ja-JP" sz="2400" dirty="0" smtClean="0"/>
              <a:t>as well as memory bandwidth.</a:t>
            </a:r>
          </a:p>
          <a:p>
            <a:pPr lvl="1"/>
            <a:r>
              <a:rPr lang="en-US" altLang="ja-JP" sz="2000" dirty="0"/>
              <a:t>With using </a:t>
            </a:r>
            <a:r>
              <a:rPr lang="en-US" altLang="ja-JP" sz="2000" dirty="0" smtClean="0"/>
              <a:t>Gauss-Seidel smoother, it may be difficult to make use of SIMD efficiently. (HPCG has a similar characteristic. Too memory BW-oriented!) </a:t>
            </a:r>
          </a:p>
          <a:p>
            <a:pPr lvl="1"/>
            <a:r>
              <a:rPr lang="en-US" altLang="ja-JP" sz="2000" dirty="0" smtClean="0"/>
              <a:t>SIMD is an important “accelerator” in recent </a:t>
            </a:r>
            <a:r>
              <a:rPr lang="en-US" altLang="ja-JP" sz="2000" dirty="0" err="1" smtClean="0"/>
              <a:t>manycore</a:t>
            </a:r>
            <a:r>
              <a:rPr lang="en-US" altLang="ja-JP" sz="2000" dirty="0" smtClean="0"/>
              <a:t> proc.</a:t>
            </a:r>
          </a:p>
          <a:p>
            <a:endParaRPr kumimoji="1" lang="en-US" altLang="ja-JP" sz="2400" dirty="0" smtClean="0"/>
          </a:p>
          <a:p>
            <a:r>
              <a:rPr lang="en-US" altLang="ja-JP" sz="2400" dirty="0" smtClean="0"/>
              <a:t>To the next version as a standard benchmark,</a:t>
            </a:r>
          </a:p>
          <a:p>
            <a:pPr lvl="1"/>
            <a:r>
              <a:rPr lang="en-US" altLang="ja-JP" sz="2000" dirty="0" smtClean="0"/>
              <a:t>Fix the </a:t>
            </a:r>
            <a:r>
              <a:rPr lang="en-US" altLang="ja-JP" sz="2000" dirty="0"/>
              <a:t>smoother (</a:t>
            </a:r>
            <a:r>
              <a:rPr lang="en-US" altLang="ja-JP" sz="2000" dirty="0" smtClean="0"/>
              <a:t>preferably, </a:t>
            </a:r>
            <a:r>
              <a:rPr lang="en-US" altLang="ja-JP" sz="2000" dirty="0" err="1" smtClean="0"/>
              <a:t>Chebyshev</a:t>
            </a:r>
            <a:r>
              <a:rPr lang="en-US" altLang="ja-JP" sz="2000" dirty="0" smtClean="0"/>
              <a:t>). The current version can select several kinds of smoothers.</a:t>
            </a:r>
          </a:p>
          <a:p>
            <a:pPr lvl="1"/>
            <a:r>
              <a:rPr kumimoji="1" lang="en-US" altLang="ja-JP" sz="2000" dirty="0" smtClean="0"/>
              <a:t>And, use GF/s instead of DOF/s to make easy to understand results, and define submission rule, … etc.</a:t>
            </a:r>
            <a:endParaRPr kumimoji="1" lang="ja-JP" altLang="en-US" sz="2000" dirty="0"/>
          </a:p>
        </p:txBody>
      </p:sp>
      <p:sp>
        <p:nvSpPr>
          <p:cNvPr id="4" name="スライド番号プレースホルダー 3"/>
          <p:cNvSpPr>
            <a:spLocks noGrp="1"/>
          </p:cNvSpPr>
          <p:nvPr>
            <p:ph type="sldNum" sz="quarter" idx="10"/>
          </p:nvPr>
        </p:nvSpPr>
        <p:spPr/>
        <p:txBody>
          <a:bodyPr/>
          <a:lstStyle/>
          <a:p>
            <a:fld id="{DA4EB154-6C59-42B3-9552-AEB42075A4DA}" type="slidenum">
              <a:rPr lang="ja-JP" altLang="en-US" smtClean="0"/>
              <a:pPr/>
              <a:t>37</a:t>
            </a:fld>
            <a:endParaRPr lang="en-US" altLang="ja-JP"/>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64845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1981200" y="1336675"/>
            <a:ext cx="6400800" cy="415925"/>
          </a:xfrm>
        </p:spPr>
        <p:txBody>
          <a:bodyPr>
            <a:normAutofit fontScale="92500" lnSpcReduction="10000"/>
          </a:bodyPr>
          <a:lstStyle/>
          <a:p>
            <a:r>
              <a:rPr lang="en-US" dirty="0" smtClean="0"/>
              <a:t>Muthu </a:t>
            </a:r>
            <a:r>
              <a:rPr lang="en-US" dirty="0" err="1" smtClean="0"/>
              <a:t>Baskaran</a:t>
            </a:r>
            <a:r>
              <a:rPr lang="en-US" dirty="0" smtClean="0"/>
              <a:t> @ Reservoir Labs</a:t>
            </a:r>
          </a:p>
        </p:txBody>
      </p:sp>
      <p:sp>
        <p:nvSpPr>
          <p:cNvPr id="3" name="Slide Number Placeholder 2"/>
          <p:cNvSpPr>
            <a:spLocks noGrp="1"/>
          </p:cNvSpPr>
          <p:nvPr>
            <p:ph type="sldNum" sz="quarter" idx="4294967295"/>
          </p:nvPr>
        </p:nvSpPr>
        <p:spPr>
          <a:xfrm>
            <a:off x="7010400" y="6356350"/>
            <a:ext cx="2133600" cy="365125"/>
          </a:xfrm>
          <a:prstGeom prst="rect">
            <a:avLst/>
          </a:prstGeom>
        </p:spPr>
        <p:txBody>
          <a:bodyPr/>
          <a:lstStyle/>
          <a:p>
            <a:fld id="{2983BA19-16D8-49EA-A72C-124EBFB73C78}" type="slidenum">
              <a:rPr lang="en-US" smtClean="0"/>
              <a:pPr/>
              <a:t>38</a:t>
            </a:fld>
            <a:endParaRPr lang="en-US" dirty="0"/>
          </a:p>
        </p:txBody>
      </p:sp>
      <p:sp>
        <p:nvSpPr>
          <p:cNvPr id="4" name="Title 3"/>
          <p:cNvSpPr>
            <a:spLocks noGrp="1"/>
          </p:cNvSpPr>
          <p:nvPr>
            <p:ph type="title" idx="4294967295"/>
          </p:nvPr>
        </p:nvSpPr>
        <p:spPr>
          <a:xfrm>
            <a:off x="3733800" y="152400"/>
            <a:ext cx="5334000" cy="762000"/>
          </a:xfrm>
        </p:spPr>
        <p:txBody>
          <a:bodyPr/>
          <a:lstStyle/>
          <a:p>
            <a:r>
              <a:rPr lang="en-US" dirty="0" smtClean="0"/>
              <a:t>HPGMG on an Asynchronous </a:t>
            </a:r>
            <a:br>
              <a:rPr lang="en-US" dirty="0" smtClean="0"/>
            </a:br>
            <a:r>
              <a:rPr lang="en-US" dirty="0" smtClean="0"/>
              <a:t>Task-based Model</a:t>
            </a:r>
            <a:endParaRPr lang="en-US" dirty="0"/>
          </a:p>
        </p:txBody>
      </p:sp>
      <p:pic>
        <p:nvPicPr>
          <p:cNvPr id="5" name="Picture 4" descr="IMG_0443.jpg"/>
          <p:cNvPicPr>
            <a:picLocks noChangeAspect="1"/>
          </p:cNvPicPr>
          <p:nvPr/>
        </p:nvPicPr>
        <p:blipFill>
          <a:blip r:embed="rId3" cstate="print"/>
          <a:stretch>
            <a:fillRect/>
          </a:stretch>
        </p:blipFill>
        <p:spPr>
          <a:xfrm>
            <a:off x="1219200" y="1886812"/>
            <a:ext cx="7010400" cy="4666388"/>
          </a:xfrm>
          <a:prstGeom prst="rect">
            <a:avLst/>
          </a:prstGeom>
        </p:spPr>
      </p:pic>
      <p:sp>
        <p:nvSpPr>
          <p:cNvPr id="8" name="Rectangle 7"/>
          <p:cNvSpPr/>
          <p:nvPr/>
        </p:nvSpPr>
        <p:spPr>
          <a:xfrm>
            <a:off x="838200" y="6604084"/>
            <a:ext cx="1703917" cy="507831"/>
          </a:xfrm>
          <a:prstGeom prst="rect">
            <a:avLst/>
          </a:prstGeom>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50" b="1" i="0" u="none" strike="noStrike" kern="1200" cap="none" spc="-30" normalizeH="0" baseline="0" noProof="0" dirty="0" smtClean="0">
                <a:ln>
                  <a:noFill/>
                </a:ln>
                <a:solidFill>
                  <a:srgbClr val="EE1E20"/>
                </a:solidFill>
                <a:effectLst/>
                <a:uLnTx/>
                <a:uFillTx/>
                <a:latin typeface="Univers LT Std 45 Light"/>
                <a:ea typeface="+mn-ea"/>
                <a:cs typeface="+mn-cs"/>
              </a:rPr>
              <a:t>Reservoir</a:t>
            </a:r>
            <a:r>
              <a:rPr kumimoji="0" lang="en-US" sz="1650" b="1" i="0" u="none" strike="noStrike" kern="1200" cap="none" spc="-50" normalizeH="0" baseline="0" noProof="0" dirty="0" smtClean="0">
                <a:ln>
                  <a:noFill/>
                </a:ln>
                <a:solidFill>
                  <a:srgbClr val="EE1E20"/>
                </a:solidFill>
                <a:effectLst/>
                <a:uLnTx/>
                <a:uFillTx/>
                <a:latin typeface="Univers LT Std 45 Light"/>
                <a:ea typeface="+mn-ea"/>
                <a:cs typeface="+mn-cs"/>
              </a:rPr>
              <a:t> </a:t>
            </a:r>
            <a:r>
              <a:rPr kumimoji="0" lang="en-US" sz="1650" b="0" i="0" u="none" strike="noStrike" kern="1200" cap="none" spc="-30" normalizeH="0" baseline="0" noProof="0" dirty="0" smtClean="0">
                <a:ln>
                  <a:noFill/>
                </a:ln>
                <a:solidFill>
                  <a:srgbClr val="EE1E20"/>
                </a:solidFill>
                <a:effectLst/>
                <a:uLnTx/>
                <a:uFillTx/>
                <a:latin typeface="Univers LT Std 45 Light"/>
                <a:ea typeface="+mn-ea"/>
                <a:cs typeface="+mn-cs"/>
              </a:rPr>
              <a:t>Labs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50" b="0" i="0" u="none" strike="noStrike" kern="0" cap="none" spc="-30" normalizeH="0" baseline="0" noProof="0" dirty="0">
              <a:ln>
                <a:noFill/>
              </a:ln>
              <a:solidFill>
                <a:srgbClr val="EE1E20"/>
              </a:solidFill>
              <a:effectLst/>
              <a:uLnTx/>
              <a:uFillTx/>
              <a:latin typeface="Univers LT Std 45 Ligh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2144" y="1219200"/>
            <a:ext cx="3419856" cy="4876800"/>
          </a:xfrm>
        </p:spPr>
        <p:txBody>
          <a:bodyPr>
            <a:normAutofit fontScale="92500" lnSpcReduction="20000"/>
          </a:bodyPr>
          <a:lstStyle/>
          <a:p>
            <a:pPr lvl="1"/>
            <a:r>
              <a:rPr lang="en-US" dirty="0" smtClean="0"/>
              <a:t>Over-provisioning (more tasks than processors)</a:t>
            </a:r>
          </a:p>
          <a:p>
            <a:pPr lvl="1"/>
            <a:r>
              <a:rPr lang="en-US" dirty="0" smtClean="0"/>
              <a:t>Schedule (DAG of) tasks at runtime</a:t>
            </a:r>
          </a:p>
          <a:p>
            <a:pPr lvl="2"/>
            <a:r>
              <a:rPr lang="en-US" dirty="0" smtClean="0"/>
              <a:t>Data-driven or control-driven</a:t>
            </a:r>
          </a:p>
          <a:p>
            <a:pPr lvl="1"/>
            <a:r>
              <a:rPr lang="en-US" dirty="0" smtClean="0"/>
              <a:t>Asynchronous or </a:t>
            </a:r>
            <a:r>
              <a:rPr lang="en-US" dirty="0" err="1" smtClean="0"/>
              <a:t>pairwise</a:t>
            </a:r>
            <a:r>
              <a:rPr lang="en-US" dirty="0" smtClean="0"/>
              <a:t> synchronization</a:t>
            </a:r>
          </a:p>
          <a:p>
            <a:pPr lvl="1"/>
            <a:r>
              <a:rPr lang="en-US" dirty="0" smtClean="0"/>
              <a:t>Task-based models that have many common features</a:t>
            </a:r>
          </a:p>
          <a:p>
            <a:pPr lvl="2"/>
            <a:r>
              <a:rPr lang="en-US" dirty="0" smtClean="0"/>
              <a:t>OCR, SWARM, </a:t>
            </a:r>
            <a:r>
              <a:rPr lang="en-US" dirty="0" err="1" smtClean="0"/>
              <a:t>CnC</a:t>
            </a:r>
            <a:r>
              <a:rPr lang="en-US" dirty="0" smtClean="0"/>
              <a:t>, Charm++, </a:t>
            </a:r>
            <a:r>
              <a:rPr lang="en-US" dirty="0" err="1" smtClean="0"/>
              <a:t>PaRSEC</a:t>
            </a:r>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a:p>
        </p:txBody>
      </p:sp>
      <p:sp>
        <p:nvSpPr>
          <p:cNvPr id="3" name="Slide Number Placeholder 2"/>
          <p:cNvSpPr>
            <a:spLocks noGrp="1"/>
          </p:cNvSpPr>
          <p:nvPr>
            <p:ph type="sldNum" sz="quarter" idx="4294967295"/>
          </p:nvPr>
        </p:nvSpPr>
        <p:spPr>
          <a:xfrm>
            <a:off x="6766560" y="6356350"/>
            <a:ext cx="2133600" cy="365125"/>
          </a:xfrm>
          <a:prstGeom prst="rect">
            <a:avLst/>
          </a:prstGeom>
        </p:spPr>
        <p:txBody>
          <a:bodyPr/>
          <a:lstStyle/>
          <a:p>
            <a:fld id="{2983BA19-16D8-49EA-A72C-124EBFB73C78}" type="slidenum">
              <a:rPr lang="en-US" smtClean="0"/>
              <a:pPr/>
              <a:t>39</a:t>
            </a:fld>
            <a:endParaRPr lang="en-US"/>
          </a:p>
        </p:txBody>
      </p:sp>
      <p:sp>
        <p:nvSpPr>
          <p:cNvPr id="4" name="Title 3"/>
          <p:cNvSpPr>
            <a:spLocks noGrp="1"/>
          </p:cNvSpPr>
          <p:nvPr>
            <p:ph type="title"/>
          </p:nvPr>
        </p:nvSpPr>
        <p:spPr/>
        <p:txBody>
          <a:bodyPr/>
          <a:lstStyle/>
          <a:p>
            <a:r>
              <a:rPr lang="en-US" dirty="0" smtClean="0"/>
              <a:t>Task-based Programming Models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572000" y="1143000"/>
            <a:ext cx="4419600" cy="4038600"/>
          </a:xfrm>
          <a:prstGeom prst="rect">
            <a:avLst/>
          </a:prstGeom>
          <a:noFill/>
          <a:ln w="9525">
            <a:noFill/>
            <a:miter lim="800000"/>
            <a:headEnd/>
            <a:tailEnd/>
          </a:ln>
        </p:spPr>
      </p:pic>
      <p:sp>
        <p:nvSpPr>
          <p:cNvPr id="6" name="TextBox 5"/>
          <p:cNvSpPr txBox="1"/>
          <p:nvPr/>
        </p:nvSpPr>
        <p:spPr>
          <a:xfrm>
            <a:off x="6553200" y="5334000"/>
            <a:ext cx="2133600" cy="338554"/>
          </a:xfrm>
          <a:prstGeom prst="rect">
            <a:avLst/>
          </a:prstGeom>
          <a:noFill/>
        </p:spPr>
        <p:txBody>
          <a:bodyPr wrap="square" lIns="137160" rIns="182880" rtlCol="0">
            <a:spAutoFit/>
          </a:bodyPr>
          <a:lstStyle/>
          <a:p>
            <a:r>
              <a:rPr lang="en-US" sz="1600" dirty="0" smtClean="0"/>
              <a:t>Courtesy: ETI SWARM</a:t>
            </a: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1535009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5439" y="1524000"/>
            <a:ext cx="8569961" cy="4419600"/>
          </a:xfrm>
        </p:spPr>
        <p:txBody>
          <a:bodyPr vert="horz">
            <a:normAutofit/>
          </a:bodyPr>
          <a:lstStyle/>
          <a:p>
            <a:r>
              <a:rPr lang="en-US" dirty="0" smtClean="0"/>
              <a:t>High Performance Geometric </a:t>
            </a:r>
            <a:r>
              <a:rPr lang="en-US" dirty="0" err="1" smtClean="0"/>
              <a:t>MultiGrid</a:t>
            </a:r>
            <a:r>
              <a:rPr lang="en-US" dirty="0" smtClean="0"/>
              <a:t> – </a:t>
            </a:r>
            <a:r>
              <a:rPr lang="en-US" b="1" dirty="0" smtClean="0">
                <a:solidFill>
                  <a:srgbClr val="008000"/>
                </a:solidFill>
              </a:rPr>
              <a:t>HPGMG</a:t>
            </a:r>
          </a:p>
          <a:p>
            <a:pPr lvl="1"/>
            <a:r>
              <a:rPr lang="en-US" dirty="0" smtClean="0">
                <a:solidFill>
                  <a:srgbClr val="000000"/>
                </a:solidFill>
              </a:rPr>
              <a:t>Full geometric multigrid - optimal, O(N), small constants</a:t>
            </a:r>
            <a:endParaRPr lang="en-US" b="1" dirty="0" smtClean="0">
              <a:solidFill>
                <a:srgbClr val="008000"/>
              </a:solidFill>
            </a:endParaRPr>
          </a:p>
          <a:p>
            <a:pPr lvl="2"/>
            <a:r>
              <a:rPr lang="en-US" dirty="0" smtClean="0"/>
              <a:t>Fast </a:t>
            </a:r>
            <a:r>
              <a:rPr lang="en-US" b="1" i="1" dirty="0" smtClean="0">
                <a:solidFill>
                  <a:srgbClr val="008000"/>
                </a:solidFill>
              </a:rPr>
              <a:t>Matrix free </a:t>
            </a:r>
            <a:r>
              <a:rPr lang="en-US" dirty="0" smtClean="0"/>
              <a:t>kernels, </a:t>
            </a:r>
            <a:r>
              <a:rPr lang="en-US" dirty="0" smtClean="0">
                <a:solidFill>
                  <a:schemeClr val="accent2"/>
                </a:solidFill>
              </a:rPr>
              <a:t>~</a:t>
            </a:r>
            <a:r>
              <a:rPr lang="en-US" i="1" dirty="0" smtClean="0">
                <a:solidFill>
                  <a:srgbClr val="333399"/>
                </a:solidFill>
              </a:rPr>
              <a:t>10-20% theoretical peak</a:t>
            </a:r>
            <a:endParaRPr lang="en-US" dirty="0" smtClean="0"/>
          </a:p>
          <a:p>
            <a:pPr lvl="2"/>
            <a:r>
              <a:rPr lang="en-US" dirty="0" smtClean="0">
                <a:solidFill>
                  <a:srgbClr val="000000"/>
                </a:solidFill>
              </a:rPr>
              <a:t>Global algorithm with fast kernels</a:t>
            </a:r>
            <a:r>
              <a:rPr lang="en-US" b="1" i="1" dirty="0" smtClean="0">
                <a:solidFill>
                  <a:srgbClr val="008000"/>
                </a:solidFill>
              </a:rPr>
              <a:t>: Stresses network</a:t>
            </a:r>
            <a:endParaRPr lang="en-US" dirty="0" smtClean="0"/>
          </a:p>
          <a:p>
            <a:endParaRPr lang="en-US" dirty="0" smtClean="0">
              <a:solidFill>
                <a:schemeClr val="accent2"/>
              </a:solidFill>
            </a:endParaRPr>
          </a:p>
          <a:p>
            <a:r>
              <a:rPr lang="en-US" dirty="0" smtClean="0">
                <a:solidFill>
                  <a:schemeClr val="accent2"/>
                </a:solidFill>
              </a:rPr>
              <a:t>Want to address deficiencies of HPL &amp; HPCG as detailed in recent paper:</a:t>
            </a:r>
          </a:p>
          <a:p>
            <a:pPr lvl="1"/>
            <a:r>
              <a:rPr lang="en-US" i="1" dirty="0" smtClean="0">
                <a:solidFill>
                  <a:schemeClr val="accent2"/>
                </a:solidFill>
              </a:rPr>
              <a:t>“</a:t>
            </a:r>
            <a:r>
              <a:rPr lang="en-US" b="1" i="1" dirty="0" smtClean="0">
                <a:solidFill>
                  <a:schemeClr val="accent2"/>
                </a:solidFill>
              </a:rPr>
              <a:t>Performance modeling of the HPCG benchmark</a:t>
            </a:r>
            <a:r>
              <a:rPr lang="en-US" i="1" dirty="0" smtClean="0">
                <a:solidFill>
                  <a:schemeClr val="accent2"/>
                </a:solidFill>
              </a:rPr>
              <a:t>”</a:t>
            </a:r>
          </a:p>
          <a:p>
            <a:pPr lvl="2"/>
            <a:r>
              <a:rPr lang="en-US" dirty="0" smtClean="0">
                <a:solidFill>
                  <a:schemeClr val="accent2"/>
                </a:solidFill>
              </a:rPr>
              <a:t>Vladimir </a:t>
            </a:r>
            <a:r>
              <a:rPr lang="en-US" dirty="0" err="1" smtClean="0">
                <a:solidFill>
                  <a:schemeClr val="accent2"/>
                </a:solidFill>
              </a:rPr>
              <a:t>Marjanovi</a:t>
            </a:r>
            <a:r>
              <a:rPr lang="en-US" dirty="0" err="1" smtClean="0">
                <a:solidFill>
                  <a:schemeClr val="accent2"/>
                </a:solidFill>
                <a:cs typeface="Symbol" charset="2"/>
              </a:rPr>
              <a:t>ć</a:t>
            </a:r>
            <a:r>
              <a:rPr lang="en-US" dirty="0" smtClean="0">
                <a:solidFill>
                  <a:schemeClr val="accent2"/>
                </a:solidFill>
                <a:cs typeface="Symbol" charset="2"/>
              </a:rPr>
              <a:t>, Jos</a:t>
            </a:r>
            <a:r>
              <a:rPr lang="en-US" dirty="0" smtClean="0">
                <a:solidFill>
                  <a:schemeClr val="accent2"/>
                </a:solidFill>
              </a:rPr>
              <a:t>é</a:t>
            </a:r>
            <a:r>
              <a:rPr lang="en-US" dirty="0" smtClean="0">
                <a:solidFill>
                  <a:schemeClr val="accent2"/>
                </a:solidFill>
                <a:cs typeface="Symbol" charset="2"/>
              </a:rPr>
              <a:t> </a:t>
            </a:r>
            <a:r>
              <a:rPr lang="en-US" dirty="0" err="1" smtClean="0">
                <a:solidFill>
                  <a:schemeClr val="accent2"/>
                </a:solidFill>
                <a:cs typeface="Symbol" charset="2"/>
              </a:rPr>
              <a:t>Gracia</a:t>
            </a:r>
            <a:r>
              <a:rPr lang="en-US" dirty="0" smtClean="0">
                <a:solidFill>
                  <a:schemeClr val="accent2"/>
                </a:solidFill>
                <a:cs typeface="Symbol" charset="2"/>
              </a:rPr>
              <a:t>, and Colin W. Glass</a:t>
            </a:r>
            <a:endParaRPr lang="en-US" dirty="0" smtClean="0">
              <a:solidFill>
                <a:schemeClr val="accent2"/>
              </a:solidFill>
            </a:endParaRPr>
          </a:p>
          <a:p>
            <a:pPr lvl="2"/>
            <a:endParaRPr lang="en-US" i="1" dirty="0" smtClean="0">
              <a:solidFill>
                <a:srgbClr val="000000"/>
              </a:solidFill>
            </a:endParaRPr>
          </a:p>
          <a:p>
            <a:endParaRPr lang="en-US" dirty="0" smtClean="0"/>
          </a:p>
          <a:p>
            <a:endParaRPr lang="en-US" b="1" dirty="0" smtClean="0"/>
          </a:p>
        </p:txBody>
      </p:sp>
      <p:sp>
        <p:nvSpPr>
          <p:cNvPr id="3" name="Title 2"/>
          <p:cNvSpPr>
            <a:spLocks noGrp="1"/>
          </p:cNvSpPr>
          <p:nvPr>
            <p:ph type="title"/>
          </p:nvPr>
        </p:nvSpPr>
        <p:spPr>
          <a:xfrm>
            <a:off x="3525520" y="152400"/>
            <a:ext cx="5618480" cy="809625"/>
          </a:xfrm>
        </p:spPr>
        <p:txBody>
          <a:bodyPr/>
          <a:lstStyle/>
          <a:p>
            <a:r>
              <a:rPr lang="en-US" dirty="0" smtClean="0"/>
              <a:t>Proposed New Top500 Metric</a:t>
            </a:r>
            <a:endParaRPr lang="en-US" dirty="0"/>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spTree>
    <p:custDataLst>
      <p:tags r:id="rId1"/>
    </p:custDataLst>
  </p:cSld>
  <p:clrMapOvr>
    <a:masterClrMapping/>
  </p:clrMapOvr>
  <p:transition advTm="1358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2144" y="1295400"/>
            <a:ext cx="6925056" cy="2438400"/>
          </a:xfrm>
        </p:spPr>
        <p:txBody>
          <a:bodyPr>
            <a:normAutofit fontScale="92500" lnSpcReduction="20000"/>
          </a:bodyPr>
          <a:lstStyle/>
          <a:p>
            <a:pPr lvl="1"/>
            <a:r>
              <a:rPr lang="en-US" dirty="0" smtClean="0"/>
              <a:t>Start at finest grid</a:t>
            </a:r>
          </a:p>
          <a:p>
            <a:pPr lvl="1"/>
            <a:r>
              <a:rPr lang="en-US" dirty="0" smtClean="0"/>
              <a:t>Smooth, calculate residual, restrict</a:t>
            </a:r>
          </a:p>
          <a:p>
            <a:pPr lvl="1"/>
            <a:r>
              <a:rPr lang="en-US" dirty="0" smtClean="0"/>
              <a:t>Repeat until coarsest grid reached</a:t>
            </a:r>
          </a:p>
          <a:p>
            <a:pPr lvl="1"/>
            <a:r>
              <a:rPr lang="en-US" dirty="0" smtClean="0"/>
              <a:t>Execute standard solver (e.g. </a:t>
            </a:r>
            <a:r>
              <a:rPr lang="en-US" dirty="0" err="1" smtClean="0"/>
              <a:t>BiCGStab</a:t>
            </a:r>
            <a:r>
              <a:rPr lang="en-US" dirty="0" smtClean="0"/>
              <a:t>)</a:t>
            </a:r>
          </a:p>
          <a:p>
            <a:pPr lvl="1"/>
            <a:r>
              <a:rPr lang="en-US" dirty="0" smtClean="0"/>
              <a:t>Interpolate, smooth</a:t>
            </a:r>
          </a:p>
          <a:p>
            <a:pPr lvl="1"/>
            <a:r>
              <a:rPr lang="en-US" dirty="0" smtClean="0"/>
              <a:t>Repeat until finest grid reached</a:t>
            </a:r>
          </a:p>
          <a:p>
            <a:pPr lvl="1"/>
            <a:r>
              <a:rPr lang="en-US" dirty="0" smtClean="0"/>
              <a:t>Repeat V-cycles until truncation error is reached</a:t>
            </a:r>
          </a:p>
          <a:p>
            <a:pPr lvl="1"/>
            <a:endParaRPr lang="en-US" dirty="0"/>
          </a:p>
          <a:p>
            <a:pPr lvl="1"/>
            <a:endParaRPr lang="en-US" dirty="0" smtClean="0"/>
          </a:p>
          <a:p>
            <a:pPr lvl="1"/>
            <a:endParaRPr lang="en-US" dirty="0"/>
          </a:p>
          <a:p>
            <a:pPr marL="0" lvl="1" indent="0">
              <a:buNone/>
            </a:pPr>
            <a:endParaRPr lang="en-US" dirty="0" smtClean="0"/>
          </a:p>
          <a:p>
            <a:pPr lvl="1"/>
            <a:endParaRPr lang="en-US" dirty="0"/>
          </a:p>
          <a:p>
            <a:pPr marL="0" lvl="1" indent="0">
              <a:buNone/>
            </a:pPr>
            <a:endParaRPr lang="en-US" dirty="0"/>
          </a:p>
          <a:p>
            <a:pPr lvl="1"/>
            <a:endParaRPr lang="en-US" dirty="0"/>
          </a:p>
        </p:txBody>
      </p:sp>
      <p:sp>
        <p:nvSpPr>
          <p:cNvPr id="3" name="Slide Number Placeholder 2"/>
          <p:cNvSpPr>
            <a:spLocks noGrp="1"/>
          </p:cNvSpPr>
          <p:nvPr>
            <p:ph type="sldNum" sz="quarter" idx="4294967295"/>
          </p:nvPr>
        </p:nvSpPr>
        <p:spPr>
          <a:xfrm>
            <a:off x="6766560" y="6356350"/>
            <a:ext cx="2133600" cy="365125"/>
          </a:xfrm>
          <a:prstGeom prst="rect">
            <a:avLst/>
          </a:prstGeom>
        </p:spPr>
        <p:txBody>
          <a:bodyPr/>
          <a:lstStyle/>
          <a:p>
            <a:fld id="{2983BA19-16D8-49EA-A72C-124EBFB73C78}" type="slidenum">
              <a:rPr lang="en-US" smtClean="0"/>
              <a:pPr/>
              <a:t>40</a:t>
            </a:fld>
            <a:endParaRPr lang="en-US"/>
          </a:p>
        </p:txBody>
      </p:sp>
      <p:sp>
        <p:nvSpPr>
          <p:cNvPr id="4" name="Title 3"/>
          <p:cNvSpPr>
            <a:spLocks noGrp="1"/>
          </p:cNvSpPr>
          <p:nvPr>
            <p:ph type="title"/>
          </p:nvPr>
        </p:nvSpPr>
        <p:spPr/>
        <p:txBody>
          <a:bodyPr/>
          <a:lstStyle/>
          <a:p>
            <a:r>
              <a:rPr lang="en-US" dirty="0" err="1" smtClean="0"/>
              <a:t>Multigrid</a:t>
            </a:r>
            <a:r>
              <a:rPr lang="en-US" dirty="0" smtClean="0"/>
              <a:t> Overview – “V” cycle</a:t>
            </a:r>
            <a:endParaRPr lang="en-US" dirty="0"/>
          </a:p>
        </p:txBody>
      </p:sp>
      <p:sp>
        <p:nvSpPr>
          <p:cNvPr id="87" name="Oval 86"/>
          <p:cNvSpPr/>
          <p:nvPr/>
        </p:nvSpPr>
        <p:spPr>
          <a:xfrm>
            <a:off x="2895600" y="38862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grpSp>
        <p:nvGrpSpPr>
          <p:cNvPr id="5" name="Group 87"/>
          <p:cNvGrpSpPr/>
          <p:nvPr/>
        </p:nvGrpSpPr>
        <p:grpSpPr>
          <a:xfrm rot="5400000">
            <a:off x="2933700" y="3848100"/>
            <a:ext cx="1905000" cy="1981200"/>
            <a:chOff x="3200400" y="3581400"/>
            <a:chExt cx="1905000" cy="1981200"/>
          </a:xfrm>
        </p:grpSpPr>
        <p:sp>
          <p:nvSpPr>
            <p:cNvPr id="89" name="Oval 88"/>
            <p:cNvSpPr/>
            <p:nvPr/>
          </p:nvSpPr>
          <p:spPr>
            <a:xfrm>
              <a:off x="3200400" y="53340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90" name="Oval 89"/>
            <p:cNvSpPr/>
            <p:nvPr/>
          </p:nvSpPr>
          <p:spPr>
            <a:xfrm>
              <a:off x="4038600" y="44196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91" name="Straight Connector 90"/>
            <p:cNvCxnSpPr>
              <a:stCxn id="90" idx="3"/>
            </p:cNvCxnSpPr>
            <p:nvPr/>
          </p:nvCxnSpPr>
          <p:spPr>
            <a:xfrm flipH="1">
              <a:off x="3352800" y="4614722"/>
              <a:ext cx="719278" cy="752756"/>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92" name="Straight Connector 91"/>
            <p:cNvCxnSpPr>
              <a:endCxn id="90" idx="7"/>
            </p:cNvCxnSpPr>
            <p:nvPr/>
          </p:nvCxnSpPr>
          <p:spPr>
            <a:xfrm flipH="1">
              <a:off x="4233722" y="3733800"/>
              <a:ext cx="719278" cy="719278"/>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93" name="Oval 92"/>
            <p:cNvSpPr/>
            <p:nvPr/>
          </p:nvSpPr>
          <p:spPr>
            <a:xfrm>
              <a:off x="4876800" y="35814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grpSp>
      <p:sp>
        <p:nvSpPr>
          <p:cNvPr id="94" name="Oval 93"/>
          <p:cNvSpPr/>
          <p:nvPr/>
        </p:nvSpPr>
        <p:spPr>
          <a:xfrm>
            <a:off x="4648200" y="55626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95" name="Oval 94"/>
          <p:cNvSpPr/>
          <p:nvPr/>
        </p:nvSpPr>
        <p:spPr>
          <a:xfrm>
            <a:off x="5486400" y="46482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96" name="Straight Connector 95"/>
          <p:cNvCxnSpPr>
            <a:stCxn id="95" idx="3"/>
          </p:cNvCxnSpPr>
          <p:nvPr/>
        </p:nvCxnSpPr>
        <p:spPr>
          <a:xfrm flipH="1">
            <a:off x="4800600" y="4843322"/>
            <a:ext cx="719278" cy="752756"/>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97" name="Straight Connector 96"/>
          <p:cNvCxnSpPr>
            <a:endCxn id="95" idx="7"/>
          </p:cNvCxnSpPr>
          <p:nvPr/>
        </p:nvCxnSpPr>
        <p:spPr>
          <a:xfrm flipH="1">
            <a:off x="5681522" y="3962400"/>
            <a:ext cx="719278" cy="719278"/>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98" name="Oval 97"/>
          <p:cNvSpPr/>
          <p:nvPr/>
        </p:nvSpPr>
        <p:spPr>
          <a:xfrm>
            <a:off x="6324600" y="38100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99" name="Oval 98"/>
          <p:cNvSpPr/>
          <p:nvPr/>
        </p:nvSpPr>
        <p:spPr>
          <a:xfrm>
            <a:off x="6324600" y="38100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grpSp>
        <p:nvGrpSpPr>
          <p:cNvPr id="6" name="Group 125"/>
          <p:cNvGrpSpPr/>
          <p:nvPr/>
        </p:nvGrpSpPr>
        <p:grpSpPr>
          <a:xfrm>
            <a:off x="4953000" y="5638800"/>
            <a:ext cx="1828800" cy="612648"/>
            <a:chOff x="-1752600" y="1903412"/>
            <a:chExt cx="1828800" cy="614236"/>
          </a:xfrm>
        </p:grpSpPr>
        <p:cxnSp>
          <p:nvCxnSpPr>
            <p:cNvPr id="102" name="Straight Connector 101"/>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3" name="Straight Connector 102"/>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4" name="Straight Connector 103"/>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5" name="Straight Connector 104"/>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6" name="Straight Connector 105"/>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07" name="Straight Connector 106"/>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nvGrpSpPr>
          <p:cNvPr id="7" name="Group 107"/>
          <p:cNvGrpSpPr/>
          <p:nvPr/>
        </p:nvGrpSpPr>
        <p:grpSpPr>
          <a:xfrm>
            <a:off x="7162800" y="3733800"/>
            <a:ext cx="1828800" cy="612648"/>
            <a:chOff x="-1752600" y="1903412"/>
            <a:chExt cx="1828800" cy="614236"/>
          </a:xfrm>
        </p:grpSpPr>
        <p:cxnSp>
          <p:nvCxnSpPr>
            <p:cNvPr id="109" name="Straight Connector 108"/>
            <p:cNvCxnSpPr/>
            <p:nvPr/>
          </p:nvCxnSpPr>
          <p:spPr bwMode="auto">
            <a:xfrm>
              <a:off x="-1676400" y="1981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0" name="Straight Connector 109"/>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1" name="Straight Connector 110"/>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2" name="Straight Connector 111"/>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3" name="Straight Connector 112"/>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4" name="Straight Connector 113"/>
            <p:cNvCxnSpPr/>
            <p:nvPr/>
          </p:nvCxnSpPr>
          <p:spPr bwMode="auto">
            <a:xfrm>
              <a:off x="-1524000" y="2133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5" name="Straight Connector 114"/>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6" name="Straight Connector 115"/>
            <p:cNvCxnSpPr/>
            <p:nvPr/>
          </p:nvCxnSpPr>
          <p:spPr bwMode="auto">
            <a:xfrm>
              <a:off x="-1603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7" name="Straight Connector 116"/>
            <p:cNvCxnSpPr/>
            <p:nvPr/>
          </p:nvCxnSpPr>
          <p:spPr bwMode="auto">
            <a:xfrm>
              <a:off x="-1298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8" name="Straight Connector 117"/>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19" name="Straight Connector 118"/>
            <p:cNvCxnSpPr/>
            <p:nvPr/>
          </p:nvCxnSpPr>
          <p:spPr bwMode="auto">
            <a:xfrm>
              <a:off x="-1371600" y="22860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0" name="Straight Connector 119"/>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1" name="Straight Connector 120"/>
            <p:cNvCxnSpPr/>
            <p:nvPr/>
          </p:nvCxnSpPr>
          <p:spPr bwMode="auto">
            <a:xfrm>
              <a:off x="-1219200" y="2438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2" name="Straight Connector 121"/>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3" name="Straight Connector 122"/>
            <p:cNvCxnSpPr/>
            <p:nvPr/>
          </p:nvCxnSpPr>
          <p:spPr bwMode="auto">
            <a:xfrm>
              <a:off x="-9936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4" name="Straight Connector 123"/>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5" name="Straight Connector 124"/>
            <p:cNvCxnSpPr/>
            <p:nvPr/>
          </p:nvCxnSpPr>
          <p:spPr bwMode="auto">
            <a:xfrm>
              <a:off x="-6888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6" name="Straight Connector 125"/>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nvGrpSpPr>
          <p:cNvPr id="8" name="Group 114"/>
          <p:cNvGrpSpPr/>
          <p:nvPr/>
        </p:nvGrpSpPr>
        <p:grpSpPr>
          <a:xfrm>
            <a:off x="6172200" y="4648200"/>
            <a:ext cx="1828800" cy="612648"/>
            <a:chOff x="-1752600" y="1903412"/>
            <a:chExt cx="1828800" cy="614236"/>
          </a:xfrm>
        </p:grpSpPr>
        <p:cxnSp>
          <p:nvCxnSpPr>
            <p:cNvPr id="128" name="Straight Connector 127"/>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29" name="Straight Connector 128"/>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0" name="Straight Connector 129"/>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1" name="Straight Connector 130"/>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2" name="Straight Connector 131"/>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3" name="Straight Connector 132"/>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4" name="Straight Connector 133"/>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5" name="Straight Connector 134"/>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6" name="Straight Connector 135"/>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137" name="Straight Connector 136"/>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sp>
        <p:nvSpPr>
          <p:cNvPr id="143" name="TextBox 142"/>
          <p:cNvSpPr txBox="1"/>
          <p:nvPr/>
        </p:nvSpPr>
        <p:spPr>
          <a:xfrm>
            <a:off x="3048000" y="3733800"/>
            <a:ext cx="1295400" cy="369332"/>
          </a:xfrm>
          <a:prstGeom prst="rect">
            <a:avLst/>
          </a:prstGeom>
          <a:noFill/>
        </p:spPr>
        <p:txBody>
          <a:bodyPr wrap="square" lIns="137160" rIns="182880" rtlCol="0">
            <a:spAutoFit/>
          </a:bodyPr>
          <a:lstStyle/>
          <a:p>
            <a:r>
              <a:rPr lang="en-US" dirty="0" smtClean="0"/>
              <a:t>smooth</a:t>
            </a:r>
          </a:p>
        </p:txBody>
      </p:sp>
      <p:sp>
        <p:nvSpPr>
          <p:cNvPr id="144" name="TextBox 143"/>
          <p:cNvSpPr txBox="1"/>
          <p:nvPr/>
        </p:nvSpPr>
        <p:spPr>
          <a:xfrm>
            <a:off x="3124200" y="4191000"/>
            <a:ext cx="1066800" cy="369332"/>
          </a:xfrm>
          <a:prstGeom prst="rect">
            <a:avLst/>
          </a:prstGeom>
          <a:noFill/>
        </p:spPr>
        <p:txBody>
          <a:bodyPr wrap="square" lIns="137160" rIns="182880" rtlCol="0">
            <a:spAutoFit/>
          </a:bodyPr>
          <a:lstStyle/>
          <a:p>
            <a:r>
              <a:rPr lang="en-US" dirty="0" smtClean="0"/>
              <a:t>restrict</a:t>
            </a:r>
          </a:p>
        </p:txBody>
      </p:sp>
      <p:sp>
        <p:nvSpPr>
          <p:cNvPr id="145" name="TextBox 144"/>
          <p:cNvSpPr txBox="1"/>
          <p:nvPr/>
        </p:nvSpPr>
        <p:spPr>
          <a:xfrm>
            <a:off x="3810000" y="5029200"/>
            <a:ext cx="1066800" cy="369332"/>
          </a:xfrm>
          <a:prstGeom prst="rect">
            <a:avLst/>
          </a:prstGeom>
          <a:noFill/>
        </p:spPr>
        <p:txBody>
          <a:bodyPr wrap="square" lIns="137160" rIns="182880" rtlCol="0">
            <a:spAutoFit/>
          </a:bodyPr>
          <a:lstStyle/>
          <a:p>
            <a:r>
              <a:rPr lang="en-US" dirty="0" smtClean="0"/>
              <a:t>restrict</a:t>
            </a:r>
          </a:p>
        </p:txBody>
      </p:sp>
      <p:sp>
        <p:nvSpPr>
          <p:cNvPr id="146" name="TextBox 145"/>
          <p:cNvSpPr txBox="1"/>
          <p:nvPr/>
        </p:nvSpPr>
        <p:spPr>
          <a:xfrm>
            <a:off x="4038600" y="4648200"/>
            <a:ext cx="1219200" cy="369332"/>
          </a:xfrm>
          <a:prstGeom prst="rect">
            <a:avLst/>
          </a:prstGeom>
          <a:noFill/>
        </p:spPr>
        <p:txBody>
          <a:bodyPr wrap="square" lIns="137160" rIns="182880" rtlCol="0">
            <a:spAutoFit/>
          </a:bodyPr>
          <a:lstStyle/>
          <a:p>
            <a:r>
              <a:rPr lang="en-US" dirty="0" smtClean="0"/>
              <a:t>smooth</a:t>
            </a:r>
          </a:p>
        </p:txBody>
      </p:sp>
      <p:sp>
        <p:nvSpPr>
          <p:cNvPr id="147" name="TextBox 146"/>
          <p:cNvSpPr txBox="1"/>
          <p:nvPr/>
        </p:nvSpPr>
        <p:spPr>
          <a:xfrm>
            <a:off x="5715000" y="4648200"/>
            <a:ext cx="1143000" cy="369332"/>
          </a:xfrm>
          <a:prstGeom prst="rect">
            <a:avLst/>
          </a:prstGeom>
          <a:noFill/>
        </p:spPr>
        <p:txBody>
          <a:bodyPr wrap="square" lIns="137160" rIns="182880" rtlCol="0">
            <a:spAutoFit/>
          </a:bodyPr>
          <a:lstStyle/>
          <a:p>
            <a:r>
              <a:rPr lang="en-US" dirty="0" smtClean="0"/>
              <a:t>smooth</a:t>
            </a:r>
          </a:p>
        </p:txBody>
      </p:sp>
      <p:sp>
        <p:nvSpPr>
          <p:cNvPr id="148" name="TextBox 147"/>
          <p:cNvSpPr txBox="1"/>
          <p:nvPr/>
        </p:nvSpPr>
        <p:spPr>
          <a:xfrm>
            <a:off x="6629400" y="3810000"/>
            <a:ext cx="1143000" cy="369332"/>
          </a:xfrm>
          <a:prstGeom prst="rect">
            <a:avLst/>
          </a:prstGeom>
          <a:noFill/>
        </p:spPr>
        <p:txBody>
          <a:bodyPr wrap="square" lIns="137160" rIns="182880" rtlCol="0">
            <a:spAutoFit/>
          </a:bodyPr>
          <a:lstStyle/>
          <a:p>
            <a:r>
              <a:rPr lang="en-US" dirty="0" smtClean="0"/>
              <a:t>smooth</a:t>
            </a:r>
          </a:p>
        </p:txBody>
      </p:sp>
      <p:sp>
        <p:nvSpPr>
          <p:cNvPr id="149" name="TextBox 148"/>
          <p:cNvSpPr txBox="1"/>
          <p:nvPr/>
        </p:nvSpPr>
        <p:spPr>
          <a:xfrm>
            <a:off x="4648200" y="5029200"/>
            <a:ext cx="14478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150" name="TextBox 149"/>
          <p:cNvSpPr txBox="1"/>
          <p:nvPr/>
        </p:nvSpPr>
        <p:spPr>
          <a:xfrm>
            <a:off x="5334000" y="4114800"/>
            <a:ext cx="14478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154" name="TextBox 153"/>
          <p:cNvSpPr txBox="1"/>
          <p:nvPr/>
        </p:nvSpPr>
        <p:spPr>
          <a:xfrm>
            <a:off x="3657600" y="5791200"/>
            <a:ext cx="1600200" cy="369332"/>
          </a:xfrm>
          <a:prstGeom prst="rect">
            <a:avLst/>
          </a:prstGeom>
          <a:noFill/>
        </p:spPr>
        <p:txBody>
          <a:bodyPr wrap="square" lIns="137160" rIns="182880" rtlCol="0">
            <a:spAutoFit/>
          </a:bodyPr>
          <a:lstStyle/>
          <a:p>
            <a:pPr algn="ctr"/>
            <a:r>
              <a:rPr lang="en-US" dirty="0" smtClean="0"/>
              <a:t>bottom solve</a:t>
            </a: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2329761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2144" y="1066800"/>
            <a:ext cx="6925056" cy="4876800"/>
          </a:xfrm>
        </p:spPr>
        <p:txBody>
          <a:bodyPr/>
          <a:lstStyle/>
          <a:p>
            <a:pPr lvl="1"/>
            <a:r>
              <a:rPr lang="en-US" dirty="0" smtClean="0"/>
              <a:t>Start at coarsest grid level</a:t>
            </a:r>
          </a:p>
          <a:p>
            <a:pPr lvl="1"/>
            <a:r>
              <a:rPr lang="en-US" dirty="0" smtClean="0"/>
              <a:t>Interpolate (prolongate) to next finer grid level</a:t>
            </a:r>
          </a:p>
          <a:p>
            <a:pPr lvl="1"/>
            <a:r>
              <a:rPr lang="en-US" dirty="0" smtClean="0"/>
              <a:t>V-cycle</a:t>
            </a:r>
          </a:p>
          <a:p>
            <a:pPr lvl="1"/>
            <a:r>
              <a:rPr lang="en-US" dirty="0" smtClean="0"/>
              <a:t>Repeat until finest grid level</a:t>
            </a:r>
          </a:p>
          <a:p>
            <a:pPr lvl="1"/>
            <a:endParaRPr lang="en-US" dirty="0" smtClean="0"/>
          </a:p>
          <a:p>
            <a:pPr lvl="1"/>
            <a:endParaRPr lang="en-US" dirty="0"/>
          </a:p>
          <a:p>
            <a:pPr lvl="1"/>
            <a:endParaRPr lang="en-US" dirty="0" smtClean="0"/>
          </a:p>
          <a:p>
            <a:pPr lvl="1"/>
            <a:endParaRPr lang="en-US" dirty="0"/>
          </a:p>
          <a:p>
            <a:pPr marL="0" lvl="1" indent="0">
              <a:buNone/>
            </a:pPr>
            <a:endParaRPr lang="en-US" dirty="0" smtClean="0"/>
          </a:p>
          <a:p>
            <a:pPr lvl="1"/>
            <a:endParaRPr lang="en-US" dirty="0"/>
          </a:p>
          <a:p>
            <a:pPr marL="0" lvl="1" indent="0">
              <a:buNone/>
            </a:pPr>
            <a:endParaRPr lang="en-US" dirty="0"/>
          </a:p>
          <a:p>
            <a:pPr lvl="1"/>
            <a:endParaRPr lang="en-US" dirty="0"/>
          </a:p>
        </p:txBody>
      </p:sp>
      <p:sp>
        <p:nvSpPr>
          <p:cNvPr id="3" name="Slide Number Placeholder 2"/>
          <p:cNvSpPr>
            <a:spLocks noGrp="1"/>
          </p:cNvSpPr>
          <p:nvPr>
            <p:ph type="sldNum" sz="quarter" idx="4294967295"/>
          </p:nvPr>
        </p:nvSpPr>
        <p:spPr>
          <a:xfrm>
            <a:off x="6766560" y="6356350"/>
            <a:ext cx="2133600" cy="365125"/>
          </a:xfrm>
          <a:prstGeom prst="rect">
            <a:avLst/>
          </a:prstGeom>
        </p:spPr>
        <p:txBody>
          <a:bodyPr/>
          <a:lstStyle/>
          <a:p>
            <a:fld id="{2983BA19-16D8-49EA-A72C-124EBFB73C78}" type="slidenum">
              <a:rPr lang="en-US" smtClean="0"/>
              <a:pPr/>
              <a:t>41</a:t>
            </a:fld>
            <a:endParaRPr lang="en-US"/>
          </a:p>
        </p:txBody>
      </p:sp>
      <p:sp>
        <p:nvSpPr>
          <p:cNvPr id="4" name="Title 3"/>
          <p:cNvSpPr>
            <a:spLocks noGrp="1"/>
          </p:cNvSpPr>
          <p:nvPr>
            <p:ph type="title"/>
          </p:nvPr>
        </p:nvSpPr>
        <p:spPr/>
        <p:txBody>
          <a:bodyPr/>
          <a:lstStyle/>
          <a:p>
            <a:r>
              <a:rPr lang="en-US" dirty="0" err="1" smtClean="0"/>
              <a:t>Multigrid</a:t>
            </a:r>
            <a:r>
              <a:rPr lang="en-US" dirty="0" smtClean="0"/>
              <a:t> Overview – “F” cycle</a:t>
            </a:r>
            <a:endParaRPr lang="en-US" dirty="0"/>
          </a:p>
        </p:txBody>
      </p:sp>
      <p:sp>
        <p:nvSpPr>
          <p:cNvPr id="5" name="Oval 4"/>
          <p:cNvSpPr/>
          <p:nvPr/>
        </p:nvSpPr>
        <p:spPr>
          <a:xfrm>
            <a:off x="762000" y="52578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8" name="Oval 7"/>
          <p:cNvSpPr/>
          <p:nvPr/>
        </p:nvSpPr>
        <p:spPr>
          <a:xfrm>
            <a:off x="1524000" y="42672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10" name="Oval 9"/>
          <p:cNvSpPr/>
          <p:nvPr/>
        </p:nvSpPr>
        <p:spPr>
          <a:xfrm>
            <a:off x="2362200" y="51816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12" name="Straight Connector 11"/>
          <p:cNvCxnSpPr>
            <a:stCxn id="8" idx="5"/>
            <a:endCxn id="10" idx="1"/>
          </p:cNvCxnSpPr>
          <p:nvPr/>
        </p:nvCxnSpPr>
        <p:spPr>
          <a:xfrm>
            <a:off x="1719122" y="4462322"/>
            <a:ext cx="676556" cy="752756"/>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15" name="Straight Connector 14"/>
          <p:cNvCxnSpPr>
            <a:stCxn id="8" idx="3"/>
            <a:endCxn id="5" idx="0"/>
          </p:cNvCxnSpPr>
          <p:nvPr/>
        </p:nvCxnSpPr>
        <p:spPr>
          <a:xfrm flipH="1">
            <a:off x="876300" y="4462322"/>
            <a:ext cx="681178" cy="795478"/>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16" name="Oval 15"/>
          <p:cNvSpPr/>
          <p:nvPr/>
        </p:nvSpPr>
        <p:spPr>
          <a:xfrm>
            <a:off x="3200400" y="42672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17" name="Straight Connector 16"/>
          <p:cNvCxnSpPr>
            <a:stCxn id="16" idx="3"/>
          </p:cNvCxnSpPr>
          <p:nvPr/>
        </p:nvCxnSpPr>
        <p:spPr>
          <a:xfrm flipH="1">
            <a:off x="2514600" y="4462322"/>
            <a:ext cx="719278" cy="752756"/>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18" name="Straight Connector 17"/>
          <p:cNvCxnSpPr>
            <a:endCxn id="16" idx="7"/>
          </p:cNvCxnSpPr>
          <p:nvPr/>
        </p:nvCxnSpPr>
        <p:spPr>
          <a:xfrm flipH="1">
            <a:off x="3395522" y="3581400"/>
            <a:ext cx="719278" cy="719278"/>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19" name="Oval 18"/>
          <p:cNvSpPr/>
          <p:nvPr/>
        </p:nvSpPr>
        <p:spPr>
          <a:xfrm>
            <a:off x="4038600" y="34290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grpSp>
        <p:nvGrpSpPr>
          <p:cNvPr id="6" name="Group 30"/>
          <p:cNvGrpSpPr/>
          <p:nvPr/>
        </p:nvGrpSpPr>
        <p:grpSpPr>
          <a:xfrm rot="5400000">
            <a:off x="4076700" y="3390900"/>
            <a:ext cx="1905000" cy="1981200"/>
            <a:chOff x="3200400" y="3581400"/>
            <a:chExt cx="1905000" cy="1981200"/>
          </a:xfrm>
        </p:grpSpPr>
        <p:sp>
          <p:nvSpPr>
            <p:cNvPr id="26" name="Oval 25"/>
            <p:cNvSpPr/>
            <p:nvPr/>
          </p:nvSpPr>
          <p:spPr>
            <a:xfrm>
              <a:off x="3200400" y="53340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27" name="Oval 26"/>
            <p:cNvSpPr/>
            <p:nvPr/>
          </p:nvSpPr>
          <p:spPr>
            <a:xfrm>
              <a:off x="4038600" y="44196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28" name="Straight Connector 27"/>
            <p:cNvCxnSpPr>
              <a:stCxn id="27" idx="3"/>
            </p:cNvCxnSpPr>
            <p:nvPr/>
          </p:nvCxnSpPr>
          <p:spPr>
            <a:xfrm flipH="1">
              <a:off x="3352800" y="4614722"/>
              <a:ext cx="719278" cy="752756"/>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29" name="Straight Connector 28"/>
            <p:cNvCxnSpPr>
              <a:endCxn id="27" idx="7"/>
            </p:cNvCxnSpPr>
            <p:nvPr/>
          </p:nvCxnSpPr>
          <p:spPr>
            <a:xfrm flipH="1">
              <a:off x="4233722" y="3733800"/>
              <a:ext cx="719278" cy="719278"/>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30" name="Oval 29"/>
            <p:cNvSpPr/>
            <p:nvPr/>
          </p:nvSpPr>
          <p:spPr>
            <a:xfrm>
              <a:off x="4876800" y="35814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grpSp>
      <p:sp>
        <p:nvSpPr>
          <p:cNvPr id="32" name="Oval 31"/>
          <p:cNvSpPr/>
          <p:nvPr/>
        </p:nvSpPr>
        <p:spPr>
          <a:xfrm>
            <a:off x="5791200" y="51054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33" name="Oval 32"/>
          <p:cNvSpPr/>
          <p:nvPr/>
        </p:nvSpPr>
        <p:spPr>
          <a:xfrm>
            <a:off x="6629400" y="41910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34" name="Straight Connector 33"/>
          <p:cNvCxnSpPr>
            <a:stCxn id="33" idx="3"/>
          </p:cNvCxnSpPr>
          <p:nvPr/>
        </p:nvCxnSpPr>
        <p:spPr>
          <a:xfrm flipH="1">
            <a:off x="5943600" y="4386122"/>
            <a:ext cx="719278" cy="752756"/>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35" name="Straight Connector 34"/>
          <p:cNvCxnSpPr>
            <a:endCxn id="33" idx="7"/>
          </p:cNvCxnSpPr>
          <p:nvPr/>
        </p:nvCxnSpPr>
        <p:spPr>
          <a:xfrm flipH="1">
            <a:off x="6824522" y="3505200"/>
            <a:ext cx="719278" cy="719278"/>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36" name="Oval 35"/>
          <p:cNvSpPr/>
          <p:nvPr/>
        </p:nvSpPr>
        <p:spPr>
          <a:xfrm>
            <a:off x="7467600" y="33528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37" name="Oval 36"/>
          <p:cNvSpPr/>
          <p:nvPr/>
        </p:nvSpPr>
        <p:spPr>
          <a:xfrm>
            <a:off x="7467600" y="3352800"/>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40" name="Rectangle 39"/>
          <p:cNvSpPr/>
          <p:nvPr/>
        </p:nvSpPr>
        <p:spPr>
          <a:xfrm>
            <a:off x="3886200" y="3200400"/>
            <a:ext cx="3962400" cy="2667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a:bodyPr>
          <a:lstStyle/>
          <a:p>
            <a:pPr algn="ctr"/>
            <a:endParaRPr lang="en-US" sz="1100" dirty="0" smtClean="0">
              <a:solidFill>
                <a:schemeClr val="tx1"/>
              </a:solidFill>
            </a:endParaRPr>
          </a:p>
        </p:txBody>
      </p:sp>
      <p:sp>
        <p:nvSpPr>
          <p:cNvPr id="41" name="TextBox 40"/>
          <p:cNvSpPr txBox="1"/>
          <p:nvPr/>
        </p:nvSpPr>
        <p:spPr>
          <a:xfrm>
            <a:off x="4724400" y="2743200"/>
            <a:ext cx="2209800" cy="369332"/>
          </a:xfrm>
          <a:prstGeom prst="rect">
            <a:avLst/>
          </a:prstGeom>
          <a:noFill/>
        </p:spPr>
        <p:txBody>
          <a:bodyPr wrap="square" lIns="137160" rIns="182880" rtlCol="0">
            <a:spAutoFit/>
          </a:bodyPr>
          <a:lstStyle/>
          <a:p>
            <a:pPr algn="ctr"/>
            <a:r>
              <a:rPr lang="en-US" dirty="0" smtClean="0">
                <a:solidFill>
                  <a:srgbClr val="FF0000"/>
                </a:solidFill>
              </a:rPr>
              <a:t>V-Cycle</a:t>
            </a:r>
          </a:p>
        </p:txBody>
      </p:sp>
      <p:grpSp>
        <p:nvGrpSpPr>
          <p:cNvPr id="7" name="Group 125"/>
          <p:cNvGrpSpPr/>
          <p:nvPr/>
        </p:nvGrpSpPr>
        <p:grpSpPr>
          <a:xfrm>
            <a:off x="4191000" y="4953000"/>
            <a:ext cx="1828800" cy="612648"/>
            <a:chOff x="-1752600" y="1903412"/>
            <a:chExt cx="1828800" cy="614236"/>
          </a:xfrm>
        </p:grpSpPr>
        <p:cxnSp>
          <p:nvCxnSpPr>
            <p:cNvPr id="43" name="Straight Connector 42"/>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44" name="Straight Connector 43"/>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45" name="Straight Connector 44"/>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46" name="Straight Connector 45"/>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47" name="Straight Connector 46"/>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48" name="Straight Connector 47"/>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nvGrpSpPr>
          <p:cNvPr id="9" name="Group 48"/>
          <p:cNvGrpSpPr/>
          <p:nvPr/>
        </p:nvGrpSpPr>
        <p:grpSpPr>
          <a:xfrm>
            <a:off x="2286000" y="3124200"/>
            <a:ext cx="1828800" cy="612648"/>
            <a:chOff x="-1752600" y="1903412"/>
            <a:chExt cx="1828800" cy="614236"/>
          </a:xfrm>
        </p:grpSpPr>
        <p:cxnSp>
          <p:nvCxnSpPr>
            <p:cNvPr id="50" name="Straight Connector 49"/>
            <p:cNvCxnSpPr/>
            <p:nvPr/>
          </p:nvCxnSpPr>
          <p:spPr bwMode="auto">
            <a:xfrm>
              <a:off x="-1676400" y="1981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1" name="Straight Connector 50"/>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2" name="Straight Connector 51"/>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3" name="Straight Connector 52"/>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4" name="Straight Connector 53"/>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5" name="Straight Connector 54"/>
            <p:cNvCxnSpPr/>
            <p:nvPr/>
          </p:nvCxnSpPr>
          <p:spPr bwMode="auto">
            <a:xfrm>
              <a:off x="-1524000" y="2133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6" name="Straight Connector 55"/>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7" name="Straight Connector 56"/>
            <p:cNvCxnSpPr/>
            <p:nvPr/>
          </p:nvCxnSpPr>
          <p:spPr bwMode="auto">
            <a:xfrm>
              <a:off x="-1603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8" name="Straight Connector 57"/>
            <p:cNvCxnSpPr/>
            <p:nvPr/>
          </p:nvCxnSpPr>
          <p:spPr bwMode="auto">
            <a:xfrm>
              <a:off x="-1298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59" name="Straight Connector 58"/>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0" name="Straight Connector 59"/>
            <p:cNvCxnSpPr/>
            <p:nvPr/>
          </p:nvCxnSpPr>
          <p:spPr bwMode="auto">
            <a:xfrm>
              <a:off x="-1371600" y="22860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1" name="Straight Connector 60"/>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2" name="Straight Connector 61"/>
            <p:cNvCxnSpPr/>
            <p:nvPr/>
          </p:nvCxnSpPr>
          <p:spPr bwMode="auto">
            <a:xfrm>
              <a:off x="-1219200" y="2438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3" name="Straight Connector 62"/>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4" name="Straight Connector 63"/>
            <p:cNvCxnSpPr/>
            <p:nvPr/>
          </p:nvCxnSpPr>
          <p:spPr bwMode="auto">
            <a:xfrm>
              <a:off x="-9936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5" name="Straight Connector 64"/>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6" name="Straight Connector 65"/>
            <p:cNvCxnSpPr/>
            <p:nvPr/>
          </p:nvCxnSpPr>
          <p:spPr bwMode="auto">
            <a:xfrm>
              <a:off x="-6888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67" name="Straight Connector 66"/>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grpSp>
        <p:nvGrpSpPr>
          <p:cNvPr id="11" name="Group 114"/>
          <p:cNvGrpSpPr/>
          <p:nvPr/>
        </p:nvGrpSpPr>
        <p:grpSpPr>
          <a:xfrm>
            <a:off x="3352800" y="4191000"/>
            <a:ext cx="1828800" cy="612648"/>
            <a:chOff x="-1752600" y="1903412"/>
            <a:chExt cx="1828800" cy="614236"/>
          </a:xfrm>
        </p:grpSpPr>
        <p:cxnSp>
          <p:nvCxnSpPr>
            <p:cNvPr id="69" name="Straight Connector 68"/>
            <p:cNvCxnSpPr/>
            <p:nvPr/>
          </p:nvCxnSpPr>
          <p:spPr bwMode="auto">
            <a:xfrm>
              <a:off x="-14478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0" name="Straight Connector 69"/>
            <p:cNvCxnSpPr/>
            <p:nvPr/>
          </p:nvCxnSpPr>
          <p:spPr bwMode="auto">
            <a:xfrm>
              <a:off x="-1749552" y="1903412"/>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1" name="Straight Connector 70"/>
            <p:cNvCxnSpPr/>
            <p:nvPr/>
          </p:nvCxnSpPr>
          <p:spPr bwMode="auto">
            <a:xfrm>
              <a:off x="-1600200" y="20574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2" name="Straight Connector 71"/>
            <p:cNvCxnSpPr/>
            <p:nvPr/>
          </p:nvCxnSpPr>
          <p:spPr bwMode="auto">
            <a:xfrm>
              <a:off x="-1752600"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3" name="Straight Connector 72"/>
            <p:cNvCxnSpPr/>
            <p:nvPr/>
          </p:nvCxnSpPr>
          <p:spPr bwMode="auto">
            <a:xfrm>
              <a:off x="-1444752" y="22098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4" name="Straight Connector 73"/>
            <p:cNvCxnSpPr/>
            <p:nvPr/>
          </p:nvCxnSpPr>
          <p:spPr bwMode="auto">
            <a:xfrm>
              <a:off x="-11460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5" name="Straight Connector 74"/>
            <p:cNvCxnSpPr/>
            <p:nvPr/>
          </p:nvCxnSpPr>
          <p:spPr bwMode="auto">
            <a:xfrm>
              <a:off x="-1292352" y="23622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6" name="Straight Connector 75"/>
            <p:cNvCxnSpPr/>
            <p:nvPr/>
          </p:nvCxnSpPr>
          <p:spPr bwMode="auto">
            <a:xfrm>
              <a:off x="-1143000" y="2514600"/>
              <a:ext cx="1216152" cy="158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7" name="Straight Connector 76"/>
            <p:cNvCxnSpPr/>
            <p:nvPr/>
          </p:nvCxnSpPr>
          <p:spPr bwMode="auto">
            <a:xfrm>
              <a:off x="-8412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cxnSp>
          <p:nvCxnSpPr>
            <p:cNvPr id="78" name="Straight Connector 77"/>
            <p:cNvCxnSpPr/>
            <p:nvPr/>
          </p:nvCxnSpPr>
          <p:spPr bwMode="auto">
            <a:xfrm>
              <a:off x="-536448" y="1905000"/>
              <a:ext cx="612648" cy="612648"/>
            </a:xfrm>
            <a:prstGeom prst="line">
              <a:avLst/>
            </a:prstGeom>
            <a:solidFill>
              <a:schemeClr val="accent1"/>
            </a:solidFill>
            <a:ln w="3175" cap="flat" cmpd="sng" algn="ctr">
              <a:solidFill>
                <a:schemeClr val="bg1">
                  <a:lumMod val="50000"/>
                </a:schemeClr>
              </a:solidFill>
              <a:prstDash val="solid"/>
              <a:round/>
              <a:headEnd type="none" w="med" len="med"/>
              <a:tailEnd type="none" w="med" len="med"/>
            </a:ln>
            <a:effectLst/>
          </p:spPr>
        </p:cxnSp>
      </p:grpSp>
      <p:sp>
        <p:nvSpPr>
          <p:cNvPr id="79" name="TextBox 78"/>
          <p:cNvSpPr txBox="1"/>
          <p:nvPr/>
        </p:nvSpPr>
        <p:spPr>
          <a:xfrm>
            <a:off x="457200" y="4724400"/>
            <a:ext cx="15240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80" name="TextBox 79"/>
          <p:cNvSpPr txBox="1"/>
          <p:nvPr/>
        </p:nvSpPr>
        <p:spPr>
          <a:xfrm>
            <a:off x="609600" y="4191000"/>
            <a:ext cx="1066800" cy="369332"/>
          </a:xfrm>
          <a:prstGeom prst="rect">
            <a:avLst/>
          </a:prstGeom>
          <a:noFill/>
        </p:spPr>
        <p:txBody>
          <a:bodyPr wrap="square" lIns="137160" rIns="182880" rtlCol="0">
            <a:spAutoFit/>
          </a:bodyPr>
          <a:lstStyle/>
          <a:p>
            <a:r>
              <a:rPr lang="en-US" dirty="0" smtClean="0"/>
              <a:t>smooth</a:t>
            </a:r>
          </a:p>
        </p:txBody>
      </p:sp>
      <p:sp>
        <p:nvSpPr>
          <p:cNvPr id="81" name="TextBox 80"/>
          <p:cNvSpPr txBox="1"/>
          <p:nvPr/>
        </p:nvSpPr>
        <p:spPr>
          <a:xfrm>
            <a:off x="1828800" y="5410200"/>
            <a:ext cx="1600200" cy="369332"/>
          </a:xfrm>
          <a:prstGeom prst="rect">
            <a:avLst/>
          </a:prstGeom>
          <a:noFill/>
        </p:spPr>
        <p:txBody>
          <a:bodyPr wrap="square" lIns="137160" rIns="182880" rtlCol="0">
            <a:spAutoFit/>
          </a:bodyPr>
          <a:lstStyle/>
          <a:p>
            <a:pPr algn="ctr"/>
            <a:r>
              <a:rPr lang="en-US" dirty="0" smtClean="0"/>
              <a:t>bottom solve</a:t>
            </a:r>
          </a:p>
        </p:txBody>
      </p:sp>
      <p:sp>
        <p:nvSpPr>
          <p:cNvPr id="82" name="TextBox 81"/>
          <p:cNvSpPr txBox="1"/>
          <p:nvPr/>
        </p:nvSpPr>
        <p:spPr>
          <a:xfrm>
            <a:off x="1524000" y="4572000"/>
            <a:ext cx="1295400" cy="369332"/>
          </a:xfrm>
          <a:prstGeom prst="rect">
            <a:avLst/>
          </a:prstGeom>
          <a:noFill/>
        </p:spPr>
        <p:txBody>
          <a:bodyPr wrap="square" lIns="137160" rIns="182880" rtlCol="0">
            <a:spAutoFit/>
          </a:bodyPr>
          <a:lstStyle/>
          <a:p>
            <a:r>
              <a:rPr lang="en-US" dirty="0" smtClean="0"/>
              <a:t>restrict</a:t>
            </a:r>
          </a:p>
        </p:txBody>
      </p:sp>
      <p:sp>
        <p:nvSpPr>
          <p:cNvPr id="83" name="TextBox 82"/>
          <p:cNvSpPr txBox="1"/>
          <p:nvPr/>
        </p:nvSpPr>
        <p:spPr>
          <a:xfrm>
            <a:off x="2286000" y="4648200"/>
            <a:ext cx="14478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84" name="TextBox 83"/>
          <p:cNvSpPr txBox="1"/>
          <p:nvPr/>
        </p:nvSpPr>
        <p:spPr>
          <a:xfrm>
            <a:off x="2286000" y="4191000"/>
            <a:ext cx="1066800" cy="369332"/>
          </a:xfrm>
          <a:prstGeom prst="rect">
            <a:avLst/>
          </a:prstGeom>
          <a:noFill/>
        </p:spPr>
        <p:txBody>
          <a:bodyPr wrap="square" lIns="137160" rIns="182880" rtlCol="0">
            <a:spAutoFit/>
          </a:bodyPr>
          <a:lstStyle/>
          <a:p>
            <a:r>
              <a:rPr lang="en-US" dirty="0" smtClean="0"/>
              <a:t>smooth</a:t>
            </a:r>
          </a:p>
        </p:txBody>
      </p:sp>
      <p:sp>
        <p:nvSpPr>
          <p:cNvPr id="85" name="TextBox 84"/>
          <p:cNvSpPr txBox="1"/>
          <p:nvPr/>
        </p:nvSpPr>
        <p:spPr>
          <a:xfrm>
            <a:off x="228600" y="5410200"/>
            <a:ext cx="1600200" cy="369332"/>
          </a:xfrm>
          <a:prstGeom prst="rect">
            <a:avLst/>
          </a:prstGeom>
          <a:noFill/>
        </p:spPr>
        <p:txBody>
          <a:bodyPr wrap="square" lIns="137160" rIns="182880" rtlCol="0">
            <a:spAutoFit/>
          </a:bodyPr>
          <a:lstStyle/>
          <a:p>
            <a:pPr algn="ctr"/>
            <a:r>
              <a:rPr lang="en-US" dirty="0" smtClean="0"/>
              <a:t>bottom solve</a:t>
            </a:r>
          </a:p>
        </p:txBody>
      </p:sp>
      <p:sp>
        <p:nvSpPr>
          <p:cNvPr id="86" name="TextBox 85"/>
          <p:cNvSpPr txBox="1"/>
          <p:nvPr/>
        </p:nvSpPr>
        <p:spPr>
          <a:xfrm>
            <a:off x="3048000" y="3733800"/>
            <a:ext cx="14478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87" name="TextBox 86"/>
          <p:cNvSpPr txBox="1"/>
          <p:nvPr/>
        </p:nvSpPr>
        <p:spPr>
          <a:xfrm>
            <a:off x="4191000" y="3276600"/>
            <a:ext cx="1066800" cy="369332"/>
          </a:xfrm>
          <a:prstGeom prst="rect">
            <a:avLst/>
          </a:prstGeom>
          <a:noFill/>
        </p:spPr>
        <p:txBody>
          <a:bodyPr wrap="square" lIns="137160" rIns="182880" rtlCol="0">
            <a:spAutoFit/>
          </a:bodyPr>
          <a:lstStyle/>
          <a:p>
            <a:r>
              <a:rPr lang="en-US" dirty="0" smtClean="0"/>
              <a:t>smooth</a:t>
            </a:r>
          </a:p>
        </p:txBody>
      </p:sp>
      <p:sp>
        <p:nvSpPr>
          <p:cNvPr id="88" name="TextBox 87"/>
          <p:cNvSpPr txBox="1"/>
          <p:nvPr/>
        </p:nvSpPr>
        <p:spPr>
          <a:xfrm>
            <a:off x="4267200" y="3733800"/>
            <a:ext cx="1066800" cy="369332"/>
          </a:xfrm>
          <a:prstGeom prst="rect">
            <a:avLst/>
          </a:prstGeom>
          <a:noFill/>
        </p:spPr>
        <p:txBody>
          <a:bodyPr wrap="square" lIns="137160" rIns="182880" rtlCol="0">
            <a:spAutoFit/>
          </a:bodyPr>
          <a:lstStyle/>
          <a:p>
            <a:r>
              <a:rPr lang="en-US" dirty="0" smtClean="0"/>
              <a:t>restrict</a:t>
            </a:r>
          </a:p>
        </p:txBody>
      </p:sp>
      <p:sp>
        <p:nvSpPr>
          <p:cNvPr id="89" name="TextBox 88"/>
          <p:cNvSpPr txBox="1"/>
          <p:nvPr/>
        </p:nvSpPr>
        <p:spPr>
          <a:xfrm>
            <a:off x="4953000" y="4572000"/>
            <a:ext cx="1066800" cy="369332"/>
          </a:xfrm>
          <a:prstGeom prst="rect">
            <a:avLst/>
          </a:prstGeom>
          <a:noFill/>
        </p:spPr>
        <p:txBody>
          <a:bodyPr wrap="square" lIns="137160" rIns="182880" rtlCol="0">
            <a:spAutoFit/>
          </a:bodyPr>
          <a:lstStyle/>
          <a:p>
            <a:r>
              <a:rPr lang="en-US" dirty="0" smtClean="0"/>
              <a:t>restrict</a:t>
            </a:r>
          </a:p>
        </p:txBody>
      </p:sp>
      <p:sp>
        <p:nvSpPr>
          <p:cNvPr id="90" name="TextBox 89"/>
          <p:cNvSpPr txBox="1"/>
          <p:nvPr/>
        </p:nvSpPr>
        <p:spPr>
          <a:xfrm>
            <a:off x="5181600" y="4191000"/>
            <a:ext cx="1143000" cy="369332"/>
          </a:xfrm>
          <a:prstGeom prst="rect">
            <a:avLst/>
          </a:prstGeom>
          <a:noFill/>
        </p:spPr>
        <p:txBody>
          <a:bodyPr wrap="square" lIns="137160" rIns="182880" rtlCol="0">
            <a:spAutoFit/>
          </a:bodyPr>
          <a:lstStyle/>
          <a:p>
            <a:r>
              <a:rPr lang="en-US" dirty="0" smtClean="0"/>
              <a:t>smooth</a:t>
            </a:r>
          </a:p>
        </p:txBody>
      </p:sp>
      <p:sp>
        <p:nvSpPr>
          <p:cNvPr id="91" name="TextBox 90"/>
          <p:cNvSpPr txBox="1"/>
          <p:nvPr/>
        </p:nvSpPr>
        <p:spPr>
          <a:xfrm>
            <a:off x="6858000" y="4191000"/>
            <a:ext cx="1219200" cy="369332"/>
          </a:xfrm>
          <a:prstGeom prst="rect">
            <a:avLst/>
          </a:prstGeom>
          <a:noFill/>
        </p:spPr>
        <p:txBody>
          <a:bodyPr wrap="square" lIns="137160" rIns="182880" rtlCol="0">
            <a:spAutoFit/>
          </a:bodyPr>
          <a:lstStyle/>
          <a:p>
            <a:r>
              <a:rPr lang="en-US" dirty="0" smtClean="0"/>
              <a:t>smooth</a:t>
            </a:r>
          </a:p>
        </p:txBody>
      </p:sp>
      <p:sp>
        <p:nvSpPr>
          <p:cNvPr id="92" name="TextBox 91"/>
          <p:cNvSpPr txBox="1"/>
          <p:nvPr/>
        </p:nvSpPr>
        <p:spPr>
          <a:xfrm>
            <a:off x="7772400" y="3352800"/>
            <a:ext cx="1219200" cy="369332"/>
          </a:xfrm>
          <a:prstGeom prst="rect">
            <a:avLst/>
          </a:prstGeom>
          <a:noFill/>
        </p:spPr>
        <p:txBody>
          <a:bodyPr wrap="square" lIns="137160" rIns="182880" rtlCol="0">
            <a:spAutoFit/>
          </a:bodyPr>
          <a:lstStyle/>
          <a:p>
            <a:r>
              <a:rPr lang="en-US" dirty="0" smtClean="0"/>
              <a:t>smooth</a:t>
            </a:r>
          </a:p>
        </p:txBody>
      </p:sp>
      <p:sp>
        <p:nvSpPr>
          <p:cNvPr id="93" name="TextBox 92"/>
          <p:cNvSpPr txBox="1"/>
          <p:nvPr/>
        </p:nvSpPr>
        <p:spPr>
          <a:xfrm>
            <a:off x="5791200" y="4572000"/>
            <a:ext cx="15240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94" name="TextBox 93"/>
          <p:cNvSpPr txBox="1"/>
          <p:nvPr/>
        </p:nvSpPr>
        <p:spPr>
          <a:xfrm>
            <a:off x="6477000" y="3657600"/>
            <a:ext cx="1524000" cy="369332"/>
          </a:xfrm>
          <a:prstGeom prst="rect">
            <a:avLst/>
          </a:prstGeom>
          <a:noFill/>
        </p:spPr>
        <p:txBody>
          <a:bodyPr wrap="square" lIns="137160" rIns="182880" rtlCol="0">
            <a:spAutoFit/>
          </a:bodyPr>
          <a:lstStyle/>
          <a:p>
            <a:r>
              <a:rPr lang="en-US" dirty="0" err="1" smtClean="0"/>
              <a:t>prolongate</a:t>
            </a:r>
            <a:endParaRPr lang="en-US" dirty="0" smtClean="0"/>
          </a:p>
        </p:txBody>
      </p:sp>
      <p:sp>
        <p:nvSpPr>
          <p:cNvPr id="96" name="Rectangle 95"/>
          <p:cNvSpPr/>
          <p:nvPr/>
        </p:nvSpPr>
        <p:spPr>
          <a:xfrm>
            <a:off x="1447800" y="4114800"/>
            <a:ext cx="2057400" cy="13716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a:bodyPr>
          <a:lstStyle/>
          <a:p>
            <a:pPr algn="ctr"/>
            <a:endParaRPr lang="en-US" sz="1100" dirty="0" smtClean="0">
              <a:solidFill>
                <a:schemeClr val="tx1"/>
              </a:solidFill>
            </a:endParaRPr>
          </a:p>
        </p:txBody>
      </p:sp>
      <p:sp>
        <p:nvSpPr>
          <p:cNvPr id="97" name="TextBox 96"/>
          <p:cNvSpPr txBox="1"/>
          <p:nvPr/>
        </p:nvSpPr>
        <p:spPr>
          <a:xfrm>
            <a:off x="1447800" y="3733800"/>
            <a:ext cx="2209800" cy="369332"/>
          </a:xfrm>
          <a:prstGeom prst="rect">
            <a:avLst/>
          </a:prstGeom>
          <a:noFill/>
        </p:spPr>
        <p:txBody>
          <a:bodyPr wrap="square" lIns="137160" rIns="182880" rtlCol="0">
            <a:spAutoFit/>
          </a:bodyPr>
          <a:lstStyle/>
          <a:p>
            <a:pPr algn="ctr"/>
            <a:r>
              <a:rPr lang="en-US" dirty="0" smtClean="0">
                <a:solidFill>
                  <a:srgbClr val="FF0000"/>
                </a:solidFill>
              </a:rPr>
              <a:t>V-Cycle</a:t>
            </a:r>
          </a:p>
        </p:txBody>
      </p:sp>
      <p:sp>
        <p:nvSpPr>
          <p:cNvPr id="98" name="TextBox 97"/>
          <p:cNvSpPr txBox="1"/>
          <p:nvPr/>
        </p:nvSpPr>
        <p:spPr>
          <a:xfrm>
            <a:off x="5638800" y="5334000"/>
            <a:ext cx="1600200" cy="369332"/>
          </a:xfrm>
          <a:prstGeom prst="rect">
            <a:avLst/>
          </a:prstGeom>
          <a:noFill/>
        </p:spPr>
        <p:txBody>
          <a:bodyPr wrap="square" lIns="137160" rIns="182880" rtlCol="0">
            <a:spAutoFit/>
          </a:bodyPr>
          <a:lstStyle/>
          <a:p>
            <a:pPr algn="ctr"/>
            <a:r>
              <a:rPr lang="en-US" dirty="0" smtClean="0"/>
              <a:t>bottom solve</a:t>
            </a: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1396397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47800"/>
            <a:ext cx="6925056" cy="4876800"/>
          </a:xfrm>
        </p:spPr>
        <p:txBody>
          <a:bodyPr/>
          <a:lstStyle/>
          <a:p>
            <a:pPr lvl="1"/>
            <a:r>
              <a:rPr lang="en-US" dirty="0" smtClean="0"/>
              <a:t>Hierarchical</a:t>
            </a:r>
          </a:p>
          <a:p>
            <a:pPr lvl="1"/>
            <a:r>
              <a:rPr lang="en-US" dirty="0" smtClean="0"/>
              <a:t>Domain is spatially decomposed into boxes</a:t>
            </a:r>
          </a:p>
          <a:p>
            <a:pPr lvl="1"/>
            <a:r>
              <a:rPr lang="en-US" dirty="0"/>
              <a:t>B</a:t>
            </a:r>
            <a:r>
              <a:rPr lang="en-US" dirty="0" smtClean="0"/>
              <a:t>oxes distributed to MPI ranks</a:t>
            </a:r>
          </a:p>
          <a:p>
            <a:pPr lvl="1"/>
            <a:r>
              <a:rPr lang="en-US" dirty="0" smtClean="0"/>
              <a:t>Within a rank, parallelization depends on function</a:t>
            </a:r>
          </a:p>
          <a:p>
            <a:pPr lvl="2"/>
            <a:r>
              <a:rPr lang="en-US" dirty="0"/>
              <a:t>P</a:t>
            </a:r>
            <a:r>
              <a:rPr lang="en-US" dirty="0" smtClean="0"/>
              <a:t>arallelize across and/or within box</a:t>
            </a:r>
          </a:p>
          <a:p>
            <a:pPr lvl="2"/>
            <a:r>
              <a:rPr lang="en-US" dirty="0" smtClean="0"/>
              <a:t>Smoother parallelizes across boxes when they are small, within boxes when they are large</a:t>
            </a:r>
          </a:p>
          <a:p>
            <a:pPr lvl="3"/>
            <a:r>
              <a:rPr lang="en-US" b="1" dirty="0" smtClean="0">
                <a:solidFill>
                  <a:srgbClr val="002060"/>
                </a:solidFill>
              </a:rPr>
              <a:t>Large proportion of time in HPGMG spent in smoother</a:t>
            </a:r>
          </a:p>
          <a:p>
            <a:pPr lvl="3"/>
            <a:endParaRPr lang="en-US" dirty="0" smtClean="0"/>
          </a:p>
          <a:p>
            <a:pPr lvl="1"/>
            <a:endParaRPr lang="en-US" dirty="0"/>
          </a:p>
          <a:p>
            <a:pPr lvl="1"/>
            <a:endParaRPr lang="en-US" dirty="0" smtClean="0"/>
          </a:p>
          <a:p>
            <a:pPr lvl="1"/>
            <a:endParaRPr lang="en-US" dirty="0"/>
          </a:p>
          <a:p>
            <a:pPr marL="0" lvl="1" indent="0">
              <a:buNone/>
            </a:pPr>
            <a:endParaRPr lang="en-US" dirty="0" smtClean="0"/>
          </a:p>
          <a:p>
            <a:pPr lvl="1"/>
            <a:endParaRPr lang="en-US" dirty="0"/>
          </a:p>
          <a:p>
            <a:pPr marL="0" lvl="1" indent="0">
              <a:buNone/>
            </a:pPr>
            <a:endParaRPr lang="en-US" dirty="0"/>
          </a:p>
          <a:p>
            <a:pPr lvl="1"/>
            <a:endParaRPr lang="en-US" dirty="0"/>
          </a:p>
        </p:txBody>
      </p:sp>
      <p:sp>
        <p:nvSpPr>
          <p:cNvPr id="3" name="Slide Number Placeholder 2"/>
          <p:cNvSpPr>
            <a:spLocks noGrp="1"/>
          </p:cNvSpPr>
          <p:nvPr>
            <p:ph type="sldNum" sz="quarter" idx="4294967295"/>
          </p:nvPr>
        </p:nvSpPr>
        <p:spPr>
          <a:xfrm>
            <a:off x="6766560" y="6356350"/>
            <a:ext cx="2133600" cy="365125"/>
          </a:xfrm>
          <a:prstGeom prst="rect">
            <a:avLst/>
          </a:prstGeom>
        </p:spPr>
        <p:txBody>
          <a:bodyPr/>
          <a:lstStyle/>
          <a:p>
            <a:fld id="{2983BA19-16D8-49EA-A72C-124EBFB73C78}" type="slidenum">
              <a:rPr lang="en-US" smtClean="0"/>
              <a:pPr/>
              <a:t>42</a:t>
            </a:fld>
            <a:endParaRPr lang="en-US"/>
          </a:p>
        </p:txBody>
      </p:sp>
      <p:sp>
        <p:nvSpPr>
          <p:cNvPr id="4" name="Title 3"/>
          <p:cNvSpPr>
            <a:spLocks noGrp="1"/>
          </p:cNvSpPr>
          <p:nvPr>
            <p:ph type="title"/>
          </p:nvPr>
        </p:nvSpPr>
        <p:spPr/>
        <p:txBody>
          <a:bodyPr/>
          <a:lstStyle/>
          <a:p>
            <a:r>
              <a:rPr lang="en-US" dirty="0" smtClean="0"/>
              <a:t>HPGMG Bulk-synchronous Parallelism</a:t>
            </a:r>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2742811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2144" y="1219200"/>
            <a:ext cx="6925056" cy="3581400"/>
          </a:xfrm>
        </p:spPr>
        <p:txBody>
          <a:bodyPr>
            <a:normAutofit fontScale="92500" lnSpcReduction="20000"/>
          </a:bodyPr>
          <a:lstStyle/>
          <a:p>
            <a:pPr lvl="1"/>
            <a:r>
              <a:rPr lang="en-US" dirty="0" smtClean="0"/>
              <a:t>Create tasks (tiles) </a:t>
            </a:r>
          </a:p>
          <a:p>
            <a:pPr lvl="2"/>
            <a:r>
              <a:rPr lang="en-US" dirty="0" smtClean="0"/>
              <a:t>performing “fused” smooth, restrict operators with deeper ghost zones or performing operators separately</a:t>
            </a:r>
          </a:p>
          <a:p>
            <a:pPr lvl="1"/>
            <a:r>
              <a:rPr lang="en-US" dirty="0" smtClean="0"/>
              <a:t>Capture task dependencies</a:t>
            </a:r>
          </a:p>
          <a:p>
            <a:pPr lvl="1"/>
            <a:r>
              <a:rPr lang="en-US" dirty="0" smtClean="0"/>
              <a:t>Pipeline-parallel asynchronous execution of tasks (within and across levels) </a:t>
            </a:r>
          </a:p>
          <a:p>
            <a:pPr lvl="1"/>
            <a:r>
              <a:rPr lang="en-US" dirty="0" smtClean="0"/>
              <a:t>Decouple communication of boundaries (</a:t>
            </a:r>
            <a:r>
              <a:rPr lang="en-US" dirty="0" err="1" smtClean="0"/>
              <a:t>pairwise</a:t>
            </a:r>
            <a:r>
              <a:rPr lang="en-US" dirty="0" smtClean="0"/>
              <a:t> communication) and computation </a:t>
            </a:r>
          </a:p>
          <a:p>
            <a:pPr lvl="2"/>
            <a:r>
              <a:rPr lang="en-US" dirty="0" smtClean="0"/>
              <a:t>overlap them (with possible hardware support – e.g. DMA)</a:t>
            </a:r>
          </a:p>
          <a:p>
            <a:pPr lvl="1"/>
            <a:endParaRPr lang="en-US" dirty="0" smtClean="0"/>
          </a:p>
          <a:p>
            <a:pPr lvl="1"/>
            <a:endParaRPr lang="en-US" dirty="0"/>
          </a:p>
          <a:p>
            <a:pPr lvl="1"/>
            <a:endParaRPr lang="en-US" dirty="0" smtClean="0"/>
          </a:p>
          <a:p>
            <a:pPr lvl="1"/>
            <a:endParaRPr lang="en-US" dirty="0"/>
          </a:p>
          <a:p>
            <a:pPr marL="0" lvl="1" indent="0">
              <a:buNone/>
            </a:pPr>
            <a:endParaRPr lang="en-US" dirty="0" smtClean="0"/>
          </a:p>
          <a:p>
            <a:pPr lvl="1"/>
            <a:endParaRPr lang="en-US" dirty="0"/>
          </a:p>
          <a:p>
            <a:pPr marL="0" lvl="1" indent="0">
              <a:buNone/>
            </a:pPr>
            <a:endParaRPr lang="en-US" dirty="0"/>
          </a:p>
          <a:p>
            <a:pPr lvl="1"/>
            <a:endParaRPr lang="en-US" dirty="0"/>
          </a:p>
        </p:txBody>
      </p:sp>
      <p:sp>
        <p:nvSpPr>
          <p:cNvPr id="3" name="Slide Number Placeholder 2"/>
          <p:cNvSpPr>
            <a:spLocks noGrp="1"/>
          </p:cNvSpPr>
          <p:nvPr>
            <p:ph type="sldNum" sz="quarter" idx="4294967295"/>
          </p:nvPr>
        </p:nvSpPr>
        <p:spPr>
          <a:xfrm>
            <a:off x="6766560" y="6356350"/>
            <a:ext cx="2133600" cy="365125"/>
          </a:xfrm>
          <a:prstGeom prst="rect">
            <a:avLst/>
          </a:prstGeom>
        </p:spPr>
        <p:txBody>
          <a:bodyPr/>
          <a:lstStyle/>
          <a:p>
            <a:fld id="{2983BA19-16D8-49EA-A72C-124EBFB73C78}" type="slidenum">
              <a:rPr lang="en-US" smtClean="0"/>
              <a:pPr/>
              <a:t>43</a:t>
            </a:fld>
            <a:endParaRPr lang="en-US"/>
          </a:p>
        </p:txBody>
      </p:sp>
      <p:sp>
        <p:nvSpPr>
          <p:cNvPr id="4" name="Title 3"/>
          <p:cNvSpPr>
            <a:spLocks noGrp="1"/>
          </p:cNvSpPr>
          <p:nvPr>
            <p:ph type="title"/>
          </p:nvPr>
        </p:nvSpPr>
        <p:spPr/>
        <p:txBody>
          <a:bodyPr/>
          <a:lstStyle/>
          <a:p>
            <a:r>
              <a:rPr lang="en-US" dirty="0" smtClean="0"/>
              <a:t>HPGMG Asynchronous Parallelism</a:t>
            </a:r>
            <a:endParaRPr lang="en-US" dirty="0"/>
          </a:p>
        </p:txBody>
      </p:sp>
      <p:pic>
        <p:nvPicPr>
          <p:cNvPr id="99" name="Picture 5" descr="HPEC_Wavefront_Figure_1.jpeg"/>
          <p:cNvPicPr>
            <a:picLocks noChangeAspect="1"/>
          </p:cNvPicPr>
          <p:nvPr/>
        </p:nvPicPr>
        <p:blipFill>
          <a:blip r:embed="rId3" cstate="print"/>
          <a:srcRect/>
          <a:stretch>
            <a:fillRect/>
          </a:stretch>
        </p:blipFill>
        <p:spPr bwMode="auto">
          <a:xfrm>
            <a:off x="685800" y="4876800"/>
            <a:ext cx="1676400" cy="1114425"/>
          </a:xfrm>
          <a:prstGeom prst="rect">
            <a:avLst/>
          </a:prstGeom>
          <a:noFill/>
          <a:ln w="9525">
            <a:noFill/>
            <a:miter lim="800000"/>
            <a:headEnd/>
            <a:tailEnd/>
          </a:ln>
        </p:spPr>
      </p:pic>
      <p:pic>
        <p:nvPicPr>
          <p:cNvPr id="100" name="Picture 7" descr="HPEC_Wavefront_Figure_3.jpeg"/>
          <p:cNvPicPr>
            <a:picLocks noChangeAspect="1"/>
          </p:cNvPicPr>
          <p:nvPr/>
        </p:nvPicPr>
        <p:blipFill>
          <a:blip r:embed="rId4" cstate="print"/>
          <a:srcRect/>
          <a:stretch>
            <a:fillRect/>
          </a:stretch>
        </p:blipFill>
        <p:spPr bwMode="auto">
          <a:xfrm>
            <a:off x="2895600" y="4724400"/>
            <a:ext cx="2590800" cy="1295400"/>
          </a:xfrm>
          <a:prstGeom prst="rect">
            <a:avLst/>
          </a:prstGeom>
          <a:noFill/>
          <a:ln w="9525">
            <a:noFill/>
            <a:miter lim="800000"/>
            <a:headEnd/>
            <a:tailEnd/>
          </a:ln>
        </p:spPr>
      </p:pic>
      <p:pic>
        <p:nvPicPr>
          <p:cNvPr id="101" name="Picture 10" descr="placement.png"/>
          <p:cNvPicPr>
            <a:picLocks noChangeAspect="1"/>
          </p:cNvPicPr>
          <p:nvPr/>
        </p:nvPicPr>
        <p:blipFill>
          <a:blip r:embed="rId5" cstate="print"/>
          <a:srcRect/>
          <a:stretch>
            <a:fillRect/>
          </a:stretch>
        </p:blipFill>
        <p:spPr bwMode="auto">
          <a:xfrm>
            <a:off x="5791201" y="4572000"/>
            <a:ext cx="2895600" cy="1641475"/>
          </a:xfrm>
          <a:prstGeom prst="rect">
            <a:avLst/>
          </a:prstGeom>
          <a:noFill/>
          <a:ln w="9525">
            <a:noFill/>
            <a:miter lim="800000"/>
            <a:headEnd/>
            <a:tailEnd/>
          </a:ln>
        </p:spPr>
      </p:pic>
      <p:sp>
        <p:nvSpPr>
          <p:cNvPr id="104" name="Right Arrow 103"/>
          <p:cNvSpPr/>
          <p:nvPr/>
        </p:nvSpPr>
        <p:spPr>
          <a:xfrm>
            <a:off x="2514600" y="5486400"/>
            <a:ext cx="304800" cy="2286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sp>
        <p:nvSpPr>
          <p:cNvPr id="105" name="Right Arrow 104"/>
          <p:cNvSpPr/>
          <p:nvPr/>
        </p:nvSpPr>
        <p:spPr>
          <a:xfrm>
            <a:off x="5486400" y="5486400"/>
            <a:ext cx="304800" cy="2286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91440" rIns="182880" bIns="91440" rtlCol="0" anchor="t">
            <a:normAutofit fontScale="25000" lnSpcReduction="20000"/>
          </a:bodyPr>
          <a:lstStyle/>
          <a:p>
            <a:pPr algn="ctr"/>
            <a:endParaRPr lang="en-US" sz="1100" dirty="0" smtClean="0">
              <a:solidFill>
                <a:schemeClr val="tx1"/>
              </a:solidFill>
            </a:endParaRPr>
          </a:p>
        </p:txBody>
      </p:sp>
      <p:cxnSp>
        <p:nvCxnSpPr>
          <p:cNvPr id="107" name="Straight Connector 106"/>
          <p:cNvCxnSpPr/>
          <p:nvPr/>
        </p:nvCxnSpPr>
        <p:spPr>
          <a:xfrm>
            <a:off x="6629400" y="4724400"/>
            <a:ext cx="914400" cy="1524000"/>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6781800" y="4572000"/>
            <a:ext cx="990600" cy="1676400"/>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flipV="1">
            <a:off x="6629400" y="4572000"/>
            <a:ext cx="152400" cy="152400"/>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7543800" y="6248400"/>
            <a:ext cx="228600" cy="0"/>
          </a:xfrm>
          <a:prstGeom prst="line">
            <a:avLst/>
          </a:prstGeom>
          <a:ln w="15875">
            <a:prstDash val="solid"/>
            <a:miter lim="800000"/>
            <a:headEnd type="none" w="med" len="sm"/>
            <a:tailEnd type="none" w="med" len="sm"/>
          </a:ln>
          <a:effectLst/>
        </p:spPr>
        <p:style>
          <a:lnRef idx="2">
            <a:schemeClr val="dk1"/>
          </a:lnRef>
          <a:fillRef idx="0">
            <a:schemeClr val="dk1"/>
          </a:fillRef>
          <a:effectRef idx="1">
            <a:schemeClr val="dk1"/>
          </a:effectRef>
          <a:fontRef idx="minor">
            <a:schemeClr val="tx1"/>
          </a:fontRef>
        </p:style>
      </p:cxnSp>
      <p:sp>
        <p:nvSpPr>
          <p:cNvPr id="114" name="TextBox 113"/>
          <p:cNvSpPr txBox="1"/>
          <p:nvPr/>
        </p:nvSpPr>
        <p:spPr>
          <a:xfrm>
            <a:off x="1066800" y="4419600"/>
            <a:ext cx="1828800" cy="307777"/>
          </a:xfrm>
          <a:prstGeom prst="rect">
            <a:avLst/>
          </a:prstGeom>
          <a:noFill/>
        </p:spPr>
        <p:txBody>
          <a:bodyPr wrap="square" lIns="137160" rIns="182880" rtlCol="0">
            <a:spAutoFit/>
          </a:bodyPr>
          <a:lstStyle/>
          <a:p>
            <a:r>
              <a:rPr lang="en-US" sz="1400" b="1" dirty="0" smtClean="0"/>
              <a:t>Dependence analysis</a:t>
            </a:r>
          </a:p>
        </p:txBody>
      </p:sp>
      <p:sp>
        <p:nvSpPr>
          <p:cNvPr id="115" name="TextBox 114"/>
          <p:cNvSpPr txBox="1"/>
          <p:nvPr/>
        </p:nvSpPr>
        <p:spPr>
          <a:xfrm>
            <a:off x="3962400" y="4419600"/>
            <a:ext cx="1828800" cy="307777"/>
          </a:xfrm>
          <a:prstGeom prst="rect">
            <a:avLst/>
          </a:prstGeom>
          <a:noFill/>
        </p:spPr>
        <p:txBody>
          <a:bodyPr wrap="square" lIns="137160" rIns="182880" rtlCol="0">
            <a:spAutoFit/>
          </a:bodyPr>
          <a:lstStyle/>
          <a:p>
            <a:r>
              <a:rPr lang="en-US" sz="1400" b="1" dirty="0" smtClean="0"/>
              <a:t>Task formation</a:t>
            </a:r>
          </a:p>
        </p:txBody>
      </p:sp>
      <p:sp>
        <p:nvSpPr>
          <p:cNvPr id="116" name="TextBox 115"/>
          <p:cNvSpPr txBox="1"/>
          <p:nvPr/>
        </p:nvSpPr>
        <p:spPr>
          <a:xfrm>
            <a:off x="6629400" y="4267200"/>
            <a:ext cx="2286000" cy="307777"/>
          </a:xfrm>
          <a:prstGeom prst="rect">
            <a:avLst/>
          </a:prstGeom>
          <a:noFill/>
        </p:spPr>
        <p:txBody>
          <a:bodyPr wrap="square" lIns="137160" rIns="182880" rtlCol="0">
            <a:spAutoFit/>
          </a:bodyPr>
          <a:lstStyle/>
          <a:p>
            <a:r>
              <a:rPr lang="en-US" sz="1400" b="1" dirty="0" smtClean="0"/>
              <a:t>Asynchronous execution</a:t>
            </a: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13963973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295400"/>
            <a:ext cx="7991856" cy="4876800"/>
          </a:xfrm>
        </p:spPr>
        <p:txBody>
          <a:bodyPr>
            <a:normAutofit lnSpcReduction="10000"/>
          </a:bodyPr>
          <a:lstStyle/>
          <a:p>
            <a:r>
              <a:rPr lang="en-US" dirty="0" smtClean="0"/>
              <a:t>What is done so far</a:t>
            </a:r>
          </a:p>
          <a:p>
            <a:pPr lvl="1"/>
            <a:r>
              <a:rPr lang="en-US" dirty="0" smtClean="0"/>
              <a:t>Used R-Stream to generate OCR code for GSRB and </a:t>
            </a:r>
            <a:r>
              <a:rPr lang="en-US" dirty="0" err="1" smtClean="0"/>
              <a:t>Chebyshev</a:t>
            </a:r>
            <a:r>
              <a:rPr lang="en-US" dirty="0" smtClean="0"/>
              <a:t> smoothers</a:t>
            </a:r>
          </a:p>
          <a:p>
            <a:pPr lvl="1"/>
            <a:r>
              <a:rPr lang="en-US" dirty="0" smtClean="0"/>
              <a:t>Benchmarked OCR, </a:t>
            </a:r>
            <a:r>
              <a:rPr lang="en-US" dirty="0" err="1" smtClean="0"/>
              <a:t>OpenMP</a:t>
            </a:r>
            <a:r>
              <a:rPr lang="en-US" dirty="0" smtClean="0"/>
              <a:t>, MPI</a:t>
            </a:r>
          </a:p>
          <a:p>
            <a:pPr lvl="1"/>
            <a:r>
              <a:rPr lang="en-US" dirty="0" smtClean="0"/>
              <a:t>Performed preliminary performance tuning</a:t>
            </a:r>
          </a:p>
          <a:p>
            <a:pPr lvl="1"/>
            <a:r>
              <a:rPr lang="en-US" dirty="0" smtClean="0"/>
              <a:t>Clear path defined for further tuning and optimization</a:t>
            </a:r>
          </a:p>
          <a:p>
            <a:r>
              <a:rPr lang="en-US" dirty="0" smtClean="0"/>
              <a:t>What is to be done</a:t>
            </a:r>
          </a:p>
          <a:p>
            <a:pPr lvl="1"/>
            <a:r>
              <a:rPr lang="en-US" dirty="0" smtClean="0"/>
              <a:t>Further tile size tuning</a:t>
            </a:r>
          </a:p>
          <a:p>
            <a:pPr lvl="1"/>
            <a:r>
              <a:rPr lang="en-US" dirty="0" smtClean="0"/>
              <a:t>Expand R-Stream mapped code region</a:t>
            </a:r>
          </a:p>
          <a:p>
            <a:pPr lvl="1"/>
            <a:r>
              <a:rPr lang="en-US" dirty="0" smtClean="0"/>
              <a:t>Optimize across combinations of restrict, interpolate, error, and smooth functions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3" name="Slide Number Placeholder 2"/>
          <p:cNvSpPr>
            <a:spLocks noGrp="1"/>
          </p:cNvSpPr>
          <p:nvPr>
            <p:ph type="sldNum" sz="quarter" idx="4294967295"/>
          </p:nvPr>
        </p:nvSpPr>
        <p:spPr>
          <a:xfrm>
            <a:off x="6766560" y="6356350"/>
            <a:ext cx="2133600" cy="365125"/>
          </a:xfrm>
          <a:prstGeom prst="rect">
            <a:avLst/>
          </a:prstGeom>
        </p:spPr>
        <p:txBody>
          <a:bodyPr/>
          <a:lstStyle/>
          <a:p>
            <a:fld id="{2983BA19-16D8-49EA-A72C-124EBFB73C78}" type="slidenum">
              <a:rPr lang="en-US" smtClean="0"/>
              <a:pPr/>
              <a:t>44</a:t>
            </a:fld>
            <a:endParaRPr lang="en-US"/>
          </a:p>
        </p:txBody>
      </p:sp>
      <p:sp>
        <p:nvSpPr>
          <p:cNvPr id="4" name="Title 3"/>
          <p:cNvSpPr>
            <a:spLocks noGrp="1"/>
          </p:cNvSpPr>
          <p:nvPr>
            <p:ph type="title"/>
          </p:nvPr>
        </p:nvSpPr>
        <p:spPr>
          <a:xfrm>
            <a:off x="3581400" y="381000"/>
            <a:ext cx="5181600" cy="415498"/>
          </a:xfrm>
        </p:spPr>
        <p:txBody>
          <a:bodyPr/>
          <a:lstStyle/>
          <a:p>
            <a:r>
              <a:rPr lang="en-US" dirty="0" smtClean="0"/>
              <a:t>Optimizing HPGMG with R-Stream (WIP)</a:t>
            </a:r>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28111983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800" b="1" dirty="0" smtClean="0">
                <a:latin typeface="Arial"/>
                <a:cs typeface="Arial"/>
              </a:rPr>
              <a:t>Acknowledgments</a:t>
            </a:r>
            <a:endParaRPr lang="en-US" sz="4800" b="1" dirty="0">
              <a:latin typeface="Arial"/>
              <a:cs typeface="Arial"/>
            </a:endParaRPr>
          </a:p>
        </p:txBody>
      </p:sp>
      <p:sp>
        <p:nvSpPr>
          <p:cNvPr id="4" name="TextBox 3"/>
          <p:cNvSpPr txBox="1"/>
          <p:nvPr/>
        </p:nvSpPr>
        <p:spPr>
          <a:xfrm>
            <a:off x="3578227" y="2325327"/>
            <a:ext cx="184666" cy="307777"/>
          </a:xfrm>
          <a:prstGeom prst="rect">
            <a:avLst/>
          </a:prstGeom>
          <a:noFill/>
        </p:spPr>
        <p:txBody>
          <a:bodyPr wrap="none" rtlCol="0">
            <a:spAutoFit/>
          </a:bodyPr>
          <a:lstStyle/>
          <a:p>
            <a:endParaRPr lang="en-US" dirty="0"/>
          </a:p>
        </p:txBody>
      </p:sp>
      <p:sp>
        <p:nvSpPr>
          <p:cNvPr id="7" name="Footer Placeholder 6"/>
          <p:cNvSpPr>
            <a:spLocks noGrp="1"/>
          </p:cNvSpPr>
          <p:nvPr>
            <p:ph type="ftr" sz="quarter" idx="10"/>
          </p:nvPr>
        </p:nvSpPr>
        <p:spPr>
          <a:xfrm>
            <a:off x="471948" y="6360675"/>
            <a:ext cx="8306291" cy="366713"/>
          </a:xfrm>
        </p:spPr>
        <p:txBody>
          <a:bodyPr/>
          <a:lstStyle/>
          <a:p>
            <a:pPr>
              <a:defRPr/>
            </a:pPr>
            <a:r>
              <a:rPr lang="en-US" dirty="0" smtClean="0">
                <a:solidFill>
                  <a:schemeClr val="bg2"/>
                </a:solidFill>
              </a:rPr>
              <a:t>SC14 HPGMG </a:t>
            </a:r>
            <a:r>
              <a:rPr lang="en-US" dirty="0" err="1" smtClean="0">
                <a:solidFill>
                  <a:schemeClr val="bg2"/>
                </a:solidFill>
              </a:rPr>
              <a:t>BoF</a:t>
            </a:r>
            <a:r>
              <a:rPr lang="en-US" dirty="0" smtClean="0">
                <a:solidFill>
                  <a:schemeClr val="bg2"/>
                </a:solidFill>
              </a:rPr>
              <a:t> – November 19 2014 12:15PM</a:t>
            </a:r>
            <a:endParaRPr lang="en-US" dirty="0">
              <a:solidFill>
                <a:schemeClr val="bg2"/>
              </a:solidFill>
            </a:endParaRPr>
          </a:p>
        </p:txBody>
      </p:sp>
      <p:sp>
        <p:nvSpPr>
          <p:cNvPr id="9" name="Subtitle 8"/>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077200" cy="2590800"/>
          </a:xfrm>
        </p:spPr>
        <p:txBody>
          <a:bodyPr>
            <a:noAutofit/>
          </a:bodyPr>
          <a:lstStyle/>
          <a:p>
            <a:pPr algn="just"/>
            <a:r>
              <a:rPr lang="en-US" sz="2000" dirty="0" err="1" smtClean="0"/>
              <a:t>Mitsuhisa</a:t>
            </a:r>
            <a:r>
              <a:rPr lang="en-US" sz="2000" dirty="0" smtClean="0"/>
              <a:t> Sato, </a:t>
            </a:r>
            <a:r>
              <a:rPr lang="en-US" sz="2000" dirty="0" err="1" smtClean="0"/>
              <a:t>Takenori</a:t>
            </a:r>
            <a:r>
              <a:rPr lang="en-US" sz="2000" dirty="0" smtClean="0"/>
              <a:t> </a:t>
            </a:r>
            <a:r>
              <a:rPr lang="en-US" sz="2000" dirty="0" err="1" smtClean="0"/>
              <a:t>Shimosaka</a:t>
            </a:r>
            <a:r>
              <a:rPr lang="en-US" sz="2000" dirty="0" smtClean="0"/>
              <a:t> (RIKEN)</a:t>
            </a:r>
          </a:p>
          <a:p>
            <a:pPr algn="just"/>
            <a:r>
              <a:rPr lang="en-US" sz="2000" dirty="0" err="1" smtClean="0"/>
              <a:t>Muthu</a:t>
            </a:r>
            <a:r>
              <a:rPr lang="en-US" sz="2000" dirty="0" smtClean="0"/>
              <a:t> </a:t>
            </a:r>
            <a:r>
              <a:rPr lang="en-US" sz="2000" dirty="0" err="1" smtClean="0"/>
              <a:t>Baskaran</a:t>
            </a:r>
            <a:r>
              <a:rPr lang="en-US" sz="2000" dirty="0" smtClean="0"/>
              <a:t> (Reservoir Labs)</a:t>
            </a:r>
          </a:p>
          <a:p>
            <a:pPr algn="just"/>
            <a:r>
              <a:rPr lang="en-US" sz="2000" dirty="0" smtClean="0"/>
              <a:t>Bill Barth, Dan </a:t>
            </a:r>
            <a:r>
              <a:rPr lang="en-US" sz="2000" dirty="0" err="1" smtClean="0"/>
              <a:t>Stanzione</a:t>
            </a:r>
            <a:r>
              <a:rPr lang="en-US" sz="2000" dirty="0" smtClean="0"/>
              <a:t> (TACC)</a:t>
            </a:r>
          </a:p>
          <a:p>
            <a:pPr algn="just"/>
            <a:r>
              <a:rPr lang="en-US" sz="2000" dirty="0" smtClean="0"/>
              <a:t>Nick Wright, Katie </a:t>
            </a:r>
            <a:r>
              <a:rPr lang="en-US" sz="2000" dirty="0" err="1" smtClean="0"/>
              <a:t>Antypas</a:t>
            </a:r>
            <a:r>
              <a:rPr lang="en-US" sz="2000" dirty="0" smtClean="0"/>
              <a:t>, Helen He (NERSC)</a:t>
            </a:r>
          </a:p>
          <a:p>
            <a:pPr algn="just"/>
            <a:r>
              <a:rPr lang="en-US" sz="2000" dirty="0" smtClean="0"/>
              <a:t>Ray Grout (NREL)</a:t>
            </a:r>
          </a:p>
          <a:p>
            <a:pPr algn="just"/>
            <a:r>
              <a:rPr lang="en-US" sz="2000" dirty="0" smtClean="0"/>
              <a:t>Thomas </a:t>
            </a:r>
            <a:r>
              <a:rPr lang="en-US" sz="2000" dirty="0" err="1" smtClean="0"/>
              <a:t>Schulthess</a:t>
            </a:r>
            <a:r>
              <a:rPr lang="en-US" sz="2000" dirty="0" smtClean="0"/>
              <a:t>, Benjamin Cumming (CSCS)</a:t>
            </a:r>
          </a:p>
        </p:txBody>
      </p:sp>
      <p:sp>
        <p:nvSpPr>
          <p:cNvPr id="3" name="Title 2"/>
          <p:cNvSpPr>
            <a:spLocks noGrp="1"/>
          </p:cNvSpPr>
          <p:nvPr>
            <p:ph type="title"/>
          </p:nvPr>
        </p:nvSpPr>
        <p:spPr/>
        <p:txBody>
          <a:bodyPr/>
          <a:lstStyle/>
          <a:p>
            <a:r>
              <a:rPr lang="en-US" sz="3600" dirty="0" smtClean="0">
                <a:latin typeface="Arial"/>
                <a:cs typeface="Arial"/>
              </a:rPr>
              <a:t>Acknowledgments</a:t>
            </a:r>
            <a:endParaRPr lang="en-US" sz="3600" dirty="0">
              <a:latin typeface="Arial"/>
              <a:cs typeface="Arial"/>
            </a:endParaRPr>
          </a:p>
        </p:txBody>
      </p:sp>
      <p:sp>
        <p:nvSpPr>
          <p:cNvPr id="4" name="Footer Placeholder 3"/>
          <p:cNvSpPr>
            <a:spLocks noGrp="1"/>
          </p:cNvSpPr>
          <p:nvPr>
            <p:ph type="ftr" sz="quarter" idx="10"/>
          </p:nvPr>
        </p:nvSpPr>
        <p:spPr/>
        <p:txBody>
          <a:bodyPr/>
          <a:lstStyle/>
          <a:p>
            <a:pPr>
              <a:defRPr/>
            </a:pPr>
            <a:r>
              <a:rPr lang="en-US" smtClean="0"/>
              <a:t>SC14 HPGMG BoF</a:t>
            </a:r>
            <a:endParaRPr lang="en-US" dirty="0"/>
          </a:p>
        </p:txBody>
      </p:sp>
      <p:sp>
        <p:nvSpPr>
          <p:cNvPr id="5" name="Content Placeholder 1"/>
          <p:cNvSpPr txBox="1">
            <a:spLocks/>
          </p:cNvSpPr>
          <p:nvPr/>
        </p:nvSpPr>
        <p:spPr bwMode="auto">
          <a:xfrm>
            <a:off x="533400" y="3810000"/>
            <a:ext cx="8077200" cy="2438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marL="0" marR="0" lvl="0" indent="0" algn="just" defTabSz="914400" rtl="0" eaLnBrk="0" fontAlgn="base" latinLnBrk="0" hangingPunct="0">
              <a:lnSpc>
                <a:spcPct val="100000"/>
              </a:lnSpc>
              <a:spcBef>
                <a:spcPts val="300"/>
              </a:spcBef>
              <a:spcAft>
                <a:spcPct val="0"/>
              </a:spcAft>
              <a:buClr>
                <a:srgbClr val="124A91"/>
              </a:buClr>
              <a:buSzTx/>
              <a:buFont typeface="Wingdings" pitchFamily="2" charset="2"/>
              <a:buNone/>
              <a:tabLst/>
              <a:defRPr/>
            </a:pPr>
            <a:r>
              <a:rPr kumimoji="0" lang="en-US" sz="1200" b="0" i="0" u="none" strike="noStrike" kern="0" cap="none" spc="0" normalizeH="0" baseline="0" noProof="0" dirty="0" smtClean="0">
                <a:ln>
                  <a:noFill/>
                </a:ln>
                <a:solidFill>
                  <a:schemeClr val="tx1"/>
                </a:solidFill>
                <a:effectLst/>
                <a:uLnTx/>
                <a:uFillTx/>
                <a:latin typeface="+mn-lt"/>
                <a:ea typeface="+mn-ea"/>
                <a:cs typeface="+mn-cs"/>
              </a:rPr>
              <a:t>All authors from Lawrence Berkeley National Laboratory were supported by the DOE Office of Advanced Scientific Computing Research under contract number DE-AC02-05CH11231.</a:t>
            </a:r>
          </a:p>
          <a:p>
            <a:pPr marL="0" marR="0" lvl="0" indent="0" algn="just" defTabSz="914400" rtl="0" eaLnBrk="0" fontAlgn="base" latinLnBrk="0" hangingPunct="0">
              <a:lnSpc>
                <a:spcPct val="100000"/>
              </a:lnSpc>
              <a:spcBef>
                <a:spcPts val="300"/>
              </a:spcBef>
              <a:spcAft>
                <a:spcPct val="0"/>
              </a:spcAft>
              <a:buClr>
                <a:srgbClr val="124A91"/>
              </a:buClr>
              <a:buSzTx/>
              <a:buFont typeface="Wingdings" pitchFamily="2" charset="2"/>
              <a:buNone/>
              <a:tabLst/>
              <a:defRPr/>
            </a:pPr>
            <a:r>
              <a:rPr kumimoji="0" lang="en-US" sz="1200" b="0" i="0" u="none" strike="noStrike" kern="0" cap="none" spc="0" normalizeH="0" baseline="0" noProof="0" dirty="0" smtClean="0">
                <a:ln>
                  <a:noFill/>
                </a:ln>
                <a:solidFill>
                  <a:schemeClr val="tx1"/>
                </a:solidFill>
                <a:effectLst/>
                <a:uLnTx/>
                <a:uFillTx/>
                <a:latin typeface="+mn-lt"/>
                <a:ea typeface="+mn-ea"/>
                <a:cs typeface="+mn-cs"/>
              </a:rPr>
              <a:t>This research used resources of the National Energy Research Scientific Computing Center, which is supported by the Office of Science of the U.S. Department of Energy under Contract No. DE-AC02-05CH11231.</a:t>
            </a:r>
          </a:p>
          <a:p>
            <a:pPr marL="0" marR="0" lvl="0" indent="0" algn="just" defTabSz="914400" rtl="0" eaLnBrk="0" fontAlgn="base" latinLnBrk="0" hangingPunct="0">
              <a:lnSpc>
                <a:spcPct val="100000"/>
              </a:lnSpc>
              <a:spcBef>
                <a:spcPts val="300"/>
              </a:spcBef>
              <a:spcAft>
                <a:spcPct val="0"/>
              </a:spcAft>
              <a:buClr>
                <a:srgbClr val="124A91"/>
              </a:buClr>
              <a:buSzTx/>
              <a:buFont typeface="Wingdings" pitchFamily="2" charset="2"/>
              <a:buNone/>
              <a:tabLst/>
              <a:defRPr/>
            </a:pPr>
            <a:r>
              <a:rPr kumimoji="0" lang="en-US" sz="1200" b="0" i="0" u="none" strike="noStrike" kern="0" cap="none" spc="0" normalizeH="0" baseline="0" noProof="0" dirty="0" smtClean="0">
                <a:ln>
                  <a:noFill/>
                </a:ln>
                <a:solidFill>
                  <a:schemeClr val="tx1"/>
                </a:solidFill>
                <a:effectLst/>
                <a:uLnTx/>
                <a:uFillTx/>
                <a:latin typeface="+mn-lt"/>
                <a:ea typeface="+mn-ea"/>
                <a:cs typeface="+mn-cs"/>
              </a:rPr>
              <a:t>This research used resources of the Argonne Leadership Computing Facility at Argonne National Laboratory, which is supported by the Office of Science of the U.S. Department of Energy under contract DE-AC02-06CH11357.</a:t>
            </a:r>
          </a:p>
          <a:p>
            <a:pPr marL="0" marR="0" lvl="0" indent="0" algn="just" defTabSz="914400" rtl="0" eaLnBrk="0" fontAlgn="base" latinLnBrk="0" hangingPunct="0">
              <a:lnSpc>
                <a:spcPct val="100000"/>
              </a:lnSpc>
              <a:spcBef>
                <a:spcPts val="300"/>
              </a:spcBef>
              <a:spcAft>
                <a:spcPct val="0"/>
              </a:spcAft>
              <a:buClr>
                <a:srgbClr val="124A91"/>
              </a:buClr>
              <a:buSzTx/>
              <a:buFont typeface="Wingdings" pitchFamily="2" charset="2"/>
              <a:buNone/>
              <a:tabLst/>
              <a:defRPr/>
            </a:pPr>
            <a:r>
              <a:rPr kumimoji="0" lang="en-US" sz="1200" b="0" i="0" u="none" strike="noStrike" kern="0" cap="none" spc="0" normalizeH="0" baseline="0" noProof="0" dirty="0" smtClean="0">
                <a:ln>
                  <a:noFill/>
                </a:ln>
                <a:solidFill>
                  <a:schemeClr val="tx1"/>
                </a:solidFill>
                <a:effectLst/>
                <a:uLnTx/>
                <a:uFillTx/>
                <a:latin typeface="+mn-lt"/>
                <a:ea typeface="+mn-ea"/>
                <a:cs typeface="+mn-cs"/>
              </a:rPr>
              <a:t>This research used resources of the Oak Ridge Leadership Facility at the Oak Ridge National Laboratory, which is supported by the Office of Science of the U.S. Department of Energy under Contract No. DE-AC05-00OR22725.</a:t>
            </a:r>
          </a:p>
          <a:p>
            <a:pPr marL="342900" marR="0" lvl="0" indent="-342900" algn="just" defTabSz="914400" rtl="0" eaLnBrk="0" fontAlgn="base" latinLnBrk="0" hangingPunct="0">
              <a:lnSpc>
                <a:spcPct val="100000"/>
              </a:lnSpc>
              <a:spcBef>
                <a:spcPct val="20000"/>
              </a:spcBef>
              <a:spcAft>
                <a:spcPct val="0"/>
              </a:spcAft>
              <a:buClr>
                <a:srgbClr val="124A91"/>
              </a:buClr>
              <a:buSzTx/>
              <a:buFont typeface="Wingdings" pitchFamily="2" charset="2"/>
              <a:buChar char="§"/>
              <a:tabLst/>
              <a:defRPr/>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077200" cy="4876800"/>
          </a:xfrm>
        </p:spPr>
        <p:txBody>
          <a:bodyPr>
            <a:normAutofit lnSpcReduction="10000"/>
          </a:bodyPr>
          <a:lstStyle/>
          <a:p>
            <a:r>
              <a:rPr lang="en-US" dirty="0" smtClean="0"/>
              <a:t>Please visit </a:t>
            </a:r>
            <a:r>
              <a:rPr lang="en-US" dirty="0" smtClean="0">
                <a:hlinkClick r:id="rId2"/>
              </a:rPr>
              <a:t>http://hpgmg.org</a:t>
            </a:r>
            <a:endParaRPr lang="en-US" dirty="0" smtClean="0"/>
          </a:p>
          <a:p>
            <a:r>
              <a:rPr lang="en-US" dirty="0" smtClean="0"/>
              <a:t>Remember to fill out Survey </a:t>
            </a:r>
            <a:r>
              <a:rPr lang="en-US" dirty="0" smtClean="0">
                <a:hlinkClick r:id="rId2"/>
              </a:rPr>
              <a:t>http://hpgmg.org/survey</a:t>
            </a:r>
            <a:endParaRPr lang="en-US" dirty="0" smtClean="0"/>
          </a:p>
          <a:p>
            <a:endParaRPr lang="en-US" dirty="0" smtClean="0"/>
          </a:p>
          <a:p>
            <a:r>
              <a:rPr lang="en-US" dirty="0" smtClean="0"/>
              <a:t>Please download and evaluate HPGMG</a:t>
            </a:r>
          </a:p>
          <a:p>
            <a:r>
              <a:rPr lang="en-US" dirty="0" smtClean="0"/>
              <a:t>Send us feedback</a:t>
            </a:r>
          </a:p>
          <a:p>
            <a:endParaRPr lang="en-US" dirty="0" smtClean="0"/>
          </a:p>
          <a:p>
            <a:r>
              <a:rPr lang="en-US" dirty="0" smtClean="0"/>
              <a:t>Sign up and post questions to the mailing list: </a:t>
            </a:r>
            <a:r>
              <a:rPr lang="en-US" u="sng" dirty="0" smtClean="0">
                <a:hlinkClick r:id="rId3"/>
              </a:rPr>
              <a:t>HPGMG-Forum@hpgmg.org</a:t>
            </a:r>
            <a:endParaRPr lang="en-US" u="sng" dirty="0" smtClean="0"/>
          </a:p>
          <a:p>
            <a:endParaRPr lang="en-US" u="sng" dirty="0" smtClean="0"/>
          </a:p>
          <a:p>
            <a:r>
              <a:rPr lang="en-US" dirty="0" smtClean="0"/>
              <a:t>Thanks to speakers</a:t>
            </a:r>
          </a:p>
          <a:p>
            <a:endParaRPr lang="en-US" dirty="0" smtClean="0"/>
          </a:p>
          <a:p>
            <a:r>
              <a:rPr lang="en-US" dirty="0" smtClean="0"/>
              <a:t>Panel discussion</a:t>
            </a:r>
          </a:p>
          <a:p>
            <a:endParaRPr lang="en-US" dirty="0"/>
          </a:p>
        </p:txBody>
      </p:sp>
      <p:sp>
        <p:nvSpPr>
          <p:cNvPr id="3" name="Title 2"/>
          <p:cNvSpPr>
            <a:spLocks noGrp="1"/>
          </p:cNvSpPr>
          <p:nvPr>
            <p:ph type="title"/>
          </p:nvPr>
        </p:nvSpPr>
        <p:spPr/>
        <p:txBody>
          <a:bodyPr/>
          <a:lstStyle/>
          <a:p>
            <a:r>
              <a:rPr lang="en-US" sz="3600" dirty="0" smtClean="0">
                <a:latin typeface="Arial"/>
                <a:cs typeface="Arial"/>
              </a:rPr>
              <a:t>Thank You !</a:t>
            </a:r>
            <a:endParaRPr lang="en-US" sz="3600" dirty="0">
              <a:latin typeface="Arial"/>
              <a:cs typeface="Arial"/>
            </a:endParaRPr>
          </a:p>
        </p:txBody>
      </p:sp>
      <p:sp>
        <p:nvSpPr>
          <p:cNvPr id="4" name="Footer Placeholder 3"/>
          <p:cNvSpPr>
            <a:spLocks noGrp="1"/>
          </p:cNvSpPr>
          <p:nvPr>
            <p:ph type="ftr" sz="quarter" idx="10"/>
          </p:nvPr>
        </p:nvSpPr>
        <p:spPr/>
        <p:txBody>
          <a:bodyPr/>
          <a:lstStyle/>
          <a:p>
            <a:pPr>
              <a:defRPr/>
            </a:pPr>
            <a:r>
              <a:rPr lang="en-US" smtClean="0"/>
              <a:t>SC14 HPGMG BoF</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3400" y="1371600"/>
            <a:ext cx="5928360" cy="4724400"/>
          </a:xfrm>
        </p:spPr>
        <p:txBody>
          <a:bodyPr>
            <a:normAutofit fontScale="92500" lnSpcReduction="20000"/>
          </a:bodyPr>
          <a:lstStyle/>
          <a:p>
            <a:r>
              <a:rPr lang="en-US" dirty="0" smtClean="0"/>
              <a:t>Visit us on the web: </a:t>
            </a:r>
            <a:r>
              <a:rPr lang="en-US" dirty="0" err="1" smtClean="0">
                <a:solidFill>
                  <a:srgbClr val="333399"/>
                </a:solidFill>
              </a:rPr>
              <a:t>hpgmg.org</a:t>
            </a:r>
            <a:endParaRPr lang="en-US" dirty="0" smtClean="0">
              <a:solidFill>
                <a:srgbClr val="333399"/>
              </a:solidFill>
            </a:endParaRPr>
          </a:p>
          <a:p>
            <a:r>
              <a:rPr lang="en-US" dirty="0" smtClean="0"/>
              <a:t>Download the code</a:t>
            </a:r>
          </a:p>
          <a:p>
            <a:r>
              <a:rPr lang="en-US" dirty="0" smtClean="0"/>
              <a:t>Take the short survey: </a:t>
            </a:r>
            <a:r>
              <a:rPr lang="en-US" dirty="0" err="1" smtClean="0">
                <a:solidFill>
                  <a:srgbClr val="333399"/>
                </a:solidFill>
              </a:rPr>
              <a:t>hpgmg.org</a:t>
            </a:r>
            <a:r>
              <a:rPr lang="en-US" dirty="0" smtClean="0">
                <a:solidFill>
                  <a:srgbClr val="333399"/>
                </a:solidFill>
              </a:rPr>
              <a:t>/survey</a:t>
            </a:r>
          </a:p>
          <a:p>
            <a:r>
              <a:rPr lang="en-US" dirty="0" smtClean="0"/>
              <a:t>Thanks to speakers</a:t>
            </a:r>
          </a:p>
          <a:p>
            <a:pPr lvl="3"/>
            <a:r>
              <a:rPr lang="en-US" dirty="0" err="1" smtClean="0"/>
              <a:t>Mitsuhisa</a:t>
            </a:r>
            <a:r>
              <a:rPr lang="en-US" dirty="0" smtClean="0"/>
              <a:t> Sato</a:t>
            </a:r>
          </a:p>
          <a:p>
            <a:pPr lvl="3"/>
            <a:r>
              <a:rPr lang="en-US" dirty="0" err="1" smtClean="0"/>
              <a:t>Muthu</a:t>
            </a:r>
            <a:r>
              <a:rPr lang="en-US" dirty="0" smtClean="0"/>
              <a:t> </a:t>
            </a:r>
            <a:r>
              <a:rPr lang="en-US" dirty="0" err="1" smtClean="0"/>
              <a:t>Baskaran</a:t>
            </a:r>
            <a:r>
              <a:rPr lang="en-US" dirty="0" smtClean="0"/>
              <a:t> </a:t>
            </a:r>
          </a:p>
          <a:p>
            <a:r>
              <a:rPr lang="en-US" dirty="0" smtClean="0"/>
              <a:t>Thank you for your attention</a:t>
            </a:r>
          </a:p>
          <a:p>
            <a:pPr lvl="1"/>
            <a:r>
              <a:rPr lang="en-US" dirty="0" smtClean="0"/>
              <a:t>the HPGMG team</a:t>
            </a:r>
          </a:p>
          <a:p>
            <a:pPr lvl="3"/>
            <a:r>
              <a:rPr lang="en-US" dirty="0" smtClean="0"/>
              <a:t>Mark Adams (LBNL)</a:t>
            </a:r>
          </a:p>
          <a:p>
            <a:pPr lvl="3"/>
            <a:r>
              <a:rPr lang="en-US" dirty="0" smtClean="0"/>
              <a:t>Jed Brown (ANL,CU)</a:t>
            </a:r>
          </a:p>
          <a:p>
            <a:pPr lvl="3"/>
            <a:r>
              <a:rPr lang="en-US" dirty="0" smtClean="0"/>
              <a:t>John </a:t>
            </a:r>
            <a:r>
              <a:rPr lang="en-US" dirty="0" err="1" smtClean="0"/>
              <a:t>Shalf</a:t>
            </a:r>
            <a:r>
              <a:rPr lang="en-US" dirty="0" smtClean="0"/>
              <a:t> (LBNL)</a:t>
            </a:r>
          </a:p>
          <a:p>
            <a:pPr lvl="3"/>
            <a:r>
              <a:rPr lang="en-US" dirty="0" smtClean="0"/>
              <a:t>Brian Van </a:t>
            </a:r>
            <a:r>
              <a:rPr lang="en-US" dirty="0" err="1" smtClean="0"/>
              <a:t>Straalen</a:t>
            </a:r>
            <a:r>
              <a:rPr lang="en-US" dirty="0" smtClean="0"/>
              <a:t> (LBNL)</a:t>
            </a:r>
          </a:p>
          <a:p>
            <a:pPr lvl="3"/>
            <a:r>
              <a:rPr lang="en-US" dirty="0" smtClean="0"/>
              <a:t>Erich </a:t>
            </a:r>
            <a:r>
              <a:rPr lang="en-US" dirty="0" err="1" smtClean="0"/>
              <a:t>Strohmaier</a:t>
            </a:r>
            <a:r>
              <a:rPr lang="en-US" dirty="0" smtClean="0"/>
              <a:t> (LBNL) </a:t>
            </a:r>
          </a:p>
          <a:p>
            <a:pPr lvl="3"/>
            <a:r>
              <a:rPr lang="en-US" dirty="0" smtClean="0"/>
              <a:t>Sam Williams (LBNL)</a:t>
            </a:r>
          </a:p>
          <a:p>
            <a:pPr lvl="1"/>
            <a:endParaRPr lang="en-US" dirty="0"/>
          </a:p>
        </p:txBody>
      </p:sp>
      <p:sp>
        <p:nvSpPr>
          <p:cNvPr id="6" name="Title 5"/>
          <p:cNvSpPr>
            <a:spLocks noGrp="1"/>
          </p:cNvSpPr>
          <p:nvPr>
            <p:ph type="title"/>
          </p:nvPr>
        </p:nvSpPr>
        <p:spPr/>
        <p:txBody>
          <a:bodyPr/>
          <a:lstStyle/>
          <a:p>
            <a:r>
              <a:rPr lang="en-US" dirty="0" smtClean="0"/>
              <a:t>Thank you</a:t>
            </a:r>
            <a:endParaRPr lang="en-US" dirty="0"/>
          </a:p>
        </p:txBody>
      </p:sp>
      <p:sp>
        <p:nvSpPr>
          <p:cNvPr id="5" name="Footer Placeholder 4"/>
          <p:cNvSpPr>
            <a:spLocks noGrp="1"/>
          </p:cNvSpPr>
          <p:nvPr>
            <p:ph type="ftr" sz="quarter" idx="10"/>
          </p:nvPr>
        </p:nvSpPr>
        <p:spPr/>
        <p:txBody>
          <a:bodyPr/>
          <a:lstStyle/>
          <a:p>
            <a:pPr>
              <a:defRPr/>
            </a:pPr>
            <a:r>
              <a:rPr lang="en-US" smtClean="0"/>
              <a:t>SC14 HPGMG BoF</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361" y="1447800"/>
            <a:ext cx="8821144" cy="4699000"/>
          </a:xfrm>
        </p:spPr>
        <p:txBody>
          <a:bodyPr vert="horz">
            <a:normAutofit fontScale="92500" lnSpcReduction="10000"/>
          </a:bodyPr>
          <a:lstStyle/>
          <a:p>
            <a:r>
              <a:rPr lang="en-US" b="1" dirty="0" smtClean="0">
                <a:solidFill>
                  <a:srgbClr val="333399"/>
                </a:solidFill>
              </a:rPr>
              <a:t>High Performance (Full) Geometric </a:t>
            </a:r>
            <a:r>
              <a:rPr lang="en-US" b="1" dirty="0" err="1" smtClean="0">
                <a:solidFill>
                  <a:srgbClr val="333399"/>
                </a:solidFill>
              </a:rPr>
              <a:t>MultiGrid</a:t>
            </a:r>
            <a:endParaRPr lang="en-US" b="1" dirty="0" smtClean="0">
              <a:solidFill>
                <a:srgbClr val="333399"/>
              </a:solidFill>
            </a:endParaRPr>
          </a:p>
          <a:p>
            <a:pPr lvl="1"/>
            <a:r>
              <a:rPr lang="en-US" dirty="0" smtClean="0"/>
              <a:t>Solve of </a:t>
            </a:r>
            <a:r>
              <a:rPr lang="en-US" dirty="0" err="1" smtClean="0"/>
              <a:t>discretized</a:t>
            </a:r>
            <a:r>
              <a:rPr lang="en-US" dirty="0" smtClean="0"/>
              <a:t> Laplacian logically regular grid</a:t>
            </a:r>
          </a:p>
          <a:p>
            <a:pPr lvl="1"/>
            <a:r>
              <a:rPr lang="en-US" b="1" i="1" dirty="0" smtClean="0">
                <a:solidFill>
                  <a:srgbClr val="008000"/>
                </a:solidFill>
              </a:rPr>
              <a:t>Non-iterative, asymptotically exact O(N) work complexity</a:t>
            </a:r>
          </a:p>
          <a:p>
            <a:pPr lvl="1"/>
            <a:r>
              <a:rPr lang="en-US" i="1" dirty="0" smtClean="0">
                <a:solidFill>
                  <a:srgbClr val="008000"/>
                </a:solidFill>
              </a:rPr>
              <a:t>Built-in verification – oblivious to floating point</a:t>
            </a:r>
          </a:p>
          <a:p>
            <a:r>
              <a:rPr lang="en-US" dirty="0" smtClean="0"/>
              <a:t>Metric: </a:t>
            </a:r>
            <a:r>
              <a:rPr lang="en-US" b="1" dirty="0" smtClean="0"/>
              <a:t>Q = number of equations solved per second</a:t>
            </a:r>
            <a:endParaRPr lang="en-US" dirty="0" smtClean="0"/>
          </a:p>
          <a:p>
            <a:pPr lvl="1"/>
            <a:r>
              <a:rPr lang="en-US" i="1" dirty="0" smtClean="0"/>
              <a:t>Perhaps functional of </a:t>
            </a:r>
            <a:r>
              <a:rPr lang="en-US" b="1" i="1" dirty="0" smtClean="0"/>
              <a:t>Q </a:t>
            </a:r>
            <a:r>
              <a:rPr lang="en-US" i="1" dirty="0" smtClean="0"/>
              <a:t>for dynamic </a:t>
            </a:r>
            <a:r>
              <a:rPr lang="en-US" i="1" dirty="0" smtClean="0">
                <a:solidFill>
                  <a:srgbClr val="000000"/>
                </a:solidFill>
              </a:rPr>
              <a:t>range (pressure network)</a:t>
            </a:r>
          </a:p>
          <a:p>
            <a:pPr lvl="2"/>
            <a:r>
              <a:rPr lang="en-US" i="1" dirty="0" smtClean="0">
                <a:solidFill>
                  <a:srgbClr val="000000"/>
                </a:solidFill>
              </a:rPr>
              <a:t>“We suggest … running a suite of short simulations with varying, predefined system sizes and reporting the (weighted) average performance.” – </a:t>
            </a:r>
            <a:r>
              <a:rPr lang="en-US" dirty="0" err="1" smtClean="0"/>
              <a:t>Marjanovi</a:t>
            </a:r>
            <a:r>
              <a:rPr lang="en-US" dirty="0" err="1" smtClean="0">
                <a:cs typeface="Symbol" charset="2"/>
              </a:rPr>
              <a:t>ć</a:t>
            </a:r>
            <a:r>
              <a:rPr lang="en-US" dirty="0" smtClean="0">
                <a:cs typeface="Symbol" charset="2"/>
              </a:rPr>
              <a:t>, et al.</a:t>
            </a:r>
          </a:p>
          <a:p>
            <a:pPr lvl="1"/>
            <a:r>
              <a:rPr lang="en-US" dirty="0" smtClean="0">
                <a:solidFill>
                  <a:schemeClr val="bg2"/>
                </a:solidFill>
              </a:rPr>
              <a:t>Map equations to flops (</a:t>
            </a:r>
            <a:r>
              <a:rPr lang="en-US" dirty="0" err="1" smtClean="0">
                <a:solidFill>
                  <a:schemeClr val="bg2"/>
                </a:solidFill>
              </a:rPr>
              <a:t>eg</a:t>
            </a:r>
            <a:r>
              <a:rPr lang="en-US" dirty="0" smtClean="0">
                <a:solidFill>
                  <a:schemeClr val="bg2"/>
                </a:solidFill>
              </a:rPr>
              <a:t>, </a:t>
            </a:r>
            <a:r>
              <a:rPr lang="en-US" dirty="0" err="1" smtClean="0">
                <a:solidFill>
                  <a:schemeClr val="bg2"/>
                </a:solidFill>
              </a:rPr>
              <a:t>HPL’s</a:t>
            </a:r>
            <a:r>
              <a:rPr lang="en-US" dirty="0" smtClean="0">
                <a:solidFill>
                  <a:schemeClr val="bg2"/>
                </a:solidFill>
              </a:rPr>
              <a:t> 2N</a:t>
            </a:r>
            <a:r>
              <a:rPr lang="en-US" baseline="30000" dirty="0" smtClean="0">
                <a:solidFill>
                  <a:schemeClr val="bg2"/>
                </a:solidFill>
              </a:rPr>
              <a:t>3 </a:t>
            </a:r>
            <a:r>
              <a:rPr lang="en-US" dirty="0" smtClean="0">
                <a:solidFill>
                  <a:schemeClr val="bg2"/>
                </a:solidFill>
              </a:rPr>
              <a:t>flops/</a:t>
            </a:r>
            <a:r>
              <a:rPr lang="en-US" dirty="0" err="1" smtClean="0">
                <a:solidFill>
                  <a:schemeClr val="bg2"/>
                </a:solidFill>
              </a:rPr>
              <a:t>eq</a:t>
            </a:r>
            <a:r>
              <a:rPr lang="en-US" dirty="0" smtClean="0">
                <a:solidFill>
                  <a:schemeClr val="bg2"/>
                </a:solidFill>
              </a:rPr>
              <a:t>): flops/sec</a:t>
            </a:r>
            <a:endParaRPr lang="en-US" i="1" dirty="0" smtClean="0">
              <a:solidFill>
                <a:schemeClr val="bg2"/>
              </a:solidFill>
            </a:endParaRPr>
          </a:p>
          <a:p>
            <a:r>
              <a:rPr lang="en-US" dirty="0" smtClean="0">
                <a:solidFill>
                  <a:srgbClr val="FF6600"/>
                </a:solidFill>
              </a:rPr>
              <a:t>Unlike HPL, HPGMG can fill whole machine and run in few sec</a:t>
            </a:r>
          </a:p>
          <a:p>
            <a:pPr lvl="1"/>
            <a:r>
              <a:rPr lang="en-US" dirty="0" smtClean="0"/>
              <a:t>More convenient &amp; economical to run</a:t>
            </a:r>
          </a:p>
          <a:p>
            <a:pPr lvl="1">
              <a:buNone/>
            </a:pPr>
            <a:endParaRPr lang="en-US" i="1" dirty="0" smtClean="0">
              <a:solidFill>
                <a:srgbClr val="008000"/>
              </a:solidFill>
            </a:endParaRPr>
          </a:p>
        </p:txBody>
      </p:sp>
      <p:sp>
        <p:nvSpPr>
          <p:cNvPr id="3" name="Title 2"/>
          <p:cNvSpPr>
            <a:spLocks noGrp="1"/>
          </p:cNvSpPr>
          <p:nvPr>
            <p:ph type="title"/>
          </p:nvPr>
        </p:nvSpPr>
        <p:spPr>
          <a:xfrm>
            <a:off x="3596946" y="152400"/>
            <a:ext cx="5374318" cy="809625"/>
          </a:xfrm>
        </p:spPr>
        <p:txBody>
          <a:bodyPr/>
          <a:lstStyle/>
          <a:p>
            <a:r>
              <a:rPr lang="en-US" dirty="0" smtClean="0"/>
              <a:t>HPGMG Benchmark definition</a:t>
            </a:r>
            <a:endParaRPr lang="en-US" dirty="0"/>
          </a:p>
        </p:txBody>
      </p:sp>
      <p:sp>
        <p:nvSpPr>
          <p:cNvPr id="4" name="Footer Placeholder 4"/>
          <p:cNvSpPr>
            <a:spLocks noGrp="1"/>
          </p:cNvSpPr>
          <p:nvPr>
            <p:ph type="ftr" sz="quarter" idx="10"/>
          </p:nvPr>
        </p:nvSpPr>
        <p:spPr>
          <a:xfrm>
            <a:off x="197360" y="6402770"/>
            <a:ext cx="3552825" cy="295275"/>
          </a:xfrm>
          <a:prstGeom prst="rect">
            <a:avLst/>
          </a:prstGeom>
        </p:spPr>
        <p:txBody>
          <a:bodyPr/>
          <a:lstStyle/>
          <a:p>
            <a:pPr>
              <a:defRPr/>
            </a:pPr>
            <a:r>
              <a:rPr lang="en-US" dirty="0" smtClean="0"/>
              <a:t>SC14 HPGMG </a:t>
            </a:r>
            <a:r>
              <a:rPr lang="en-US" dirty="0" err="1" smtClean="0"/>
              <a:t>BoF</a:t>
            </a:r>
            <a:endParaRPr lang="en-US" dirty="0"/>
          </a:p>
        </p:txBody>
      </p:sp>
    </p:spTree>
    <p:custDataLst>
      <p:tags r:id="rId1"/>
    </p:custDataLst>
  </p:cSld>
  <p:clrMapOvr>
    <a:masterClrMapping/>
  </p:clrMapOvr>
  <p:transition advTm="7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Content Placeholder 12" descr="F-cycle-2grid-sq.jpeg"/>
          <p:cNvPicPr>
            <a:picLocks noGrp="1" noChangeAspect="1"/>
          </p:cNvPicPr>
          <p:nvPr>
            <p:ph sz="quarter" idx="2"/>
          </p:nvPr>
        </p:nvPicPr>
        <p:blipFill>
          <a:blip r:embed="rId3"/>
          <a:srcRect l="-816" r="-816"/>
          <a:stretch>
            <a:fillRect/>
          </a:stretch>
        </p:blipFill>
        <p:spPr>
          <a:xfrm>
            <a:off x="421005" y="1462405"/>
            <a:ext cx="8305800" cy="1362075"/>
          </a:xfrm>
        </p:spPr>
      </p:pic>
      <p:sp>
        <p:nvSpPr>
          <p:cNvPr id="15" name="Rectangle 14"/>
          <p:cNvSpPr/>
          <p:nvPr/>
        </p:nvSpPr>
        <p:spPr bwMode="auto">
          <a:xfrm>
            <a:off x="5283200" y="1595120"/>
            <a:ext cx="3159760" cy="1117600"/>
          </a:xfrm>
          <a:prstGeom prst="rect">
            <a:avLst/>
          </a:prstGeom>
          <a:solidFill>
            <a:schemeClr val="accent1">
              <a:alpha val="23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sp>
        <p:nvSpPr>
          <p:cNvPr id="2" name="Title 1"/>
          <p:cNvSpPr>
            <a:spLocks noGrp="1"/>
          </p:cNvSpPr>
          <p:nvPr>
            <p:ph type="title"/>
          </p:nvPr>
        </p:nvSpPr>
        <p:spPr/>
        <p:txBody>
          <a:bodyPr/>
          <a:lstStyle/>
          <a:p>
            <a:r>
              <a:rPr lang="en-US" dirty="0" smtClean="0"/>
              <a:t>Parallel full multigrid – 2 processes</a:t>
            </a:r>
            <a:endParaRPr lang="en-US" dirty="0"/>
          </a:p>
        </p:txBody>
      </p:sp>
      <p:sp>
        <p:nvSpPr>
          <p:cNvPr id="6" name="Text Placeholder 5"/>
          <p:cNvSpPr>
            <a:spLocks noGrp="1"/>
          </p:cNvSpPr>
          <p:nvPr>
            <p:ph type="body" sz="half" idx="1"/>
          </p:nvPr>
        </p:nvSpPr>
        <p:spPr>
          <a:xfrm>
            <a:off x="416560" y="2997200"/>
            <a:ext cx="8382000" cy="3108960"/>
          </a:xfrm>
        </p:spPr>
        <p:txBody>
          <a:bodyPr>
            <a:normAutofit fontScale="92500" lnSpcReduction="10000"/>
          </a:bodyPr>
          <a:lstStyle/>
          <a:p>
            <a:r>
              <a:rPr lang="en-US" dirty="0" smtClean="0"/>
              <a:t>Start at coarsest grid, accurate solve</a:t>
            </a:r>
          </a:p>
          <a:p>
            <a:pPr lvl="1"/>
            <a:r>
              <a:rPr lang="en-US" dirty="0" smtClean="0"/>
              <a:t>usually “local” – little parallelism available</a:t>
            </a:r>
          </a:p>
          <a:p>
            <a:r>
              <a:rPr lang="en-US" dirty="0" smtClean="0"/>
              <a:t>Refine grid, split, </a:t>
            </a:r>
            <a:r>
              <a:rPr lang="en-US" dirty="0" smtClean="0">
                <a:solidFill>
                  <a:srgbClr val="0000FF"/>
                </a:solidFill>
              </a:rPr>
              <a:t>prolongate</a:t>
            </a:r>
            <a:r>
              <a:rPr lang="en-US" dirty="0" smtClean="0"/>
              <a:t>, MG V-cycle</a:t>
            </a:r>
          </a:p>
          <a:p>
            <a:pPr lvl="1"/>
            <a:r>
              <a:rPr lang="en-US" dirty="0" smtClean="0"/>
              <a:t>Fully populate processes</a:t>
            </a:r>
          </a:p>
          <a:p>
            <a:pPr lvl="2"/>
            <a:r>
              <a:rPr lang="en-US" b="1" dirty="0" smtClean="0"/>
              <a:t>exponentially increasing parallelism</a:t>
            </a:r>
          </a:p>
          <a:p>
            <a:r>
              <a:rPr lang="en-US" dirty="0" smtClean="0">
                <a:solidFill>
                  <a:srgbClr val="000000"/>
                </a:solidFill>
              </a:rPr>
              <a:t>Three types of communication:</a:t>
            </a:r>
          </a:p>
          <a:p>
            <a:pPr lvl="1"/>
            <a:r>
              <a:rPr lang="en-US" dirty="0" smtClean="0">
                <a:solidFill>
                  <a:srgbClr val="000000"/>
                </a:solidFill>
              </a:rPr>
              <a:t>Inter-grid </a:t>
            </a:r>
            <a:r>
              <a:rPr lang="en-US" dirty="0" smtClean="0">
                <a:solidFill>
                  <a:srgbClr val="FF0000"/>
                </a:solidFill>
              </a:rPr>
              <a:t>Restriction </a:t>
            </a:r>
            <a:r>
              <a:rPr lang="en-US" dirty="0" smtClean="0"/>
              <a:t>&amp;</a:t>
            </a:r>
            <a:r>
              <a:rPr lang="en-US" dirty="0" smtClean="0">
                <a:solidFill>
                  <a:srgbClr val="FF6600"/>
                </a:solidFill>
              </a:rPr>
              <a:t> </a:t>
            </a:r>
            <a:r>
              <a:rPr lang="en-US" dirty="0" smtClean="0">
                <a:solidFill>
                  <a:srgbClr val="0000FF"/>
                </a:solidFill>
              </a:rPr>
              <a:t>Prolongation</a:t>
            </a:r>
          </a:p>
          <a:p>
            <a:pPr lvl="1"/>
            <a:r>
              <a:rPr lang="en-US" dirty="0" smtClean="0">
                <a:solidFill>
                  <a:srgbClr val="660066"/>
                </a:solidFill>
              </a:rPr>
              <a:t>Standard intra-grid nearest neighbor halo exchange</a:t>
            </a:r>
          </a:p>
        </p:txBody>
      </p:sp>
      <p:sp>
        <p:nvSpPr>
          <p:cNvPr id="5" name="Footer Placeholder 4"/>
          <p:cNvSpPr>
            <a:spLocks noGrp="1"/>
          </p:cNvSpPr>
          <p:nvPr>
            <p:ph type="ftr" sz="quarter" idx="10"/>
          </p:nvPr>
        </p:nvSpPr>
        <p:spPr>
          <a:xfrm>
            <a:off x="4084320" y="6333992"/>
            <a:ext cx="1879600" cy="295408"/>
          </a:xfrm>
        </p:spPr>
        <p:txBody>
          <a:bodyPr/>
          <a:lstStyle/>
          <a:p>
            <a:pPr>
              <a:defRPr/>
            </a:pPr>
            <a:r>
              <a:rPr lang="en-US" dirty="0" smtClean="0"/>
              <a:t>SC14 HPGMG </a:t>
            </a:r>
            <a:r>
              <a:rPr lang="en-US" dirty="0" err="1" smtClean="0"/>
              <a:t>BoF</a:t>
            </a:r>
            <a:endParaRPr lang="en-US" dirty="0"/>
          </a:p>
        </p:txBody>
      </p:sp>
      <p:sp>
        <p:nvSpPr>
          <p:cNvPr id="16" name="TextBox 15"/>
          <p:cNvSpPr txBox="1"/>
          <p:nvPr/>
        </p:nvSpPr>
        <p:spPr>
          <a:xfrm>
            <a:off x="5597656" y="1229360"/>
            <a:ext cx="2591304" cy="307777"/>
          </a:xfrm>
          <a:prstGeom prst="rect">
            <a:avLst/>
          </a:prstGeom>
          <a:noFill/>
        </p:spPr>
        <p:txBody>
          <a:bodyPr wrap="square" rtlCol="0">
            <a:spAutoFit/>
          </a:bodyPr>
          <a:lstStyle/>
          <a:p>
            <a:pPr algn="ctr"/>
            <a:r>
              <a:rPr lang="en-US" dirty="0" smtClean="0"/>
              <a:t>The classic multigrid </a:t>
            </a:r>
            <a:r>
              <a:rPr lang="en-US" b="1" dirty="0" smtClean="0"/>
              <a:t>V-cycle</a:t>
            </a:r>
            <a:endParaRPr lang="en-US" b="1" dirty="0"/>
          </a:p>
        </p:txBody>
      </p:sp>
    </p:spTree>
    <p:custDataLst>
      <p:tags r:id="rId1"/>
    </p:custDataLst>
  </p:cSld>
  <p:clrMapOvr>
    <a:masterClrMapping/>
  </p:clrMapOvr>
  <p:transition advTm="358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build="p"/>
      <p:bldP spid="16"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Content Placeholder 8" descr="F-cycle-3grid-sq.jpeg"/>
          <p:cNvPicPr>
            <a:picLocks noGrp="1" noChangeAspect="1"/>
          </p:cNvPicPr>
          <p:nvPr>
            <p:ph sz="quarter" idx="2"/>
          </p:nvPr>
        </p:nvPicPr>
        <p:blipFill>
          <a:blip r:embed="rId3"/>
          <a:srcRect t="-9142" b="-9142"/>
          <a:stretch>
            <a:fillRect/>
          </a:stretch>
        </p:blipFill>
        <p:spPr>
          <a:xfrm>
            <a:off x="0" y="1078487"/>
            <a:ext cx="9154159" cy="2589273"/>
          </a:xfrm>
        </p:spPr>
      </p:pic>
      <p:sp>
        <p:nvSpPr>
          <p:cNvPr id="11" name="Rectangle 10"/>
          <p:cNvSpPr/>
          <p:nvPr/>
        </p:nvSpPr>
        <p:spPr bwMode="auto">
          <a:xfrm>
            <a:off x="3891280" y="1595120"/>
            <a:ext cx="4917440" cy="1757680"/>
          </a:xfrm>
          <a:prstGeom prst="rect">
            <a:avLst/>
          </a:prstGeom>
          <a:solidFill>
            <a:schemeClr val="accent1">
              <a:alpha val="23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Helvetica" pitchFamily="48" charset="0"/>
              <a:ea typeface="ＭＳ Ｐゴシック" pitchFamily="48" charset="-128"/>
            </a:endParaRPr>
          </a:p>
        </p:txBody>
      </p:sp>
      <p:sp>
        <p:nvSpPr>
          <p:cNvPr id="2" name="Title 1"/>
          <p:cNvSpPr>
            <a:spLocks noGrp="1"/>
          </p:cNvSpPr>
          <p:nvPr>
            <p:ph type="title"/>
          </p:nvPr>
        </p:nvSpPr>
        <p:spPr/>
        <p:txBody>
          <a:bodyPr/>
          <a:lstStyle/>
          <a:p>
            <a:r>
              <a:rPr lang="en-US" dirty="0" smtClean="0"/>
              <a:t>Parallel full multigrid – 2 processes</a:t>
            </a:r>
            <a:endParaRPr lang="en-US" dirty="0"/>
          </a:p>
        </p:txBody>
      </p:sp>
      <p:sp>
        <p:nvSpPr>
          <p:cNvPr id="6" name="Text Placeholder 5"/>
          <p:cNvSpPr>
            <a:spLocks noGrp="1"/>
          </p:cNvSpPr>
          <p:nvPr>
            <p:ph type="body" sz="half" idx="1"/>
          </p:nvPr>
        </p:nvSpPr>
        <p:spPr>
          <a:xfrm>
            <a:off x="528320" y="3515360"/>
            <a:ext cx="8219440" cy="2672080"/>
          </a:xfrm>
        </p:spPr>
        <p:txBody>
          <a:bodyPr>
            <a:normAutofit/>
          </a:bodyPr>
          <a:lstStyle/>
          <a:p>
            <a:r>
              <a:rPr lang="en-US" dirty="0" smtClean="0"/>
              <a:t>Continue to fully populate – continue local refinement</a:t>
            </a:r>
            <a:endParaRPr lang="en-US" i="1" dirty="0" smtClean="0"/>
          </a:p>
          <a:p>
            <a:pPr lvl="1"/>
            <a:r>
              <a:rPr lang="en-US" dirty="0" smtClean="0">
                <a:solidFill>
                  <a:srgbClr val="000000"/>
                </a:solidFill>
              </a:rPr>
              <a:t>Building a “fuzzy” tree</a:t>
            </a:r>
          </a:p>
          <a:p>
            <a:r>
              <a:rPr lang="en-US" dirty="0" smtClean="0"/>
              <a:t>O(N) work/data algorithm – time &amp; energy efficient</a:t>
            </a:r>
          </a:p>
          <a:p>
            <a:r>
              <a:rPr lang="en-US" dirty="0" smtClean="0"/>
              <a:t>O(log</a:t>
            </a:r>
            <a:r>
              <a:rPr lang="en-US" baseline="30000" dirty="0" smtClean="0"/>
              <a:t>2</a:t>
            </a:r>
            <a:r>
              <a:rPr lang="en-US" dirty="0" smtClean="0"/>
              <a:t>(N)) computational depth, PRAM complexity …</a:t>
            </a:r>
          </a:p>
          <a:p>
            <a:pPr lvl="1"/>
            <a:endParaRPr lang="en-US" dirty="0" smtClean="0"/>
          </a:p>
        </p:txBody>
      </p:sp>
      <p:sp>
        <p:nvSpPr>
          <p:cNvPr id="5" name="Footer Placeholder 4"/>
          <p:cNvSpPr>
            <a:spLocks noGrp="1"/>
          </p:cNvSpPr>
          <p:nvPr>
            <p:ph type="ftr" sz="quarter" idx="10"/>
          </p:nvPr>
        </p:nvSpPr>
        <p:spPr>
          <a:xfrm>
            <a:off x="4084320" y="6333992"/>
            <a:ext cx="1879600" cy="295408"/>
          </a:xfrm>
        </p:spPr>
        <p:txBody>
          <a:bodyPr/>
          <a:lstStyle/>
          <a:p>
            <a:pPr>
              <a:defRPr/>
            </a:pPr>
            <a:r>
              <a:rPr lang="en-US" dirty="0" smtClean="0"/>
              <a:t>SC14 HPGMG </a:t>
            </a:r>
            <a:r>
              <a:rPr lang="en-US" dirty="0" err="1" smtClean="0"/>
              <a:t>BoF</a:t>
            </a:r>
            <a:endParaRPr lang="en-US" dirty="0"/>
          </a:p>
        </p:txBody>
      </p:sp>
      <p:sp>
        <p:nvSpPr>
          <p:cNvPr id="10" name="TextBox 9"/>
          <p:cNvSpPr txBox="1"/>
          <p:nvPr/>
        </p:nvSpPr>
        <p:spPr>
          <a:xfrm>
            <a:off x="4826000" y="1259840"/>
            <a:ext cx="2580640" cy="307777"/>
          </a:xfrm>
          <a:prstGeom prst="rect">
            <a:avLst/>
          </a:prstGeom>
          <a:noFill/>
        </p:spPr>
        <p:txBody>
          <a:bodyPr wrap="square" rtlCol="0">
            <a:spAutoFit/>
          </a:bodyPr>
          <a:lstStyle/>
          <a:p>
            <a:pPr algn="ctr"/>
            <a:r>
              <a:rPr lang="en-US" dirty="0" smtClean="0"/>
              <a:t>The classic multigrid </a:t>
            </a:r>
            <a:r>
              <a:rPr lang="en-US" b="1" dirty="0" smtClean="0"/>
              <a:t>V-cycle</a:t>
            </a:r>
            <a:endParaRPr lang="en-US" b="1" dirty="0"/>
          </a:p>
        </p:txBody>
      </p:sp>
    </p:spTree>
    <p:custDataLst>
      <p:tags r:id="rId1"/>
    </p:custDataLst>
  </p:cSld>
  <p:clrMapOvr>
    <a:masterClrMapping/>
  </p:clrMapOvr>
  <p:transition advTm="3526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build="p"/>
      <p:bldP spid="10"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3680" y="1341120"/>
            <a:ext cx="8717280" cy="4846320"/>
          </a:xfrm>
        </p:spPr>
        <p:txBody>
          <a:bodyPr>
            <a:normAutofit fontScale="85000" lnSpcReduction="10000"/>
          </a:bodyPr>
          <a:lstStyle/>
          <a:p>
            <a:r>
              <a:rPr lang="en-US" b="1" dirty="0" smtClean="0">
                <a:solidFill>
                  <a:schemeClr val="accent2"/>
                </a:solidFill>
              </a:rPr>
              <a:t>Stick to HPL formula</a:t>
            </a:r>
            <a:r>
              <a:rPr lang="en-US" dirty="0" smtClean="0"/>
              <a:t>: Conceptually simple: solve A </a:t>
            </a:r>
            <a:r>
              <a:rPr lang="en-US" dirty="0" err="1" smtClean="0"/>
              <a:t>x</a:t>
            </a:r>
            <a:r>
              <a:rPr lang="en-US" dirty="0" smtClean="0"/>
              <a:t> = </a:t>
            </a:r>
            <a:r>
              <a:rPr lang="en-US" dirty="0" err="1" smtClean="0"/>
              <a:t>b</a:t>
            </a:r>
            <a:endParaRPr lang="en-US" dirty="0" smtClean="0"/>
          </a:p>
          <a:p>
            <a:pPr lvl="1"/>
            <a:r>
              <a:rPr lang="en-US" dirty="0" smtClean="0"/>
              <a:t>Scale free &amp; architecture free specification</a:t>
            </a:r>
          </a:p>
          <a:p>
            <a:pPr lvl="1"/>
            <a:endParaRPr lang="en-US" dirty="0" smtClean="0"/>
          </a:p>
          <a:p>
            <a:r>
              <a:rPr lang="en-US" b="1" dirty="0" smtClean="0">
                <a:solidFill>
                  <a:srgbClr val="333399"/>
                </a:solidFill>
              </a:rPr>
              <a:t>Easy to administer </a:t>
            </a:r>
            <a:r>
              <a:rPr lang="en-US" dirty="0" smtClean="0"/>
              <a:t>with small staff for 500+ applications</a:t>
            </a:r>
          </a:p>
          <a:p>
            <a:pPr lvl="1"/>
            <a:r>
              <a:rPr lang="en-US" dirty="0" smtClean="0"/>
              <a:t>Minimal legislation – low order prolongation for example</a:t>
            </a:r>
          </a:p>
          <a:p>
            <a:pPr lvl="2"/>
            <a:r>
              <a:rPr lang="en-US" dirty="0" smtClean="0"/>
              <a:t>Like </a:t>
            </a:r>
            <a:r>
              <a:rPr lang="en-US" dirty="0" err="1" smtClean="0"/>
              <a:t>HPL’s</a:t>
            </a:r>
            <a:r>
              <a:rPr lang="en-US" dirty="0" smtClean="0"/>
              <a:t> no </a:t>
            </a:r>
            <a:r>
              <a:rPr lang="en-US" dirty="0" err="1" smtClean="0"/>
              <a:t>Strassen</a:t>
            </a:r>
            <a:r>
              <a:rPr lang="en-US" dirty="0" smtClean="0"/>
              <a:t>, etc., rule</a:t>
            </a:r>
          </a:p>
          <a:p>
            <a:pPr lvl="1"/>
            <a:r>
              <a:rPr lang="en-US" dirty="0" smtClean="0"/>
              <a:t>Easy build, few dependencies: C + MPI + language/libraries in kernel</a:t>
            </a:r>
          </a:p>
          <a:p>
            <a:pPr lvl="1"/>
            <a:endParaRPr lang="en-US" dirty="0" smtClean="0"/>
          </a:p>
          <a:p>
            <a:r>
              <a:rPr lang="en-US" b="1" dirty="0" smtClean="0">
                <a:solidFill>
                  <a:schemeClr val="accent2"/>
                </a:solidFill>
              </a:rPr>
              <a:t>Proxy application interest to HPC</a:t>
            </a:r>
            <a:endParaRPr lang="en-US" sz="2353" dirty="0" smtClean="0"/>
          </a:p>
          <a:p>
            <a:pPr lvl="1"/>
            <a:r>
              <a:rPr lang="en-US" dirty="0" smtClean="0"/>
              <a:t>Balanced stress of machine</a:t>
            </a:r>
          </a:p>
          <a:p>
            <a:pPr lvl="2"/>
            <a:r>
              <a:rPr lang="en-US" dirty="0" smtClean="0"/>
              <a:t>Memory system, network, floating point …</a:t>
            </a:r>
          </a:p>
          <a:p>
            <a:pPr lvl="1"/>
            <a:r>
              <a:rPr lang="en-US" dirty="0" smtClean="0"/>
              <a:t>(fuzzy) tree communication – common HPC paradigm</a:t>
            </a:r>
          </a:p>
          <a:p>
            <a:pPr lvl="2"/>
            <a:r>
              <a:rPr lang="en-US" dirty="0" smtClean="0">
                <a:solidFill>
                  <a:srgbClr val="000000"/>
                </a:solidFill>
              </a:rPr>
              <a:t>MG hierarchy representative data pattern of apps/algorithms</a:t>
            </a:r>
            <a:endParaRPr lang="en-US" dirty="0" smtClean="0"/>
          </a:p>
        </p:txBody>
      </p:sp>
      <p:sp>
        <p:nvSpPr>
          <p:cNvPr id="3" name="Title 2"/>
          <p:cNvSpPr>
            <a:spLocks noGrp="1"/>
          </p:cNvSpPr>
          <p:nvPr>
            <p:ph type="title"/>
          </p:nvPr>
        </p:nvSpPr>
        <p:spPr/>
        <p:txBody>
          <a:bodyPr/>
          <a:lstStyle/>
          <a:p>
            <a:r>
              <a:rPr lang="en-US" dirty="0" smtClean="0"/>
              <a:t>HPGMG design principles</a:t>
            </a:r>
            <a:endParaRPr lang="en-US" dirty="0"/>
          </a:p>
        </p:txBody>
      </p:sp>
      <p:sp>
        <p:nvSpPr>
          <p:cNvPr id="4" name="Footer Placeholder 4"/>
          <p:cNvSpPr>
            <a:spLocks noGrp="1"/>
          </p:cNvSpPr>
          <p:nvPr>
            <p:ph type="ftr" sz="quarter" idx="10"/>
          </p:nvPr>
        </p:nvSpPr>
        <p:spPr>
          <a:xfrm>
            <a:off x="197361" y="6419931"/>
            <a:ext cx="3552825" cy="295275"/>
          </a:xfrm>
          <a:prstGeom prst="rect">
            <a:avLst/>
          </a:prstGeom>
        </p:spPr>
        <p:txBody>
          <a:bodyPr/>
          <a:lstStyle/>
          <a:p>
            <a:pPr>
              <a:defRPr/>
            </a:pPr>
            <a:r>
              <a:rPr lang="en-US" smtClean="0"/>
              <a:t>SC14 HPGMG BoF</a:t>
            </a:r>
            <a:endParaRPr lang="en-US" dirty="0"/>
          </a:p>
        </p:txBody>
      </p:sp>
    </p:spTree>
    <p:custDataLst>
      <p:tags r:id="rId1"/>
    </p:custDataLst>
  </p:cSld>
  <p:clrMapOvr>
    <a:masterClrMapping/>
  </p:clrMapOvr>
  <p:transition advTm="974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279" y="1361440"/>
            <a:ext cx="8524241" cy="4815840"/>
          </a:xfrm>
        </p:spPr>
        <p:txBody>
          <a:bodyPr>
            <a:normAutofit fontScale="85000" lnSpcReduction="10000"/>
          </a:bodyPr>
          <a:lstStyle/>
          <a:p>
            <a:r>
              <a:rPr lang="en-US" b="1" dirty="0" smtClean="0">
                <a:solidFill>
                  <a:srgbClr val="008000"/>
                </a:solidFill>
              </a:rPr>
              <a:t>Durable metric: Remain relevant indefinitely</a:t>
            </a:r>
          </a:p>
          <a:p>
            <a:pPr lvl="1"/>
            <a:r>
              <a:rPr lang="en-US" dirty="0" smtClean="0"/>
              <a:t>Optimal algorithm, architecture and scale free spec (pure math)</a:t>
            </a:r>
          </a:p>
          <a:p>
            <a:pPr lvl="1"/>
            <a:r>
              <a:rPr lang="en-US" i="1" dirty="0" smtClean="0">
                <a:solidFill>
                  <a:schemeClr val="accent2"/>
                </a:solidFill>
              </a:rPr>
              <a:t>Increasingly effective proxy as more apps use efficient algorithms</a:t>
            </a:r>
          </a:p>
          <a:p>
            <a:pPr lvl="1"/>
            <a:endParaRPr lang="en-US" i="1" dirty="0" smtClean="0">
              <a:solidFill>
                <a:schemeClr val="accent2"/>
              </a:solidFill>
            </a:endParaRPr>
          </a:p>
          <a:p>
            <a:r>
              <a:rPr lang="en-US" b="1" i="1" dirty="0" smtClean="0">
                <a:solidFill>
                  <a:srgbClr val="008000"/>
                </a:solidFill>
              </a:rPr>
              <a:t>Scale Free specification: </a:t>
            </a:r>
            <a:r>
              <a:rPr lang="en-US" dirty="0" smtClean="0"/>
              <a:t>Independent of scale &amp; parallel strategy</a:t>
            </a:r>
          </a:p>
          <a:p>
            <a:pPr lvl="1"/>
            <a:r>
              <a:rPr lang="en-US" dirty="0" smtClean="0"/>
              <a:t>Avoid adjudicating </a:t>
            </a:r>
            <a:r>
              <a:rPr lang="en-US" i="1" dirty="0" smtClean="0"/>
              <a:t>sub domain</a:t>
            </a:r>
            <a:r>
              <a:rPr lang="en-US" dirty="0" smtClean="0"/>
              <a:t>, </a:t>
            </a:r>
            <a:r>
              <a:rPr lang="en-US" i="1" dirty="0" smtClean="0"/>
              <a:t>process</a:t>
            </a:r>
            <a:r>
              <a:rPr lang="en-US" dirty="0" smtClean="0"/>
              <a:t>, and having </a:t>
            </a:r>
            <a:r>
              <a:rPr lang="en-US" dirty="0" err="1" smtClean="0"/>
              <a:t>cmplx</a:t>
            </a:r>
            <a:r>
              <a:rPr lang="en-US" dirty="0" smtClean="0"/>
              <a:t> spec.</a:t>
            </a:r>
          </a:p>
          <a:p>
            <a:pPr lvl="1"/>
            <a:endParaRPr lang="en-US" dirty="0" smtClean="0"/>
          </a:p>
          <a:p>
            <a:r>
              <a:rPr lang="en-US" b="1" i="1" dirty="0" smtClean="0">
                <a:solidFill>
                  <a:srgbClr val="008000"/>
                </a:solidFill>
              </a:rPr>
              <a:t>Architecture Free specification</a:t>
            </a:r>
            <a:r>
              <a:rPr lang="en-US" dirty="0" smtClean="0"/>
              <a:t>:</a:t>
            </a:r>
          </a:p>
          <a:p>
            <a:pPr lvl="1"/>
            <a:r>
              <a:rPr lang="en-US" dirty="0" smtClean="0"/>
              <a:t>No: </a:t>
            </a:r>
            <a:r>
              <a:rPr lang="en-US" i="1" dirty="0" smtClean="0"/>
              <a:t>cache, main/shared memory, processor, FPU</a:t>
            </a:r>
            <a:r>
              <a:rPr lang="en-US" dirty="0" smtClean="0"/>
              <a:t>, etc., in spec.</a:t>
            </a:r>
          </a:p>
          <a:p>
            <a:endParaRPr lang="en-US" dirty="0" smtClean="0"/>
          </a:p>
          <a:p>
            <a:r>
              <a:rPr lang="en-US" b="1" dirty="0" smtClean="0">
                <a:solidFill>
                  <a:srgbClr val="008000"/>
                </a:solidFill>
              </a:rPr>
              <a:t>Stresses interconnect </a:t>
            </a:r>
            <a:r>
              <a:rPr lang="en-US" dirty="0" smtClean="0"/>
              <a:t>– global tree </a:t>
            </a:r>
            <a:r>
              <a:rPr lang="en-US" dirty="0" err="1" smtClean="0"/>
              <a:t>w</a:t>
            </a:r>
            <a:r>
              <a:rPr lang="en-US" dirty="0" smtClean="0"/>
              <a:t>/ non-trivial app code in nodes</a:t>
            </a:r>
          </a:p>
          <a:p>
            <a:pPr lvl="1"/>
            <a:r>
              <a:rPr lang="en-US" b="1" i="1" dirty="0" smtClean="0"/>
              <a:t>Extensive </a:t>
            </a:r>
            <a:r>
              <a:rPr lang="en-US" b="1" dirty="0" smtClean="0"/>
              <a:t>metric </a:t>
            </a:r>
            <a:r>
              <a:rPr lang="en-US" dirty="0" smtClean="0"/>
              <a:t>(</a:t>
            </a:r>
            <a:r>
              <a:rPr lang="en-US" dirty="0" err="1" smtClean="0"/>
              <a:t>Strohmaier</a:t>
            </a:r>
            <a:r>
              <a:rPr lang="en-US" dirty="0" smtClean="0"/>
              <a:t>): not just sum of node performance </a:t>
            </a:r>
            <a:endParaRPr lang="en-US" b="1" dirty="0" smtClean="0">
              <a:solidFill>
                <a:srgbClr val="333399"/>
              </a:solidFill>
            </a:endParaRPr>
          </a:p>
        </p:txBody>
      </p:sp>
      <p:sp>
        <p:nvSpPr>
          <p:cNvPr id="3" name="Title 2"/>
          <p:cNvSpPr>
            <a:spLocks noGrp="1"/>
          </p:cNvSpPr>
          <p:nvPr>
            <p:ph type="title"/>
          </p:nvPr>
        </p:nvSpPr>
        <p:spPr/>
        <p:txBody>
          <a:bodyPr/>
          <a:lstStyle/>
          <a:p>
            <a:r>
              <a:rPr lang="en-US" dirty="0" smtClean="0"/>
              <a:t>Our Top500 list design requirements</a:t>
            </a:r>
            <a:endParaRPr lang="en-US" dirty="0"/>
          </a:p>
        </p:txBody>
      </p:sp>
      <p:sp>
        <p:nvSpPr>
          <p:cNvPr id="4" name="Footer Placeholder 4"/>
          <p:cNvSpPr>
            <a:spLocks noGrp="1"/>
          </p:cNvSpPr>
          <p:nvPr>
            <p:ph type="ftr" sz="quarter" idx="10"/>
          </p:nvPr>
        </p:nvSpPr>
        <p:spPr>
          <a:xfrm>
            <a:off x="197361" y="6419931"/>
            <a:ext cx="3552825" cy="295275"/>
          </a:xfrm>
          <a:prstGeom prst="rect">
            <a:avLst/>
          </a:prstGeom>
        </p:spPr>
        <p:txBody>
          <a:bodyPr/>
          <a:lstStyle/>
          <a:p>
            <a:pPr>
              <a:defRPr/>
            </a:pPr>
            <a:r>
              <a:rPr lang="en-US" smtClean="0"/>
              <a:t>SC14 HPGMG BoF</a:t>
            </a:r>
            <a:endParaRPr lang="en-US" dirty="0"/>
          </a:p>
        </p:txBody>
      </p:sp>
    </p:spTree>
    <p:custDataLst>
      <p:tags r:id="rId1"/>
    </p:custDataLst>
  </p:cSld>
  <p:clrMapOvr>
    <a:masterClrMapping/>
  </p:clrMapOvr>
  <p:transition advTm="8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5|15.1|17.6"/>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3.7|21.2"/>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1|4.4|4.8|24.7"/>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4|20.1"/>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1.2|4.6"/>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8.6|17.6|16.1"/>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9.6|12.5|13.3"/>
</p:tagLst>
</file>

<file path=ppt/theme/theme1.xml><?xml version="1.0" encoding="utf-8"?>
<a:theme xmlns:a="http://schemas.openxmlformats.org/drawingml/2006/main" name="directorate_template_vg">
  <a:themeElements>
    <a:clrScheme name="directorate_template_v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rectorate_template_vg">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Helvetica" pitchFamily="48"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Helvetica" pitchFamily="48" charset="0"/>
            <a:ea typeface="ＭＳ Ｐゴシック" pitchFamily="48" charset="-128"/>
          </a:defRPr>
        </a:defPPr>
      </a:lstStyle>
    </a:lnDef>
  </a:objectDefaults>
  <a:extraClrSchemeLst>
    <a:extraClrScheme>
      <a:clrScheme name="directorate_template_v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rectorate_template_v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rectorate_template_v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rectorate_template_v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rectorate_template_v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rectorate_template_v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rectorate_template_vg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rectorate_template_v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rectorate_template_v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rectorate_template_v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rectorate_template_v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rectorate_template_v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65919</TotalTime>
  <Words>3799</Words>
  <Application>Microsoft Macintosh PowerPoint</Application>
  <PresentationFormat>On-screen Show (4:3)</PresentationFormat>
  <Paragraphs>568</Paragraphs>
  <Slides>48</Slides>
  <Notes>25</Notes>
  <HiddenSlides>4</HiddenSlides>
  <MMClips>0</MMClips>
  <ScaleCrop>false</ScaleCrop>
  <HeadingPairs>
    <vt:vector size="4" baseType="variant">
      <vt:variant>
        <vt:lpstr>Design Template</vt:lpstr>
      </vt:variant>
      <vt:variant>
        <vt:i4>1</vt:i4>
      </vt:variant>
      <vt:variant>
        <vt:lpstr>Slide Titles</vt:lpstr>
      </vt:variant>
      <vt:variant>
        <vt:i4>48</vt:i4>
      </vt:variant>
    </vt:vector>
  </HeadingPairs>
  <TitlesOfParts>
    <vt:vector size="49" baseType="lpstr">
      <vt:lpstr>directorate_template_vg</vt:lpstr>
      <vt:lpstr> Birds of a Feather: High performance geometric multigrid (HPGMG) proposal for a new Top500 benchmark</vt:lpstr>
      <vt:lpstr>HPGMG Birds of a Feather Outline</vt:lpstr>
      <vt:lpstr>Motivation for New Top500 Metric</vt:lpstr>
      <vt:lpstr>Proposed New Top500 Metric</vt:lpstr>
      <vt:lpstr>HPGMG Benchmark definition</vt:lpstr>
      <vt:lpstr>Parallel full multigrid – 2 processes</vt:lpstr>
      <vt:lpstr>Parallel full multigrid – 2 processes</vt:lpstr>
      <vt:lpstr>HPGMG design principles</vt:lpstr>
      <vt:lpstr>Our Top500 list design requirements</vt:lpstr>
      <vt:lpstr>HPGMG-FE &amp; HPGMG-FV</vt:lpstr>
      <vt:lpstr>HPGMG-FV Performance</vt:lpstr>
      <vt:lpstr>HPGMG-FV</vt:lpstr>
      <vt:lpstr>HPGMG-FV</vt:lpstr>
      <vt:lpstr>3D Torus (Gemini)</vt:lpstr>
      <vt:lpstr>3D Torus (Gemini)</vt:lpstr>
      <vt:lpstr>Blue Gene/Q</vt:lpstr>
      <vt:lpstr>K (6D Torus/Mesh)</vt:lpstr>
      <vt:lpstr>Fat Trees and Dragonfly</vt:lpstr>
      <vt:lpstr>Accelerators? </vt:lpstr>
      <vt:lpstr>MIC Scaling</vt:lpstr>
      <vt:lpstr>MIC Scaling</vt:lpstr>
      <vt:lpstr>Maximum Performance</vt:lpstr>
      <vt:lpstr>What’s Missing?</vt:lpstr>
      <vt:lpstr>HPGMG-FV</vt:lpstr>
      <vt:lpstr>HPGMG-FE</vt:lpstr>
      <vt:lpstr>Slide 26</vt:lpstr>
      <vt:lpstr>Slide 27</vt:lpstr>
      <vt:lpstr>Slide 28</vt:lpstr>
      <vt:lpstr>Slide 29</vt:lpstr>
      <vt:lpstr>Slide 30</vt:lpstr>
      <vt:lpstr>HPGMG on the K computer</vt:lpstr>
      <vt:lpstr>Overview</vt:lpstr>
      <vt:lpstr>Execution Time of FMGSlove (old/new)</vt:lpstr>
      <vt:lpstr>Comparison: K computer and BG/Q</vt:lpstr>
      <vt:lpstr>Comparison: K computer and BG/Q</vt:lpstr>
      <vt:lpstr>Comparison with HPCG by perf. counter</vt:lpstr>
      <vt:lpstr>Comments</vt:lpstr>
      <vt:lpstr>HPGMG on an Asynchronous  Task-based Model</vt:lpstr>
      <vt:lpstr>Task-based Programming Models</vt:lpstr>
      <vt:lpstr>Multigrid Overview – “V” cycle</vt:lpstr>
      <vt:lpstr>Multigrid Overview – “F” cycle</vt:lpstr>
      <vt:lpstr>HPGMG Bulk-synchronous Parallelism</vt:lpstr>
      <vt:lpstr>HPGMG Asynchronous Parallelism</vt:lpstr>
      <vt:lpstr>Optimizing HPGMG with R-Stream (WIP)</vt:lpstr>
      <vt:lpstr>Acknowledgments</vt:lpstr>
      <vt:lpstr>Acknowledgments</vt:lpstr>
      <vt:lpstr>Thank You !</vt:lpstr>
      <vt:lpstr>Thank you</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Option: Date</dc:title>
  <dc:subject/>
  <dc:creator/>
  <cp:keywords/>
  <dc:description/>
  <cp:lastModifiedBy>mark adams</cp:lastModifiedBy>
  <cp:revision>716</cp:revision>
  <cp:lastPrinted>2007-09-19T00:12:24Z</cp:lastPrinted>
  <dcterms:created xsi:type="dcterms:W3CDTF">2014-11-19T17:42:07Z</dcterms:created>
  <dcterms:modified xsi:type="dcterms:W3CDTF">2014-11-19T17:44:31Z</dcterms:modified>
  <cp:category/>
</cp:coreProperties>
</file>