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73" r:id="rId1"/>
  </p:sldMasterIdLst>
  <p:notesMasterIdLst>
    <p:notesMasterId r:id="rId54"/>
  </p:notesMasterIdLst>
  <p:handoutMasterIdLst>
    <p:handoutMasterId r:id="rId55"/>
  </p:handoutMasterIdLst>
  <p:sldIdLst>
    <p:sldId id="256" r:id="rId2"/>
    <p:sldId id="816" r:id="rId3"/>
    <p:sldId id="813" r:id="rId4"/>
    <p:sldId id="817" r:id="rId5"/>
    <p:sldId id="818" r:id="rId6"/>
    <p:sldId id="820" r:id="rId7"/>
    <p:sldId id="819" r:id="rId8"/>
    <p:sldId id="744" r:id="rId9"/>
    <p:sldId id="745" r:id="rId10"/>
    <p:sldId id="766" r:id="rId11"/>
    <p:sldId id="755" r:id="rId12"/>
    <p:sldId id="739" r:id="rId13"/>
    <p:sldId id="774" r:id="rId14"/>
    <p:sldId id="751" r:id="rId15"/>
    <p:sldId id="752" r:id="rId16"/>
    <p:sldId id="747" r:id="rId17"/>
    <p:sldId id="772" r:id="rId18"/>
    <p:sldId id="823" r:id="rId19"/>
    <p:sldId id="824" r:id="rId20"/>
    <p:sldId id="826" r:id="rId21"/>
    <p:sldId id="825" r:id="rId22"/>
    <p:sldId id="829" r:id="rId23"/>
    <p:sldId id="830" r:id="rId24"/>
    <p:sldId id="831" r:id="rId25"/>
    <p:sldId id="832" r:id="rId26"/>
    <p:sldId id="833" r:id="rId27"/>
    <p:sldId id="834" r:id="rId28"/>
    <p:sldId id="835" r:id="rId29"/>
    <p:sldId id="836" r:id="rId30"/>
    <p:sldId id="839" r:id="rId31"/>
    <p:sldId id="837" r:id="rId32"/>
    <p:sldId id="760" r:id="rId33"/>
    <p:sldId id="838" r:id="rId34"/>
    <p:sldId id="828" r:id="rId35"/>
    <p:sldId id="840" r:id="rId36"/>
    <p:sldId id="841" r:id="rId37"/>
    <p:sldId id="815" r:id="rId38"/>
    <p:sldId id="771" r:id="rId39"/>
    <p:sldId id="748" r:id="rId40"/>
    <p:sldId id="821" r:id="rId41"/>
    <p:sldId id="812" r:id="rId42"/>
    <p:sldId id="735" r:id="rId43"/>
    <p:sldId id="777" r:id="rId44"/>
    <p:sldId id="759" r:id="rId45"/>
    <p:sldId id="779" r:id="rId46"/>
    <p:sldId id="786" r:id="rId47"/>
    <p:sldId id="784" r:id="rId48"/>
    <p:sldId id="787" r:id="rId49"/>
    <p:sldId id="794" r:id="rId50"/>
    <p:sldId id="795" r:id="rId51"/>
    <p:sldId id="758" r:id="rId52"/>
    <p:sldId id="770"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0080"/>
    <a:srgbClr val="80FF00"/>
    <a:srgbClr val="FF8000"/>
    <a:srgbClr val="7F7F7F"/>
    <a:srgbClr val="FF6666"/>
    <a:srgbClr val="008040"/>
    <a:srgbClr val="66CCFF"/>
    <a:srgbClr val="66FFCC"/>
    <a:srgbClr val="FFCC66"/>
    <a:srgbClr val="CC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1198" autoAdjust="0"/>
    <p:restoredTop sz="86980" autoAdjust="0"/>
  </p:normalViewPr>
  <p:slideViewPr>
    <p:cSldViewPr showGuides="1">
      <p:cViewPr varScale="1">
        <p:scale>
          <a:sx n="121" d="100"/>
          <a:sy n="121" d="100"/>
        </p:scale>
        <p:origin x="-736" y="-11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howGuides="1">
      <p:cViewPr varScale="1">
        <p:scale>
          <a:sx n="114" d="100"/>
          <a:sy n="114" d="100"/>
        </p:scale>
        <p:origin x="-3296"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27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27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27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34AD76D-C936-4C44-B7D5-24BA9028BFD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7A5D499-FDCA-A94F-BACE-C172930C090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fontAlgn="base">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fontAlgn="base">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fontAlgn="base">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fontAlgn="base">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89CEE-7A84-7144-A81E-9A44348F5706}" type="slidenum">
              <a:rPr lang="en-US"/>
              <a:pPr/>
              <a:t>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Over the years, many alternates to HPL have been proposed…</a:t>
            </a:r>
          </a:p>
          <a:p>
            <a:endParaRPr lang="en-US" dirty="0"/>
          </a:p>
        </p:txBody>
      </p:sp>
      <p:sp>
        <p:nvSpPr>
          <p:cNvPr id="4" name="Slide Number Placeholder 3"/>
          <p:cNvSpPr>
            <a:spLocks noGrp="1"/>
          </p:cNvSpPr>
          <p:nvPr>
            <p:ph type="sldNum" sz="quarter" idx="10"/>
          </p:nvPr>
        </p:nvSpPr>
        <p:spPr/>
        <p:txBody>
          <a:bodyPr/>
          <a:lstStyle/>
          <a:p>
            <a:fld id="{C7A5D499-FDCA-A94F-BACE-C172930C0909}"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recast</a:t>
            </a:r>
            <a:r>
              <a:rPr lang="en-US" baseline="0" dirty="0" smtClean="0"/>
              <a:t> solution to problem on the finest grid as a function of the solution to a problem on a coarser grid…</a:t>
            </a:r>
            <a:endParaRPr lang="en-US" dirty="0"/>
          </a:p>
        </p:txBody>
      </p:sp>
      <p:sp>
        <p:nvSpPr>
          <p:cNvPr id="4" name="Slide Number Placeholder 3"/>
          <p:cNvSpPr>
            <a:spLocks noGrp="1"/>
          </p:cNvSpPr>
          <p:nvPr>
            <p:ph type="sldNum" sz="quarter" idx="10"/>
          </p:nvPr>
        </p:nvSpPr>
        <p:spPr/>
        <p:txBody>
          <a:bodyPr/>
          <a:lstStyle/>
          <a:p>
            <a:fld id="{C7A5D499-FDCA-A94F-BACE-C172930C0909}"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A5D499-FDCA-A94F-BACE-C172930C0909}"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A5D499-FDCA-A94F-BACE-C172930C0909}"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6648450"/>
            <a:ext cx="9144000" cy="76200"/>
          </a:xfrm>
          <a:prstGeom prst="rect">
            <a:avLst/>
          </a:prstGeom>
          <a:solidFill>
            <a:srgbClr val="002C48">
              <a:alpha val="50000"/>
            </a:srgbClr>
          </a:solidFill>
          <a:ln w="9525">
            <a:noFill/>
            <a:miter lim="800000"/>
            <a:headEnd/>
            <a:tailEnd/>
          </a:ln>
        </p:spPr>
        <p:txBody>
          <a:bodyPr wrap="none" anchor="ctr">
            <a:prstTxWarp prst="textNoShape">
              <a:avLst/>
            </a:prstTxWarp>
          </a:bodyPr>
          <a:lstStyle/>
          <a:p>
            <a:pPr>
              <a:defRPr/>
            </a:pPr>
            <a:endParaRPr lang="en-US"/>
          </a:p>
        </p:txBody>
      </p:sp>
      <p:sp>
        <p:nvSpPr>
          <p:cNvPr id="5" name="Text Box 54"/>
          <p:cNvSpPr txBox="1">
            <a:spLocks noChangeArrowheads="1"/>
          </p:cNvSpPr>
          <p:nvPr/>
        </p:nvSpPr>
        <p:spPr bwMode="auto">
          <a:xfrm>
            <a:off x="1989138" y="6553200"/>
            <a:ext cx="5173662" cy="228600"/>
          </a:xfrm>
          <a:prstGeom prst="rect">
            <a:avLst/>
          </a:prstGeom>
          <a:solidFill>
            <a:schemeClr val="bg1"/>
          </a:solidFill>
          <a:ln w="3175">
            <a:noFill/>
            <a:miter lim="800000"/>
            <a:headEnd/>
            <a:tailEnd/>
          </a:ln>
          <a:effectLst/>
        </p:spPr>
        <p:txBody>
          <a:bodyPr lIns="0" tIns="0" rIns="0" bIns="0" anchor="ctr">
            <a:prstTxWarp prst="textNoShape">
              <a:avLst/>
            </a:prstTxWarp>
          </a:bodyPr>
          <a:lstStyle/>
          <a:p>
            <a:pPr algn="ctr">
              <a:defRPr/>
            </a:pPr>
            <a:r>
              <a:rPr lang="en-US" sz="1800" cap="small" dirty="0">
                <a:solidFill>
                  <a:srgbClr val="002C48">
                    <a:alpha val="50000"/>
                  </a:srgbClr>
                </a:solidFill>
                <a:latin typeface="Arial Black" charset="0"/>
              </a:rPr>
              <a:t>Lawrence Berkeley National Laboratory</a:t>
            </a:r>
          </a:p>
        </p:txBody>
      </p:sp>
      <p:pic>
        <p:nvPicPr>
          <p:cNvPr id="6" name="Picture 10" descr="HiRes_LBL_Logo.gif"/>
          <p:cNvPicPr>
            <a:picLocks noChangeAspect="1"/>
          </p:cNvPicPr>
          <p:nvPr/>
        </p:nvPicPr>
        <p:blipFill>
          <a:blip r:embed="rId2"/>
          <a:srcRect/>
          <a:stretch>
            <a:fillRect/>
          </a:stretch>
        </p:blipFill>
        <p:spPr bwMode="auto">
          <a:xfrm>
            <a:off x="0" y="0"/>
            <a:ext cx="9144000" cy="914400"/>
          </a:xfrm>
          <a:prstGeom prst="rect">
            <a:avLst/>
          </a:prstGeom>
          <a:noFill/>
          <a:ln w="9525">
            <a:noFill/>
            <a:miter lim="800000"/>
            <a:headEnd/>
            <a:tailEnd/>
          </a:ln>
        </p:spPr>
      </p:pic>
      <p:sp>
        <p:nvSpPr>
          <p:cNvPr id="7" name="Text Box 53"/>
          <p:cNvSpPr txBox="1">
            <a:spLocks noChangeArrowheads="1"/>
          </p:cNvSpPr>
          <p:nvPr/>
        </p:nvSpPr>
        <p:spPr bwMode="auto">
          <a:xfrm>
            <a:off x="0" y="912813"/>
            <a:ext cx="9144000" cy="228600"/>
          </a:xfrm>
          <a:prstGeom prst="rect">
            <a:avLst/>
          </a:prstGeom>
          <a:solidFill>
            <a:srgbClr val="E6E6E6"/>
          </a:solidFill>
          <a:ln w="3175">
            <a:solidFill>
              <a:srgbClr val="CCCCCC"/>
            </a:solidFill>
            <a:miter lim="800000"/>
            <a:headEnd/>
            <a:tailEnd/>
          </a:ln>
          <a:effectLst/>
        </p:spPr>
        <p:txBody>
          <a:bodyPr lIns="0" tIns="0" rIns="0" bIns="0" anchor="ctr">
            <a:prstTxWarp prst="textNoShape">
              <a:avLst/>
            </a:prstTxWarp>
          </a:bodyPr>
          <a:lstStyle/>
          <a:p>
            <a:pPr algn="ctr">
              <a:defRPr/>
            </a:pPr>
            <a:r>
              <a:rPr lang="en-US" sz="1200" b="1" spc="600" dirty="0" smtClean="0">
                <a:solidFill>
                  <a:srgbClr val="B3B3B3"/>
                </a:solidFill>
                <a:latin typeface="Arial" charset="0"/>
                <a:ea typeface="ＭＳ Ｐゴシック" charset="-128"/>
                <a:cs typeface="ＭＳ Ｐゴシック" charset="-128"/>
              </a:rPr>
              <a:t>PERFORMANCE</a:t>
            </a:r>
            <a:r>
              <a:rPr lang="en-US" sz="1200" b="1" spc="600" baseline="0" dirty="0" smtClean="0">
                <a:solidFill>
                  <a:srgbClr val="B3B3B3"/>
                </a:solidFill>
                <a:latin typeface="Arial" charset="0"/>
                <a:ea typeface="ＭＳ Ｐゴシック" charset="-128"/>
                <a:cs typeface="ＭＳ Ｐゴシック" charset="-128"/>
              </a:rPr>
              <a:t> AND ALGORITHMS RESEARCH GROUP</a:t>
            </a:r>
            <a:endParaRPr lang="en-US" sz="1200" b="1" spc="600" dirty="0">
              <a:solidFill>
                <a:srgbClr val="B3B3B3"/>
              </a:solidFill>
              <a:latin typeface="Arial" charset="0"/>
              <a:ea typeface="ＭＳ Ｐゴシック" charset="-128"/>
              <a:cs typeface="ＭＳ Ｐゴシック" charset="-128"/>
            </a:endParaRPr>
          </a:p>
        </p:txBody>
      </p:sp>
      <p:sp>
        <p:nvSpPr>
          <p:cNvPr id="4099" name="Rectangle 3"/>
          <p:cNvSpPr>
            <a:spLocks noGrp="1" noChangeArrowheads="1"/>
          </p:cNvSpPr>
          <p:nvPr>
            <p:ph type="ctrTitle"/>
          </p:nvPr>
        </p:nvSpPr>
        <p:spPr>
          <a:xfrm>
            <a:off x="914400" y="1598613"/>
            <a:ext cx="7313613" cy="1828800"/>
          </a:xfrm>
        </p:spPr>
        <p:txBody>
          <a:bodyPr/>
          <a:lstStyle>
            <a:lvl1pPr>
              <a:defRPr>
                <a:solidFill>
                  <a:srgbClr val="004080"/>
                </a:solidFill>
              </a:defRPr>
            </a:lvl1pPr>
          </a:lstStyle>
          <a:p>
            <a:r>
              <a:rPr lang="en-US" dirty="0" smtClean="0"/>
              <a:t>Click to edit Master title style</a:t>
            </a:r>
            <a:endParaRPr lang="en-US" dirty="0"/>
          </a:p>
        </p:txBody>
      </p:sp>
      <p:sp>
        <p:nvSpPr>
          <p:cNvPr id="4100" name="Rectangle 4"/>
          <p:cNvSpPr>
            <a:spLocks noGrp="1" noChangeArrowheads="1"/>
          </p:cNvSpPr>
          <p:nvPr>
            <p:ph type="subTitle" idx="1"/>
          </p:nvPr>
        </p:nvSpPr>
        <p:spPr>
          <a:xfrm>
            <a:off x="1600200" y="3429000"/>
            <a:ext cx="6627813" cy="1828800"/>
          </a:xfrm>
        </p:spPr>
        <p:txBody>
          <a:bodyPr/>
          <a:lstStyle>
            <a:lvl1pPr marL="0" indent="0" algn="ctr">
              <a:buFont typeface="Wingdings" pitchFamily="-110" charset="2"/>
              <a:buNone/>
              <a:defRPr sz="1400"/>
            </a:lvl1pPr>
          </a:lstStyle>
          <a:p>
            <a:r>
              <a:rPr lang="en-US" smtClean="0"/>
              <a:t>Click to edit Master subtitle style</a:t>
            </a:r>
            <a:endParaRPr lang="en-US"/>
          </a:p>
        </p:txBody>
      </p:sp>
      <p:sp>
        <p:nvSpPr>
          <p:cNvPr id="8" name="Rectangle 9"/>
          <p:cNvSpPr>
            <a:spLocks noGrp="1" noChangeArrowheads="1"/>
          </p:cNvSpPr>
          <p:nvPr>
            <p:ph type="sldNum" sz="quarter" idx="10"/>
          </p:nvPr>
        </p:nvSpPr>
        <p:spPr>
          <a:xfrm>
            <a:off x="7010400" y="6553200"/>
            <a:ext cx="2133600" cy="238125"/>
          </a:xfrm>
        </p:spPr>
        <p:txBody>
          <a:bodyPr/>
          <a:lstStyle>
            <a:lvl1pPr>
              <a:defRPr/>
            </a:lvl1pPr>
          </a:lstStyle>
          <a:p>
            <a:fld id="{720211EB-A1F1-084D-9DDD-8505A7385F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7010400" y="6553200"/>
            <a:ext cx="2133600" cy="238125"/>
          </a:xfrm>
        </p:spPr>
        <p:txBody>
          <a:bodyPr/>
          <a:lstStyle>
            <a:lvl1pPr>
              <a:defRPr/>
            </a:lvl1pPr>
          </a:lstStyle>
          <a:p>
            <a:fld id="{22C79B6A-800B-E142-80EF-A4D6D575E8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0"/>
            <a:ext cx="2055813"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0"/>
            <a:ext cx="6018212"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7010400" y="6553200"/>
            <a:ext cx="2133600" cy="238125"/>
          </a:xfrm>
        </p:spPr>
        <p:txBody>
          <a:bodyPr/>
          <a:lstStyle>
            <a:lvl1pPr>
              <a:defRPr/>
            </a:lvl1pPr>
          </a:lstStyle>
          <a:p>
            <a:fld id="{A08AE875-82DE-F445-98D0-0DCC9141A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7010400" y="6553200"/>
            <a:ext cx="2133600" cy="238125"/>
          </a:xfrm>
        </p:spPr>
        <p:txBody>
          <a:bodyPr/>
          <a:lstStyle>
            <a:lvl1pPr>
              <a:defRPr/>
            </a:lvl1pPr>
          </a:lstStyle>
          <a:p>
            <a:fld id="{A6688060-3351-004F-BDDD-4D2330D7A4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7010400" y="6553200"/>
            <a:ext cx="2133600" cy="238125"/>
          </a:xfrm>
        </p:spPr>
        <p:txBody>
          <a:bodyPr/>
          <a:lstStyle>
            <a:lvl1pPr>
              <a:defRPr/>
            </a:lvl1pPr>
          </a:lstStyle>
          <a:p>
            <a:fld id="{4C4A82B1-99F4-E64B-90F9-D5D71E2FDD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143000"/>
            <a:ext cx="40370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143000"/>
            <a:ext cx="4037013"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553200"/>
            <a:ext cx="2133600" cy="238125"/>
          </a:xfrm>
        </p:spPr>
        <p:txBody>
          <a:bodyPr/>
          <a:lstStyle>
            <a:lvl1pPr>
              <a:defRPr/>
            </a:lvl1pPr>
          </a:lstStyle>
          <a:p>
            <a:fld id="{BCD758A7-4869-7E40-8B5D-E3862D31A4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7010400" y="6553200"/>
            <a:ext cx="2133600" cy="238125"/>
          </a:xfrm>
        </p:spPr>
        <p:txBody>
          <a:bodyPr/>
          <a:lstStyle>
            <a:lvl1pPr>
              <a:defRPr/>
            </a:lvl1pPr>
          </a:lstStyle>
          <a:p>
            <a:fld id="{1E17DCE6-8197-EE42-B722-39F31B6CB1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7010400" y="6553200"/>
            <a:ext cx="2133600" cy="238125"/>
          </a:xfrm>
        </p:spPr>
        <p:txBody>
          <a:bodyPr/>
          <a:lstStyle>
            <a:lvl1pPr>
              <a:defRPr/>
            </a:lvl1pPr>
          </a:lstStyle>
          <a:p>
            <a:fld id="{83686D63-7713-4D49-9615-C8BF49EEA3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53200"/>
            <a:ext cx="2133600" cy="238125"/>
          </a:xfrm>
        </p:spPr>
        <p:txBody>
          <a:bodyPr/>
          <a:lstStyle>
            <a:lvl1pPr>
              <a:defRPr/>
            </a:lvl1pPr>
          </a:lstStyle>
          <a:p>
            <a:fld id="{5BF20CE2-0294-EC48-9972-3119117486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7010400" y="6553200"/>
            <a:ext cx="2133600" cy="238125"/>
          </a:xfrm>
        </p:spPr>
        <p:txBody>
          <a:bodyPr/>
          <a:lstStyle>
            <a:lvl1pPr>
              <a:defRPr/>
            </a:lvl1pPr>
          </a:lstStyle>
          <a:p>
            <a:fld id="{49E9892D-14DB-4C45-A303-86895BF4F7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7010400" y="6553200"/>
            <a:ext cx="2133600" cy="238125"/>
          </a:xfrm>
        </p:spPr>
        <p:txBody>
          <a:bodyPr/>
          <a:lstStyle>
            <a:lvl1pPr>
              <a:defRPr/>
            </a:lvl1pPr>
          </a:lstStyle>
          <a:p>
            <a:fld id="{A8D54A36-4436-AD4D-9B79-D63578DFCF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20" descr="HiRes_LBL_Logo.gif"/>
          <p:cNvPicPr>
            <a:picLocks noChangeAspect="1"/>
          </p:cNvPicPr>
          <p:nvPr/>
        </p:nvPicPr>
        <p:blipFill>
          <a:blip r:embed="rId13"/>
          <a:srcRect/>
          <a:stretch>
            <a:fillRect/>
          </a:stretch>
        </p:blipFill>
        <p:spPr bwMode="auto">
          <a:xfrm>
            <a:off x="0" y="0"/>
            <a:ext cx="9144000" cy="914400"/>
          </a:xfrm>
          <a:prstGeom prst="rect">
            <a:avLst/>
          </a:prstGeom>
          <a:noFill/>
          <a:ln w="9525">
            <a:noFill/>
            <a:miter lim="800000"/>
            <a:headEnd/>
            <a:tailEnd/>
          </a:ln>
        </p:spPr>
      </p:pic>
      <p:sp>
        <p:nvSpPr>
          <p:cNvPr id="22" name="Text Box 53"/>
          <p:cNvSpPr txBox="1">
            <a:spLocks noChangeArrowheads="1"/>
          </p:cNvSpPr>
          <p:nvPr/>
        </p:nvSpPr>
        <p:spPr bwMode="auto">
          <a:xfrm>
            <a:off x="0" y="912813"/>
            <a:ext cx="9144000" cy="228600"/>
          </a:xfrm>
          <a:prstGeom prst="rect">
            <a:avLst/>
          </a:prstGeom>
          <a:solidFill>
            <a:srgbClr val="E6E6E6"/>
          </a:solidFill>
          <a:ln w="3175">
            <a:solidFill>
              <a:srgbClr val="CCCCCC"/>
            </a:solidFill>
            <a:miter lim="800000"/>
            <a:headEnd/>
            <a:tailEnd/>
          </a:ln>
          <a:effectLst/>
        </p:spPr>
        <p:txBody>
          <a:bodyPr lIns="0" tIns="0" rIns="0" bIns="0" anchor="ctr">
            <a:prstTxWarp prst="textNoShape">
              <a:avLst/>
            </a:prstTxWarp>
          </a:bodyPr>
          <a:lstStyle/>
          <a:p>
            <a:pPr algn="ctr">
              <a:defRPr/>
            </a:pPr>
            <a:r>
              <a:rPr lang="en-US" sz="1200" b="1" spc="600" dirty="0" smtClean="0">
                <a:solidFill>
                  <a:srgbClr val="B3B3B3"/>
                </a:solidFill>
                <a:latin typeface="Arial" charset="0"/>
                <a:ea typeface="ＭＳ Ｐゴシック" charset="-128"/>
                <a:cs typeface="ＭＳ Ｐゴシック" charset="-128"/>
              </a:rPr>
              <a:t>PERFORMANCE</a:t>
            </a:r>
            <a:r>
              <a:rPr lang="en-US" sz="1200" b="1" spc="600" baseline="0" dirty="0" smtClean="0">
                <a:solidFill>
                  <a:srgbClr val="B3B3B3"/>
                </a:solidFill>
                <a:latin typeface="Arial" charset="0"/>
                <a:ea typeface="ＭＳ Ｐゴシック" charset="-128"/>
                <a:cs typeface="ＭＳ Ｐゴシック" charset="-128"/>
              </a:rPr>
              <a:t> AND ALGORITHMS RESEARCH GROUP</a:t>
            </a:r>
            <a:endParaRPr lang="en-US" sz="1200" b="1" spc="600" dirty="0">
              <a:solidFill>
                <a:srgbClr val="B3B3B3"/>
              </a:solidFill>
              <a:latin typeface="Arial" charset="0"/>
              <a:ea typeface="ＭＳ Ｐゴシック" charset="-128"/>
              <a:cs typeface="ＭＳ Ｐゴシック" charset="-128"/>
            </a:endParaRPr>
          </a:p>
        </p:txBody>
      </p:sp>
      <p:sp>
        <p:nvSpPr>
          <p:cNvPr id="1028" name="Rectangle 3"/>
          <p:cNvSpPr>
            <a:spLocks noGrp="1" noChangeArrowheads="1"/>
          </p:cNvSpPr>
          <p:nvPr>
            <p:ph type="body" idx="1"/>
          </p:nvPr>
        </p:nvSpPr>
        <p:spPr bwMode="auto">
          <a:xfrm>
            <a:off x="455613" y="1143000"/>
            <a:ext cx="8226425" cy="5256213"/>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9" name="Rectangle 4"/>
          <p:cNvSpPr>
            <a:spLocks noGrp="1" noChangeArrowheads="1"/>
          </p:cNvSpPr>
          <p:nvPr>
            <p:ph type="title"/>
          </p:nvPr>
        </p:nvSpPr>
        <p:spPr bwMode="auto">
          <a:xfrm>
            <a:off x="1370013" y="0"/>
            <a:ext cx="6399212" cy="914400"/>
          </a:xfrm>
          <a:prstGeom prst="rect">
            <a:avLst/>
          </a:prstGeom>
          <a:noFill/>
          <a:ln w="9525">
            <a:noFill/>
            <a:miter lim="800000"/>
            <a:headEnd/>
            <a:tailEnd/>
          </a:ln>
        </p:spPr>
        <p:txBody>
          <a:bodyPr vert="horz" wrap="square" lIns="90488" tIns="44450" rIns="90488" bIns="44450" numCol="1" anchor="ctr" anchorCtr="0" compatLnSpc="1">
            <a:prstTxWarp prst="textNoShape">
              <a:avLst/>
            </a:prstTxWarp>
          </a:bodyPr>
          <a:lstStyle/>
          <a:p>
            <a:pPr lvl="0"/>
            <a:r>
              <a:rPr lang="en-US" dirty="0" smtClean="0"/>
              <a:t>Click to edit Master title style</a:t>
            </a:r>
            <a:endParaRPr lang="en-US" dirty="0"/>
          </a:p>
        </p:txBody>
      </p:sp>
      <p:sp>
        <p:nvSpPr>
          <p:cNvPr id="23" name="Rectangle 52"/>
          <p:cNvSpPr>
            <a:spLocks noChangeArrowheads="1"/>
          </p:cNvSpPr>
          <p:nvPr/>
        </p:nvSpPr>
        <p:spPr bwMode="auto">
          <a:xfrm>
            <a:off x="0" y="6648450"/>
            <a:ext cx="9144000" cy="76200"/>
          </a:xfrm>
          <a:prstGeom prst="rect">
            <a:avLst/>
          </a:prstGeom>
          <a:solidFill>
            <a:srgbClr val="002C48">
              <a:alpha val="50000"/>
            </a:srgbClr>
          </a:solidFill>
          <a:ln w="9525">
            <a:noFill/>
            <a:miter lim="800000"/>
            <a:headEnd/>
            <a:tailEnd/>
          </a:ln>
        </p:spPr>
        <p:txBody>
          <a:bodyPr wrap="none" anchor="ctr">
            <a:prstTxWarp prst="textNoShape">
              <a:avLst/>
            </a:prstTxWarp>
          </a:bodyPr>
          <a:lstStyle/>
          <a:p>
            <a:pPr>
              <a:defRPr/>
            </a:pPr>
            <a:endParaRPr lang="en-US"/>
          </a:p>
        </p:txBody>
      </p:sp>
      <p:sp>
        <p:nvSpPr>
          <p:cNvPr id="24" name="Text Box 54"/>
          <p:cNvSpPr txBox="1">
            <a:spLocks noChangeArrowheads="1"/>
          </p:cNvSpPr>
          <p:nvPr/>
        </p:nvSpPr>
        <p:spPr bwMode="auto">
          <a:xfrm>
            <a:off x="1989138" y="6553200"/>
            <a:ext cx="5173662" cy="228600"/>
          </a:xfrm>
          <a:prstGeom prst="rect">
            <a:avLst/>
          </a:prstGeom>
          <a:solidFill>
            <a:schemeClr val="bg1"/>
          </a:solidFill>
          <a:ln w="3175">
            <a:noFill/>
            <a:miter lim="800000"/>
            <a:headEnd/>
            <a:tailEnd/>
          </a:ln>
          <a:effectLst/>
        </p:spPr>
        <p:txBody>
          <a:bodyPr lIns="0" tIns="0" rIns="0" bIns="0" anchor="ctr">
            <a:prstTxWarp prst="textNoShape">
              <a:avLst/>
            </a:prstTxWarp>
          </a:bodyPr>
          <a:lstStyle/>
          <a:p>
            <a:pPr algn="ctr">
              <a:defRPr/>
            </a:pPr>
            <a:r>
              <a:rPr lang="en-US" sz="1800" cap="small" dirty="0">
                <a:solidFill>
                  <a:srgbClr val="002C48">
                    <a:alpha val="50000"/>
                  </a:srgbClr>
                </a:solidFill>
                <a:latin typeface="Arial Black" charset="0"/>
              </a:rPr>
              <a:t>Lawrence Berkeley National Laboratory</a:t>
            </a:r>
          </a:p>
        </p:txBody>
      </p:sp>
      <p:sp>
        <p:nvSpPr>
          <p:cNvPr id="27" name="Slide Number Placeholder 26"/>
          <p:cNvSpPr>
            <a:spLocks noGrp="1"/>
          </p:cNvSpPr>
          <p:nvPr>
            <p:ph type="sldNum" sz="quarter" idx="4"/>
          </p:nvPr>
        </p:nvSpPr>
        <p:spPr>
          <a:xfrm>
            <a:off x="7010400" y="6553200"/>
            <a:ext cx="2133600" cy="228600"/>
          </a:xfrm>
          <a:prstGeom prst="rect">
            <a:avLst/>
          </a:prstGeom>
        </p:spPr>
        <p:txBody>
          <a:bodyPr vert="horz" lIns="91440" tIns="45720" rIns="91440" bIns="45720" rtlCol="0" anchor="ctr"/>
          <a:lstStyle>
            <a:lvl1pPr algn="r">
              <a:defRPr sz="1200">
                <a:solidFill>
                  <a:schemeClr val="tx1"/>
                </a:solidFill>
                <a:latin typeface="Arial" pitchFamily="-110" charset="0"/>
                <a:ea typeface="ＭＳ Ｐゴシック" pitchFamily="-110" charset="-128"/>
                <a:cs typeface="ＭＳ Ｐゴシック" pitchFamily="-110" charset="-128"/>
              </a:defRPr>
            </a:lvl1pPr>
          </a:lstStyle>
          <a:p>
            <a:fld id="{C5665506-6A87-8644-82DA-53079AA914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2pPr>
      <a:lvl3pPr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3pPr>
      <a:lvl4pPr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4pPr>
      <a:lvl5pPr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5pPr>
      <a:lvl6pPr marL="457200"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6pPr>
      <a:lvl7pPr marL="914400"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7pPr>
      <a:lvl8pPr marL="1371600"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8pPr>
      <a:lvl9pPr marL="1828800" algn="ctr" rtl="0" eaLnBrk="1" fontAlgn="base" hangingPunct="1">
        <a:spcBef>
          <a:spcPct val="0"/>
        </a:spcBef>
        <a:spcAft>
          <a:spcPct val="0"/>
        </a:spcAft>
        <a:defRPr sz="3200" b="1">
          <a:solidFill>
            <a:schemeClr val="bg1"/>
          </a:solidFill>
          <a:latin typeface="Arial" pitchFamily="-110" charset="0"/>
          <a:ea typeface="ＭＳ Ｐゴシック" pitchFamily="-110" charset="-128"/>
          <a:cs typeface="ＭＳ Ｐゴシック" pitchFamily="-110" charset="-128"/>
        </a:defRPr>
      </a:lvl9pPr>
    </p:titleStyle>
    <p:bodyStyle>
      <a:lvl1pPr marL="342900" indent="-342900" algn="l" rtl="0" eaLnBrk="1" fontAlgn="base" hangingPunct="1">
        <a:spcBef>
          <a:spcPct val="20000"/>
        </a:spcBef>
        <a:spcAft>
          <a:spcPct val="0"/>
        </a:spcAft>
        <a:buClr>
          <a:srgbClr val="000080"/>
        </a:buClr>
        <a:buSzPct val="85000"/>
        <a:buFont typeface="Wingdings" pitchFamily="-110" charset="2"/>
        <a:buChar char="v"/>
        <a:defRPr sz="20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110" charset="2"/>
        <a:buChar char="§"/>
        <a:defRPr>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d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5.pdf"/><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14.pdf"/></Relationships>
</file>

<file path=ppt/slides/_rels/slide37.xml.rels><?xml version="1.0" encoding="UTF-8" standalone="yes"?>
<Relationships xmlns="http://schemas.openxmlformats.org/package/2006/relationships"><Relationship Id="rId3" Type="http://schemas.openxmlformats.org/officeDocument/2006/relationships/hyperlink" Target="https://bitbucket.org/hpgmg/hpgmg/" TargetMode="External"/><Relationship Id="rId4" Type="http://schemas.openxmlformats.org/officeDocument/2006/relationships/hyperlink" Target="https://hpgmg.org/lists/listinfo/hpgmg-forum" TargetMode="External"/><Relationship Id="rId1" Type="http://schemas.openxmlformats.org/officeDocument/2006/relationships/slideLayout" Target="../slideLayouts/slideLayout2.xml"/><Relationship Id="rId2" Type="http://schemas.openxmlformats.org/officeDocument/2006/relationships/hyperlink" Target="http://www.hpgmg.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tbucket.org/hpgmg/hpgm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0" y="1828800"/>
            <a:ext cx="9144000" cy="1371600"/>
          </a:xfrm>
          <a:noFill/>
          <a:ln/>
        </p:spPr>
        <p:txBody>
          <a:bodyPr/>
          <a:lstStyle/>
          <a:p>
            <a:r>
              <a:rPr lang="en-US" sz="7200" dirty="0" smtClean="0"/>
              <a:t>HPGMG</a:t>
            </a:r>
            <a:endParaRPr lang="en-US" sz="7200" dirty="0"/>
          </a:p>
        </p:txBody>
      </p:sp>
      <p:sp>
        <p:nvSpPr>
          <p:cNvPr id="2053" name="Rectangle 5"/>
          <p:cNvSpPr>
            <a:spLocks noGrp="1" noChangeArrowheads="1"/>
          </p:cNvSpPr>
          <p:nvPr>
            <p:ph type="subTitle" idx="1"/>
          </p:nvPr>
        </p:nvSpPr>
        <p:spPr>
          <a:xfrm>
            <a:off x="457200" y="3429000"/>
            <a:ext cx="8229600" cy="1371600"/>
          </a:xfrm>
          <a:noFill/>
          <a:ln/>
        </p:spPr>
        <p:txBody>
          <a:bodyPr anchor="ctr" anchorCtr="0"/>
          <a:lstStyle/>
          <a:p>
            <a:r>
              <a:rPr lang="en-US" sz="3600" b="1" dirty="0"/>
              <a:t>Samuel</a:t>
            </a:r>
            <a:r>
              <a:rPr lang="en-US" sz="3600" b="1" dirty="0" smtClean="0"/>
              <a:t> Williams</a:t>
            </a:r>
            <a:r>
              <a:rPr lang="en-US" sz="3600" b="1" baseline="30000" dirty="0" smtClean="0"/>
              <a:t>1</a:t>
            </a:r>
          </a:p>
          <a:p>
            <a:r>
              <a:rPr lang="en-US" sz="1800" dirty="0" smtClean="0"/>
              <a:t>Mark Adams</a:t>
            </a:r>
            <a:r>
              <a:rPr lang="en-US" sz="1800" baseline="30000" dirty="0" smtClean="0"/>
              <a:t>1</a:t>
            </a:r>
            <a:r>
              <a:rPr lang="en-US" sz="1800" dirty="0" smtClean="0"/>
              <a:t>, Jed Brown</a:t>
            </a:r>
            <a:r>
              <a:rPr lang="en-US" sz="1800" baseline="30000" dirty="0" smtClean="0"/>
              <a:t>2</a:t>
            </a:r>
            <a:r>
              <a:rPr lang="en-US" sz="1800" dirty="0" smtClean="0"/>
              <a:t>, Erich Strohmaier</a:t>
            </a:r>
            <a:r>
              <a:rPr lang="en-US" sz="1800" baseline="30000" dirty="0" smtClean="0"/>
              <a:t>1</a:t>
            </a:r>
            <a:r>
              <a:rPr lang="en-US" sz="1800" dirty="0" smtClean="0"/>
              <a:t>, Brian Van Straalen</a:t>
            </a:r>
            <a:r>
              <a:rPr lang="en-US" sz="1800" baseline="30000" dirty="0" smtClean="0"/>
              <a:t>1</a:t>
            </a:r>
            <a:endParaRPr lang="en-US" sz="1800" dirty="0" smtClean="0"/>
          </a:p>
        </p:txBody>
      </p:sp>
      <p:sp>
        <p:nvSpPr>
          <p:cNvPr id="4" name="Rectangle 9"/>
          <p:cNvSpPr>
            <a:spLocks noGrp="1" noChangeArrowheads="1"/>
          </p:cNvSpPr>
          <p:nvPr>
            <p:ph type="sldNum" sz="quarter" idx="10"/>
          </p:nvPr>
        </p:nvSpPr>
        <p:spPr/>
        <p:txBody>
          <a:bodyPr/>
          <a:lstStyle/>
          <a:p>
            <a:fld id="{9C4C9053-1287-D545-864E-E4FC99EAC6A1}" type="slidenum">
              <a:rPr lang="en-US"/>
              <a:pPr/>
              <a:t>1</a:t>
            </a:fld>
            <a:endParaRPr lang="en-US" dirty="0"/>
          </a:p>
        </p:txBody>
      </p:sp>
      <p:sp>
        <p:nvSpPr>
          <p:cNvPr id="5" name="Rectangle 5"/>
          <p:cNvSpPr txBox="1">
            <a:spLocks noChangeArrowheads="1"/>
          </p:cNvSpPr>
          <p:nvPr/>
        </p:nvSpPr>
        <p:spPr bwMode="auto">
          <a:xfrm>
            <a:off x="914400" y="4953000"/>
            <a:ext cx="7315200" cy="8382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lgn="ctr" eaLnBrk="1" hangingPunct="1">
              <a:spcBef>
                <a:spcPct val="20000"/>
              </a:spcBef>
              <a:buClr>
                <a:srgbClr val="000080"/>
              </a:buClr>
              <a:buSzPct val="85000"/>
              <a:defRPr/>
            </a:pPr>
            <a:r>
              <a:rPr lang="en-US" sz="1800" kern="0" baseline="30000" dirty="0" smtClean="0">
                <a:solidFill>
                  <a:srgbClr val="800040"/>
                </a:solidFill>
              </a:rPr>
              <a:t>1</a:t>
            </a:r>
            <a:r>
              <a:rPr lang="en-US" sz="1800" kern="0" dirty="0" smtClean="0">
                <a:solidFill>
                  <a:srgbClr val="800040"/>
                </a:solidFill>
              </a:rPr>
              <a:t>Lawrence Berkeley National Laboratory</a:t>
            </a:r>
          </a:p>
          <a:p>
            <a:pPr lvl="0" algn="ctr" eaLnBrk="1" hangingPunct="1">
              <a:spcBef>
                <a:spcPct val="20000"/>
              </a:spcBef>
              <a:buClr>
                <a:srgbClr val="000080"/>
              </a:buClr>
              <a:buSzPct val="85000"/>
              <a:defRPr/>
            </a:pPr>
            <a:r>
              <a:rPr lang="en-US" sz="1800" kern="0" baseline="30000" dirty="0" smtClean="0">
                <a:solidFill>
                  <a:srgbClr val="800040"/>
                </a:solidFill>
              </a:rPr>
              <a:t>2</a:t>
            </a:r>
            <a:r>
              <a:rPr lang="en-US" sz="1800" kern="0" dirty="0" smtClean="0">
                <a:solidFill>
                  <a:srgbClr val="800040"/>
                </a:solidFill>
              </a:rPr>
              <a:t>Argonne National Laboratory</a:t>
            </a:r>
          </a:p>
          <a:p>
            <a:pPr lvl="0" algn="ctr" eaLnBrk="1" hangingPunct="1">
              <a:spcBef>
                <a:spcPct val="20000"/>
              </a:spcBef>
              <a:buClr>
                <a:srgbClr val="000080"/>
              </a:buClr>
              <a:buSzPct val="85000"/>
              <a:defRPr/>
            </a:pPr>
            <a:endParaRPr kumimoji="0" lang="en-US" sz="1800" b="0" i="0" u="none" strike="noStrike" kern="0" cap="none" spc="0" normalizeH="0" noProof="0" dirty="0" smtClean="0">
              <a:ln>
                <a:noFill/>
              </a:ln>
              <a:solidFill>
                <a:srgbClr val="800040"/>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rgbClr val="000080"/>
              </a:buClr>
              <a:buSzPct val="85000"/>
              <a:buFont typeface="Wingdings" pitchFamily="-110" charset="2"/>
              <a:buNone/>
              <a:tabLst/>
              <a:defRPr/>
            </a:pPr>
            <a:r>
              <a:rPr kumimoji="0" lang="en-US" sz="1800" b="0" i="1" u="none" strike="noStrike" kern="0" cap="none" spc="0" normalizeH="0" baseline="0" noProof="0" dirty="0" err="1" smtClean="0">
                <a:ln>
                  <a:noFill/>
                </a:ln>
                <a:solidFill>
                  <a:schemeClr val="tx1"/>
                </a:solidFill>
                <a:effectLst/>
                <a:uLnTx/>
                <a:uFillTx/>
                <a:latin typeface="+mn-lt"/>
                <a:ea typeface="+mn-ea"/>
                <a:cs typeface="+mn-cs"/>
              </a:rPr>
              <a:t>SWWilliams@lbl.gov</a:t>
            </a:r>
            <a:endParaRPr kumimoji="0" lang="en-US" sz="1800" b="0" i="1"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a:t>
            </a:r>
            <a:r>
              <a:rPr lang="en-US" dirty="0" err="1" smtClean="0"/>
              <a:t>Multigrid</a:t>
            </a:r>
            <a:endParaRPr lang="en-US" dirty="0"/>
          </a:p>
        </p:txBody>
      </p:sp>
      <p:sp>
        <p:nvSpPr>
          <p:cNvPr id="4" name="Slide Number Placeholder 3"/>
          <p:cNvSpPr>
            <a:spLocks noGrp="1"/>
          </p:cNvSpPr>
          <p:nvPr>
            <p:ph type="sldNum" sz="quarter" idx="10"/>
          </p:nvPr>
        </p:nvSpPr>
        <p:spPr>
          <a:xfrm>
            <a:off x="7010400" y="6553200"/>
            <a:ext cx="2133600" cy="238125"/>
          </a:xfrm>
        </p:spPr>
        <p:txBody>
          <a:bodyPr/>
          <a:lstStyle/>
          <a:p>
            <a:fld id="{A6688060-3351-004F-BDDD-4D2330D7A48F}" type="slidenum">
              <a:rPr lang="en-US" smtClean="0"/>
              <a:pPr/>
              <a:t>10</a:t>
            </a:fld>
            <a:endParaRPr lang="en-US"/>
          </a:p>
        </p:txBody>
      </p:sp>
      <p:grpSp>
        <p:nvGrpSpPr>
          <p:cNvPr id="17" name="Group 90"/>
          <p:cNvGrpSpPr/>
          <p:nvPr/>
        </p:nvGrpSpPr>
        <p:grpSpPr>
          <a:xfrm>
            <a:off x="0" y="3810000"/>
            <a:ext cx="9144000" cy="2743200"/>
            <a:chOff x="0" y="3810000"/>
            <a:chExt cx="9144000" cy="2743200"/>
          </a:xfrm>
        </p:grpSpPr>
        <p:sp>
          <p:nvSpPr>
            <p:cNvPr id="90" name="Rectangle 89"/>
            <p:cNvSpPr/>
            <p:nvPr/>
          </p:nvSpPr>
          <p:spPr bwMode="auto">
            <a:xfrm>
              <a:off x="0" y="3810000"/>
              <a:ext cx="9144000" cy="2743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pic>
          <p:nvPicPr>
            <p:cNvPr id="89" name="Picture 88" descr="vcycle.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1905000" y="3810000"/>
              <a:ext cx="5486400" cy="2743200"/>
            </a:xfrm>
            <a:prstGeom prst="rect">
              <a:avLst/>
            </a:prstGeom>
          </p:spPr>
        </p:pic>
      </p:grpSp>
      <p:sp>
        <p:nvSpPr>
          <p:cNvPr id="3" name="Content Placeholder 2"/>
          <p:cNvSpPr>
            <a:spLocks noGrp="1"/>
          </p:cNvSpPr>
          <p:nvPr>
            <p:ph idx="1"/>
          </p:nvPr>
        </p:nvSpPr>
        <p:spPr/>
        <p:txBody>
          <a:bodyPr/>
          <a:lstStyle/>
          <a:p>
            <a:r>
              <a:rPr lang="en-US" dirty="0" smtClean="0"/>
              <a:t>In reality, each level in the MG V-Cycle requires several key operations (almost all are stencils)…</a:t>
            </a:r>
          </a:p>
          <a:p>
            <a:pPr lvl="1"/>
            <a:r>
              <a:rPr lang="en-US" sz="1600" b="1" dirty="0" smtClean="0"/>
              <a:t>smooth</a:t>
            </a:r>
            <a:r>
              <a:rPr lang="en-US" sz="1600" dirty="0" smtClean="0"/>
              <a:t>: series of stencils that damp high frequency error</a:t>
            </a:r>
          </a:p>
          <a:p>
            <a:pPr lvl="1"/>
            <a:r>
              <a:rPr lang="en-US" sz="1600" b="1" dirty="0" smtClean="0"/>
              <a:t>residual</a:t>
            </a:r>
            <a:r>
              <a:rPr lang="en-US" sz="1600" dirty="0" smtClean="0"/>
              <a:t>: stencil that calculates </a:t>
            </a:r>
            <a:r>
              <a:rPr lang="en-US" sz="1600" i="1" dirty="0" err="1" smtClean="0"/>
              <a:t>f</a:t>
            </a:r>
            <a:r>
              <a:rPr lang="en-US" sz="1600" i="1" baseline="30000" dirty="0" err="1" smtClean="0"/>
              <a:t>h</a:t>
            </a:r>
            <a:r>
              <a:rPr lang="en-US" sz="1600" i="1" dirty="0" err="1" smtClean="0"/>
              <a:t>-Lu</a:t>
            </a:r>
            <a:r>
              <a:rPr lang="en-US" sz="1600" i="1" baseline="30000" dirty="0" err="1" smtClean="0"/>
              <a:t>h</a:t>
            </a:r>
            <a:endParaRPr lang="en-US" sz="1600" i="1" dirty="0" smtClean="0"/>
          </a:p>
          <a:p>
            <a:pPr lvl="1"/>
            <a:r>
              <a:rPr lang="en-US" sz="1600" b="1" dirty="0" smtClean="0"/>
              <a:t>restrict</a:t>
            </a:r>
            <a:r>
              <a:rPr lang="en-US" sz="1600" dirty="0" smtClean="0"/>
              <a:t>: stencil to that takes a N</a:t>
            </a:r>
            <a:r>
              <a:rPr lang="en-US" sz="1600" baseline="30000" dirty="0" smtClean="0"/>
              <a:t>3</a:t>
            </a:r>
            <a:r>
              <a:rPr lang="en-US" sz="1600" dirty="0" smtClean="0"/>
              <a:t> array and produces a (N/2)</a:t>
            </a:r>
            <a:r>
              <a:rPr lang="en-US" sz="1600" baseline="30000" dirty="0" smtClean="0"/>
              <a:t>3</a:t>
            </a:r>
            <a:r>
              <a:rPr lang="en-US" sz="1600" dirty="0" smtClean="0"/>
              <a:t> array</a:t>
            </a:r>
          </a:p>
          <a:p>
            <a:pPr lvl="1"/>
            <a:r>
              <a:rPr lang="en-US" sz="1600" b="1" dirty="0" smtClean="0"/>
              <a:t>bottom solver</a:t>
            </a:r>
            <a:r>
              <a:rPr lang="en-US" sz="1600" dirty="0" smtClean="0"/>
              <a:t>: </a:t>
            </a:r>
            <a:r>
              <a:rPr lang="en-US" sz="1600" dirty="0" err="1" smtClean="0"/>
              <a:t>smooths</a:t>
            </a:r>
            <a:r>
              <a:rPr lang="en-US" sz="1600" dirty="0" smtClean="0"/>
              <a:t> or matrix-free </a:t>
            </a:r>
            <a:r>
              <a:rPr lang="en-US" sz="1600" dirty="0" err="1" smtClean="0"/>
              <a:t>BiCGStab</a:t>
            </a:r>
            <a:endParaRPr lang="en-US" sz="1600" dirty="0" smtClean="0"/>
          </a:p>
          <a:p>
            <a:pPr lvl="1"/>
            <a:r>
              <a:rPr lang="en-US" sz="1600" b="1" dirty="0" smtClean="0"/>
              <a:t>interpolate</a:t>
            </a:r>
            <a:r>
              <a:rPr lang="en-US" sz="1600" dirty="0" smtClean="0"/>
              <a:t>: stencil to that takes a (N/2)</a:t>
            </a:r>
            <a:r>
              <a:rPr lang="en-US" sz="1600" baseline="30000" dirty="0" smtClean="0"/>
              <a:t>3</a:t>
            </a:r>
            <a:r>
              <a:rPr lang="en-US" sz="1600" dirty="0" smtClean="0"/>
              <a:t> array and produces a N</a:t>
            </a:r>
            <a:r>
              <a:rPr lang="en-US" sz="1600" baseline="30000" dirty="0" smtClean="0"/>
              <a:t>3</a:t>
            </a:r>
            <a:r>
              <a:rPr lang="en-US" sz="1600" dirty="0" smtClean="0"/>
              <a:t> array</a:t>
            </a:r>
          </a:p>
          <a:p>
            <a:r>
              <a:rPr lang="en-US" dirty="0" smtClean="0"/>
              <a:t>Each operation requires enforcing a boundary condition (stencil)</a:t>
            </a:r>
          </a:p>
          <a:p>
            <a:endParaRPr lang="en-US" dirty="0" smtClean="0"/>
          </a:p>
          <a:p>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“V-Cycle” vs. “U-Cycle”</a:t>
            </a:r>
            <a:endParaRPr lang="en-US" dirty="0"/>
          </a:p>
        </p:txBody>
      </p:sp>
      <p:sp>
        <p:nvSpPr>
          <p:cNvPr id="3" name="Content Placeholder 2"/>
          <p:cNvSpPr>
            <a:spLocks noGrp="1"/>
          </p:cNvSpPr>
          <p:nvPr>
            <p:ph idx="1"/>
          </p:nvPr>
        </p:nvSpPr>
        <p:spPr>
          <a:xfrm>
            <a:off x="455613" y="1143000"/>
            <a:ext cx="4116387" cy="5256213"/>
          </a:xfrm>
        </p:spPr>
        <p:txBody>
          <a:bodyPr/>
          <a:lstStyle/>
          <a:p>
            <a:r>
              <a:rPr lang="en-US" sz="1600" dirty="0" smtClean="0"/>
              <a:t>Ideally, one should be able to restrict the global problem down to a small coarse grid problem on a single node.</a:t>
            </a:r>
          </a:p>
          <a:p>
            <a:pPr>
              <a:buNone/>
            </a:pPr>
            <a:r>
              <a:rPr lang="en-US" sz="1600" b="1" dirty="0" smtClean="0">
                <a:solidFill>
                  <a:srgbClr val="0000FF"/>
                </a:solidFill>
              </a:rPr>
              <a:t>	= true “V-Cycle”</a:t>
            </a:r>
          </a:p>
          <a:p>
            <a:r>
              <a:rPr lang="en-US" sz="1600" dirty="0" smtClean="0"/>
              <a:t>In distributed memory, this approach requires a tree-like </a:t>
            </a:r>
            <a:r>
              <a:rPr lang="en-US" sz="1600" b="1" dirty="0" smtClean="0">
                <a:solidFill>
                  <a:srgbClr val="0000FF"/>
                </a:solidFill>
              </a:rPr>
              <a:t>agglomeration </a:t>
            </a:r>
            <a:r>
              <a:rPr lang="en-US" sz="1600" dirty="0" smtClean="0"/>
              <a:t>in which </a:t>
            </a:r>
            <a:r>
              <a:rPr lang="en-US" sz="1600" dirty="0" err="1" smtClean="0"/>
              <a:t>subdomains</a:t>
            </a:r>
            <a:r>
              <a:rPr lang="en-US" sz="1600" dirty="0" smtClean="0"/>
              <a:t> are restricted and combined onto a subset of the nodes.  </a:t>
            </a:r>
            <a:r>
              <a:rPr lang="en-US" sz="1600" b="1" dirty="0" smtClean="0">
                <a:solidFill>
                  <a:srgbClr val="0000FF"/>
                </a:solidFill>
              </a:rPr>
              <a:t>HPGMG implements this approach.</a:t>
            </a:r>
          </a:p>
        </p:txBody>
      </p:sp>
      <p:sp>
        <p:nvSpPr>
          <p:cNvPr id="4" name="Slide Number Placeholder 3"/>
          <p:cNvSpPr>
            <a:spLocks noGrp="1"/>
          </p:cNvSpPr>
          <p:nvPr>
            <p:ph type="sldNum" sz="quarter" idx="10"/>
          </p:nvPr>
        </p:nvSpPr>
        <p:spPr/>
        <p:txBody>
          <a:bodyPr/>
          <a:lstStyle/>
          <a:p>
            <a:fld id="{A6688060-3351-004F-BDDD-4D2330D7A48F}" type="slidenum">
              <a:rPr lang="en-US" smtClean="0"/>
              <a:pPr/>
              <a:t>11</a:t>
            </a:fld>
            <a:endParaRPr lang="en-US"/>
          </a:p>
        </p:txBody>
      </p:sp>
      <p:grpSp>
        <p:nvGrpSpPr>
          <p:cNvPr id="169" name="Group 168"/>
          <p:cNvGrpSpPr/>
          <p:nvPr/>
        </p:nvGrpSpPr>
        <p:grpSpPr>
          <a:xfrm>
            <a:off x="4648200" y="1447800"/>
            <a:ext cx="3733800" cy="1676400"/>
            <a:chOff x="4648200" y="1447800"/>
            <a:chExt cx="3733800" cy="1676400"/>
          </a:xfrm>
        </p:grpSpPr>
        <p:grpSp>
          <p:nvGrpSpPr>
            <p:cNvPr id="133" name="Group 132"/>
            <p:cNvGrpSpPr/>
            <p:nvPr/>
          </p:nvGrpSpPr>
          <p:grpSpPr>
            <a:xfrm>
              <a:off x="5029200" y="1447800"/>
              <a:ext cx="3352800" cy="1676400"/>
              <a:chOff x="5105400" y="1524000"/>
              <a:chExt cx="3352800" cy="1676400"/>
            </a:xfrm>
          </p:grpSpPr>
          <p:sp>
            <p:nvSpPr>
              <p:cNvPr id="71" name="Rectangle 70"/>
              <p:cNvSpPr/>
              <p:nvPr/>
            </p:nvSpPr>
            <p:spPr bwMode="auto">
              <a:xfrm>
                <a:off x="6629400" y="3048000"/>
                <a:ext cx="3048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98" name="Group 97"/>
              <p:cNvGrpSpPr/>
              <p:nvPr/>
            </p:nvGrpSpPr>
            <p:grpSpPr>
              <a:xfrm>
                <a:off x="6858000" y="2743200"/>
                <a:ext cx="381000" cy="381000"/>
                <a:chOff x="6172200" y="3733800"/>
                <a:chExt cx="381000" cy="381000"/>
              </a:xfrm>
            </p:grpSpPr>
            <p:sp>
              <p:nvSpPr>
                <p:cNvPr id="92"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94" name="Straight Arrow Connector 93"/>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99" name="Group 98"/>
              <p:cNvGrpSpPr/>
              <p:nvPr/>
            </p:nvGrpSpPr>
            <p:grpSpPr>
              <a:xfrm>
                <a:off x="7162800" y="2438400"/>
                <a:ext cx="381000" cy="381000"/>
                <a:chOff x="6172200" y="3733800"/>
                <a:chExt cx="381000" cy="381000"/>
              </a:xfrm>
            </p:grpSpPr>
            <p:sp>
              <p:nvSpPr>
                <p:cNvPr id="100"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1" name="Straight Arrow Connector 100"/>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02" name="Group 101"/>
              <p:cNvGrpSpPr/>
              <p:nvPr/>
            </p:nvGrpSpPr>
            <p:grpSpPr>
              <a:xfrm>
                <a:off x="7467600" y="2133600"/>
                <a:ext cx="381000" cy="381000"/>
                <a:chOff x="6172200" y="3733800"/>
                <a:chExt cx="381000" cy="381000"/>
              </a:xfrm>
            </p:grpSpPr>
            <p:sp>
              <p:nvSpPr>
                <p:cNvPr id="103"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4" name="Straight Arrow Connector 103"/>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05" name="Group 104"/>
              <p:cNvGrpSpPr/>
              <p:nvPr/>
            </p:nvGrpSpPr>
            <p:grpSpPr>
              <a:xfrm>
                <a:off x="7772400" y="1828800"/>
                <a:ext cx="381000" cy="381000"/>
                <a:chOff x="6172200" y="3733800"/>
                <a:chExt cx="381000" cy="381000"/>
              </a:xfrm>
            </p:grpSpPr>
            <p:sp>
              <p:nvSpPr>
                <p:cNvPr id="106"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7" name="Straight Arrow Connector 106"/>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08" name="Group 107"/>
              <p:cNvGrpSpPr/>
              <p:nvPr/>
            </p:nvGrpSpPr>
            <p:grpSpPr>
              <a:xfrm>
                <a:off x="8077200" y="1524000"/>
                <a:ext cx="381000" cy="381000"/>
                <a:chOff x="6172200" y="3733800"/>
                <a:chExt cx="381000" cy="381000"/>
              </a:xfrm>
            </p:grpSpPr>
            <p:sp>
              <p:nvSpPr>
                <p:cNvPr id="109"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10" name="Straight Arrow Connector 109"/>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11" name="Group 110"/>
              <p:cNvGrpSpPr/>
              <p:nvPr/>
            </p:nvGrpSpPr>
            <p:grpSpPr>
              <a:xfrm>
                <a:off x="6324600" y="2743200"/>
                <a:ext cx="304800" cy="304799"/>
                <a:chOff x="6400800" y="3733800"/>
                <a:chExt cx="304800" cy="304799"/>
              </a:xfrm>
            </p:grpSpPr>
            <p:sp>
              <p:nvSpPr>
                <p:cNvPr id="112"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13" name="Straight Arrow Connector 112"/>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21" name="Group 120"/>
              <p:cNvGrpSpPr/>
              <p:nvPr/>
            </p:nvGrpSpPr>
            <p:grpSpPr>
              <a:xfrm>
                <a:off x="6019800" y="2438400"/>
                <a:ext cx="304800" cy="304799"/>
                <a:chOff x="6400800" y="3733800"/>
                <a:chExt cx="304800" cy="304799"/>
              </a:xfrm>
            </p:grpSpPr>
            <p:sp>
              <p:nvSpPr>
                <p:cNvPr id="122"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23" name="Straight Arrow Connector 122"/>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24" name="Group 123"/>
              <p:cNvGrpSpPr/>
              <p:nvPr/>
            </p:nvGrpSpPr>
            <p:grpSpPr>
              <a:xfrm>
                <a:off x="5715000" y="2133600"/>
                <a:ext cx="304800" cy="304799"/>
                <a:chOff x="6400800" y="3733800"/>
                <a:chExt cx="304800" cy="304799"/>
              </a:xfrm>
            </p:grpSpPr>
            <p:sp>
              <p:nvSpPr>
                <p:cNvPr id="125"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26" name="Straight Arrow Connector 125"/>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27" name="Group 126"/>
              <p:cNvGrpSpPr/>
              <p:nvPr/>
            </p:nvGrpSpPr>
            <p:grpSpPr>
              <a:xfrm>
                <a:off x="5410200" y="1828800"/>
                <a:ext cx="304800" cy="304799"/>
                <a:chOff x="6400800" y="3733800"/>
                <a:chExt cx="304800" cy="304799"/>
              </a:xfrm>
            </p:grpSpPr>
            <p:sp>
              <p:nvSpPr>
                <p:cNvPr id="128"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29" name="Straight Arrow Connector 128"/>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30" name="Group 129"/>
              <p:cNvGrpSpPr/>
              <p:nvPr/>
            </p:nvGrpSpPr>
            <p:grpSpPr>
              <a:xfrm>
                <a:off x="5105400" y="1524000"/>
                <a:ext cx="304800" cy="304799"/>
                <a:chOff x="6400800" y="3733800"/>
                <a:chExt cx="304800" cy="304799"/>
              </a:xfrm>
            </p:grpSpPr>
            <p:sp>
              <p:nvSpPr>
                <p:cNvPr id="131"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32" name="Straight Arrow Connector 131"/>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sp>
          <p:nvSpPr>
            <p:cNvPr id="166" name="TextBox 165"/>
            <p:cNvSpPr txBox="1"/>
            <p:nvPr/>
          </p:nvSpPr>
          <p:spPr>
            <a:xfrm>
              <a:off x="5029200" y="1447800"/>
              <a:ext cx="3352800" cy="762000"/>
            </a:xfrm>
            <a:prstGeom prst="rect">
              <a:avLst/>
            </a:prstGeom>
            <a:noFill/>
          </p:spPr>
          <p:txBody>
            <a:bodyPr wrap="none" lIns="0" tIns="0" rIns="0" bIns="0" rtlCol="0" anchor="ctr" anchorCtr="0">
              <a:noAutofit/>
            </a:bodyPr>
            <a:lstStyle/>
            <a:p>
              <a:pPr algn="ctr"/>
              <a:r>
                <a:rPr lang="en-US" dirty="0" smtClean="0"/>
                <a:t>“V-Cycle”</a:t>
              </a:r>
              <a:endParaRPr lang="en-US" dirty="0"/>
            </a:p>
          </p:txBody>
        </p:sp>
        <p:sp>
          <p:nvSpPr>
            <p:cNvPr id="172" name="TextBox 171"/>
            <p:cNvSpPr txBox="1"/>
            <p:nvPr/>
          </p:nvSpPr>
          <p:spPr>
            <a:xfrm>
              <a:off x="6172200" y="2971800"/>
              <a:ext cx="304800" cy="152400"/>
            </a:xfrm>
            <a:prstGeom prst="rect">
              <a:avLst/>
            </a:prstGeom>
            <a:noFill/>
          </p:spPr>
          <p:txBody>
            <a:bodyPr wrap="none" lIns="0" tIns="0" rIns="0" bIns="0" rtlCol="0" anchor="ctr" anchorCtr="0">
              <a:noAutofit/>
            </a:bodyPr>
            <a:lstStyle/>
            <a:p>
              <a:pPr algn="r"/>
              <a:r>
                <a:rPr lang="en-US" sz="1000" dirty="0" smtClean="0"/>
                <a:t>1 cell</a:t>
              </a:r>
              <a:endParaRPr lang="en-US" sz="1000" dirty="0"/>
            </a:p>
          </p:txBody>
        </p:sp>
        <p:sp>
          <p:nvSpPr>
            <p:cNvPr id="173" name="TextBox 172"/>
            <p:cNvSpPr txBox="1"/>
            <p:nvPr/>
          </p:nvSpPr>
          <p:spPr>
            <a:xfrm>
              <a:off x="5867400" y="2667000"/>
              <a:ext cx="304800" cy="152400"/>
            </a:xfrm>
            <a:prstGeom prst="rect">
              <a:avLst/>
            </a:prstGeom>
            <a:noFill/>
          </p:spPr>
          <p:txBody>
            <a:bodyPr wrap="none" lIns="0" tIns="0" rIns="0" bIns="0" rtlCol="0" anchor="ctr" anchorCtr="0">
              <a:noAutofit/>
            </a:bodyPr>
            <a:lstStyle/>
            <a:p>
              <a:pPr algn="r"/>
              <a:r>
                <a:rPr lang="en-US" sz="1000" dirty="0" smtClean="0"/>
                <a:t>2</a:t>
              </a:r>
              <a:r>
                <a:rPr lang="en-US" sz="1000" baseline="30000" dirty="0" smtClean="0"/>
                <a:t>3</a:t>
              </a:r>
              <a:endParaRPr lang="en-US" sz="1000" dirty="0"/>
            </a:p>
          </p:txBody>
        </p:sp>
        <p:sp>
          <p:nvSpPr>
            <p:cNvPr id="174" name="TextBox 173"/>
            <p:cNvSpPr txBox="1"/>
            <p:nvPr/>
          </p:nvSpPr>
          <p:spPr>
            <a:xfrm>
              <a:off x="5562600" y="2362200"/>
              <a:ext cx="304800" cy="152400"/>
            </a:xfrm>
            <a:prstGeom prst="rect">
              <a:avLst/>
            </a:prstGeom>
            <a:noFill/>
          </p:spPr>
          <p:txBody>
            <a:bodyPr wrap="none" lIns="0" tIns="0" rIns="0" bIns="0" rtlCol="0" anchor="ctr" anchorCtr="0">
              <a:noAutofit/>
            </a:bodyPr>
            <a:lstStyle/>
            <a:p>
              <a:pPr algn="r"/>
              <a:r>
                <a:rPr lang="en-US" sz="1000" dirty="0" smtClean="0"/>
                <a:t>4</a:t>
              </a:r>
              <a:r>
                <a:rPr lang="en-US" sz="1000" baseline="30000" dirty="0" smtClean="0"/>
                <a:t>3</a:t>
              </a:r>
              <a:endParaRPr lang="en-US" sz="1000" dirty="0"/>
            </a:p>
          </p:txBody>
        </p:sp>
        <p:sp>
          <p:nvSpPr>
            <p:cNvPr id="175" name="TextBox 174"/>
            <p:cNvSpPr txBox="1"/>
            <p:nvPr/>
          </p:nvSpPr>
          <p:spPr>
            <a:xfrm>
              <a:off x="5257800" y="2057400"/>
              <a:ext cx="304800" cy="152400"/>
            </a:xfrm>
            <a:prstGeom prst="rect">
              <a:avLst/>
            </a:prstGeom>
            <a:noFill/>
          </p:spPr>
          <p:txBody>
            <a:bodyPr wrap="none" lIns="0" tIns="0" rIns="0" bIns="0" rtlCol="0" anchor="ctr" anchorCtr="0">
              <a:noAutofit/>
            </a:bodyPr>
            <a:lstStyle/>
            <a:p>
              <a:pPr algn="r"/>
              <a:r>
                <a:rPr lang="en-US" sz="1000" dirty="0" smtClean="0"/>
                <a:t>8</a:t>
              </a:r>
              <a:r>
                <a:rPr lang="en-US" sz="1000" baseline="30000" dirty="0" smtClean="0"/>
                <a:t>3</a:t>
              </a:r>
              <a:endParaRPr lang="en-US" sz="1000" dirty="0"/>
            </a:p>
          </p:txBody>
        </p:sp>
        <p:sp>
          <p:nvSpPr>
            <p:cNvPr id="176" name="TextBox 175"/>
            <p:cNvSpPr txBox="1"/>
            <p:nvPr/>
          </p:nvSpPr>
          <p:spPr>
            <a:xfrm>
              <a:off x="4953000" y="1752600"/>
              <a:ext cx="304800" cy="152400"/>
            </a:xfrm>
            <a:prstGeom prst="rect">
              <a:avLst/>
            </a:prstGeom>
            <a:noFill/>
          </p:spPr>
          <p:txBody>
            <a:bodyPr wrap="none" lIns="0" tIns="0" rIns="0" bIns="0" rtlCol="0" anchor="ctr" anchorCtr="0">
              <a:noAutofit/>
            </a:bodyPr>
            <a:lstStyle/>
            <a:p>
              <a:pPr algn="r"/>
              <a:r>
                <a:rPr lang="en-US" sz="1000" dirty="0" smtClean="0"/>
                <a:t>16</a:t>
              </a:r>
              <a:r>
                <a:rPr lang="en-US" sz="1000" baseline="30000" dirty="0" smtClean="0"/>
                <a:t>3</a:t>
              </a:r>
              <a:endParaRPr lang="en-US" sz="1000" dirty="0"/>
            </a:p>
          </p:txBody>
        </p:sp>
        <p:sp>
          <p:nvSpPr>
            <p:cNvPr id="177" name="TextBox 176"/>
            <p:cNvSpPr txBox="1"/>
            <p:nvPr/>
          </p:nvSpPr>
          <p:spPr>
            <a:xfrm>
              <a:off x="4648200" y="1447800"/>
              <a:ext cx="304800" cy="152400"/>
            </a:xfrm>
            <a:prstGeom prst="rect">
              <a:avLst/>
            </a:prstGeom>
            <a:noFill/>
          </p:spPr>
          <p:txBody>
            <a:bodyPr wrap="none" lIns="0" tIns="0" rIns="0" bIns="0" rtlCol="0" anchor="ctr" anchorCtr="0">
              <a:noAutofit/>
            </a:bodyPr>
            <a:lstStyle/>
            <a:p>
              <a:pPr algn="r"/>
              <a:r>
                <a:rPr lang="en-US" sz="1000" dirty="0" smtClean="0"/>
                <a:t>32</a:t>
              </a:r>
              <a:r>
                <a:rPr lang="en-US" sz="1000" baseline="30000" dirty="0" smtClean="0"/>
                <a:t>3</a:t>
              </a:r>
              <a:endParaRPr lang="en-US" sz="1000" dirty="0"/>
            </a:p>
          </p:txBody>
        </p:sp>
      </p:grpSp>
      <p:grpSp>
        <p:nvGrpSpPr>
          <p:cNvPr id="171" name="Group 170"/>
          <p:cNvGrpSpPr/>
          <p:nvPr/>
        </p:nvGrpSpPr>
        <p:grpSpPr>
          <a:xfrm>
            <a:off x="455613" y="3581400"/>
            <a:ext cx="7926387" cy="2971800"/>
            <a:chOff x="455613" y="3581400"/>
            <a:chExt cx="7926387" cy="2971800"/>
          </a:xfrm>
        </p:grpSpPr>
        <p:grpSp>
          <p:nvGrpSpPr>
            <p:cNvPr id="168" name="Group 167"/>
            <p:cNvGrpSpPr/>
            <p:nvPr/>
          </p:nvGrpSpPr>
          <p:grpSpPr>
            <a:xfrm>
              <a:off x="5029200" y="4114800"/>
              <a:ext cx="3352800" cy="1066800"/>
              <a:chOff x="5029200" y="3962400"/>
              <a:chExt cx="3352800" cy="1066800"/>
            </a:xfrm>
          </p:grpSpPr>
          <p:grpSp>
            <p:nvGrpSpPr>
              <p:cNvPr id="134" name="Group 133"/>
              <p:cNvGrpSpPr/>
              <p:nvPr/>
            </p:nvGrpSpPr>
            <p:grpSpPr>
              <a:xfrm>
                <a:off x="5029200" y="3962400"/>
                <a:ext cx="3352800" cy="1066800"/>
                <a:chOff x="5105400" y="1524000"/>
                <a:chExt cx="3352800" cy="1066800"/>
              </a:xfrm>
            </p:grpSpPr>
            <p:sp>
              <p:nvSpPr>
                <p:cNvPr id="135" name="Rectangle 134"/>
                <p:cNvSpPr/>
                <p:nvPr/>
              </p:nvSpPr>
              <p:spPr bwMode="auto">
                <a:xfrm>
                  <a:off x="6019800" y="2438400"/>
                  <a:ext cx="15240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138" name="Group 137"/>
                <p:cNvGrpSpPr/>
                <p:nvPr/>
              </p:nvGrpSpPr>
              <p:grpSpPr>
                <a:xfrm>
                  <a:off x="7467600" y="2133600"/>
                  <a:ext cx="381000" cy="381000"/>
                  <a:chOff x="6172200" y="3733800"/>
                  <a:chExt cx="381000" cy="381000"/>
                </a:xfrm>
              </p:grpSpPr>
              <p:sp>
                <p:nvSpPr>
                  <p:cNvPr id="160"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61" name="Straight Arrow Connector 160"/>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39" name="Group 138"/>
                <p:cNvGrpSpPr/>
                <p:nvPr/>
              </p:nvGrpSpPr>
              <p:grpSpPr>
                <a:xfrm>
                  <a:off x="7772400" y="1828800"/>
                  <a:ext cx="381000" cy="381000"/>
                  <a:chOff x="6172200" y="3733800"/>
                  <a:chExt cx="381000" cy="381000"/>
                </a:xfrm>
              </p:grpSpPr>
              <p:sp>
                <p:nvSpPr>
                  <p:cNvPr id="158"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59" name="Straight Arrow Connector 158"/>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40" name="Group 139"/>
                <p:cNvGrpSpPr/>
                <p:nvPr/>
              </p:nvGrpSpPr>
              <p:grpSpPr>
                <a:xfrm>
                  <a:off x="8077200" y="1524000"/>
                  <a:ext cx="381000" cy="381000"/>
                  <a:chOff x="6172200" y="3733800"/>
                  <a:chExt cx="381000" cy="381000"/>
                </a:xfrm>
              </p:grpSpPr>
              <p:sp>
                <p:nvSpPr>
                  <p:cNvPr id="156"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57" name="Straight Arrow Connector 156"/>
                  <p:cNvCxnSpPr/>
                  <p:nvPr/>
                </p:nvCxnSpPr>
                <p:spPr bwMode="auto">
                  <a:xfrm rot="5400000" flipH="1" flipV="1">
                    <a:off x="6172200" y="3886200"/>
                    <a:ext cx="228600" cy="2286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43" name="Group 142"/>
                <p:cNvGrpSpPr/>
                <p:nvPr/>
              </p:nvGrpSpPr>
              <p:grpSpPr>
                <a:xfrm>
                  <a:off x="5715000" y="2133600"/>
                  <a:ext cx="304800" cy="304799"/>
                  <a:chOff x="6400800" y="3733800"/>
                  <a:chExt cx="304800" cy="304799"/>
                </a:xfrm>
              </p:grpSpPr>
              <p:sp>
                <p:nvSpPr>
                  <p:cNvPr id="150"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51" name="Straight Arrow Connector 150"/>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44" name="Group 143"/>
                <p:cNvGrpSpPr/>
                <p:nvPr/>
              </p:nvGrpSpPr>
              <p:grpSpPr>
                <a:xfrm>
                  <a:off x="5410200" y="1828800"/>
                  <a:ext cx="304800" cy="304799"/>
                  <a:chOff x="6400800" y="3733800"/>
                  <a:chExt cx="304800" cy="304799"/>
                </a:xfrm>
              </p:grpSpPr>
              <p:sp>
                <p:nvSpPr>
                  <p:cNvPr id="148"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49" name="Straight Arrow Connector 148"/>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145" name="Group 144"/>
                <p:cNvGrpSpPr/>
                <p:nvPr/>
              </p:nvGrpSpPr>
              <p:grpSpPr>
                <a:xfrm>
                  <a:off x="5105400" y="1524000"/>
                  <a:ext cx="304800" cy="304799"/>
                  <a:chOff x="6400800" y="3733800"/>
                  <a:chExt cx="304800" cy="304799"/>
                </a:xfrm>
              </p:grpSpPr>
              <p:sp>
                <p:nvSpPr>
                  <p:cNvPr id="146" name="Rectangle 71"/>
                  <p:cNvSpPr/>
                  <p:nvPr/>
                </p:nvSpPr>
                <p:spPr bwMode="auto">
                  <a:xfrm>
                    <a:off x="6400800" y="3733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47" name="Straight Arrow Connector 146"/>
                  <p:cNvCxnSpPr/>
                  <p:nvPr/>
                </p:nvCxnSpPr>
                <p:spPr bwMode="auto">
                  <a:xfrm>
                    <a:off x="6477000" y="3810000"/>
                    <a:ext cx="228600" cy="2285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sp>
            <p:nvSpPr>
              <p:cNvPr id="167" name="TextBox 166"/>
              <p:cNvSpPr txBox="1"/>
              <p:nvPr/>
            </p:nvSpPr>
            <p:spPr>
              <a:xfrm>
                <a:off x="5029200" y="3962400"/>
                <a:ext cx="3352800" cy="762000"/>
              </a:xfrm>
              <a:prstGeom prst="rect">
                <a:avLst/>
              </a:prstGeom>
              <a:noFill/>
            </p:spPr>
            <p:txBody>
              <a:bodyPr wrap="none" lIns="0" tIns="0" rIns="0" bIns="0" rtlCol="0" anchor="ctr" anchorCtr="0">
                <a:noAutofit/>
              </a:bodyPr>
              <a:lstStyle/>
              <a:p>
                <a:pPr algn="ctr"/>
                <a:r>
                  <a:rPr lang="en-US" dirty="0" smtClean="0"/>
                  <a:t>“U-Cycle”</a:t>
                </a:r>
                <a:endParaRPr lang="en-US" dirty="0"/>
              </a:p>
            </p:txBody>
          </p:sp>
        </p:grpSp>
        <p:sp>
          <p:nvSpPr>
            <p:cNvPr id="170" name="Content Placeholder 2"/>
            <p:cNvSpPr txBox="1">
              <a:spLocks/>
            </p:cNvSpPr>
            <p:nvPr/>
          </p:nvSpPr>
          <p:spPr bwMode="auto">
            <a:xfrm>
              <a:off x="455613" y="3581400"/>
              <a:ext cx="4116387" cy="29718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However, expediency often results in MG solvers terminating restriction early (e.g. only perform local restriction) </a:t>
              </a: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None/>
                <a:tabLst/>
                <a:defRPr/>
              </a:pPr>
              <a:r>
                <a:rPr kumimoji="0" lang="en-US" sz="1600" b="1" i="0" u="none" strike="noStrike" kern="0" cap="none" spc="0" normalizeH="0" baseline="0" noProof="0" dirty="0" smtClean="0">
                  <a:ln>
                    <a:noFill/>
                  </a:ln>
                  <a:solidFill>
                    <a:srgbClr val="FF0080"/>
                  </a:solidFill>
                  <a:effectLst/>
                  <a:uLnTx/>
                  <a:uFillTx/>
                  <a:latin typeface="+mn-lt"/>
                  <a:ea typeface="+mn-ea"/>
                  <a:cs typeface="+mn-cs"/>
                </a:rPr>
                <a:t>	= “U-Cycle”</a:t>
              </a: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600" b="1" i="0" u="none" strike="noStrike" kern="0" cap="none" spc="0" normalizeH="0" baseline="0" noProof="0" dirty="0" smtClean="0">
                  <a:ln>
                    <a:noFill/>
                  </a:ln>
                  <a:solidFill>
                    <a:srgbClr val="FF0080"/>
                  </a:solidFill>
                  <a:effectLst/>
                  <a:uLnTx/>
                  <a:uFillTx/>
                  <a:latin typeface="+mn-lt"/>
                  <a:ea typeface="+mn-ea"/>
                  <a:cs typeface="+mn-cs"/>
                </a:rPr>
                <a:t>HPCG</a:t>
              </a:r>
              <a:r>
                <a:rPr kumimoji="0" lang="en-US" sz="1600" b="1" i="0" u="none" strike="noStrike" kern="0" cap="none" spc="0" normalizeH="0" noProof="0" dirty="0" smtClean="0">
                  <a:ln>
                    <a:noFill/>
                  </a:ln>
                  <a:solidFill>
                    <a:srgbClr val="FF0080"/>
                  </a:solidFill>
                  <a:effectLst/>
                  <a:uLnTx/>
                  <a:uFillTx/>
                  <a:latin typeface="+mn-lt"/>
                  <a:ea typeface="+mn-ea"/>
                  <a:cs typeface="+mn-cs"/>
                </a:rPr>
                <a:t> implements this approach</a:t>
              </a:r>
              <a:endParaRPr kumimoji="0" lang="en-US" sz="1600" b="1" i="0" u="none" strike="noStrike" kern="0" cap="none" spc="0" normalizeH="0" baseline="0" noProof="0" dirty="0" smtClean="0">
                <a:ln>
                  <a:noFill/>
                </a:ln>
                <a:solidFill>
                  <a:srgbClr val="FF008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Unfortunately, the resultant distributed coarse grids solves are large and suffer</a:t>
              </a:r>
              <a:r>
                <a:rPr kumimoji="0" lang="en-US" sz="1600" b="0" i="0" u="none" strike="noStrike" kern="0" cap="none" spc="0" normalizeH="0" noProof="0" dirty="0" smtClean="0">
                  <a:ln>
                    <a:noFill/>
                  </a:ln>
                  <a:solidFill>
                    <a:schemeClr val="tx1"/>
                  </a:solidFill>
                  <a:effectLst/>
                  <a:uLnTx/>
                  <a:uFillTx/>
                  <a:latin typeface="+mn-lt"/>
                  <a:ea typeface="+mn-ea"/>
                  <a:cs typeface="+mn-cs"/>
                </a:rPr>
                <a:t> greatly from </a:t>
              </a:r>
              <a:r>
                <a:rPr kumimoji="0" lang="en-US" sz="1600" b="1" i="0" u="none" strike="noStrike" kern="0" cap="none" spc="0" normalizeH="0" baseline="0" noProof="0" dirty="0" err="1" smtClean="0">
                  <a:ln>
                    <a:noFill/>
                  </a:ln>
                  <a:solidFill>
                    <a:srgbClr val="FF0080"/>
                  </a:solidFill>
                  <a:effectLst/>
                  <a:uLnTx/>
                  <a:uFillTx/>
                  <a:latin typeface="+mn-lt"/>
                  <a:ea typeface="+mn-ea"/>
                  <a:cs typeface="+mn-cs"/>
                </a:rPr>
                <a:t>superlinear</a:t>
              </a:r>
              <a:r>
                <a:rPr kumimoji="0" lang="en-US" sz="1600" b="1" i="0" u="none" strike="noStrike" kern="0" cap="none" spc="0" normalizeH="0" baseline="0" noProof="0" dirty="0" smtClean="0">
                  <a:ln>
                    <a:noFill/>
                  </a:ln>
                  <a:solidFill>
                    <a:srgbClr val="FF0080"/>
                  </a:solidFill>
                  <a:effectLst/>
                  <a:uLnTx/>
                  <a:uFillTx/>
                  <a:latin typeface="+mn-lt"/>
                  <a:ea typeface="+mn-ea"/>
                  <a:cs typeface="+mn-cs"/>
                </a:rPr>
                <a:t> computational complexity</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23" name="Group 122"/>
          <p:cNvGrpSpPr/>
          <p:nvPr/>
        </p:nvGrpSpPr>
        <p:grpSpPr>
          <a:xfrm>
            <a:off x="533400" y="3429000"/>
            <a:ext cx="8226425" cy="2057400"/>
            <a:chOff x="536575" y="2743200"/>
            <a:chExt cx="8226425" cy="2057400"/>
          </a:xfrm>
        </p:grpSpPr>
        <p:sp>
          <p:nvSpPr>
            <p:cNvPr id="124" name="Content Placeholder 2"/>
            <p:cNvSpPr txBox="1">
              <a:spLocks/>
            </p:cNvSpPr>
            <p:nvPr/>
          </p:nvSpPr>
          <p:spPr bwMode="auto">
            <a:xfrm>
              <a:off x="536575" y="4419600"/>
              <a:ext cx="8226425" cy="381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800100" lvl="1" indent="-342900" eaLnBrk="1" hangingPunct="1">
                <a:spcBef>
                  <a:spcPct val="20000"/>
                </a:spcBef>
                <a:buSzPct val="100000"/>
                <a:buFont typeface="Wingdings" charset="2"/>
                <a:buChar char="§"/>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Coarsest grids are likely latency-limited (</a:t>
              </a:r>
              <a:r>
                <a:rPr kumimoji="0" lang="en-US" sz="1400" b="1" i="0" u="none" strike="noStrike" kern="0" cap="none" spc="0" normalizeH="0" baseline="0" noProof="0" dirty="0" smtClean="0">
                  <a:ln>
                    <a:noFill/>
                  </a:ln>
                  <a:solidFill>
                    <a:srgbClr val="0000FF"/>
                  </a:solidFill>
                  <a:effectLst/>
                  <a:uLnTx/>
                  <a:uFillTx/>
                  <a:latin typeface="+mn-lt"/>
                  <a:ea typeface="+mn-ea"/>
                  <a:cs typeface="+mn-cs"/>
                </a:rPr>
                <a:t>exploit </a:t>
              </a:r>
              <a:r>
                <a:rPr kumimoji="0" lang="en-US" sz="1400" b="1" i="0" u="none" strike="noStrike" kern="0" cap="none" spc="0" normalizeH="0" baseline="0" noProof="0" dirty="0" err="1" smtClean="0">
                  <a:ln>
                    <a:noFill/>
                  </a:ln>
                  <a:solidFill>
                    <a:srgbClr val="0000FF"/>
                  </a:solidFill>
                  <a:effectLst/>
                  <a:uLnTx/>
                  <a:uFillTx/>
                  <a:latin typeface="+mn-lt"/>
                  <a:ea typeface="+mn-ea"/>
                  <a:cs typeface="+mn-cs"/>
                </a:rPr>
                <a:t>heterogenity</a:t>
              </a:r>
              <a:r>
                <a:rPr kumimoji="0" lang="en-US" sz="1400" b="1" i="0" u="none" strike="noStrike" kern="0" cap="none" spc="0" normalizeH="0" baseline="0" noProof="0" dirty="0" smtClean="0">
                  <a:ln>
                    <a:noFill/>
                  </a:ln>
                  <a:solidFill>
                    <a:srgbClr val="0000FF"/>
                  </a:solidFill>
                  <a:effectLst/>
                  <a:uLnTx/>
                  <a:uFillTx/>
                  <a:latin typeface="+mn-lt"/>
                  <a:ea typeface="+mn-ea"/>
                  <a:cs typeface="+mn-cs"/>
                </a:rPr>
                <a:t>?</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p:txBody>
        </p:sp>
        <p:sp>
          <p:nvSpPr>
            <p:cNvPr id="125" name="Rectangle 124"/>
            <p:cNvSpPr/>
            <p:nvPr/>
          </p:nvSpPr>
          <p:spPr bwMode="auto">
            <a:xfrm>
              <a:off x="1069975" y="2743200"/>
              <a:ext cx="5257800" cy="304800"/>
            </a:xfrm>
            <a:prstGeom prst="rect">
              <a:avLst/>
            </a:prstGeom>
            <a:solidFill>
              <a:srgbClr val="FF0080">
                <a:alpha val="15000"/>
              </a:srgbClr>
            </a:solidFill>
            <a:ln w="9525" cap="flat" cmpd="sng" algn="ctr">
              <a:solidFill>
                <a:srgbClr val="FF008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120" name="Group 119"/>
          <p:cNvGrpSpPr/>
          <p:nvPr/>
        </p:nvGrpSpPr>
        <p:grpSpPr>
          <a:xfrm>
            <a:off x="533400" y="2514600"/>
            <a:ext cx="8226425" cy="2438400"/>
            <a:chOff x="536575" y="2133600"/>
            <a:chExt cx="8226425" cy="2438400"/>
          </a:xfrm>
        </p:grpSpPr>
        <p:sp>
          <p:nvSpPr>
            <p:cNvPr id="122" name="Rectangle 121"/>
            <p:cNvSpPr/>
            <p:nvPr/>
          </p:nvSpPr>
          <p:spPr bwMode="auto">
            <a:xfrm>
              <a:off x="1069975" y="2133600"/>
              <a:ext cx="5867400" cy="914400"/>
            </a:xfrm>
            <a:prstGeom prst="rect">
              <a:avLst/>
            </a:prstGeom>
            <a:solidFill>
              <a:srgbClr val="FF6600">
                <a:alpha val="15000"/>
              </a:srgbClr>
            </a:solidFill>
            <a:ln w="952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1" name="Content Placeholder 2"/>
            <p:cNvSpPr txBox="1">
              <a:spLocks/>
            </p:cNvSpPr>
            <p:nvPr/>
          </p:nvSpPr>
          <p:spPr bwMode="auto">
            <a:xfrm>
              <a:off x="536575" y="3962400"/>
              <a:ext cx="8226425" cy="609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800100" lvl="1" indent="-342900" eaLnBrk="1" hangingPunct="1">
                <a:spcBef>
                  <a:spcPct val="20000"/>
                </a:spcBef>
                <a:buSzPct val="100000"/>
                <a:buFont typeface="Wingdings" charset="2"/>
                <a:buChar char="§"/>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Coarser grids (those </a:t>
              </a:r>
              <a:r>
                <a:rPr lang="en-US" sz="1400" kern="0" dirty="0" smtClean="0">
                  <a:latin typeface="+mn-lt"/>
                  <a:ea typeface="+mn-ea"/>
                  <a:cs typeface="+mn-cs"/>
                </a:rPr>
                <a:t>that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have progressively smaller working sets) are accessed progressively</a:t>
              </a:r>
              <a:r>
                <a:rPr kumimoji="0" lang="en-US" sz="1400" b="0" i="0" u="none" strike="noStrike" kern="0" cap="none" spc="0" normalizeH="0" noProof="0" dirty="0" smtClean="0">
                  <a:ln>
                    <a:noFill/>
                  </a:ln>
                  <a:solidFill>
                    <a:schemeClr val="tx1"/>
                  </a:solidFill>
                  <a:effectLst/>
                  <a:uLnTx/>
                  <a:uFillTx/>
                  <a:latin typeface="+mn-lt"/>
                  <a:ea typeface="+mn-ea"/>
                  <a:cs typeface="+mn-cs"/>
                </a:rPr>
                <a:t> more</a:t>
              </a:r>
            </a:p>
            <a:p>
              <a:pPr marL="800100" lvl="1" indent="-342900" eaLnBrk="1" hangingPunct="1">
                <a:spcBef>
                  <a:spcPct val="20000"/>
                </a:spcBef>
                <a:buSzPct val="100000"/>
                <a:buFont typeface="Wingdings" charset="2"/>
                <a:buChar char="§"/>
                <a:defRPr/>
              </a:pPr>
              <a:r>
                <a:rPr lang="en-US" sz="1400" b="1" kern="0" baseline="0" dirty="0" smtClean="0">
                  <a:solidFill>
                    <a:srgbClr val="FF0080"/>
                  </a:solidFill>
                  <a:latin typeface="+mn-lt"/>
                  <a:ea typeface="+mn-ea"/>
                  <a:cs typeface="+mn-cs"/>
                </a:rPr>
                <a:t>Challenging as same</a:t>
              </a:r>
              <a:r>
                <a:rPr lang="en-US" sz="1400" b="1" kern="0" dirty="0" smtClean="0">
                  <a:solidFill>
                    <a:srgbClr val="FF0080"/>
                  </a:solidFill>
                  <a:latin typeface="+mn-lt"/>
                  <a:ea typeface="+mn-ea"/>
                  <a:cs typeface="+mn-cs"/>
                </a:rPr>
                <a:t> routines are used many times with highly varied working sets</a:t>
              </a:r>
              <a:endParaRPr kumimoji="0" lang="en-US" sz="1400" b="1" i="0" u="none" strike="noStrike" kern="0" cap="none" spc="0" normalizeH="0" baseline="0" noProof="0" dirty="0" smtClean="0">
                <a:ln>
                  <a:noFill/>
                </a:ln>
                <a:solidFill>
                  <a:srgbClr val="FF0080"/>
                </a:solidFill>
                <a:effectLst/>
                <a:uLnTx/>
                <a:uFillTx/>
                <a:latin typeface="+mn-lt"/>
                <a:ea typeface="+mn-ea"/>
                <a:cs typeface="+mn-cs"/>
              </a:endParaRPr>
            </a:p>
          </p:txBody>
        </p:sp>
      </p:grpSp>
      <p:grpSp>
        <p:nvGrpSpPr>
          <p:cNvPr id="119" name="Group 118"/>
          <p:cNvGrpSpPr/>
          <p:nvPr/>
        </p:nvGrpSpPr>
        <p:grpSpPr>
          <a:xfrm>
            <a:off x="536575" y="2209800"/>
            <a:ext cx="8226425" cy="1905000"/>
            <a:chOff x="536575" y="2133600"/>
            <a:chExt cx="8226425" cy="1905000"/>
          </a:xfrm>
        </p:grpSpPr>
        <p:sp>
          <p:nvSpPr>
            <p:cNvPr id="117" name="Content Placeholder 2"/>
            <p:cNvSpPr txBox="1">
              <a:spLocks/>
            </p:cNvSpPr>
            <p:nvPr/>
          </p:nvSpPr>
          <p:spPr bwMode="auto">
            <a:xfrm>
              <a:off x="536575" y="3657600"/>
              <a:ext cx="8226425" cy="381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FMG has interesting properties for hierarchical memory architectures…</a:t>
              </a:r>
            </a:p>
            <a:p>
              <a:pPr marL="800100" lvl="1" indent="-342900" eaLnBrk="1" hangingPunct="1">
                <a:spcBef>
                  <a:spcPct val="20000"/>
                </a:spcBef>
                <a:buSzPct val="100000"/>
                <a:buFont typeface="Wingdings" charset="2"/>
                <a:buChar char="§"/>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Fine grids (those in slow “capacity” memory) are accessed only twice</a:t>
              </a:r>
            </a:p>
          </p:txBody>
        </p:sp>
        <p:sp>
          <p:nvSpPr>
            <p:cNvPr id="118" name="Rectangle 117"/>
            <p:cNvSpPr/>
            <p:nvPr/>
          </p:nvSpPr>
          <p:spPr bwMode="auto">
            <a:xfrm>
              <a:off x="4724400" y="2133600"/>
              <a:ext cx="2209800" cy="304800"/>
            </a:xfrm>
            <a:prstGeom prst="rect">
              <a:avLst/>
            </a:prstGeom>
            <a:solidFill>
              <a:srgbClr val="008000">
                <a:alpha val="15000"/>
              </a:srgbClr>
            </a:solidFill>
            <a:ln w="9525" cap="flat" cmpd="sng" algn="ctr">
              <a:solidFill>
                <a:srgbClr val="0080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sp>
        <p:nvSpPr>
          <p:cNvPr id="2" name="Title 1"/>
          <p:cNvSpPr>
            <a:spLocks noGrp="1"/>
          </p:cNvSpPr>
          <p:nvPr>
            <p:ph type="title"/>
          </p:nvPr>
        </p:nvSpPr>
        <p:spPr/>
        <p:txBody>
          <a:bodyPr/>
          <a:lstStyle/>
          <a:p>
            <a:r>
              <a:rPr lang="en-US" dirty="0" smtClean="0"/>
              <a:t>Full </a:t>
            </a:r>
            <a:r>
              <a:rPr lang="en-US" dirty="0" err="1" smtClean="0"/>
              <a:t>Multigrid</a:t>
            </a:r>
            <a:r>
              <a:rPr lang="en-US" dirty="0" smtClean="0"/>
              <a:t> (FMG)</a:t>
            </a:r>
            <a:endParaRPr lang="en-US" dirty="0"/>
          </a:p>
        </p:txBody>
      </p:sp>
      <p:sp>
        <p:nvSpPr>
          <p:cNvPr id="3" name="Content Placeholder 2"/>
          <p:cNvSpPr>
            <a:spLocks noGrp="1"/>
          </p:cNvSpPr>
          <p:nvPr>
            <p:ph idx="1"/>
          </p:nvPr>
        </p:nvSpPr>
        <p:spPr>
          <a:xfrm>
            <a:off x="455613" y="1143001"/>
            <a:ext cx="8226425" cy="838200"/>
          </a:xfrm>
        </p:spPr>
        <p:txBody>
          <a:bodyPr/>
          <a:lstStyle/>
          <a:p>
            <a:r>
              <a:rPr lang="en-US" sz="1800" dirty="0" smtClean="0"/>
              <a:t>FMG uses an F-Cycle with a V-Cycle at each level.</a:t>
            </a:r>
          </a:p>
          <a:p>
            <a:r>
              <a:rPr lang="en-US" sz="1800" dirty="0" smtClean="0"/>
              <a:t>No iterating.  One global reduction (to calculate the final residual)</a:t>
            </a:r>
          </a:p>
          <a:p>
            <a:r>
              <a:rPr lang="en-US" sz="1800" b="1" dirty="0" smtClean="0">
                <a:solidFill>
                  <a:srgbClr val="0000FF"/>
                </a:solidFill>
              </a:rPr>
              <a:t>Essentially, an O(N) direct solver (</a:t>
            </a:r>
            <a:r>
              <a:rPr lang="en-US" sz="1800" b="1" dirty="0" err="1" smtClean="0">
                <a:solidFill>
                  <a:srgbClr val="0000FF"/>
                </a:solidFill>
              </a:rPr>
              <a:t>discretization</a:t>
            </a:r>
            <a:r>
              <a:rPr lang="en-US" sz="1800" b="1" dirty="0" smtClean="0">
                <a:solidFill>
                  <a:srgbClr val="0000FF"/>
                </a:solidFill>
              </a:rPr>
              <a:t> error in 1 pass)</a:t>
            </a:r>
          </a:p>
        </p:txBody>
      </p:sp>
      <p:sp>
        <p:nvSpPr>
          <p:cNvPr id="4" name="Slide Number Placeholder 3"/>
          <p:cNvSpPr>
            <a:spLocks noGrp="1"/>
          </p:cNvSpPr>
          <p:nvPr>
            <p:ph type="sldNum" sz="quarter" idx="10"/>
          </p:nvPr>
        </p:nvSpPr>
        <p:spPr/>
        <p:txBody>
          <a:bodyPr/>
          <a:lstStyle/>
          <a:p>
            <a:fld id="{A6688060-3351-004F-BDDD-4D2330D7A48F}" type="slidenum">
              <a:rPr lang="en-US" smtClean="0"/>
              <a:pPr/>
              <a:t>12</a:t>
            </a:fld>
            <a:endParaRPr lang="en-US"/>
          </a:p>
        </p:txBody>
      </p:sp>
      <p:sp>
        <p:nvSpPr>
          <p:cNvPr id="114" name="Rectangle 113"/>
          <p:cNvSpPr/>
          <p:nvPr/>
        </p:nvSpPr>
        <p:spPr bwMode="auto">
          <a:xfrm>
            <a:off x="7086600" y="2209800"/>
            <a:ext cx="1447800" cy="1447800"/>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 name="TextBox 11"/>
          <p:cNvSpPr txBox="1"/>
          <p:nvPr/>
        </p:nvSpPr>
        <p:spPr>
          <a:xfrm>
            <a:off x="7391400" y="2286000"/>
            <a:ext cx="914400" cy="152400"/>
          </a:xfrm>
          <a:prstGeom prst="rect">
            <a:avLst/>
          </a:prstGeom>
          <a:noFill/>
        </p:spPr>
        <p:txBody>
          <a:bodyPr wrap="none" lIns="0" tIns="0" rIns="0" bIns="0" rtlCol="0" anchor="ctr" anchorCtr="0">
            <a:noAutofit/>
          </a:bodyPr>
          <a:lstStyle/>
          <a:p>
            <a:r>
              <a:rPr lang="en-US" sz="800" dirty="0" smtClean="0"/>
              <a:t>Smooth</a:t>
            </a:r>
            <a:endParaRPr lang="en-US" sz="800" dirty="0"/>
          </a:p>
        </p:txBody>
      </p:sp>
      <p:sp>
        <p:nvSpPr>
          <p:cNvPr id="11" name="Rectangle 10"/>
          <p:cNvSpPr/>
          <p:nvPr/>
        </p:nvSpPr>
        <p:spPr bwMode="auto">
          <a:xfrm>
            <a:off x="1143000" y="35052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108" name="Group 107"/>
          <p:cNvGrpSpPr/>
          <p:nvPr/>
        </p:nvGrpSpPr>
        <p:grpSpPr>
          <a:xfrm>
            <a:off x="609600" y="2362200"/>
            <a:ext cx="609600" cy="1219200"/>
            <a:chOff x="609600" y="2362200"/>
            <a:chExt cx="609600" cy="1219200"/>
          </a:xfrm>
        </p:grpSpPr>
        <p:sp>
          <p:nvSpPr>
            <p:cNvPr id="126" name="TextBox 125"/>
            <p:cNvSpPr txBox="1"/>
            <p:nvPr/>
          </p:nvSpPr>
          <p:spPr>
            <a:xfrm rot="3797734">
              <a:off x="336067" y="2881077"/>
              <a:ext cx="914400" cy="152400"/>
            </a:xfrm>
            <a:prstGeom prst="rect">
              <a:avLst/>
            </a:prstGeom>
            <a:noFill/>
          </p:spPr>
          <p:txBody>
            <a:bodyPr wrap="none" lIns="0" tIns="0" rIns="0" bIns="0" rtlCol="0" anchor="ctr" anchorCtr="0">
              <a:noAutofit/>
            </a:bodyPr>
            <a:lstStyle/>
            <a:p>
              <a:pPr algn="ctr"/>
              <a:r>
                <a:rPr lang="en-US" sz="800" dirty="0" smtClean="0"/>
                <a:t>Initial Restriction of RHS</a:t>
              </a:r>
              <a:endParaRPr lang="en-US" sz="800" dirty="0"/>
            </a:p>
          </p:txBody>
        </p:sp>
        <p:cxnSp>
          <p:nvCxnSpPr>
            <p:cNvPr id="6" name="Straight Arrow Connector 5"/>
            <p:cNvCxnSpPr/>
            <p:nvPr/>
          </p:nvCxnSpPr>
          <p:spPr bwMode="auto">
            <a:xfrm rot="16200000" flipH="1">
              <a:off x="533400" y="2438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3" name="Straight Arrow Connector 12"/>
            <p:cNvCxnSpPr/>
            <p:nvPr/>
          </p:nvCxnSpPr>
          <p:spPr bwMode="auto">
            <a:xfrm rot="16200000" flipH="1">
              <a:off x="685800" y="27432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4" name="Straight Arrow Connector 13"/>
            <p:cNvCxnSpPr/>
            <p:nvPr/>
          </p:nvCxnSpPr>
          <p:spPr bwMode="auto">
            <a:xfrm rot="16200000" flipH="1">
              <a:off x="8382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5" name="Straight Arrow Connector 14"/>
            <p:cNvCxnSpPr/>
            <p:nvPr/>
          </p:nvCxnSpPr>
          <p:spPr bwMode="auto">
            <a:xfrm rot="16200000" flipH="1">
              <a:off x="9906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sp>
        <p:nvSpPr>
          <p:cNvPr id="97" name="TextBox 96"/>
          <p:cNvSpPr txBox="1"/>
          <p:nvPr/>
        </p:nvSpPr>
        <p:spPr>
          <a:xfrm>
            <a:off x="7391400" y="2514600"/>
            <a:ext cx="914400" cy="152400"/>
          </a:xfrm>
          <a:prstGeom prst="rect">
            <a:avLst/>
          </a:prstGeom>
          <a:noFill/>
        </p:spPr>
        <p:txBody>
          <a:bodyPr wrap="none" lIns="0" tIns="0" rIns="0" bIns="0" rtlCol="0" anchor="ctr" anchorCtr="0">
            <a:noAutofit/>
          </a:bodyPr>
          <a:lstStyle/>
          <a:p>
            <a:r>
              <a:rPr lang="en-US" sz="800" dirty="0" smtClean="0"/>
              <a:t>Residual</a:t>
            </a:r>
            <a:endParaRPr lang="en-US" sz="800" dirty="0"/>
          </a:p>
        </p:txBody>
      </p:sp>
      <p:sp>
        <p:nvSpPr>
          <p:cNvPr id="98" name="TextBox 97"/>
          <p:cNvSpPr txBox="1"/>
          <p:nvPr/>
        </p:nvSpPr>
        <p:spPr>
          <a:xfrm>
            <a:off x="7391400" y="2743200"/>
            <a:ext cx="914400" cy="152400"/>
          </a:xfrm>
          <a:prstGeom prst="rect">
            <a:avLst/>
          </a:prstGeom>
          <a:noFill/>
        </p:spPr>
        <p:txBody>
          <a:bodyPr wrap="none" lIns="0" tIns="0" rIns="0" bIns="0" rtlCol="0" anchor="ctr" anchorCtr="0">
            <a:noAutofit/>
          </a:bodyPr>
          <a:lstStyle/>
          <a:p>
            <a:r>
              <a:rPr lang="en-US" sz="800" dirty="0" smtClean="0"/>
              <a:t>Restrict</a:t>
            </a:r>
            <a:endParaRPr lang="en-US" sz="800" dirty="0"/>
          </a:p>
        </p:txBody>
      </p:sp>
      <p:sp>
        <p:nvSpPr>
          <p:cNvPr id="99" name="TextBox 98"/>
          <p:cNvSpPr txBox="1"/>
          <p:nvPr/>
        </p:nvSpPr>
        <p:spPr>
          <a:xfrm>
            <a:off x="7391400" y="2971800"/>
            <a:ext cx="914400" cy="152400"/>
          </a:xfrm>
          <a:prstGeom prst="rect">
            <a:avLst/>
          </a:prstGeom>
          <a:noFill/>
        </p:spPr>
        <p:txBody>
          <a:bodyPr wrap="none" lIns="0" tIns="0" rIns="0" bIns="0" rtlCol="0" anchor="ctr" anchorCtr="0">
            <a:noAutofit/>
          </a:bodyPr>
          <a:lstStyle/>
          <a:p>
            <a:r>
              <a:rPr lang="en-US" sz="800" dirty="0" smtClean="0"/>
              <a:t>Bottom Solve</a:t>
            </a:r>
            <a:endParaRPr lang="en-US" sz="800" dirty="0"/>
          </a:p>
        </p:txBody>
      </p:sp>
      <p:sp>
        <p:nvSpPr>
          <p:cNvPr id="100" name="TextBox 99"/>
          <p:cNvSpPr txBox="1"/>
          <p:nvPr/>
        </p:nvSpPr>
        <p:spPr>
          <a:xfrm>
            <a:off x="7391400" y="3200400"/>
            <a:ext cx="914400" cy="152400"/>
          </a:xfrm>
          <a:prstGeom prst="rect">
            <a:avLst/>
          </a:prstGeom>
          <a:noFill/>
        </p:spPr>
        <p:txBody>
          <a:bodyPr wrap="none" lIns="0" tIns="0" rIns="0" bIns="0" rtlCol="0" anchor="ctr" anchorCtr="0">
            <a:noAutofit/>
          </a:bodyPr>
          <a:lstStyle/>
          <a:p>
            <a:r>
              <a:rPr lang="en-US" sz="800" dirty="0" smtClean="0"/>
              <a:t>Interpolate</a:t>
            </a:r>
            <a:endParaRPr lang="en-US" sz="800" dirty="0"/>
          </a:p>
        </p:txBody>
      </p:sp>
      <p:sp>
        <p:nvSpPr>
          <p:cNvPr id="101" name="TextBox 100"/>
          <p:cNvSpPr txBox="1"/>
          <p:nvPr/>
        </p:nvSpPr>
        <p:spPr>
          <a:xfrm>
            <a:off x="7391400" y="3429000"/>
            <a:ext cx="914400" cy="152400"/>
          </a:xfrm>
          <a:prstGeom prst="rect">
            <a:avLst/>
          </a:prstGeom>
          <a:noFill/>
        </p:spPr>
        <p:txBody>
          <a:bodyPr wrap="none" lIns="0" tIns="0" rIns="0" bIns="0" rtlCol="0" anchor="ctr" anchorCtr="0">
            <a:noAutofit/>
          </a:bodyPr>
          <a:lstStyle/>
          <a:p>
            <a:r>
              <a:rPr lang="en-US" sz="800" dirty="0" smtClean="0"/>
              <a:t>Interpolate (High Order)</a:t>
            </a:r>
            <a:endParaRPr lang="en-US" sz="800" dirty="0"/>
          </a:p>
        </p:txBody>
      </p:sp>
      <p:sp>
        <p:nvSpPr>
          <p:cNvPr id="102" name="Rectangle 101"/>
          <p:cNvSpPr/>
          <p:nvPr/>
        </p:nvSpPr>
        <p:spPr bwMode="auto">
          <a:xfrm>
            <a:off x="7162800" y="2286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3" name="Rectangle 102"/>
          <p:cNvSpPr/>
          <p:nvPr/>
        </p:nvSpPr>
        <p:spPr bwMode="auto">
          <a:xfrm>
            <a:off x="7162800" y="25146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4" name="Straight Arrow Connector 103"/>
          <p:cNvCxnSpPr/>
          <p:nvPr/>
        </p:nvCxnSpPr>
        <p:spPr bwMode="auto">
          <a:xfrm rot="5400000" flipH="1" flipV="1">
            <a:off x="7239000" y="3429000"/>
            <a:ext cx="1524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sp>
        <p:nvSpPr>
          <p:cNvPr id="105" name="Rectangle 104"/>
          <p:cNvSpPr/>
          <p:nvPr/>
        </p:nvSpPr>
        <p:spPr bwMode="auto">
          <a:xfrm>
            <a:off x="7162800" y="2971800"/>
            <a:ext cx="1524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6" name="Straight Arrow Connector 105"/>
          <p:cNvCxnSpPr/>
          <p:nvPr/>
        </p:nvCxnSpPr>
        <p:spPr bwMode="auto">
          <a:xfrm rot="5400000" flipH="1" flipV="1">
            <a:off x="7239000" y="3200400"/>
            <a:ext cx="1524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07" name="Straight Arrow Connector 106"/>
          <p:cNvCxnSpPr/>
          <p:nvPr/>
        </p:nvCxnSpPr>
        <p:spPr bwMode="auto">
          <a:xfrm>
            <a:off x="7239000" y="2743200"/>
            <a:ext cx="152400" cy="1523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127" name="Content Placeholder 2"/>
          <p:cNvSpPr txBox="1">
            <a:spLocks/>
          </p:cNvSpPr>
          <p:nvPr/>
        </p:nvSpPr>
        <p:spPr bwMode="auto">
          <a:xfrm>
            <a:off x="533400" y="5486400"/>
            <a:ext cx="8226425" cy="6858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FMG sends O(log</a:t>
            </a:r>
            <a:r>
              <a:rPr kumimoji="0" lang="en-US" sz="1800" b="0" i="0" u="none" strike="noStrike" kern="0" cap="none" spc="0" normalizeH="0" baseline="30000" noProof="0" dirty="0" smtClean="0">
                <a:ln>
                  <a:noFill/>
                </a:ln>
                <a:solidFill>
                  <a:schemeClr val="tx1"/>
                </a:solidFill>
                <a:effectLst/>
                <a:uLnTx/>
                <a:uFillTx/>
                <a:latin typeface="+mn-lt"/>
                <a:ea typeface="+mn-ea"/>
                <a:cs typeface="+mn-cs"/>
              </a:rPr>
              <a:t>2</a:t>
            </a:r>
            <a:r>
              <a:rPr kumimoji="0" lang="en-US" sz="1800" b="0" i="0" u="none" strike="noStrike" kern="0" cap="none" spc="0" normalizeH="0" baseline="0" noProof="0" dirty="0" smtClean="0">
                <a:ln>
                  <a:noFill/>
                </a:ln>
                <a:solidFill>
                  <a:schemeClr val="tx1"/>
                </a:solidFill>
                <a:effectLst/>
                <a:uLnTx/>
                <a:uFillTx/>
                <a:latin typeface="+mn-lt"/>
                <a:ea typeface="+mn-ea"/>
                <a:cs typeface="+mn-cs"/>
              </a:rPr>
              <a:t>(P)) messages (</a:t>
            </a:r>
            <a:r>
              <a:rPr kumimoji="0" lang="en-US" sz="1800" b="1" i="0" u="none" strike="noStrike" kern="0" cap="none" spc="0" normalizeH="0" baseline="0" noProof="0" dirty="0" smtClean="0">
                <a:ln>
                  <a:noFill/>
                </a:ln>
                <a:solidFill>
                  <a:srgbClr val="0000FF"/>
                </a:solidFill>
                <a:effectLst/>
                <a:uLnTx/>
                <a:uFillTx/>
                <a:latin typeface="+mn-lt"/>
                <a:ea typeface="+mn-ea"/>
                <a:cs typeface="+mn-cs"/>
              </a:rPr>
              <a:t>needs</a:t>
            </a:r>
            <a:r>
              <a:rPr kumimoji="0" lang="en-US" sz="1800" b="1" i="0" u="none" strike="noStrike" kern="0" cap="none" spc="0" normalizeH="0" noProof="0" dirty="0" smtClean="0">
                <a:ln>
                  <a:noFill/>
                </a:ln>
                <a:solidFill>
                  <a:srgbClr val="0000FF"/>
                </a:solidFill>
                <a:effectLst/>
                <a:uLnTx/>
                <a:uFillTx/>
                <a:latin typeface="+mn-lt"/>
                <a:ea typeface="+mn-ea"/>
                <a:cs typeface="+mn-cs"/>
              </a:rPr>
              <a:t> </a:t>
            </a:r>
            <a:r>
              <a:rPr kumimoji="0" lang="en-US" sz="1800" b="1" i="0" u="none" strike="noStrike" kern="0" cap="none" spc="0" normalizeH="0" baseline="0" noProof="0" dirty="0" smtClean="0">
                <a:ln>
                  <a:noFill/>
                </a:ln>
                <a:solidFill>
                  <a:srgbClr val="0000FF"/>
                </a:solidFill>
                <a:effectLst/>
                <a:uLnTx/>
                <a:uFillTx/>
                <a:latin typeface="+mn-lt"/>
                <a:ea typeface="+mn-ea"/>
                <a:cs typeface="+mn-cs"/>
              </a:rPr>
              <a:t>low overhead communication</a:t>
            </a:r>
            <a:r>
              <a:rPr lang="en-US" sz="1800" kern="0" dirty="0" smtClean="0">
                <a:latin typeface="+mn-lt"/>
                <a:ea typeface="+mn-ea"/>
                <a:cs typeface="+mn-cs"/>
              </a:rPr>
              <a:t>)</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Stresses many aspect of the system (</a:t>
            </a:r>
            <a:r>
              <a:rPr lang="en-US" sz="1800" kern="0" noProof="0" dirty="0" smtClean="0">
                <a:latin typeface="+mn-lt"/>
                <a:ea typeface="+mn-ea"/>
                <a:cs typeface="+mn-cs"/>
              </a:rPr>
              <a:t>memory </a:t>
            </a:r>
            <a:r>
              <a:rPr lang="en-US" sz="1800" kern="0" dirty="0" smtClean="0">
                <a:latin typeface="+mn-lt"/>
                <a:ea typeface="+mn-ea"/>
                <a:cs typeface="+mn-cs"/>
              </a:rPr>
              <a:t>hierarchy, network, compute, threading overheads, heterogeneity,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32" name="Group 131"/>
          <p:cNvGrpSpPr/>
          <p:nvPr/>
        </p:nvGrpSpPr>
        <p:grpSpPr>
          <a:xfrm>
            <a:off x="1295400" y="3200400"/>
            <a:ext cx="228600" cy="381000"/>
            <a:chOff x="1295400" y="3200400"/>
            <a:chExt cx="228600" cy="381000"/>
          </a:xfrm>
        </p:grpSpPr>
        <p:sp>
          <p:nvSpPr>
            <p:cNvPr id="110" name="Rectangle 109"/>
            <p:cNvSpPr/>
            <p:nvPr/>
          </p:nvSpPr>
          <p:spPr bwMode="auto">
            <a:xfrm>
              <a:off x="1371600" y="3200400"/>
              <a:ext cx="152400" cy="1524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7" name="Straight Arrow Connector 6"/>
            <p:cNvCxnSpPr/>
            <p:nvPr/>
          </p:nvCxnSpPr>
          <p:spPr bwMode="auto">
            <a:xfrm rot="5400000" flipH="1" flipV="1">
              <a:off x="1219200" y="33528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49" name="Group 148"/>
          <p:cNvGrpSpPr/>
          <p:nvPr/>
        </p:nvGrpSpPr>
        <p:grpSpPr>
          <a:xfrm>
            <a:off x="1295400" y="3200400"/>
            <a:ext cx="762000" cy="457200"/>
            <a:chOff x="1295400" y="3200400"/>
            <a:chExt cx="762000" cy="457200"/>
          </a:xfrm>
        </p:grpSpPr>
        <p:sp>
          <p:nvSpPr>
            <p:cNvPr id="18" name="Rectangle 17"/>
            <p:cNvSpPr/>
            <p:nvPr/>
          </p:nvSpPr>
          <p:spPr bwMode="auto">
            <a:xfrm>
              <a:off x="19050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 name="Rectangle 8"/>
            <p:cNvSpPr/>
            <p:nvPr/>
          </p:nvSpPr>
          <p:spPr bwMode="auto">
            <a:xfrm>
              <a:off x="13716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Rectangle 9"/>
            <p:cNvSpPr/>
            <p:nvPr/>
          </p:nvSpPr>
          <p:spPr bwMode="auto">
            <a:xfrm>
              <a:off x="1524000" y="32004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7" name="Rectangle 16"/>
            <p:cNvSpPr/>
            <p:nvPr/>
          </p:nvSpPr>
          <p:spPr bwMode="auto">
            <a:xfrm>
              <a:off x="1676400" y="35052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 name="Straight Arrow Connector 7"/>
            <p:cNvCxnSpPr/>
            <p:nvPr/>
          </p:nvCxnSpPr>
          <p:spPr bwMode="auto">
            <a:xfrm rot="5400000" flipH="1" flipV="1">
              <a:off x="17526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6" name="Straight Arrow Connector 15"/>
            <p:cNvCxnSpPr/>
            <p:nvPr/>
          </p:nvCxnSpPr>
          <p:spPr bwMode="auto">
            <a:xfrm rot="16200000" flipH="1">
              <a:off x="15240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42" name="Straight Arrow Connector 141"/>
            <p:cNvCxnSpPr/>
            <p:nvPr/>
          </p:nvCxnSpPr>
          <p:spPr bwMode="auto">
            <a:xfrm rot="5400000" flipH="1" flipV="1">
              <a:off x="1219200" y="33528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33" name="Group 132"/>
          <p:cNvGrpSpPr/>
          <p:nvPr/>
        </p:nvGrpSpPr>
        <p:grpSpPr>
          <a:xfrm>
            <a:off x="1981200" y="2895600"/>
            <a:ext cx="228600" cy="381000"/>
            <a:chOff x="1295400" y="3200400"/>
            <a:chExt cx="228600" cy="381000"/>
          </a:xfrm>
        </p:grpSpPr>
        <p:sp>
          <p:nvSpPr>
            <p:cNvPr id="134" name="Rectangle 133"/>
            <p:cNvSpPr/>
            <p:nvPr/>
          </p:nvSpPr>
          <p:spPr bwMode="auto">
            <a:xfrm>
              <a:off x="1371600" y="3200400"/>
              <a:ext cx="152400" cy="1524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35" name="Straight Arrow Connector 134"/>
            <p:cNvCxnSpPr/>
            <p:nvPr/>
          </p:nvCxnSpPr>
          <p:spPr bwMode="auto">
            <a:xfrm rot="5400000" flipH="1" flipV="1">
              <a:off x="1219200" y="33528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48" name="Group 147"/>
          <p:cNvGrpSpPr/>
          <p:nvPr/>
        </p:nvGrpSpPr>
        <p:grpSpPr>
          <a:xfrm>
            <a:off x="1981200" y="2895600"/>
            <a:ext cx="1219200" cy="762000"/>
            <a:chOff x="1981200" y="2895600"/>
            <a:chExt cx="1219200" cy="762000"/>
          </a:xfrm>
        </p:grpSpPr>
        <p:sp>
          <p:nvSpPr>
            <p:cNvPr id="39" name="Rectangle 38"/>
            <p:cNvSpPr/>
            <p:nvPr/>
          </p:nvSpPr>
          <p:spPr bwMode="auto">
            <a:xfrm>
              <a:off x="2667000" y="35052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4" name="Rectangle 43"/>
            <p:cNvSpPr/>
            <p:nvPr/>
          </p:nvSpPr>
          <p:spPr bwMode="auto">
            <a:xfrm>
              <a:off x="23622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5" name="Rectangle 44"/>
            <p:cNvSpPr/>
            <p:nvPr/>
          </p:nvSpPr>
          <p:spPr bwMode="auto">
            <a:xfrm>
              <a:off x="28956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6" name="Rectangle 45"/>
            <p:cNvSpPr/>
            <p:nvPr/>
          </p:nvSpPr>
          <p:spPr bwMode="auto">
            <a:xfrm>
              <a:off x="2514600" y="32004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7" name="Straight Arrow Connector 46"/>
            <p:cNvCxnSpPr/>
            <p:nvPr/>
          </p:nvCxnSpPr>
          <p:spPr bwMode="auto">
            <a:xfrm rot="5400000" flipH="1" flipV="1">
              <a:off x="27432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48" name="Straight Arrow Connector 47"/>
            <p:cNvCxnSpPr/>
            <p:nvPr/>
          </p:nvCxnSpPr>
          <p:spPr bwMode="auto">
            <a:xfrm rot="16200000" flipH="1">
              <a:off x="25146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36" name="Rectangle 35"/>
            <p:cNvSpPr/>
            <p:nvPr/>
          </p:nvSpPr>
          <p:spPr bwMode="auto">
            <a:xfrm>
              <a:off x="2057400" y="2895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7" name="Rectangle 36"/>
            <p:cNvSpPr/>
            <p:nvPr/>
          </p:nvSpPr>
          <p:spPr bwMode="auto">
            <a:xfrm>
              <a:off x="3048000" y="2895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8" name="Rectangle 37"/>
            <p:cNvSpPr/>
            <p:nvPr/>
          </p:nvSpPr>
          <p:spPr bwMode="auto">
            <a:xfrm>
              <a:off x="2209800" y="28956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0" name="Straight Arrow Connector 39"/>
            <p:cNvCxnSpPr/>
            <p:nvPr/>
          </p:nvCxnSpPr>
          <p:spPr bwMode="auto">
            <a:xfrm rot="5400000" flipH="1" flipV="1">
              <a:off x="28956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41" name="Straight Arrow Connector 40"/>
            <p:cNvCxnSpPr/>
            <p:nvPr/>
          </p:nvCxnSpPr>
          <p:spPr bwMode="auto">
            <a:xfrm rot="16200000" flipH="1">
              <a:off x="22098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43" name="Straight Arrow Connector 142"/>
            <p:cNvCxnSpPr/>
            <p:nvPr/>
          </p:nvCxnSpPr>
          <p:spPr bwMode="auto">
            <a:xfrm rot="5400000" flipH="1" flipV="1">
              <a:off x="1905000" y="30480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36" name="Group 135"/>
          <p:cNvGrpSpPr/>
          <p:nvPr/>
        </p:nvGrpSpPr>
        <p:grpSpPr>
          <a:xfrm>
            <a:off x="3124200" y="2590800"/>
            <a:ext cx="228600" cy="381000"/>
            <a:chOff x="1295400" y="3200400"/>
            <a:chExt cx="228600" cy="381000"/>
          </a:xfrm>
        </p:grpSpPr>
        <p:sp>
          <p:nvSpPr>
            <p:cNvPr id="137" name="Rectangle 136"/>
            <p:cNvSpPr/>
            <p:nvPr/>
          </p:nvSpPr>
          <p:spPr bwMode="auto">
            <a:xfrm>
              <a:off x="1371600" y="3200400"/>
              <a:ext cx="152400" cy="1524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38" name="Straight Arrow Connector 137"/>
            <p:cNvCxnSpPr/>
            <p:nvPr/>
          </p:nvCxnSpPr>
          <p:spPr bwMode="auto">
            <a:xfrm rot="5400000" flipH="1" flipV="1">
              <a:off x="1219200" y="33528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47" name="Group 146"/>
          <p:cNvGrpSpPr/>
          <p:nvPr/>
        </p:nvGrpSpPr>
        <p:grpSpPr>
          <a:xfrm>
            <a:off x="3124200" y="2590800"/>
            <a:ext cx="1676400" cy="1066800"/>
            <a:chOff x="3124200" y="2590800"/>
            <a:chExt cx="1676400" cy="1066800"/>
          </a:xfrm>
        </p:grpSpPr>
        <p:sp>
          <p:nvSpPr>
            <p:cNvPr id="68" name="Rectangle 67"/>
            <p:cNvSpPr/>
            <p:nvPr/>
          </p:nvSpPr>
          <p:spPr bwMode="auto">
            <a:xfrm>
              <a:off x="4114800" y="35052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3" name="Rectangle 62"/>
            <p:cNvSpPr/>
            <p:nvPr/>
          </p:nvSpPr>
          <p:spPr bwMode="auto">
            <a:xfrm>
              <a:off x="38100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4" name="Rectangle 63"/>
            <p:cNvSpPr/>
            <p:nvPr/>
          </p:nvSpPr>
          <p:spPr bwMode="auto">
            <a:xfrm>
              <a:off x="43434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5" name="Rectangle 64"/>
            <p:cNvSpPr/>
            <p:nvPr/>
          </p:nvSpPr>
          <p:spPr bwMode="auto">
            <a:xfrm>
              <a:off x="3962400" y="32004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66" name="Straight Arrow Connector 65"/>
            <p:cNvCxnSpPr/>
            <p:nvPr/>
          </p:nvCxnSpPr>
          <p:spPr bwMode="auto">
            <a:xfrm rot="5400000" flipH="1" flipV="1">
              <a:off x="41910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67" name="Straight Arrow Connector 66"/>
            <p:cNvCxnSpPr/>
            <p:nvPr/>
          </p:nvCxnSpPr>
          <p:spPr bwMode="auto">
            <a:xfrm rot="16200000" flipH="1">
              <a:off x="39624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57" name="Rectangle 56"/>
            <p:cNvSpPr/>
            <p:nvPr/>
          </p:nvSpPr>
          <p:spPr bwMode="auto">
            <a:xfrm>
              <a:off x="3505200" y="2895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8" name="Rectangle 57"/>
            <p:cNvSpPr/>
            <p:nvPr/>
          </p:nvSpPr>
          <p:spPr bwMode="auto">
            <a:xfrm>
              <a:off x="4495800" y="2895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9" name="Rectangle 58"/>
            <p:cNvSpPr/>
            <p:nvPr/>
          </p:nvSpPr>
          <p:spPr bwMode="auto">
            <a:xfrm>
              <a:off x="3657600" y="28956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60" name="Straight Arrow Connector 59"/>
            <p:cNvCxnSpPr/>
            <p:nvPr/>
          </p:nvCxnSpPr>
          <p:spPr bwMode="auto">
            <a:xfrm rot="5400000" flipH="1" flipV="1">
              <a:off x="43434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61" name="Straight Arrow Connector 60"/>
            <p:cNvCxnSpPr/>
            <p:nvPr/>
          </p:nvCxnSpPr>
          <p:spPr bwMode="auto">
            <a:xfrm rot="16200000" flipH="1">
              <a:off x="36576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50" name="Rectangle 49"/>
            <p:cNvSpPr/>
            <p:nvPr/>
          </p:nvSpPr>
          <p:spPr bwMode="auto">
            <a:xfrm>
              <a:off x="3200400" y="2590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1" name="Rectangle 50"/>
            <p:cNvSpPr/>
            <p:nvPr/>
          </p:nvSpPr>
          <p:spPr bwMode="auto">
            <a:xfrm>
              <a:off x="4648200" y="2590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2" name="Rectangle 51"/>
            <p:cNvSpPr/>
            <p:nvPr/>
          </p:nvSpPr>
          <p:spPr bwMode="auto">
            <a:xfrm>
              <a:off x="3352800" y="25908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53" name="Straight Arrow Connector 52"/>
            <p:cNvCxnSpPr/>
            <p:nvPr/>
          </p:nvCxnSpPr>
          <p:spPr bwMode="auto">
            <a:xfrm rot="5400000" flipH="1" flipV="1">
              <a:off x="4495800" y="27432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54" name="Straight Arrow Connector 53"/>
            <p:cNvCxnSpPr/>
            <p:nvPr/>
          </p:nvCxnSpPr>
          <p:spPr bwMode="auto">
            <a:xfrm rot="16200000" flipH="1">
              <a:off x="3352800" y="27432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44" name="Straight Arrow Connector 143"/>
            <p:cNvCxnSpPr/>
            <p:nvPr/>
          </p:nvCxnSpPr>
          <p:spPr bwMode="auto">
            <a:xfrm rot="5400000" flipH="1" flipV="1">
              <a:off x="3048000" y="27432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39" name="Group 138"/>
          <p:cNvGrpSpPr/>
          <p:nvPr/>
        </p:nvGrpSpPr>
        <p:grpSpPr>
          <a:xfrm>
            <a:off x="4724400" y="2286000"/>
            <a:ext cx="228600" cy="381000"/>
            <a:chOff x="1295400" y="3200400"/>
            <a:chExt cx="228600" cy="381000"/>
          </a:xfrm>
        </p:grpSpPr>
        <p:sp>
          <p:nvSpPr>
            <p:cNvPr id="140" name="Rectangle 139"/>
            <p:cNvSpPr/>
            <p:nvPr/>
          </p:nvSpPr>
          <p:spPr bwMode="auto">
            <a:xfrm>
              <a:off x="1371600" y="3200400"/>
              <a:ext cx="152400" cy="1524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41" name="Straight Arrow Connector 140"/>
            <p:cNvCxnSpPr/>
            <p:nvPr/>
          </p:nvCxnSpPr>
          <p:spPr bwMode="auto">
            <a:xfrm rot="5400000" flipH="1" flipV="1">
              <a:off x="1219200" y="33528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grpSp>
        <p:nvGrpSpPr>
          <p:cNvPr id="146" name="Group 145"/>
          <p:cNvGrpSpPr/>
          <p:nvPr/>
        </p:nvGrpSpPr>
        <p:grpSpPr>
          <a:xfrm>
            <a:off x="4724400" y="2286000"/>
            <a:ext cx="2133600" cy="1371600"/>
            <a:chOff x="4724400" y="2286000"/>
            <a:chExt cx="2133600" cy="1371600"/>
          </a:xfrm>
        </p:grpSpPr>
        <p:sp>
          <p:nvSpPr>
            <p:cNvPr id="69" name="Rectangle 68"/>
            <p:cNvSpPr/>
            <p:nvPr/>
          </p:nvSpPr>
          <p:spPr bwMode="auto">
            <a:xfrm>
              <a:off x="6019800" y="35052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1" name="Rectangle 70"/>
            <p:cNvSpPr/>
            <p:nvPr/>
          </p:nvSpPr>
          <p:spPr bwMode="auto">
            <a:xfrm>
              <a:off x="57150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2" name="Rectangle 71"/>
            <p:cNvSpPr/>
            <p:nvPr/>
          </p:nvSpPr>
          <p:spPr bwMode="auto">
            <a:xfrm>
              <a:off x="6248400" y="32004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3" name="Rectangle 72"/>
            <p:cNvSpPr/>
            <p:nvPr/>
          </p:nvSpPr>
          <p:spPr bwMode="auto">
            <a:xfrm>
              <a:off x="5867400" y="32004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74" name="Straight Arrow Connector 73"/>
            <p:cNvCxnSpPr/>
            <p:nvPr/>
          </p:nvCxnSpPr>
          <p:spPr bwMode="auto">
            <a:xfrm rot="5400000" flipH="1" flipV="1">
              <a:off x="60960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75" name="Straight Arrow Connector 74"/>
            <p:cNvCxnSpPr/>
            <p:nvPr/>
          </p:nvCxnSpPr>
          <p:spPr bwMode="auto">
            <a:xfrm rot="16200000" flipH="1">
              <a:off x="5867400" y="33528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77" name="Rectangle 76"/>
            <p:cNvSpPr/>
            <p:nvPr/>
          </p:nvSpPr>
          <p:spPr bwMode="auto">
            <a:xfrm>
              <a:off x="5410200" y="2895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8" name="Rectangle 77"/>
            <p:cNvSpPr/>
            <p:nvPr/>
          </p:nvSpPr>
          <p:spPr bwMode="auto">
            <a:xfrm>
              <a:off x="6400800" y="2895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9" name="Rectangle 78"/>
            <p:cNvSpPr/>
            <p:nvPr/>
          </p:nvSpPr>
          <p:spPr bwMode="auto">
            <a:xfrm>
              <a:off x="5562600" y="28956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0" name="Straight Arrow Connector 79"/>
            <p:cNvCxnSpPr/>
            <p:nvPr/>
          </p:nvCxnSpPr>
          <p:spPr bwMode="auto">
            <a:xfrm rot="5400000" flipH="1" flipV="1">
              <a:off x="62484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81" name="Straight Arrow Connector 80"/>
            <p:cNvCxnSpPr/>
            <p:nvPr/>
          </p:nvCxnSpPr>
          <p:spPr bwMode="auto">
            <a:xfrm rot="16200000" flipH="1">
              <a:off x="5562600" y="3048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83" name="Rectangle 82"/>
            <p:cNvSpPr/>
            <p:nvPr/>
          </p:nvSpPr>
          <p:spPr bwMode="auto">
            <a:xfrm>
              <a:off x="5105400" y="2590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4" name="Rectangle 83"/>
            <p:cNvSpPr/>
            <p:nvPr/>
          </p:nvSpPr>
          <p:spPr bwMode="auto">
            <a:xfrm>
              <a:off x="6553200" y="25908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5" name="Rectangle 84"/>
            <p:cNvSpPr/>
            <p:nvPr/>
          </p:nvSpPr>
          <p:spPr bwMode="auto">
            <a:xfrm>
              <a:off x="5257800" y="25908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6" name="Straight Arrow Connector 85"/>
            <p:cNvCxnSpPr/>
            <p:nvPr/>
          </p:nvCxnSpPr>
          <p:spPr bwMode="auto">
            <a:xfrm rot="5400000" flipH="1" flipV="1">
              <a:off x="6400800" y="27432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87" name="Straight Arrow Connector 86"/>
            <p:cNvCxnSpPr/>
            <p:nvPr/>
          </p:nvCxnSpPr>
          <p:spPr bwMode="auto">
            <a:xfrm rot="16200000" flipH="1">
              <a:off x="5257800" y="27432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90" name="Rectangle 89"/>
            <p:cNvSpPr/>
            <p:nvPr/>
          </p:nvSpPr>
          <p:spPr bwMode="auto">
            <a:xfrm>
              <a:off x="4800600" y="2286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1" name="Rectangle 90"/>
            <p:cNvSpPr/>
            <p:nvPr/>
          </p:nvSpPr>
          <p:spPr bwMode="auto">
            <a:xfrm>
              <a:off x="6705600" y="2286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2" name="Rectangle 91"/>
            <p:cNvSpPr/>
            <p:nvPr/>
          </p:nvSpPr>
          <p:spPr bwMode="auto">
            <a:xfrm>
              <a:off x="4953000" y="2286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93" name="Straight Arrow Connector 92"/>
            <p:cNvCxnSpPr/>
            <p:nvPr/>
          </p:nvCxnSpPr>
          <p:spPr bwMode="auto">
            <a:xfrm rot="5400000" flipH="1" flipV="1">
              <a:off x="6553200" y="2438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94" name="Straight Arrow Connector 93"/>
            <p:cNvCxnSpPr/>
            <p:nvPr/>
          </p:nvCxnSpPr>
          <p:spPr bwMode="auto">
            <a:xfrm rot="16200000" flipH="1">
              <a:off x="4953000" y="2438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45" name="Straight Arrow Connector 144"/>
            <p:cNvCxnSpPr/>
            <p:nvPr/>
          </p:nvCxnSpPr>
          <p:spPr bwMode="auto">
            <a:xfrm rot="5400000" flipH="1" flipV="1">
              <a:off x="4648200" y="24384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7"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800" dirty="0" err="1" smtClean="0"/>
              <a:t>Multigrid</a:t>
            </a:r>
            <a:r>
              <a:rPr lang="en-US" sz="4800" dirty="0" smtClean="0"/>
              <a:t> Performance Challenges</a:t>
            </a:r>
            <a:endParaRPr lang="en-US" sz="4800"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A6688060-3351-004F-BDDD-4D2330D7A48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87" name="Group 186"/>
          <p:cNvGrpSpPr/>
          <p:nvPr/>
        </p:nvGrpSpPr>
        <p:grpSpPr>
          <a:xfrm>
            <a:off x="5486400" y="1676400"/>
            <a:ext cx="1371600" cy="3200400"/>
            <a:chOff x="5486400" y="1676400"/>
            <a:chExt cx="1371600" cy="3200400"/>
          </a:xfrm>
        </p:grpSpPr>
        <p:sp>
          <p:nvSpPr>
            <p:cNvPr id="178" name="Rectangle 177"/>
            <p:cNvSpPr/>
            <p:nvPr/>
          </p:nvSpPr>
          <p:spPr bwMode="auto">
            <a:xfrm>
              <a:off x="5486400" y="1981200"/>
              <a:ext cx="1371600" cy="2895600"/>
            </a:xfrm>
            <a:prstGeom prst="rect">
              <a:avLst/>
            </a:prstGeom>
            <a:solidFill>
              <a:srgbClr val="008000">
                <a:alpha val="10000"/>
              </a:srgbClr>
            </a:solidFill>
            <a:ln w="9525" cap="flat" cmpd="sng" algn="ctr">
              <a:noFill/>
              <a:prstDash val="solid"/>
              <a:round/>
              <a:headEnd type="none" w="med" len="med"/>
              <a:tailEnd type="none" w="med" len="med"/>
            </a:ln>
            <a:effectLst>
              <a:softEdge rad="254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5" name="TextBox 184"/>
            <p:cNvSpPr txBox="1"/>
            <p:nvPr/>
          </p:nvSpPr>
          <p:spPr>
            <a:xfrm>
              <a:off x="5486400" y="1676400"/>
              <a:ext cx="1295400" cy="228600"/>
            </a:xfrm>
            <a:prstGeom prst="rect">
              <a:avLst/>
            </a:prstGeom>
            <a:noFill/>
          </p:spPr>
          <p:txBody>
            <a:bodyPr wrap="none" lIns="0" tIns="0" rIns="0" bIns="0" rtlCol="0" anchor="ctr" anchorCtr="0">
              <a:noAutofit/>
            </a:bodyPr>
            <a:lstStyle/>
            <a:p>
              <a:pPr algn="ctr"/>
              <a:r>
                <a:rPr lang="en-US" sz="1000" dirty="0" smtClean="0">
                  <a:solidFill>
                    <a:srgbClr val="008000"/>
                  </a:solidFill>
                </a:rPr>
                <a:t>Dominated by</a:t>
              </a:r>
            </a:p>
            <a:p>
              <a:pPr algn="ctr"/>
              <a:r>
                <a:rPr lang="en-US" sz="1000" dirty="0" smtClean="0">
                  <a:solidFill>
                    <a:srgbClr val="008000"/>
                  </a:solidFill>
                </a:rPr>
                <a:t>On-Node Performance</a:t>
              </a:r>
              <a:endParaRPr lang="en-US" sz="1000" dirty="0">
                <a:solidFill>
                  <a:srgbClr val="008000"/>
                </a:solidFill>
              </a:endParaRPr>
            </a:p>
          </p:txBody>
        </p:sp>
      </p:grpSp>
      <p:grpSp>
        <p:nvGrpSpPr>
          <p:cNvPr id="188" name="Group 187"/>
          <p:cNvGrpSpPr/>
          <p:nvPr/>
        </p:nvGrpSpPr>
        <p:grpSpPr>
          <a:xfrm>
            <a:off x="6858000" y="1676400"/>
            <a:ext cx="1143000" cy="3200400"/>
            <a:chOff x="6858000" y="1676400"/>
            <a:chExt cx="1143000" cy="3200400"/>
          </a:xfrm>
        </p:grpSpPr>
        <p:sp>
          <p:nvSpPr>
            <p:cNvPr id="179" name="Rectangle 178"/>
            <p:cNvSpPr/>
            <p:nvPr/>
          </p:nvSpPr>
          <p:spPr bwMode="auto">
            <a:xfrm>
              <a:off x="6858000" y="1981200"/>
              <a:ext cx="1143000" cy="2895600"/>
            </a:xfrm>
            <a:prstGeom prst="rect">
              <a:avLst/>
            </a:prstGeom>
            <a:solidFill>
              <a:srgbClr val="FF0000">
                <a:alpha val="10000"/>
              </a:srgbClr>
            </a:solidFill>
            <a:ln w="9525" cap="flat" cmpd="sng" algn="ctr">
              <a:noFill/>
              <a:prstDash val="solid"/>
              <a:round/>
              <a:headEnd type="none" w="med" len="med"/>
              <a:tailEnd type="none" w="med" len="med"/>
            </a:ln>
            <a:effectLst>
              <a:softEdge rad="254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6" name="TextBox 185"/>
            <p:cNvSpPr txBox="1"/>
            <p:nvPr/>
          </p:nvSpPr>
          <p:spPr>
            <a:xfrm>
              <a:off x="6858000" y="1676400"/>
              <a:ext cx="1143000" cy="228600"/>
            </a:xfrm>
            <a:prstGeom prst="rect">
              <a:avLst/>
            </a:prstGeom>
            <a:noFill/>
          </p:spPr>
          <p:txBody>
            <a:bodyPr wrap="none" lIns="0" tIns="0" rIns="0" bIns="0" rtlCol="0" anchor="ctr" anchorCtr="0">
              <a:noAutofit/>
            </a:bodyPr>
            <a:lstStyle/>
            <a:p>
              <a:pPr algn="ctr"/>
              <a:r>
                <a:rPr lang="en-US" sz="1000" dirty="0" smtClean="0">
                  <a:solidFill>
                    <a:srgbClr val="FF0000"/>
                  </a:solidFill>
                </a:rPr>
                <a:t>Dominated by</a:t>
              </a:r>
            </a:p>
            <a:p>
              <a:pPr algn="ctr"/>
              <a:r>
                <a:rPr lang="en-US" sz="1000" dirty="0" smtClean="0">
                  <a:solidFill>
                    <a:srgbClr val="FF0000"/>
                  </a:solidFill>
                </a:rPr>
                <a:t>MPI Performance</a:t>
              </a:r>
              <a:endParaRPr lang="en-US" sz="1000" dirty="0">
                <a:solidFill>
                  <a:srgbClr val="FF0000"/>
                </a:solidFill>
              </a:endParaRPr>
            </a:p>
          </p:txBody>
        </p:sp>
      </p:grpSp>
      <p:grpSp>
        <p:nvGrpSpPr>
          <p:cNvPr id="189" name="Group 188"/>
          <p:cNvGrpSpPr/>
          <p:nvPr/>
        </p:nvGrpSpPr>
        <p:grpSpPr>
          <a:xfrm>
            <a:off x="8001000" y="1676400"/>
            <a:ext cx="304800" cy="3200400"/>
            <a:chOff x="8001000" y="1676400"/>
            <a:chExt cx="304800" cy="3200400"/>
          </a:xfrm>
        </p:grpSpPr>
        <p:sp>
          <p:nvSpPr>
            <p:cNvPr id="180" name="Rectangle 179"/>
            <p:cNvSpPr/>
            <p:nvPr/>
          </p:nvSpPr>
          <p:spPr bwMode="auto">
            <a:xfrm>
              <a:off x="8001000" y="1981200"/>
              <a:ext cx="228600" cy="2895600"/>
            </a:xfrm>
            <a:prstGeom prst="rect">
              <a:avLst/>
            </a:prstGeom>
            <a:solidFill>
              <a:srgbClr val="0000FF">
                <a:alpha val="10000"/>
              </a:srgbClr>
            </a:solidFill>
            <a:ln w="9525" cap="flat" cmpd="sng" algn="ctr">
              <a:noFill/>
              <a:prstDash val="solid"/>
              <a:round/>
              <a:headEnd type="none" w="med" len="med"/>
              <a:tailEnd type="none" w="med" len="med"/>
            </a:ln>
            <a:effectLst>
              <a:softEdge rad="254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3" name="TextBox 182"/>
            <p:cNvSpPr txBox="1"/>
            <p:nvPr/>
          </p:nvSpPr>
          <p:spPr>
            <a:xfrm>
              <a:off x="8001000" y="1676400"/>
              <a:ext cx="304800" cy="228600"/>
            </a:xfrm>
            <a:prstGeom prst="rect">
              <a:avLst/>
            </a:prstGeom>
            <a:noFill/>
          </p:spPr>
          <p:txBody>
            <a:bodyPr wrap="none" lIns="0" tIns="0" rIns="0" bIns="0" rtlCol="0" anchor="ctr" anchorCtr="0">
              <a:noAutofit/>
            </a:bodyPr>
            <a:lstStyle/>
            <a:p>
              <a:r>
                <a:rPr lang="en-US" sz="1000" dirty="0" smtClean="0">
                  <a:solidFill>
                    <a:srgbClr val="0000FF"/>
                  </a:solidFill>
                </a:rPr>
                <a:t>Overhead</a:t>
              </a:r>
            </a:p>
            <a:p>
              <a:r>
                <a:rPr lang="en-US" sz="1000" dirty="0" smtClean="0">
                  <a:solidFill>
                    <a:srgbClr val="0000FF"/>
                  </a:solidFill>
                </a:rPr>
                <a:t>Dominates</a:t>
              </a:r>
              <a:endParaRPr lang="en-US" sz="1000" dirty="0">
                <a:solidFill>
                  <a:srgbClr val="0000FF"/>
                </a:solidFill>
              </a:endParaRPr>
            </a:p>
          </p:txBody>
        </p:sp>
      </p:grpSp>
      <p:sp>
        <p:nvSpPr>
          <p:cNvPr id="2" name="Title 1"/>
          <p:cNvSpPr>
            <a:spLocks noGrp="1"/>
          </p:cNvSpPr>
          <p:nvPr>
            <p:ph type="title"/>
          </p:nvPr>
        </p:nvSpPr>
        <p:spPr/>
        <p:txBody>
          <a:bodyPr/>
          <a:lstStyle/>
          <a:p>
            <a:r>
              <a:rPr lang="en-US" dirty="0" smtClean="0"/>
              <a:t>Ideal Performance</a:t>
            </a:r>
            <a:endParaRPr lang="en-US" dirty="0"/>
          </a:p>
        </p:txBody>
      </p:sp>
      <p:sp>
        <p:nvSpPr>
          <p:cNvPr id="3" name="Content Placeholder 2"/>
          <p:cNvSpPr>
            <a:spLocks noGrp="1"/>
          </p:cNvSpPr>
          <p:nvPr>
            <p:ph idx="1"/>
          </p:nvPr>
        </p:nvSpPr>
        <p:spPr>
          <a:xfrm>
            <a:off x="455613" y="1143000"/>
            <a:ext cx="4116387" cy="5256213"/>
          </a:xfrm>
        </p:spPr>
        <p:txBody>
          <a:bodyPr/>
          <a:lstStyle/>
          <a:p>
            <a:r>
              <a:rPr lang="en-US" sz="1800" dirty="0" smtClean="0"/>
              <a:t>Nominally, </a:t>
            </a:r>
            <a:r>
              <a:rPr lang="en-US" sz="1800" dirty="0" err="1" smtClean="0"/>
              <a:t>multigrid</a:t>
            </a:r>
            <a:r>
              <a:rPr lang="en-US" sz="1800" dirty="0" smtClean="0"/>
              <a:t> has three components that affect performance</a:t>
            </a:r>
          </a:p>
          <a:p>
            <a:pPr lvl="1"/>
            <a:r>
              <a:rPr lang="en-US" sz="1600" b="1" dirty="0" smtClean="0">
                <a:solidFill>
                  <a:srgbClr val="0000FF"/>
                </a:solidFill>
              </a:rPr>
              <a:t>DRAM data movement </a:t>
            </a:r>
            <a:r>
              <a:rPr lang="en-US" sz="1600" dirty="0" smtClean="0"/>
              <a:t>and flop’s to perform each stencil</a:t>
            </a:r>
          </a:p>
          <a:p>
            <a:pPr lvl="1"/>
            <a:r>
              <a:rPr lang="en-US" sz="1600" b="1" dirty="0" smtClean="0">
                <a:solidFill>
                  <a:srgbClr val="0000FF"/>
                </a:solidFill>
              </a:rPr>
              <a:t>MPI data movement </a:t>
            </a:r>
            <a:r>
              <a:rPr lang="en-US" sz="1600" dirty="0" smtClean="0"/>
              <a:t>for halo/ghost zone exchanges</a:t>
            </a:r>
          </a:p>
          <a:p>
            <a:pPr lvl="1"/>
            <a:r>
              <a:rPr lang="en-US" sz="1600" b="1" dirty="0" smtClean="0">
                <a:solidFill>
                  <a:srgbClr val="0000FF"/>
                </a:solidFill>
              </a:rPr>
              <a:t>latency/overhead </a:t>
            </a:r>
            <a:r>
              <a:rPr lang="en-US" sz="1600" dirty="0" smtClean="0"/>
              <a:t>for each operation</a:t>
            </a:r>
          </a:p>
          <a:p>
            <a:r>
              <a:rPr lang="en-US" sz="1800" dirty="0" smtClean="0"/>
              <a:t>These are constrained by</a:t>
            </a:r>
          </a:p>
          <a:p>
            <a:pPr lvl="1"/>
            <a:r>
              <a:rPr lang="en-US" sz="1600" b="1" dirty="0" smtClean="0">
                <a:solidFill>
                  <a:srgbClr val="FF0080"/>
                </a:solidFill>
              </a:rPr>
              <a:t>DRAM and flop rates</a:t>
            </a:r>
          </a:p>
          <a:p>
            <a:pPr lvl="1"/>
            <a:r>
              <a:rPr lang="en-US" sz="1600" b="1" dirty="0" smtClean="0">
                <a:solidFill>
                  <a:srgbClr val="FF0080"/>
                </a:solidFill>
              </a:rPr>
              <a:t>MPI P2P Bandwidth</a:t>
            </a:r>
          </a:p>
          <a:p>
            <a:pPr lvl="1"/>
            <a:r>
              <a:rPr lang="en-US" sz="1600" b="1" dirty="0" smtClean="0">
                <a:solidFill>
                  <a:srgbClr val="FF0080"/>
                </a:solidFill>
              </a:rPr>
              <a:t>MPI overhead, </a:t>
            </a:r>
            <a:r>
              <a:rPr lang="en-US" sz="1600" b="1" dirty="0" err="1" smtClean="0">
                <a:solidFill>
                  <a:srgbClr val="FF0080"/>
                </a:solidFill>
              </a:rPr>
              <a:t>OpenMP</a:t>
            </a:r>
            <a:r>
              <a:rPr lang="en-US" sz="1600" b="1" dirty="0" smtClean="0">
                <a:solidFill>
                  <a:srgbClr val="FF0080"/>
                </a:solidFill>
              </a:rPr>
              <a:t>/CUDA overheads, etc…</a:t>
            </a:r>
          </a:p>
          <a:p>
            <a:r>
              <a:rPr lang="en-US" sz="1800" dirty="0" smtClean="0"/>
              <a:t>The time spent in each of these varies with level in the V-Cycle</a:t>
            </a:r>
          </a:p>
          <a:p>
            <a:pPr lvl="1"/>
            <a:r>
              <a:rPr lang="en-US" sz="1600" dirty="0" smtClean="0"/>
              <a:t>coarse grids have ⅛ the volume (number of cells), but ¼ the surface area (MPI message size)</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14</a:t>
            </a:fld>
            <a:endParaRPr lang="en-US"/>
          </a:p>
        </p:txBody>
      </p:sp>
      <p:grpSp>
        <p:nvGrpSpPr>
          <p:cNvPr id="27" name="Group 26"/>
          <p:cNvGrpSpPr/>
          <p:nvPr/>
        </p:nvGrpSpPr>
        <p:grpSpPr>
          <a:xfrm>
            <a:off x="4724400" y="1295400"/>
            <a:ext cx="3962400" cy="3962400"/>
            <a:chOff x="4724400" y="1295400"/>
            <a:chExt cx="3962400" cy="3962400"/>
          </a:xfrm>
        </p:grpSpPr>
        <p:cxnSp>
          <p:nvCxnSpPr>
            <p:cNvPr id="136" name="Straight Arrow Connector 135"/>
            <p:cNvCxnSpPr/>
            <p:nvPr/>
          </p:nvCxnSpPr>
          <p:spPr bwMode="auto">
            <a:xfrm rot="5400000" flipH="1" flipV="1">
              <a:off x="3201194" y="3123406"/>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39" name="Straight Arrow Connector 138"/>
            <p:cNvCxnSpPr/>
            <p:nvPr/>
          </p:nvCxnSpPr>
          <p:spPr bwMode="auto">
            <a:xfrm>
              <a:off x="5029200" y="4951412"/>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171" name="TextBox 170"/>
            <p:cNvSpPr txBox="1"/>
            <p:nvPr/>
          </p:nvSpPr>
          <p:spPr>
            <a:xfrm>
              <a:off x="5029200" y="5029200"/>
              <a:ext cx="3657600" cy="228600"/>
            </a:xfrm>
            <a:prstGeom prst="rect">
              <a:avLst/>
            </a:prstGeom>
            <a:noFill/>
          </p:spPr>
          <p:txBody>
            <a:bodyPr wrap="none" lIns="0" tIns="0" rIns="0" bIns="0" rtlCol="0" anchor="ctr" anchorCtr="0">
              <a:noAutofit/>
            </a:bodyPr>
            <a:lstStyle/>
            <a:p>
              <a:pPr algn="ctr"/>
              <a:r>
                <a:rPr lang="en-US" sz="1600" dirty="0" smtClean="0"/>
                <a:t>Level in the V-Cycle</a:t>
              </a:r>
              <a:endParaRPr lang="en-US" sz="1600" dirty="0"/>
            </a:p>
          </p:txBody>
        </p:sp>
        <p:sp>
          <p:nvSpPr>
            <p:cNvPr id="172" name="TextBox 171"/>
            <p:cNvSpPr txBox="1"/>
            <p:nvPr/>
          </p:nvSpPr>
          <p:spPr>
            <a:xfrm rot="16200000">
              <a:off x="3009900" y="3009900"/>
              <a:ext cx="3657600" cy="228600"/>
            </a:xfrm>
            <a:prstGeom prst="rect">
              <a:avLst/>
            </a:prstGeom>
            <a:noFill/>
          </p:spPr>
          <p:txBody>
            <a:bodyPr wrap="none" lIns="0" tIns="0" rIns="0" bIns="0" rtlCol="0" anchor="ctr" anchorCtr="0">
              <a:noAutofit/>
            </a:bodyPr>
            <a:lstStyle/>
            <a:p>
              <a:pPr algn="ctr"/>
              <a:r>
                <a:rPr lang="en-US" sz="1600" dirty="0" smtClean="0"/>
                <a:t>Time in Component in Level</a:t>
              </a:r>
              <a:endParaRPr lang="en-US" sz="1600" dirty="0"/>
            </a:p>
          </p:txBody>
        </p:sp>
      </p:grpSp>
      <p:grpSp>
        <p:nvGrpSpPr>
          <p:cNvPr id="190" name="Group 189"/>
          <p:cNvGrpSpPr/>
          <p:nvPr/>
        </p:nvGrpSpPr>
        <p:grpSpPr>
          <a:xfrm>
            <a:off x="5486400" y="3697140"/>
            <a:ext cx="2743200" cy="228600"/>
            <a:chOff x="5486400" y="3697140"/>
            <a:chExt cx="2743200" cy="228600"/>
          </a:xfrm>
        </p:grpSpPr>
        <p:cxnSp>
          <p:nvCxnSpPr>
            <p:cNvPr id="174" name="Straight Connector 173"/>
            <p:cNvCxnSpPr/>
            <p:nvPr/>
          </p:nvCxnSpPr>
          <p:spPr bwMode="auto">
            <a:xfrm>
              <a:off x="5486400" y="3925740"/>
              <a:ext cx="2743200" cy="0"/>
            </a:xfrm>
            <a:prstGeom prst="line">
              <a:avLst/>
            </a:prstGeom>
            <a:solidFill>
              <a:schemeClr val="accent1"/>
            </a:solidFill>
            <a:ln w="38100" cap="flat" cmpd="sng" algn="ctr">
              <a:solidFill>
                <a:srgbClr val="0000FF"/>
              </a:solidFill>
              <a:prstDash val="solid"/>
              <a:round/>
              <a:headEnd type="none" w="med" len="med"/>
              <a:tailEnd type="none" w="med" len="med"/>
            </a:ln>
            <a:effectLst/>
          </p:spPr>
        </p:cxnSp>
        <p:sp>
          <p:nvSpPr>
            <p:cNvPr id="175" name="TextBox 174"/>
            <p:cNvSpPr txBox="1"/>
            <p:nvPr/>
          </p:nvSpPr>
          <p:spPr>
            <a:xfrm>
              <a:off x="5486400" y="3697140"/>
              <a:ext cx="2743200" cy="228600"/>
            </a:xfrm>
            <a:prstGeom prst="rect">
              <a:avLst/>
            </a:prstGeom>
            <a:noFill/>
          </p:spPr>
          <p:txBody>
            <a:bodyPr wrap="none" lIns="0" tIns="0" rIns="0" bIns="0" rtlCol="0" anchor="ctr" anchorCtr="0">
              <a:noAutofit/>
            </a:bodyPr>
            <a:lstStyle/>
            <a:p>
              <a:r>
                <a:rPr lang="en-US" sz="1000" dirty="0" smtClean="0">
                  <a:solidFill>
                    <a:srgbClr val="0000FF"/>
                  </a:solidFill>
                </a:rPr>
                <a:t>Overhead / Latency</a:t>
              </a:r>
              <a:endParaRPr lang="en-US" sz="1000" dirty="0">
                <a:solidFill>
                  <a:srgbClr val="0000FF"/>
                </a:solidFill>
              </a:endParaRPr>
            </a:p>
          </p:txBody>
        </p:sp>
      </p:grpSp>
      <p:grpSp>
        <p:nvGrpSpPr>
          <p:cNvPr id="191" name="Group 190"/>
          <p:cNvGrpSpPr/>
          <p:nvPr/>
        </p:nvGrpSpPr>
        <p:grpSpPr>
          <a:xfrm>
            <a:off x="5394739" y="2706540"/>
            <a:ext cx="2834861" cy="1371600"/>
            <a:chOff x="5394739" y="2706540"/>
            <a:chExt cx="2834861" cy="1371600"/>
          </a:xfrm>
        </p:grpSpPr>
        <p:cxnSp>
          <p:nvCxnSpPr>
            <p:cNvPr id="173" name="Straight Connector 172"/>
            <p:cNvCxnSpPr/>
            <p:nvPr/>
          </p:nvCxnSpPr>
          <p:spPr bwMode="auto">
            <a:xfrm>
              <a:off x="5486400" y="2706540"/>
              <a:ext cx="2743200" cy="1371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6" name="TextBox 175"/>
            <p:cNvSpPr txBox="1"/>
            <p:nvPr/>
          </p:nvSpPr>
          <p:spPr>
            <a:xfrm rot="1596581">
              <a:off x="5394739" y="3100497"/>
              <a:ext cx="2743200" cy="228600"/>
            </a:xfrm>
            <a:prstGeom prst="rect">
              <a:avLst/>
            </a:prstGeom>
            <a:noFill/>
          </p:spPr>
          <p:txBody>
            <a:bodyPr wrap="none" lIns="0" tIns="0" rIns="0" bIns="0" rtlCol="0" anchor="ctr" anchorCtr="0">
              <a:noAutofit/>
            </a:bodyPr>
            <a:lstStyle/>
            <a:p>
              <a:r>
                <a:rPr lang="en-US" sz="1000" dirty="0" smtClean="0">
                  <a:solidFill>
                    <a:srgbClr val="FF0000"/>
                  </a:solidFill>
                </a:rPr>
                <a:t>MPI P2P</a:t>
              </a:r>
              <a:endParaRPr lang="en-US" sz="1000" dirty="0">
                <a:solidFill>
                  <a:srgbClr val="FF0000"/>
                </a:solidFill>
              </a:endParaRPr>
            </a:p>
          </p:txBody>
        </p:sp>
      </p:grpSp>
      <p:grpSp>
        <p:nvGrpSpPr>
          <p:cNvPr id="192" name="Group 191"/>
          <p:cNvGrpSpPr/>
          <p:nvPr/>
        </p:nvGrpSpPr>
        <p:grpSpPr>
          <a:xfrm>
            <a:off x="5195495" y="2020740"/>
            <a:ext cx="3034105" cy="2743200"/>
            <a:chOff x="5195495" y="2020740"/>
            <a:chExt cx="3034105" cy="2743200"/>
          </a:xfrm>
        </p:grpSpPr>
        <p:cxnSp>
          <p:nvCxnSpPr>
            <p:cNvPr id="166" name="Straight Connector 165"/>
            <p:cNvCxnSpPr/>
            <p:nvPr/>
          </p:nvCxnSpPr>
          <p:spPr bwMode="auto">
            <a:xfrm>
              <a:off x="5486400" y="2020740"/>
              <a:ext cx="2743200" cy="2743200"/>
            </a:xfrm>
            <a:prstGeom prst="line">
              <a:avLst/>
            </a:prstGeom>
            <a:solidFill>
              <a:schemeClr val="accent1"/>
            </a:solidFill>
            <a:ln w="38100" cap="flat" cmpd="sng" algn="ctr">
              <a:solidFill>
                <a:srgbClr val="008000"/>
              </a:solidFill>
              <a:prstDash val="solid"/>
              <a:round/>
              <a:headEnd type="none" w="med" len="med"/>
              <a:tailEnd type="none" w="med" len="med"/>
            </a:ln>
            <a:effectLst/>
          </p:spPr>
        </p:cxnSp>
        <p:sp>
          <p:nvSpPr>
            <p:cNvPr id="177" name="TextBox 176"/>
            <p:cNvSpPr txBox="1"/>
            <p:nvPr/>
          </p:nvSpPr>
          <p:spPr>
            <a:xfrm rot="2691425">
              <a:off x="5195495" y="2839170"/>
              <a:ext cx="2743200" cy="228600"/>
            </a:xfrm>
            <a:prstGeom prst="rect">
              <a:avLst/>
            </a:prstGeom>
            <a:noFill/>
          </p:spPr>
          <p:txBody>
            <a:bodyPr wrap="none" lIns="0" tIns="0" rIns="0" bIns="0" rtlCol="0" anchor="ctr" anchorCtr="0">
              <a:noAutofit/>
            </a:bodyPr>
            <a:lstStyle/>
            <a:p>
              <a:r>
                <a:rPr lang="en-US" sz="1000" dirty="0" smtClean="0">
                  <a:solidFill>
                    <a:srgbClr val="008000"/>
                  </a:solidFill>
                </a:rPr>
                <a:t>DRAM BW and Flop/</a:t>
              </a:r>
              <a:r>
                <a:rPr lang="en-US" sz="1000" dirty="0" err="1" smtClean="0">
                  <a:solidFill>
                    <a:srgbClr val="008000"/>
                  </a:solidFill>
                </a:rPr>
                <a:t>s</a:t>
              </a:r>
              <a:endParaRPr lang="en-US" sz="1000" dirty="0">
                <a:solidFill>
                  <a:srgbClr val="008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 Machines?</a:t>
            </a:r>
            <a:endParaRPr lang="en-US" dirty="0"/>
          </a:p>
        </p:txBody>
      </p:sp>
      <p:sp>
        <p:nvSpPr>
          <p:cNvPr id="3" name="Content Placeholder 2"/>
          <p:cNvSpPr>
            <a:spLocks noGrp="1"/>
          </p:cNvSpPr>
          <p:nvPr>
            <p:ph idx="1"/>
          </p:nvPr>
        </p:nvSpPr>
        <p:spPr>
          <a:xfrm>
            <a:off x="455613" y="1143000"/>
            <a:ext cx="4116387" cy="5256213"/>
          </a:xfrm>
        </p:spPr>
        <p:txBody>
          <a:bodyPr/>
          <a:lstStyle/>
          <a:p>
            <a:r>
              <a:rPr lang="en-US" sz="1800" dirty="0" smtClean="0"/>
              <a:t>If one just increases DRAM bandwidth by 10x, then the code becomes increasingly </a:t>
            </a:r>
            <a:r>
              <a:rPr lang="en-US" sz="1800" b="1" dirty="0" smtClean="0">
                <a:solidFill>
                  <a:srgbClr val="FF0080"/>
                </a:solidFill>
              </a:rPr>
              <a:t>dominated by MPI P2P communication</a:t>
            </a:r>
          </a:p>
          <a:p>
            <a:r>
              <a:rPr lang="en-US" sz="1800" dirty="0" smtClean="0"/>
              <a:t>If one improves just DRAM and MPI bandwidth, the code will eventually be </a:t>
            </a:r>
            <a:r>
              <a:rPr lang="en-US" sz="1800" b="1" dirty="0" smtClean="0">
                <a:solidFill>
                  <a:srgbClr val="FF0080"/>
                </a:solidFill>
              </a:rPr>
              <a:t>dominated by CUDA, </a:t>
            </a:r>
            <a:r>
              <a:rPr lang="en-US" sz="1800" b="1" dirty="0" err="1" smtClean="0">
                <a:solidFill>
                  <a:srgbClr val="FF0080"/>
                </a:solidFill>
              </a:rPr>
              <a:t>OpenMP</a:t>
            </a:r>
            <a:r>
              <a:rPr lang="en-US" sz="1800" b="1" dirty="0" smtClean="0">
                <a:solidFill>
                  <a:srgbClr val="FF0080"/>
                </a:solidFill>
              </a:rPr>
              <a:t>, and MPI overheads</a:t>
            </a:r>
            <a:r>
              <a:rPr lang="en-US" sz="1800" dirty="0" smtClean="0"/>
              <a:t>.</a:t>
            </a:r>
          </a:p>
          <a:p>
            <a:r>
              <a:rPr lang="en-US" sz="1800" dirty="0" smtClean="0"/>
              <a:t>Unfortunately, the overheads are hit </a:t>
            </a:r>
            <a:r>
              <a:rPr lang="en-US" sz="1800" dirty="0" err="1" smtClean="0"/>
              <a:t>O(logN</a:t>
            </a:r>
            <a:r>
              <a:rPr lang="en-US" sz="1800" dirty="0" smtClean="0"/>
              <a:t>) times.</a:t>
            </a:r>
          </a:p>
          <a:p>
            <a:r>
              <a:rPr lang="en-US" sz="1800" dirty="0" smtClean="0"/>
              <a:t>Thus, if overhead dominates (flops and bytes are free), then </a:t>
            </a:r>
            <a:r>
              <a:rPr lang="en-US" sz="1800" b="1" dirty="0" err="1" smtClean="0">
                <a:solidFill>
                  <a:srgbClr val="FF0080"/>
                </a:solidFill>
              </a:rPr>
              <a:t>MGSolve</a:t>
            </a:r>
            <a:r>
              <a:rPr lang="en-US" sz="1800" b="1" dirty="0" smtClean="0">
                <a:solidFill>
                  <a:srgbClr val="FF0080"/>
                </a:solidFill>
              </a:rPr>
              <a:t> Time looks like </a:t>
            </a:r>
            <a:r>
              <a:rPr lang="en-US" sz="1800" b="1" dirty="0" err="1" smtClean="0">
                <a:solidFill>
                  <a:srgbClr val="FF0080"/>
                </a:solidFill>
              </a:rPr>
              <a:t>O(logN</a:t>
            </a:r>
            <a:r>
              <a:rPr lang="en-US" sz="1800" b="1" dirty="0" smtClean="0">
                <a:solidFill>
                  <a:srgbClr val="FF0080"/>
                </a:solidFill>
              </a:rPr>
              <a:t>)</a:t>
            </a:r>
          </a:p>
          <a:p>
            <a:r>
              <a:rPr lang="en-US" sz="1800" b="1" dirty="0" smtClean="0">
                <a:solidFill>
                  <a:srgbClr val="0000FF"/>
                </a:solidFill>
              </a:rPr>
              <a:t>Architecting for MG requires a balanced scaling of flop/</a:t>
            </a:r>
            <a:r>
              <a:rPr lang="en-US" sz="1800" b="1" dirty="0" err="1" smtClean="0">
                <a:solidFill>
                  <a:srgbClr val="0000FF"/>
                </a:solidFill>
              </a:rPr>
              <a:t>s</a:t>
            </a:r>
            <a:r>
              <a:rPr lang="en-US" sz="1800" b="1" dirty="0" smtClean="0">
                <a:solidFill>
                  <a:srgbClr val="0000FF"/>
                </a:solidFill>
              </a:rPr>
              <a:t>, GB/</a:t>
            </a:r>
            <a:r>
              <a:rPr lang="en-US" sz="1800" b="1" dirty="0" err="1" smtClean="0">
                <a:solidFill>
                  <a:srgbClr val="0000FF"/>
                </a:solidFill>
              </a:rPr>
              <a:t>s</a:t>
            </a:r>
            <a:r>
              <a:rPr lang="en-US" sz="1800" b="1" dirty="0" smtClean="0">
                <a:solidFill>
                  <a:srgbClr val="0000FF"/>
                </a:solidFill>
              </a:rPr>
              <a:t>, memory capacities, and overheads</a:t>
            </a:r>
            <a:r>
              <a:rPr lang="en-US" sz="1800" dirty="0" smtClean="0"/>
              <a:t>.</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15</a:t>
            </a:fld>
            <a:endParaRPr lang="en-US"/>
          </a:p>
        </p:txBody>
      </p:sp>
      <p:grpSp>
        <p:nvGrpSpPr>
          <p:cNvPr id="18" name="Group 17"/>
          <p:cNvGrpSpPr/>
          <p:nvPr/>
        </p:nvGrpSpPr>
        <p:grpSpPr>
          <a:xfrm>
            <a:off x="4724400" y="1295400"/>
            <a:ext cx="3962400" cy="3962400"/>
            <a:chOff x="4724400" y="1295400"/>
            <a:chExt cx="3962400" cy="3962400"/>
          </a:xfrm>
        </p:grpSpPr>
        <p:cxnSp>
          <p:nvCxnSpPr>
            <p:cNvPr id="136" name="Straight Arrow Connector 135"/>
            <p:cNvCxnSpPr/>
            <p:nvPr/>
          </p:nvCxnSpPr>
          <p:spPr bwMode="auto">
            <a:xfrm rot="5400000" flipH="1" flipV="1">
              <a:off x="3201194" y="3123406"/>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39" name="Straight Arrow Connector 138"/>
            <p:cNvCxnSpPr/>
            <p:nvPr/>
          </p:nvCxnSpPr>
          <p:spPr bwMode="auto">
            <a:xfrm>
              <a:off x="5029200" y="4951412"/>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171" name="TextBox 170"/>
            <p:cNvSpPr txBox="1"/>
            <p:nvPr/>
          </p:nvSpPr>
          <p:spPr>
            <a:xfrm>
              <a:off x="5029200" y="5029200"/>
              <a:ext cx="3657600" cy="228600"/>
            </a:xfrm>
            <a:prstGeom prst="rect">
              <a:avLst/>
            </a:prstGeom>
            <a:noFill/>
          </p:spPr>
          <p:txBody>
            <a:bodyPr wrap="none" lIns="0" tIns="0" rIns="0" bIns="0" rtlCol="0" anchor="ctr" anchorCtr="0">
              <a:noAutofit/>
            </a:bodyPr>
            <a:lstStyle/>
            <a:p>
              <a:pPr algn="ctr"/>
              <a:r>
                <a:rPr lang="en-US" sz="1600" dirty="0" smtClean="0"/>
                <a:t>Level in the V-Cycle</a:t>
              </a:r>
              <a:endParaRPr lang="en-US" sz="1600" dirty="0"/>
            </a:p>
          </p:txBody>
        </p:sp>
        <p:sp>
          <p:nvSpPr>
            <p:cNvPr id="172" name="TextBox 171"/>
            <p:cNvSpPr txBox="1"/>
            <p:nvPr/>
          </p:nvSpPr>
          <p:spPr>
            <a:xfrm rot="16200000">
              <a:off x="3009900" y="3009900"/>
              <a:ext cx="3657600" cy="228600"/>
            </a:xfrm>
            <a:prstGeom prst="rect">
              <a:avLst/>
            </a:prstGeom>
            <a:noFill/>
          </p:spPr>
          <p:txBody>
            <a:bodyPr wrap="none" lIns="0" tIns="0" rIns="0" bIns="0" rtlCol="0" anchor="ctr" anchorCtr="0">
              <a:noAutofit/>
            </a:bodyPr>
            <a:lstStyle/>
            <a:p>
              <a:pPr algn="ctr"/>
              <a:r>
                <a:rPr lang="en-US" sz="1600" dirty="0" smtClean="0"/>
                <a:t>Time in Component in Level</a:t>
              </a:r>
              <a:endParaRPr lang="en-US" sz="1600" dirty="0"/>
            </a:p>
          </p:txBody>
        </p:sp>
      </p:grpSp>
      <p:grpSp>
        <p:nvGrpSpPr>
          <p:cNvPr id="8" name="Group 189"/>
          <p:cNvGrpSpPr/>
          <p:nvPr/>
        </p:nvGrpSpPr>
        <p:grpSpPr>
          <a:xfrm>
            <a:off x="5486400" y="3697140"/>
            <a:ext cx="2743200" cy="228600"/>
            <a:chOff x="5486400" y="3697140"/>
            <a:chExt cx="2743200" cy="228600"/>
          </a:xfrm>
        </p:grpSpPr>
        <p:cxnSp>
          <p:nvCxnSpPr>
            <p:cNvPr id="174" name="Straight Connector 173"/>
            <p:cNvCxnSpPr/>
            <p:nvPr/>
          </p:nvCxnSpPr>
          <p:spPr bwMode="auto">
            <a:xfrm>
              <a:off x="5486400" y="3925740"/>
              <a:ext cx="2743200" cy="0"/>
            </a:xfrm>
            <a:prstGeom prst="line">
              <a:avLst/>
            </a:prstGeom>
            <a:solidFill>
              <a:schemeClr val="accent1"/>
            </a:solidFill>
            <a:ln w="38100" cap="flat" cmpd="sng" algn="ctr">
              <a:solidFill>
                <a:srgbClr val="0000FF"/>
              </a:solidFill>
              <a:prstDash val="solid"/>
              <a:round/>
              <a:headEnd type="none" w="med" len="med"/>
              <a:tailEnd type="none" w="med" len="med"/>
            </a:ln>
            <a:effectLst/>
          </p:spPr>
        </p:cxnSp>
        <p:sp>
          <p:nvSpPr>
            <p:cNvPr id="175" name="TextBox 174"/>
            <p:cNvSpPr txBox="1"/>
            <p:nvPr/>
          </p:nvSpPr>
          <p:spPr>
            <a:xfrm>
              <a:off x="5486400" y="3697140"/>
              <a:ext cx="2743200" cy="228600"/>
            </a:xfrm>
            <a:prstGeom prst="rect">
              <a:avLst/>
            </a:prstGeom>
            <a:noFill/>
          </p:spPr>
          <p:txBody>
            <a:bodyPr wrap="none" lIns="0" tIns="0" rIns="0" bIns="0" rtlCol="0" anchor="ctr" anchorCtr="0">
              <a:noAutofit/>
            </a:bodyPr>
            <a:lstStyle/>
            <a:p>
              <a:r>
                <a:rPr lang="en-US" sz="1000" dirty="0" smtClean="0">
                  <a:solidFill>
                    <a:srgbClr val="0000FF"/>
                  </a:solidFill>
                </a:rPr>
                <a:t>Overhead / Latency</a:t>
              </a:r>
              <a:endParaRPr lang="en-US" sz="1000" dirty="0">
                <a:solidFill>
                  <a:srgbClr val="0000FF"/>
                </a:solidFill>
              </a:endParaRPr>
            </a:p>
          </p:txBody>
        </p:sp>
      </p:grpSp>
      <p:grpSp>
        <p:nvGrpSpPr>
          <p:cNvPr id="9" name="Group 190"/>
          <p:cNvGrpSpPr/>
          <p:nvPr/>
        </p:nvGrpSpPr>
        <p:grpSpPr>
          <a:xfrm>
            <a:off x="5394739" y="2706540"/>
            <a:ext cx="2834861" cy="1371600"/>
            <a:chOff x="5394739" y="2706540"/>
            <a:chExt cx="2834861" cy="1371600"/>
          </a:xfrm>
        </p:grpSpPr>
        <p:cxnSp>
          <p:nvCxnSpPr>
            <p:cNvPr id="173" name="Straight Connector 172"/>
            <p:cNvCxnSpPr/>
            <p:nvPr/>
          </p:nvCxnSpPr>
          <p:spPr bwMode="auto">
            <a:xfrm>
              <a:off x="5486400" y="2706540"/>
              <a:ext cx="2743200" cy="1371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6" name="TextBox 175"/>
            <p:cNvSpPr txBox="1"/>
            <p:nvPr/>
          </p:nvSpPr>
          <p:spPr>
            <a:xfrm rot="1596581">
              <a:off x="5394739" y="3100497"/>
              <a:ext cx="2743200" cy="228600"/>
            </a:xfrm>
            <a:prstGeom prst="rect">
              <a:avLst/>
            </a:prstGeom>
            <a:noFill/>
          </p:spPr>
          <p:txBody>
            <a:bodyPr wrap="none" lIns="0" tIns="0" rIns="0" bIns="0" rtlCol="0" anchor="ctr" anchorCtr="0">
              <a:noAutofit/>
            </a:bodyPr>
            <a:lstStyle/>
            <a:p>
              <a:r>
                <a:rPr lang="en-US" sz="1000" dirty="0" smtClean="0">
                  <a:solidFill>
                    <a:srgbClr val="FF0000"/>
                  </a:solidFill>
                </a:rPr>
                <a:t>MPI P2P</a:t>
              </a:r>
              <a:endParaRPr lang="en-US" sz="1000" dirty="0">
                <a:solidFill>
                  <a:srgbClr val="FF0000"/>
                </a:solidFill>
              </a:endParaRPr>
            </a:p>
          </p:txBody>
        </p:sp>
      </p:grpSp>
      <p:grpSp>
        <p:nvGrpSpPr>
          <p:cNvPr id="10" name="Group 191"/>
          <p:cNvGrpSpPr/>
          <p:nvPr/>
        </p:nvGrpSpPr>
        <p:grpSpPr>
          <a:xfrm>
            <a:off x="5486400" y="2020740"/>
            <a:ext cx="2743200" cy="2743200"/>
            <a:chOff x="5486400" y="2020740"/>
            <a:chExt cx="2743200" cy="2743200"/>
          </a:xfrm>
        </p:grpSpPr>
        <p:cxnSp>
          <p:nvCxnSpPr>
            <p:cNvPr id="166" name="Straight Connector 165"/>
            <p:cNvCxnSpPr/>
            <p:nvPr/>
          </p:nvCxnSpPr>
          <p:spPr bwMode="auto">
            <a:xfrm>
              <a:off x="5486400" y="2020740"/>
              <a:ext cx="2743200" cy="2743200"/>
            </a:xfrm>
            <a:prstGeom prst="line">
              <a:avLst/>
            </a:prstGeom>
            <a:solidFill>
              <a:schemeClr val="accent1"/>
            </a:solidFill>
            <a:ln w="38100" cap="flat" cmpd="sng" algn="ctr">
              <a:solidFill>
                <a:srgbClr val="008000"/>
              </a:solidFill>
              <a:prstDash val="solid"/>
              <a:round/>
              <a:headEnd type="none" w="med" len="med"/>
              <a:tailEnd type="none" w="med" len="med"/>
            </a:ln>
            <a:effectLst/>
          </p:spPr>
        </p:cxnSp>
        <p:sp>
          <p:nvSpPr>
            <p:cNvPr id="177" name="TextBox 176"/>
            <p:cNvSpPr txBox="1"/>
            <p:nvPr/>
          </p:nvSpPr>
          <p:spPr>
            <a:xfrm rot="2691425">
              <a:off x="5863763" y="3115000"/>
              <a:ext cx="1961081" cy="228600"/>
            </a:xfrm>
            <a:prstGeom prst="rect">
              <a:avLst/>
            </a:prstGeom>
            <a:noFill/>
          </p:spPr>
          <p:txBody>
            <a:bodyPr wrap="none" lIns="0" tIns="0" rIns="0" bIns="0" rtlCol="0" anchor="ctr" anchorCtr="0">
              <a:noAutofit/>
            </a:bodyPr>
            <a:lstStyle/>
            <a:p>
              <a:r>
                <a:rPr lang="en-US" sz="1000" dirty="0" smtClean="0">
                  <a:solidFill>
                    <a:srgbClr val="008000"/>
                  </a:solidFill>
                </a:rPr>
                <a:t>DRAM BW and Flop/</a:t>
              </a:r>
              <a:r>
                <a:rPr lang="en-US" sz="1000" dirty="0" err="1" smtClean="0">
                  <a:solidFill>
                    <a:srgbClr val="008000"/>
                  </a:solidFill>
                </a:rPr>
                <a:t>s</a:t>
              </a:r>
              <a:endParaRPr lang="en-US" sz="1000" dirty="0">
                <a:solidFill>
                  <a:srgbClr val="008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4.07407E-6 L -2.22222E-6 0.1 " pathEditMode="relative" ptsTypes="AA">
                                      <p:cBhvr>
                                        <p:cTn id="6" dur="2000" fill="hold"/>
                                        <p:tgtEl>
                                          <p:spTgt spid="1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72222E-6 -4.07407E-6 L -4.72222E-6 0.07778 " pathEditMode="relative" ptsTypes="AA">
                                      <p:cBhvr>
                                        <p:cTn id="10"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6400" dirty="0" smtClean="0"/>
              <a:t>HPGMG-FV</a:t>
            </a:r>
            <a:br>
              <a:rPr lang="en-US" sz="6400" dirty="0" smtClean="0"/>
            </a:br>
            <a:r>
              <a:rPr lang="en-US" sz="6400" dirty="0" smtClean="0"/>
              <a:t>Implementation</a:t>
            </a:r>
            <a:endParaRPr lang="en-US" sz="6400"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A6688060-3351-004F-BDDD-4D2330D7A48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6"/>
          <p:cNvSpPr/>
          <p:nvPr/>
        </p:nvSpPr>
        <p:spPr bwMode="auto">
          <a:xfrm>
            <a:off x="6324600" y="1524000"/>
            <a:ext cx="914400" cy="914400"/>
          </a:xfrm>
          <a:prstGeom prst="rect">
            <a:avLst/>
          </a:prstGeom>
          <a:solidFill>
            <a:srgbClr val="0000FF">
              <a:alpha val="5000"/>
            </a:srgbClr>
          </a:solidFill>
          <a:ln w="952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 name="Title 1"/>
          <p:cNvSpPr>
            <a:spLocks noGrp="1"/>
          </p:cNvSpPr>
          <p:nvPr>
            <p:ph type="title"/>
          </p:nvPr>
        </p:nvSpPr>
        <p:spPr/>
        <p:txBody>
          <a:bodyPr/>
          <a:lstStyle/>
          <a:p>
            <a:r>
              <a:rPr lang="en-US" dirty="0" smtClean="0"/>
              <a:t>Cell Centered / Averaged</a:t>
            </a:r>
            <a:endParaRPr lang="en-US" dirty="0"/>
          </a:p>
        </p:txBody>
      </p:sp>
      <p:sp>
        <p:nvSpPr>
          <p:cNvPr id="3" name="Content Placeholder 2"/>
          <p:cNvSpPr>
            <a:spLocks noGrp="1"/>
          </p:cNvSpPr>
          <p:nvPr>
            <p:ph idx="1"/>
          </p:nvPr>
        </p:nvSpPr>
        <p:spPr>
          <a:xfrm>
            <a:off x="455613" y="1143001"/>
            <a:ext cx="4116387" cy="1295399"/>
          </a:xfrm>
        </p:spPr>
        <p:txBody>
          <a:bodyPr/>
          <a:lstStyle/>
          <a:p>
            <a:r>
              <a:rPr lang="en-US" sz="1800" dirty="0" smtClean="0"/>
              <a:t>HPGMG-FV uses a cell centered or cell-averaged representation.</a:t>
            </a:r>
          </a:p>
          <a:p>
            <a:r>
              <a:rPr lang="en-US" sz="1800" dirty="0" smtClean="0"/>
              <a:t>Values can represent…</a:t>
            </a:r>
          </a:p>
          <a:p>
            <a:pPr lvl="1"/>
            <a:r>
              <a:rPr lang="en-US" sz="1200" dirty="0" smtClean="0"/>
              <a:t>cell averages (cell-centered)</a:t>
            </a:r>
          </a:p>
          <a:p>
            <a:pPr lvl="1"/>
            <a:r>
              <a:rPr lang="en-US" sz="1200" dirty="0" smtClean="0"/>
              <a:t>face averages (face-centered)</a:t>
            </a:r>
          </a:p>
        </p:txBody>
      </p:sp>
      <p:sp>
        <p:nvSpPr>
          <p:cNvPr id="4" name="Slide Number Placeholder 3"/>
          <p:cNvSpPr>
            <a:spLocks noGrp="1"/>
          </p:cNvSpPr>
          <p:nvPr>
            <p:ph type="sldNum" sz="quarter" idx="10"/>
          </p:nvPr>
        </p:nvSpPr>
        <p:spPr/>
        <p:txBody>
          <a:bodyPr/>
          <a:lstStyle/>
          <a:p>
            <a:fld id="{A6688060-3351-004F-BDDD-4D2330D7A48F}" type="slidenum">
              <a:rPr lang="en-US" smtClean="0"/>
              <a:pPr/>
              <a:t>17</a:t>
            </a:fld>
            <a:endParaRPr lang="en-US"/>
          </a:p>
        </p:txBody>
      </p:sp>
      <p:grpSp>
        <p:nvGrpSpPr>
          <p:cNvPr id="81" name="Group 80"/>
          <p:cNvGrpSpPr/>
          <p:nvPr/>
        </p:nvGrpSpPr>
        <p:grpSpPr>
          <a:xfrm>
            <a:off x="6324600" y="1905000"/>
            <a:ext cx="914400" cy="457200"/>
            <a:chOff x="6324600" y="1905000"/>
            <a:chExt cx="914400" cy="457200"/>
          </a:xfrm>
        </p:grpSpPr>
        <p:sp>
          <p:nvSpPr>
            <p:cNvPr id="6" name="Rectangle 5"/>
            <p:cNvSpPr/>
            <p:nvPr/>
          </p:nvSpPr>
          <p:spPr bwMode="auto">
            <a:xfrm>
              <a:off x="6705600" y="19050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 name="TextBox 10"/>
            <p:cNvSpPr txBox="1"/>
            <p:nvPr/>
          </p:nvSpPr>
          <p:spPr>
            <a:xfrm>
              <a:off x="6324600" y="2057400"/>
              <a:ext cx="914400" cy="304800"/>
            </a:xfrm>
            <a:prstGeom prst="rect">
              <a:avLst/>
            </a:prstGeom>
            <a:noFill/>
          </p:spPr>
          <p:txBody>
            <a:bodyPr wrap="none" lIns="0" tIns="0" rIns="0" bIns="0" rtlCol="0" anchor="ctr" anchorCtr="0">
              <a:noAutofit/>
            </a:bodyPr>
            <a:lstStyle/>
            <a:p>
              <a:pPr algn="ctr"/>
              <a:r>
                <a:rPr lang="en-US" sz="1200" dirty="0" smtClean="0">
                  <a:solidFill>
                    <a:srgbClr val="0000FF"/>
                  </a:solidFill>
                  <a:latin typeface="Times"/>
                  <a:cs typeface="Times"/>
                </a:rPr>
                <a:t>cell-centered</a:t>
              </a:r>
            </a:p>
            <a:p>
              <a:pPr algn="ctr"/>
              <a:r>
                <a:rPr lang="en-US" sz="1200" dirty="0" smtClean="0">
                  <a:solidFill>
                    <a:srgbClr val="0000FF"/>
                  </a:solidFill>
                  <a:latin typeface="Times"/>
                  <a:cs typeface="Times"/>
                </a:rPr>
                <a:t>value</a:t>
              </a:r>
            </a:p>
          </p:txBody>
        </p:sp>
      </p:grpSp>
      <p:grpSp>
        <p:nvGrpSpPr>
          <p:cNvPr id="83" name="Group 82"/>
          <p:cNvGrpSpPr/>
          <p:nvPr/>
        </p:nvGrpSpPr>
        <p:grpSpPr>
          <a:xfrm>
            <a:off x="6324600" y="1447800"/>
            <a:ext cx="914400" cy="1219200"/>
            <a:chOff x="6324600" y="1447800"/>
            <a:chExt cx="914400" cy="1219200"/>
          </a:xfrm>
        </p:grpSpPr>
        <p:sp>
          <p:nvSpPr>
            <p:cNvPr id="8" name="Oval 7"/>
            <p:cNvSpPr/>
            <p:nvPr/>
          </p:nvSpPr>
          <p:spPr bwMode="auto">
            <a:xfrm>
              <a:off x="6705600" y="1447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Oval 9"/>
            <p:cNvSpPr/>
            <p:nvPr/>
          </p:nvSpPr>
          <p:spPr bwMode="auto">
            <a:xfrm>
              <a:off x="6705600" y="2362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 name="TextBox 11"/>
            <p:cNvSpPr txBox="1"/>
            <p:nvPr/>
          </p:nvSpPr>
          <p:spPr>
            <a:xfrm>
              <a:off x="6324600" y="2514600"/>
              <a:ext cx="914400" cy="152400"/>
            </a:xfrm>
            <a:prstGeom prst="rect">
              <a:avLst/>
            </a:prstGeom>
            <a:noFill/>
          </p:spPr>
          <p:txBody>
            <a:bodyPr wrap="none" lIns="0" tIns="0" rIns="0" bIns="0" rtlCol="0" anchor="ctr" anchorCtr="0">
              <a:noAutofit/>
            </a:bodyPr>
            <a:lstStyle/>
            <a:p>
              <a:pPr algn="ctr"/>
              <a:r>
                <a:rPr lang="en-US" sz="1200" dirty="0" err="1" smtClean="0">
                  <a:solidFill>
                    <a:srgbClr val="FF0080"/>
                  </a:solidFill>
                  <a:latin typeface="Times"/>
                  <a:cs typeface="Times"/>
                </a:rPr>
                <a:t>j</a:t>
              </a:r>
              <a:r>
                <a:rPr lang="en-US" sz="1200" dirty="0" smtClean="0">
                  <a:solidFill>
                    <a:srgbClr val="FF0080"/>
                  </a:solidFill>
                  <a:latin typeface="Times"/>
                  <a:cs typeface="Times"/>
                </a:rPr>
                <a:t> face  centered</a:t>
              </a:r>
              <a:endParaRPr lang="en-US" sz="1200" dirty="0">
                <a:solidFill>
                  <a:srgbClr val="FF0080"/>
                </a:solidFill>
                <a:latin typeface="Times"/>
                <a:cs typeface="Times"/>
              </a:endParaRPr>
            </a:p>
          </p:txBody>
        </p:sp>
      </p:grpSp>
      <p:grpSp>
        <p:nvGrpSpPr>
          <p:cNvPr id="82" name="Group 81"/>
          <p:cNvGrpSpPr/>
          <p:nvPr/>
        </p:nvGrpSpPr>
        <p:grpSpPr>
          <a:xfrm>
            <a:off x="5334000" y="1905000"/>
            <a:ext cx="1981200" cy="152400"/>
            <a:chOff x="5334000" y="1905000"/>
            <a:chExt cx="1981200" cy="152400"/>
          </a:xfrm>
        </p:grpSpPr>
        <p:sp>
          <p:nvSpPr>
            <p:cNvPr id="5" name="Oval 4"/>
            <p:cNvSpPr/>
            <p:nvPr/>
          </p:nvSpPr>
          <p:spPr bwMode="auto">
            <a:xfrm>
              <a:off x="6248400" y="1905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 name="Oval 8"/>
            <p:cNvSpPr/>
            <p:nvPr/>
          </p:nvSpPr>
          <p:spPr bwMode="auto">
            <a:xfrm>
              <a:off x="7162800" y="1905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TextBox 12"/>
            <p:cNvSpPr txBox="1"/>
            <p:nvPr/>
          </p:nvSpPr>
          <p:spPr>
            <a:xfrm>
              <a:off x="5334000" y="1905000"/>
              <a:ext cx="914400" cy="152400"/>
            </a:xfrm>
            <a:prstGeom prst="rect">
              <a:avLst/>
            </a:prstGeom>
            <a:noFill/>
          </p:spPr>
          <p:txBody>
            <a:bodyPr wrap="none" lIns="0" tIns="0" rIns="0" bIns="0" rtlCol="0" anchor="ctr" anchorCtr="0">
              <a:noAutofit/>
            </a:bodyPr>
            <a:lstStyle/>
            <a:p>
              <a:pPr algn="r"/>
              <a:r>
                <a:rPr lang="en-US" sz="1200" dirty="0" err="1" smtClean="0">
                  <a:solidFill>
                    <a:srgbClr val="FF0080"/>
                  </a:solidFill>
                  <a:latin typeface="Times"/>
                  <a:cs typeface="Times"/>
                </a:rPr>
                <a:t>i</a:t>
              </a:r>
              <a:r>
                <a:rPr lang="en-US" sz="1200" dirty="0" smtClean="0">
                  <a:solidFill>
                    <a:srgbClr val="FF0080"/>
                  </a:solidFill>
                  <a:latin typeface="Times"/>
                  <a:cs typeface="Times"/>
                </a:rPr>
                <a:t> face </a:t>
              </a:r>
            </a:p>
            <a:p>
              <a:pPr algn="r"/>
              <a:r>
                <a:rPr lang="en-US" sz="1200" dirty="0" smtClean="0">
                  <a:solidFill>
                    <a:srgbClr val="FF0080"/>
                  </a:solidFill>
                  <a:latin typeface="Times"/>
                  <a:cs typeface="Times"/>
                </a:rPr>
                <a:t>centered</a:t>
              </a:r>
            </a:p>
            <a:p>
              <a:pPr algn="r"/>
              <a:r>
                <a:rPr lang="en-US" sz="1200" dirty="0" smtClean="0">
                  <a:solidFill>
                    <a:srgbClr val="FF0080"/>
                  </a:solidFill>
                  <a:latin typeface="Times"/>
                  <a:cs typeface="Times"/>
                </a:rPr>
                <a:t>value</a:t>
              </a:r>
              <a:endParaRPr lang="en-US" sz="1200" dirty="0">
                <a:solidFill>
                  <a:srgbClr val="FF0080"/>
                </a:solidFill>
                <a:latin typeface="Times"/>
                <a:cs typeface="Times"/>
              </a:endParaRPr>
            </a:p>
          </p:txBody>
        </p:sp>
      </p:grpSp>
      <p:grpSp>
        <p:nvGrpSpPr>
          <p:cNvPr id="74" name="Group 73"/>
          <p:cNvGrpSpPr/>
          <p:nvPr/>
        </p:nvGrpSpPr>
        <p:grpSpPr>
          <a:xfrm>
            <a:off x="5029200" y="3429000"/>
            <a:ext cx="1219200" cy="1219200"/>
            <a:chOff x="5029200" y="3429000"/>
            <a:chExt cx="1219200" cy="1219200"/>
          </a:xfrm>
        </p:grpSpPr>
        <p:sp>
          <p:nvSpPr>
            <p:cNvPr id="14" name="Rectangle 13"/>
            <p:cNvSpPr/>
            <p:nvPr/>
          </p:nvSpPr>
          <p:spPr bwMode="auto">
            <a:xfrm>
              <a:off x="5257800" y="36576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5" name="Rectangle 14"/>
            <p:cNvSpPr/>
            <p:nvPr/>
          </p:nvSpPr>
          <p:spPr bwMode="auto">
            <a:xfrm>
              <a:off x="5029200" y="3429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5" name="Rectangle 24"/>
            <p:cNvSpPr/>
            <p:nvPr/>
          </p:nvSpPr>
          <p:spPr bwMode="auto">
            <a:xfrm>
              <a:off x="5257800" y="42672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6" name="Rectangle 25"/>
            <p:cNvSpPr/>
            <p:nvPr/>
          </p:nvSpPr>
          <p:spPr bwMode="auto">
            <a:xfrm>
              <a:off x="5029200" y="4038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7" name="Rectangle 26"/>
            <p:cNvSpPr/>
            <p:nvPr/>
          </p:nvSpPr>
          <p:spPr bwMode="auto">
            <a:xfrm>
              <a:off x="5867400" y="36576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8" name="Rectangle 27"/>
            <p:cNvSpPr/>
            <p:nvPr/>
          </p:nvSpPr>
          <p:spPr bwMode="auto">
            <a:xfrm>
              <a:off x="5638800" y="3429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9" name="Rectangle 28"/>
            <p:cNvSpPr/>
            <p:nvPr/>
          </p:nvSpPr>
          <p:spPr bwMode="auto">
            <a:xfrm>
              <a:off x="5867400" y="42672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0" name="Rectangle 29"/>
            <p:cNvSpPr/>
            <p:nvPr/>
          </p:nvSpPr>
          <p:spPr bwMode="auto">
            <a:xfrm>
              <a:off x="5638800" y="4038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76" name="Group 75"/>
          <p:cNvGrpSpPr/>
          <p:nvPr/>
        </p:nvGrpSpPr>
        <p:grpSpPr>
          <a:xfrm>
            <a:off x="4953000" y="4876800"/>
            <a:ext cx="1371600" cy="1371600"/>
            <a:chOff x="4953000" y="4876800"/>
            <a:chExt cx="1371600" cy="1371600"/>
          </a:xfrm>
        </p:grpSpPr>
        <p:sp>
          <p:nvSpPr>
            <p:cNvPr id="38" name="Rectangle 37"/>
            <p:cNvSpPr/>
            <p:nvPr/>
          </p:nvSpPr>
          <p:spPr bwMode="auto">
            <a:xfrm>
              <a:off x="5029200" y="4953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0" name="Rectangle 39"/>
            <p:cNvSpPr/>
            <p:nvPr/>
          </p:nvSpPr>
          <p:spPr bwMode="auto">
            <a:xfrm>
              <a:off x="5029200" y="5562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2" name="Rectangle 41"/>
            <p:cNvSpPr/>
            <p:nvPr/>
          </p:nvSpPr>
          <p:spPr bwMode="auto">
            <a:xfrm>
              <a:off x="5638800" y="4953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4" name="Rectangle 43"/>
            <p:cNvSpPr/>
            <p:nvPr/>
          </p:nvSpPr>
          <p:spPr bwMode="auto">
            <a:xfrm>
              <a:off x="5638800" y="5562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9" name="Oval 48"/>
            <p:cNvSpPr/>
            <p:nvPr/>
          </p:nvSpPr>
          <p:spPr bwMode="auto">
            <a:xfrm>
              <a:off x="5257800" y="4876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0" name="Oval 49"/>
            <p:cNvSpPr/>
            <p:nvPr/>
          </p:nvSpPr>
          <p:spPr bwMode="auto">
            <a:xfrm>
              <a:off x="4953000" y="51816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1" name="Oval 50"/>
            <p:cNvSpPr/>
            <p:nvPr/>
          </p:nvSpPr>
          <p:spPr bwMode="auto">
            <a:xfrm>
              <a:off x="4953000" y="5791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2" name="Oval 51"/>
            <p:cNvSpPr/>
            <p:nvPr/>
          </p:nvSpPr>
          <p:spPr bwMode="auto">
            <a:xfrm>
              <a:off x="5257800" y="6096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3" name="Oval 52"/>
            <p:cNvSpPr/>
            <p:nvPr/>
          </p:nvSpPr>
          <p:spPr bwMode="auto">
            <a:xfrm>
              <a:off x="5867400" y="6096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4" name="Oval 53"/>
            <p:cNvSpPr/>
            <p:nvPr/>
          </p:nvSpPr>
          <p:spPr bwMode="auto">
            <a:xfrm>
              <a:off x="6172200" y="5791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5" name="Oval 54"/>
            <p:cNvSpPr/>
            <p:nvPr/>
          </p:nvSpPr>
          <p:spPr bwMode="auto">
            <a:xfrm>
              <a:off x="5562600" y="5791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6" name="Oval 55"/>
            <p:cNvSpPr/>
            <p:nvPr/>
          </p:nvSpPr>
          <p:spPr bwMode="auto">
            <a:xfrm>
              <a:off x="5562600" y="51816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7" name="Oval 56"/>
            <p:cNvSpPr/>
            <p:nvPr/>
          </p:nvSpPr>
          <p:spPr bwMode="auto">
            <a:xfrm>
              <a:off x="5867400" y="4876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8" name="Oval 57"/>
            <p:cNvSpPr/>
            <p:nvPr/>
          </p:nvSpPr>
          <p:spPr bwMode="auto">
            <a:xfrm>
              <a:off x="6172200" y="51816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9" name="Oval 58"/>
            <p:cNvSpPr/>
            <p:nvPr/>
          </p:nvSpPr>
          <p:spPr bwMode="auto">
            <a:xfrm>
              <a:off x="52578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0" name="Oval 59"/>
            <p:cNvSpPr/>
            <p:nvPr/>
          </p:nvSpPr>
          <p:spPr bwMode="auto">
            <a:xfrm>
              <a:off x="58674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78" name="Group 77"/>
          <p:cNvGrpSpPr/>
          <p:nvPr/>
        </p:nvGrpSpPr>
        <p:grpSpPr>
          <a:xfrm>
            <a:off x="6400800" y="3429000"/>
            <a:ext cx="2209800" cy="1219200"/>
            <a:chOff x="6400800" y="3429000"/>
            <a:chExt cx="2209800" cy="1219200"/>
          </a:xfrm>
        </p:grpSpPr>
        <p:sp>
          <p:nvSpPr>
            <p:cNvPr id="35" name="Right Arrow 34"/>
            <p:cNvSpPr/>
            <p:nvPr/>
          </p:nvSpPr>
          <p:spPr bwMode="auto">
            <a:xfrm>
              <a:off x="6705600" y="3886200"/>
              <a:ext cx="228600" cy="3048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6" name="TextBox 35"/>
            <p:cNvSpPr txBox="1"/>
            <p:nvPr/>
          </p:nvSpPr>
          <p:spPr>
            <a:xfrm>
              <a:off x="6400800" y="4267200"/>
              <a:ext cx="914400" cy="152400"/>
            </a:xfrm>
            <a:prstGeom prst="rect">
              <a:avLst/>
            </a:prstGeom>
            <a:noFill/>
          </p:spPr>
          <p:txBody>
            <a:bodyPr wrap="none" lIns="0" tIns="0" rIns="0" bIns="0" rtlCol="0" anchor="ctr" anchorCtr="0">
              <a:noAutofit/>
            </a:bodyPr>
            <a:lstStyle/>
            <a:p>
              <a:pPr algn="ctr"/>
              <a:r>
                <a:rPr lang="en-US" sz="1200" dirty="0" smtClean="0">
                  <a:latin typeface="Times"/>
                  <a:cs typeface="Times"/>
                </a:rPr>
                <a:t>cell-centered</a:t>
              </a:r>
            </a:p>
            <a:p>
              <a:pPr algn="ctr"/>
              <a:r>
                <a:rPr lang="en-US" sz="1200" dirty="0" smtClean="0">
                  <a:latin typeface="Times"/>
                  <a:cs typeface="Times"/>
                </a:rPr>
                <a:t>restriction</a:t>
              </a:r>
              <a:endParaRPr lang="en-US" sz="1200" dirty="0">
                <a:latin typeface="Times"/>
                <a:cs typeface="Times"/>
              </a:endParaRPr>
            </a:p>
          </p:txBody>
        </p:sp>
        <p:sp>
          <p:nvSpPr>
            <p:cNvPr id="32" name="Rectangle 31"/>
            <p:cNvSpPr/>
            <p:nvPr/>
          </p:nvSpPr>
          <p:spPr bwMode="auto">
            <a:xfrm>
              <a:off x="7391400" y="3429000"/>
              <a:ext cx="1219200" cy="12192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3" name="Rectangle 32"/>
            <p:cNvSpPr/>
            <p:nvPr/>
          </p:nvSpPr>
          <p:spPr bwMode="auto">
            <a:xfrm>
              <a:off x="7924800" y="39624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77" name="Group 76"/>
          <p:cNvGrpSpPr/>
          <p:nvPr/>
        </p:nvGrpSpPr>
        <p:grpSpPr>
          <a:xfrm>
            <a:off x="6400800" y="4876800"/>
            <a:ext cx="2286000" cy="1371600"/>
            <a:chOff x="6400800" y="4876800"/>
            <a:chExt cx="2286000" cy="1371600"/>
          </a:xfrm>
        </p:grpSpPr>
        <p:sp>
          <p:nvSpPr>
            <p:cNvPr id="45" name="Rectangle 44"/>
            <p:cNvSpPr/>
            <p:nvPr/>
          </p:nvSpPr>
          <p:spPr bwMode="auto">
            <a:xfrm>
              <a:off x="7391400" y="4953000"/>
              <a:ext cx="1219200" cy="12192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7" name="Right Arrow 46"/>
            <p:cNvSpPr/>
            <p:nvPr/>
          </p:nvSpPr>
          <p:spPr bwMode="auto">
            <a:xfrm>
              <a:off x="6705600" y="5410200"/>
              <a:ext cx="228600" cy="3048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8" name="TextBox 47"/>
            <p:cNvSpPr txBox="1"/>
            <p:nvPr/>
          </p:nvSpPr>
          <p:spPr>
            <a:xfrm>
              <a:off x="6400800" y="5791200"/>
              <a:ext cx="914400" cy="152400"/>
            </a:xfrm>
            <a:prstGeom prst="rect">
              <a:avLst/>
            </a:prstGeom>
            <a:noFill/>
          </p:spPr>
          <p:txBody>
            <a:bodyPr wrap="none" lIns="0" tIns="0" rIns="0" bIns="0" rtlCol="0" anchor="ctr" anchorCtr="0">
              <a:noAutofit/>
            </a:bodyPr>
            <a:lstStyle/>
            <a:p>
              <a:pPr algn="ctr"/>
              <a:r>
                <a:rPr lang="en-US" sz="1200" dirty="0" smtClean="0">
                  <a:latin typeface="Times"/>
                  <a:cs typeface="Times"/>
                </a:rPr>
                <a:t>face-centered</a:t>
              </a:r>
            </a:p>
            <a:p>
              <a:pPr algn="ctr"/>
              <a:r>
                <a:rPr lang="en-US" sz="1200" dirty="0" smtClean="0">
                  <a:latin typeface="Times"/>
                  <a:cs typeface="Times"/>
                </a:rPr>
                <a:t>restriction</a:t>
              </a:r>
              <a:endParaRPr lang="en-US" sz="1200" dirty="0">
                <a:latin typeface="Times"/>
                <a:cs typeface="Times"/>
              </a:endParaRPr>
            </a:p>
          </p:txBody>
        </p:sp>
        <p:sp>
          <p:nvSpPr>
            <p:cNvPr id="65" name="Oval 64"/>
            <p:cNvSpPr/>
            <p:nvPr/>
          </p:nvSpPr>
          <p:spPr bwMode="auto">
            <a:xfrm>
              <a:off x="7924800" y="4876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6" name="Oval 65"/>
            <p:cNvSpPr/>
            <p:nvPr/>
          </p:nvSpPr>
          <p:spPr bwMode="auto">
            <a:xfrm>
              <a:off x="7924800" y="6096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7" name="Oval 66"/>
            <p:cNvSpPr/>
            <p:nvPr/>
          </p:nvSpPr>
          <p:spPr bwMode="auto">
            <a:xfrm>
              <a:off x="73152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8" name="Oval 67"/>
            <p:cNvSpPr/>
            <p:nvPr/>
          </p:nvSpPr>
          <p:spPr bwMode="auto">
            <a:xfrm>
              <a:off x="85344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sp>
        <p:nvSpPr>
          <p:cNvPr id="80" name="Content Placeholder 2"/>
          <p:cNvSpPr txBox="1">
            <a:spLocks/>
          </p:cNvSpPr>
          <p:nvPr/>
        </p:nvSpPr>
        <p:spPr bwMode="auto">
          <a:xfrm>
            <a:off x="457200" y="3428999"/>
            <a:ext cx="4116387" cy="1676401"/>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Restriction/Prolongation can be either cell- or face-centered.</a:t>
            </a: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lang="en-US" sz="1800" kern="0" dirty="0" smtClean="0">
                <a:latin typeface="+mn-lt"/>
                <a:ea typeface="+mn-ea"/>
                <a:cs typeface="+mn-cs"/>
              </a:rPr>
              <a:t>Coarse </a:t>
            </a:r>
            <a:r>
              <a:rPr kumimoji="0" lang="en-US" sz="1800" b="0" i="0" u="none" strike="noStrike" kern="0" cap="none" spc="0" normalizeH="0" baseline="0" noProof="0" dirty="0" smtClean="0">
                <a:ln>
                  <a:noFill/>
                </a:ln>
                <a:solidFill>
                  <a:schemeClr val="tx1"/>
                </a:solidFill>
                <a:effectLst/>
                <a:uLnTx/>
                <a:uFillTx/>
                <a:latin typeface="+mn-lt"/>
                <a:ea typeface="+mn-ea"/>
                <a:cs typeface="+mn-cs"/>
              </a:rPr>
              <a:t>grid elements are the average value of the region covered by fine grid elements</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grpSp>
        <p:nvGrpSpPr>
          <p:cNvPr id="85" name="Group 84"/>
          <p:cNvGrpSpPr/>
          <p:nvPr/>
        </p:nvGrpSpPr>
        <p:grpSpPr>
          <a:xfrm>
            <a:off x="5029200" y="3429000"/>
            <a:ext cx="3581400" cy="1219200"/>
            <a:chOff x="5029200" y="3429000"/>
            <a:chExt cx="3581400" cy="1219200"/>
          </a:xfrm>
        </p:grpSpPr>
        <p:sp>
          <p:nvSpPr>
            <p:cNvPr id="69" name="Rectangle 68"/>
            <p:cNvSpPr/>
            <p:nvPr/>
          </p:nvSpPr>
          <p:spPr bwMode="auto">
            <a:xfrm>
              <a:off x="5029200" y="3429000"/>
              <a:ext cx="1219200" cy="1219200"/>
            </a:xfrm>
            <a:prstGeom prst="rect">
              <a:avLst/>
            </a:prstGeom>
            <a:noFill/>
            <a:ln w="9525" cap="flat" cmpd="sng" algn="ctr">
              <a:solidFill>
                <a:srgbClr val="0000FF">
                  <a:alpha val="25000"/>
                </a:srgbClr>
              </a:solidFill>
              <a:prstDash val="solid"/>
              <a:round/>
              <a:headEnd type="none" w="med" len="med"/>
              <a:tailEnd type="none" w="med" len="med"/>
            </a:ln>
            <a:effectLst>
              <a:glow rad="50800">
                <a:srgbClr val="0000FF">
                  <a:alpha val="25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4" name="Rectangle 83"/>
            <p:cNvSpPr/>
            <p:nvPr/>
          </p:nvSpPr>
          <p:spPr bwMode="auto">
            <a:xfrm>
              <a:off x="7391400" y="3429000"/>
              <a:ext cx="1219200" cy="1219200"/>
            </a:xfrm>
            <a:prstGeom prst="rect">
              <a:avLst/>
            </a:prstGeom>
            <a:noFill/>
            <a:ln w="9525" cap="flat" cmpd="sng" algn="ctr">
              <a:solidFill>
                <a:srgbClr val="0000FF">
                  <a:alpha val="25000"/>
                </a:srgbClr>
              </a:solidFill>
              <a:prstDash val="solid"/>
              <a:round/>
              <a:headEnd type="none" w="med" len="med"/>
              <a:tailEnd type="none" w="med" len="med"/>
            </a:ln>
            <a:effectLst>
              <a:glow rad="50800">
                <a:srgbClr val="0000FF">
                  <a:alpha val="25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88" name="Group 87"/>
          <p:cNvGrpSpPr/>
          <p:nvPr/>
        </p:nvGrpSpPr>
        <p:grpSpPr>
          <a:xfrm>
            <a:off x="5028406" y="4953000"/>
            <a:ext cx="2362993" cy="1219994"/>
            <a:chOff x="5028406" y="4953000"/>
            <a:chExt cx="2362993" cy="1219994"/>
          </a:xfrm>
        </p:grpSpPr>
        <p:cxnSp>
          <p:nvCxnSpPr>
            <p:cNvPr id="86" name="Straight Connector 85"/>
            <p:cNvCxnSpPr/>
            <p:nvPr/>
          </p:nvCxnSpPr>
          <p:spPr bwMode="auto">
            <a:xfrm rot="5400000">
              <a:off x="4419600" y="5562600"/>
              <a:ext cx="1219200" cy="1588"/>
            </a:xfrm>
            <a:prstGeom prst="line">
              <a:avLst/>
            </a:prstGeom>
            <a:solidFill>
              <a:schemeClr val="accent1"/>
            </a:solidFill>
            <a:ln w="9525" cap="flat" cmpd="sng" algn="ctr">
              <a:solidFill>
                <a:srgbClr val="FF0080">
                  <a:alpha val="25000"/>
                </a:srgbClr>
              </a:solidFill>
              <a:prstDash val="solid"/>
              <a:round/>
              <a:headEnd type="none" w="med" len="med"/>
              <a:tailEnd type="none" w="med" len="med"/>
            </a:ln>
            <a:effectLst>
              <a:glow rad="101600">
                <a:srgbClr val="FF0080">
                  <a:alpha val="25000"/>
                </a:srgbClr>
              </a:glow>
            </a:effectLst>
          </p:spPr>
        </p:cxnSp>
        <p:cxnSp>
          <p:nvCxnSpPr>
            <p:cNvPr id="87" name="Straight Connector 86"/>
            <p:cNvCxnSpPr/>
            <p:nvPr/>
          </p:nvCxnSpPr>
          <p:spPr bwMode="auto">
            <a:xfrm rot="5400000">
              <a:off x="6781005" y="5561806"/>
              <a:ext cx="1219200" cy="1588"/>
            </a:xfrm>
            <a:prstGeom prst="line">
              <a:avLst/>
            </a:prstGeom>
            <a:solidFill>
              <a:schemeClr val="accent1"/>
            </a:solidFill>
            <a:ln w="9525" cap="flat" cmpd="sng" algn="ctr">
              <a:solidFill>
                <a:srgbClr val="FF0080">
                  <a:alpha val="25000"/>
                </a:srgbClr>
              </a:solidFill>
              <a:prstDash val="solid"/>
              <a:round/>
              <a:headEnd type="none" w="med" len="med"/>
              <a:tailEnd type="none" w="med" len="med"/>
            </a:ln>
            <a:effectLst>
              <a:glow rad="101600">
                <a:srgbClr val="FF0080">
                  <a:alpha val="25000"/>
                </a:srgbClr>
              </a:glo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0"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110"/>
          <p:cNvGrpSpPr/>
          <p:nvPr/>
        </p:nvGrpSpPr>
        <p:grpSpPr>
          <a:xfrm>
            <a:off x="5867400" y="1524000"/>
            <a:ext cx="2286000" cy="914400"/>
            <a:chOff x="5867400" y="1524000"/>
            <a:chExt cx="2286000" cy="914400"/>
          </a:xfrm>
        </p:grpSpPr>
        <p:cxnSp>
          <p:nvCxnSpPr>
            <p:cNvPr id="109" name="Straight Connector 108"/>
            <p:cNvCxnSpPr/>
            <p:nvPr/>
          </p:nvCxnSpPr>
          <p:spPr bwMode="auto">
            <a:xfrm>
              <a:off x="5867400" y="1981200"/>
              <a:ext cx="18288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8" name="Group 106"/>
            <p:cNvGrpSpPr/>
            <p:nvPr/>
          </p:nvGrpSpPr>
          <p:grpSpPr>
            <a:xfrm>
              <a:off x="7239000" y="1524000"/>
              <a:ext cx="914400" cy="914400"/>
              <a:chOff x="7010400" y="1676400"/>
              <a:chExt cx="914400" cy="914400"/>
            </a:xfrm>
          </p:grpSpPr>
          <p:sp>
            <p:nvSpPr>
              <p:cNvPr id="103" name="Rectangle 102"/>
              <p:cNvSpPr/>
              <p:nvPr/>
            </p:nvSpPr>
            <p:spPr bwMode="auto">
              <a:xfrm>
                <a:off x="7010400" y="1676400"/>
                <a:ext cx="914400" cy="914400"/>
              </a:xfrm>
              <a:prstGeom prst="rect">
                <a:avLst/>
              </a:prstGeom>
              <a:solidFill>
                <a:srgbClr val="0000FF">
                  <a:alpha val="5000"/>
                </a:srgbClr>
              </a:solidFill>
              <a:ln w="952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5" name="Rectangle 104"/>
              <p:cNvSpPr/>
              <p:nvPr/>
            </p:nvSpPr>
            <p:spPr bwMode="auto">
              <a:xfrm>
                <a:off x="7391400" y="20574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grpSp>
        <p:nvGrpSpPr>
          <p:cNvPr id="9" name="Group 74"/>
          <p:cNvGrpSpPr/>
          <p:nvPr/>
        </p:nvGrpSpPr>
        <p:grpSpPr>
          <a:xfrm>
            <a:off x="5410200" y="1524000"/>
            <a:ext cx="914400" cy="914400"/>
            <a:chOff x="5410200" y="1524000"/>
            <a:chExt cx="914400" cy="914400"/>
          </a:xfrm>
        </p:grpSpPr>
        <p:sp>
          <p:nvSpPr>
            <p:cNvPr id="71" name="Rectangle 70"/>
            <p:cNvSpPr/>
            <p:nvPr/>
          </p:nvSpPr>
          <p:spPr bwMode="auto">
            <a:xfrm>
              <a:off x="5410200" y="1524000"/>
              <a:ext cx="914400" cy="914400"/>
            </a:xfrm>
            <a:prstGeom prst="rect">
              <a:avLst/>
            </a:prstGeom>
            <a:noFill/>
            <a:ln w="952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3" name="Rectangle 72"/>
            <p:cNvSpPr/>
            <p:nvPr/>
          </p:nvSpPr>
          <p:spPr bwMode="auto">
            <a:xfrm>
              <a:off x="5791200" y="1905000"/>
              <a:ext cx="152400" cy="152400"/>
            </a:xfrm>
            <a:prstGeom prst="rect">
              <a:avLst/>
            </a:prstGeom>
            <a:solidFill>
              <a:schemeClr val="bg1"/>
            </a:solidFill>
            <a:ln w="9525"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4" name="TextBox 73"/>
            <p:cNvSpPr txBox="1"/>
            <p:nvPr/>
          </p:nvSpPr>
          <p:spPr>
            <a:xfrm>
              <a:off x="5410200" y="2057400"/>
              <a:ext cx="914400" cy="304800"/>
            </a:xfrm>
            <a:prstGeom prst="rect">
              <a:avLst/>
            </a:prstGeom>
            <a:noFill/>
          </p:spPr>
          <p:txBody>
            <a:bodyPr wrap="none" lIns="0" tIns="0" rIns="0" bIns="0" rtlCol="0" anchor="ctr" anchorCtr="0">
              <a:noAutofit/>
            </a:bodyPr>
            <a:lstStyle/>
            <a:p>
              <a:pPr algn="ctr"/>
              <a:r>
                <a:rPr lang="en-US" sz="1200" dirty="0" smtClean="0">
                  <a:solidFill>
                    <a:srgbClr val="0000FF"/>
                  </a:solidFill>
                  <a:latin typeface="Times"/>
                  <a:cs typeface="Times"/>
                </a:rPr>
                <a:t>implied</a:t>
              </a:r>
            </a:p>
            <a:p>
              <a:pPr algn="ctr"/>
              <a:r>
                <a:rPr lang="en-US" sz="1200" dirty="0" smtClean="0">
                  <a:solidFill>
                    <a:srgbClr val="0000FF"/>
                  </a:solidFill>
                  <a:latin typeface="Times"/>
                  <a:cs typeface="Times"/>
                </a:rPr>
                <a:t>ghost zone</a:t>
              </a:r>
            </a:p>
          </p:txBody>
        </p:sp>
        <p:sp>
          <p:nvSpPr>
            <p:cNvPr id="200" name="TextBox 199"/>
            <p:cNvSpPr txBox="1"/>
            <p:nvPr/>
          </p:nvSpPr>
          <p:spPr>
            <a:xfrm>
              <a:off x="5791200" y="1905000"/>
              <a:ext cx="152400" cy="152400"/>
            </a:xfrm>
            <a:prstGeom prst="rect">
              <a:avLst/>
            </a:prstGeom>
            <a:noFill/>
          </p:spPr>
          <p:txBody>
            <a:bodyPr wrap="none" lIns="0" tIns="0" rIns="0" bIns="0" rtlCol="0" anchor="ctr" anchorCtr="0">
              <a:noAutofit/>
            </a:bodyPr>
            <a:lstStyle/>
            <a:p>
              <a:pPr algn="ctr"/>
              <a:r>
                <a:rPr lang="en-US" sz="900" dirty="0" smtClean="0">
                  <a:solidFill>
                    <a:srgbClr val="0000FF"/>
                  </a:solidFill>
                  <a:latin typeface="Times"/>
                  <a:cs typeface="Times"/>
                </a:rPr>
                <a:t>?</a:t>
              </a:r>
            </a:p>
          </p:txBody>
        </p:sp>
      </p:grpSp>
      <p:sp>
        <p:nvSpPr>
          <p:cNvPr id="2" name="Title 1"/>
          <p:cNvSpPr>
            <a:spLocks noGrp="1"/>
          </p:cNvSpPr>
          <p:nvPr>
            <p:ph type="title"/>
          </p:nvPr>
        </p:nvSpPr>
        <p:spPr/>
        <p:txBody>
          <a:bodyPr/>
          <a:lstStyle/>
          <a:p>
            <a:r>
              <a:rPr lang="en-US" dirty="0" smtClean="0"/>
              <a:t>Boundary Conditions</a:t>
            </a:r>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18</a:t>
            </a:fld>
            <a:endParaRPr lang="en-US"/>
          </a:p>
        </p:txBody>
      </p:sp>
      <p:sp>
        <p:nvSpPr>
          <p:cNvPr id="7" name="Rectangle 6"/>
          <p:cNvSpPr/>
          <p:nvPr/>
        </p:nvSpPr>
        <p:spPr bwMode="auto">
          <a:xfrm>
            <a:off x="6324600" y="1524000"/>
            <a:ext cx="914400" cy="914400"/>
          </a:xfrm>
          <a:prstGeom prst="rect">
            <a:avLst/>
          </a:prstGeom>
          <a:solidFill>
            <a:srgbClr val="0000FF">
              <a:alpha val="5000"/>
            </a:srgbClr>
          </a:solidFill>
          <a:ln w="952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10" name="Group 80"/>
          <p:cNvGrpSpPr/>
          <p:nvPr/>
        </p:nvGrpSpPr>
        <p:grpSpPr>
          <a:xfrm>
            <a:off x="6324600" y="1905000"/>
            <a:ext cx="914400" cy="457200"/>
            <a:chOff x="6324600" y="1905000"/>
            <a:chExt cx="914400" cy="457200"/>
          </a:xfrm>
        </p:grpSpPr>
        <p:sp>
          <p:nvSpPr>
            <p:cNvPr id="6" name="Rectangle 5"/>
            <p:cNvSpPr/>
            <p:nvPr/>
          </p:nvSpPr>
          <p:spPr bwMode="auto">
            <a:xfrm>
              <a:off x="6705600" y="19050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 name="TextBox 10"/>
            <p:cNvSpPr txBox="1"/>
            <p:nvPr/>
          </p:nvSpPr>
          <p:spPr>
            <a:xfrm>
              <a:off x="6324600" y="2057400"/>
              <a:ext cx="914400" cy="304800"/>
            </a:xfrm>
            <a:prstGeom prst="rect">
              <a:avLst/>
            </a:prstGeom>
            <a:noFill/>
          </p:spPr>
          <p:txBody>
            <a:bodyPr wrap="none" lIns="0" tIns="0" rIns="0" bIns="0" rtlCol="0" anchor="ctr" anchorCtr="0">
              <a:noAutofit/>
            </a:bodyPr>
            <a:lstStyle/>
            <a:p>
              <a:pPr algn="ctr"/>
              <a:r>
                <a:rPr lang="en-US" sz="1200" dirty="0" smtClean="0">
                  <a:solidFill>
                    <a:srgbClr val="0000FF"/>
                  </a:solidFill>
                  <a:latin typeface="Times"/>
                  <a:cs typeface="Times"/>
                </a:rPr>
                <a:t>cell-centered</a:t>
              </a:r>
            </a:p>
            <a:p>
              <a:pPr algn="ctr"/>
              <a:r>
                <a:rPr lang="en-US" sz="1200" dirty="0" smtClean="0">
                  <a:solidFill>
                    <a:srgbClr val="0000FF"/>
                  </a:solidFill>
                  <a:latin typeface="Times"/>
                  <a:cs typeface="Times"/>
                </a:rPr>
                <a:t>value</a:t>
              </a:r>
            </a:p>
          </p:txBody>
        </p:sp>
      </p:grpSp>
      <p:grpSp>
        <p:nvGrpSpPr>
          <p:cNvPr id="12" name="Group 111"/>
          <p:cNvGrpSpPr/>
          <p:nvPr/>
        </p:nvGrpSpPr>
        <p:grpSpPr>
          <a:xfrm>
            <a:off x="5867400" y="1295400"/>
            <a:ext cx="914400" cy="1371600"/>
            <a:chOff x="5867400" y="1295400"/>
            <a:chExt cx="914400" cy="1371600"/>
          </a:xfrm>
        </p:grpSpPr>
        <p:grpSp>
          <p:nvGrpSpPr>
            <p:cNvPr id="14" name="Group 101"/>
            <p:cNvGrpSpPr/>
            <p:nvPr/>
          </p:nvGrpSpPr>
          <p:grpSpPr>
            <a:xfrm>
              <a:off x="6248400" y="1295400"/>
              <a:ext cx="76994" cy="1371600"/>
              <a:chOff x="6248400" y="1295400"/>
              <a:chExt cx="76994" cy="1371600"/>
            </a:xfrm>
          </p:grpSpPr>
          <p:cxnSp>
            <p:nvCxnSpPr>
              <p:cNvPr id="77" name="Straight Connector 76"/>
              <p:cNvCxnSpPr/>
              <p:nvPr/>
            </p:nvCxnSpPr>
            <p:spPr bwMode="auto">
              <a:xfrm rot="5400000">
                <a:off x="5638800" y="1980406"/>
                <a:ext cx="1371600" cy="1588"/>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78" name="Straight Connector 77"/>
              <p:cNvCxnSpPr/>
              <p:nvPr/>
            </p:nvCxnSpPr>
            <p:spPr bwMode="auto">
              <a:xfrm rot="5400000" flipH="1" flipV="1">
                <a:off x="6248400" y="25908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82" name="Straight Connector 81"/>
              <p:cNvCxnSpPr/>
              <p:nvPr/>
            </p:nvCxnSpPr>
            <p:spPr bwMode="auto">
              <a:xfrm rot="5400000" flipH="1" flipV="1">
                <a:off x="6248400" y="25146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83" name="Straight Connector 82"/>
              <p:cNvCxnSpPr/>
              <p:nvPr/>
            </p:nvCxnSpPr>
            <p:spPr bwMode="auto">
              <a:xfrm rot="5400000" flipH="1" flipV="1">
                <a:off x="6248400" y="24384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85" name="Straight Connector 84"/>
              <p:cNvCxnSpPr/>
              <p:nvPr/>
            </p:nvCxnSpPr>
            <p:spPr bwMode="auto">
              <a:xfrm rot="5400000" flipH="1" flipV="1">
                <a:off x="6248400" y="23622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88" name="Straight Connector 87"/>
              <p:cNvCxnSpPr/>
              <p:nvPr/>
            </p:nvCxnSpPr>
            <p:spPr bwMode="auto">
              <a:xfrm rot="5400000" flipH="1" flipV="1">
                <a:off x="6248400" y="22860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89" name="Straight Connector 88"/>
              <p:cNvCxnSpPr/>
              <p:nvPr/>
            </p:nvCxnSpPr>
            <p:spPr bwMode="auto">
              <a:xfrm rot="5400000" flipH="1" flipV="1">
                <a:off x="6248400" y="22098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0" name="Straight Connector 89"/>
              <p:cNvCxnSpPr/>
              <p:nvPr/>
            </p:nvCxnSpPr>
            <p:spPr bwMode="auto">
              <a:xfrm rot="5400000" flipH="1" flipV="1">
                <a:off x="6248400" y="21336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1" name="Straight Connector 90"/>
              <p:cNvCxnSpPr/>
              <p:nvPr/>
            </p:nvCxnSpPr>
            <p:spPr bwMode="auto">
              <a:xfrm rot="5400000" flipH="1" flipV="1">
                <a:off x="6248400" y="20574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2" name="Straight Connector 91"/>
              <p:cNvCxnSpPr/>
              <p:nvPr/>
            </p:nvCxnSpPr>
            <p:spPr bwMode="auto">
              <a:xfrm rot="5400000" flipH="1" flipV="1">
                <a:off x="6248400" y="19812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3" name="Straight Connector 92"/>
              <p:cNvCxnSpPr/>
              <p:nvPr/>
            </p:nvCxnSpPr>
            <p:spPr bwMode="auto">
              <a:xfrm rot="5400000" flipH="1" flipV="1">
                <a:off x="6248400" y="19050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4" name="Straight Connector 93"/>
              <p:cNvCxnSpPr/>
              <p:nvPr/>
            </p:nvCxnSpPr>
            <p:spPr bwMode="auto">
              <a:xfrm rot="5400000" flipH="1" flipV="1">
                <a:off x="6248400" y="18288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5" name="Straight Connector 94"/>
              <p:cNvCxnSpPr/>
              <p:nvPr/>
            </p:nvCxnSpPr>
            <p:spPr bwMode="auto">
              <a:xfrm rot="5400000" flipH="1" flipV="1">
                <a:off x="6248400" y="17526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6" name="Straight Connector 95"/>
              <p:cNvCxnSpPr/>
              <p:nvPr/>
            </p:nvCxnSpPr>
            <p:spPr bwMode="auto">
              <a:xfrm rot="5400000" flipH="1" flipV="1">
                <a:off x="6248400" y="16764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7" name="Straight Connector 96"/>
              <p:cNvCxnSpPr/>
              <p:nvPr/>
            </p:nvCxnSpPr>
            <p:spPr bwMode="auto">
              <a:xfrm rot="5400000" flipH="1" flipV="1">
                <a:off x="6248400" y="16002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8" name="Straight Connector 97"/>
              <p:cNvCxnSpPr/>
              <p:nvPr/>
            </p:nvCxnSpPr>
            <p:spPr bwMode="auto">
              <a:xfrm rot="5400000" flipH="1" flipV="1">
                <a:off x="6248400" y="15240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99" name="Straight Connector 98"/>
              <p:cNvCxnSpPr/>
              <p:nvPr/>
            </p:nvCxnSpPr>
            <p:spPr bwMode="auto">
              <a:xfrm rot="5400000" flipH="1" flipV="1">
                <a:off x="6248400" y="14478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00" name="Straight Connector 99"/>
              <p:cNvCxnSpPr/>
              <p:nvPr/>
            </p:nvCxnSpPr>
            <p:spPr bwMode="auto">
              <a:xfrm rot="5400000" flipH="1" flipV="1">
                <a:off x="6248400" y="13716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01" name="Straight Connector 100"/>
              <p:cNvCxnSpPr/>
              <p:nvPr/>
            </p:nvCxnSpPr>
            <p:spPr bwMode="auto">
              <a:xfrm rot="5400000" flipH="1" flipV="1">
                <a:off x="6248400" y="12954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grpSp>
        <p:grpSp>
          <p:nvGrpSpPr>
            <p:cNvPr id="15" name="Group 81"/>
            <p:cNvGrpSpPr/>
            <p:nvPr/>
          </p:nvGrpSpPr>
          <p:grpSpPr>
            <a:xfrm>
              <a:off x="5867400" y="1600200"/>
              <a:ext cx="914400" cy="457200"/>
              <a:chOff x="5867400" y="1600200"/>
              <a:chExt cx="914400" cy="457200"/>
            </a:xfrm>
          </p:grpSpPr>
          <p:sp>
            <p:nvSpPr>
              <p:cNvPr id="5" name="Oval 4"/>
              <p:cNvSpPr/>
              <p:nvPr/>
            </p:nvSpPr>
            <p:spPr bwMode="auto">
              <a:xfrm>
                <a:off x="6248400" y="1905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TextBox 12"/>
              <p:cNvSpPr txBox="1"/>
              <p:nvPr/>
            </p:nvSpPr>
            <p:spPr>
              <a:xfrm>
                <a:off x="5867400" y="1600200"/>
                <a:ext cx="914400" cy="228600"/>
              </a:xfrm>
              <a:prstGeom prst="rect">
                <a:avLst/>
              </a:prstGeom>
              <a:noFill/>
            </p:spPr>
            <p:txBody>
              <a:bodyPr wrap="none" lIns="0" tIns="0" rIns="0" bIns="0" rtlCol="0" anchor="ctr" anchorCtr="0">
                <a:noAutofit/>
              </a:bodyPr>
              <a:lstStyle/>
              <a:p>
                <a:pPr algn="ctr"/>
                <a:r>
                  <a:rPr lang="en-US" sz="1200" dirty="0" smtClean="0">
                    <a:solidFill>
                      <a:srgbClr val="FF0080"/>
                    </a:solidFill>
                    <a:latin typeface="Times"/>
                    <a:cs typeface="Times"/>
                  </a:rPr>
                  <a:t>boundary</a:t>
                </a:r>
              </a:p>
              <a:p>
                <a:pPr algn="ctr"/>
                <a:r>
                  <a:rPr lang="en-US" sz="1200" dirty="0" smtClean="0">
                    <a:solidFill>
                      <a:srgbClr val="FF0080"/>
                    </a:solidFill>
                    <a:latin typeface="Times"/>
                    <a:cs typeface="Times"/>
                  </a:rPr>
                  <a:t>value</a:t>
                </a:r>
                <a:endParaRPr lang="en-US" sz="1200" dirty="0">
                  <a:solidFill>
                    <a:srgbClr val="FF0080"/>
                  </a:solidFill>
                  <a:latin typeface="Times"/>
                  <a:cs typeface="Times"/>
                </a:endParaRPr>
              </a:p>
            </p:txBody>
          </p:sp>
        </p:grpSp>
      </p:grpSp>
      <p:sp>
        <p:nvSpPr>
          <p:cNvPr id="70" name="Content Placeholder 2"/>
          <p:cNvSpPr txBox="1">
            <a:spLocks/>
          </p:cNvSpPr>
          <p:nvPr/>
        </p:nvSpPr>
        <p:spPr bwMode="auto">
          <a:xfrm>
            <a:off x="455613" y="1143000"/>
            <a:ext cx="4116387" cy="2286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Solutions variables</a:t>
            </a:r>
            <a:r>
              <a:rPr kumimoji="0" lang="en-US" sz="1800" b="0" i="0" u="none" strike="noStrike" kern="0" cap="none" spc="0" normalizeH="0" noProof="0" dirty="0" smtClean="0">
                <a:ln>
                  <a:noFill/>
                </a:ln>
                <a:solidFill>
                  <a:schemeClr val="tx1"/>
                </a:solidFill>
                <a:effectLst/>
                <a:uLnTx/>
                <a:uFillTx/>
                <a:latin typeface="+mn-lt"/>
                <a:ea typeface="+mn-ea"/>
                <a:cs typeface="+mn-cs"/>
              </a:rPr>
              <a:t> </a:t>
            </a:r>
            <a:r>
              <a:rPr kumimoji="0" lang="en-US" sz="1800" b="0" i="0" u="none" strike="noStrike" kern="0" cap="none" spc="0" normalizeH="0" baseline="0" noProof="0" dirty="0" smtClean="0">
                <a:ln>
                  <a:noFill/>
                </a:ln>
                <a:solidFill>
                  <a:schemeClr val="tx1"/>
                </a:solidFill>
                <a:effectLst/>
                <a:uLnTx/>
                <a:uFillTx/>
                <a:latin typeface="+mn-lt"/>
                <a:ea typeface="+mn-ea"/>
                <a:cs typeface="+mn-cs"/>
              </a:rPr>
              <a:t>are cell centered, </a:t>
            </a:r>
            <a:r>
              <a:rPr kumimoji="0" lang="en-US" sz="1800" b="1" i="0" u="none" strike="noStrike" kern="0" cap="none" spc="0" normalizeH="0" baseline="0" noProof="0" dirty="0" smtClean="0">
                <a:ln>
                  <a:noFill/>
                </a:ln>
                <a:solidFill>
                  <a:srgbClr val="FF0080"/>
                </a:solidFill>
                <a:effectLst/>
                <a:uLnTx/>
                <a:uFillTx/>
                <a:latin typeface="+mn-lt"/>
                <a:ea typeface="+mn-ea"/>
                <a:cs typeface="+mn-cs"/>
              </a:rPr>
              <a:t>but boundary values exist on faces (face</a:t>
            </a:r>
            <a:r>
              <a:rPr lang="en-US" sz="1800" b="1" kern="0" dirty="0" smtClean="0">
                <a:solidFill>
                  <a:srgbClr val="FF0080"/>
                </a:solidFill>
                <a:latin typeface="+mn-lt"/>
                <a:ea typeface="+mn-ea"/>
                <a:cs typeface="+mn-cs"/>
              </a:rPr>
              <a:t>-centered)</a:t>
            </a:r>
            <a:endParaRPr kumimoji="0" lang="en-US" sz="1800" b="1" i="0" u="none" strike="noStrike" kern="0" cap="none" spc="0" normalizeH="0" baseline="0" noProof="0" dirty="0" smtClean="0">
              <a:ln>
                <a:noFill/>
              </a:ln>
              <a:solidFill>
                <a:srgbClr val="FF0080"/>
              </a:solidFill>
              <a:effectLst/>
              <a:uLnTx/>
              <a:uFillTx/>
              <a:latin typeface="+mn-lt"/>
              <a:ea typeface="+mn-ea"/>
              <a:cs typeface="+mn-cs"/>
            </a:endParaRPr>
          </a:p>
          <a:p>
            <a:pPr marL="800100" lvl="1" indent="-342900" eaLnBrk="1" hangingPunct="1">
              <a:spcBef>
                <a:spcPct val="20000"/>
              </a:spcBef>
              <a:buSzPct val="100000"/>
              <a:buFont typeface="Wingdings" charset="2"/>
              <a:buChar char="§"/>
              <a:defRPr/>
            </a:pPr>
            <a:r>
              <a:rPr kumimoji="0" lang="en-US" sz="1200" i="0" u="none" strike="noStrike" kern="0" cap="none" spc="0" normalizeH="0" baseline="0" noProof="0" dirty="0" smtClean="0">
                <a:ln>
                  <a:noFill/>
                </a:ln>
                <a:effectLst/>
                <a:uLnTx/>
                <a:uFillTx/>
                <a:latin typeface="+mn-lt"/>
                <a:ea typeface="+mn-ea"/>
                <a:cs typeface="+mn-cs"/>
              </a:rPr>
              <a:t>enforcing a homogeneous </a:t>
            </a:r>
            <a:r>
              <a:rPr kumimoji="0" lang="en-US" sz="1200" i="0" u="none" strike="noStrike" kern="0" cap="none" spc="0" normalizeH="0" baseline="0" noProof="0" dirty="0" err="1" smtClean="0">
                <a:ln>
                  <a:noFill/>
                </a:ln>
                <a:effectLst/>
                <a:uLnTx/>
                <a:uFillTx/>
                <a:latin typeface="+mn-lt"/>
                <a:ea typeface="+mn-ea"/>
                <a:cs typeface="+mn-cs"/>
              </a:rPr>
              <a:t>Dirichlet</a:t>
            </a:r>
            <a:r>
              <a:rPr kumimoji="0" lang="en-US" sz="1200" i="0" u="none" strike="noStrike" kern="0" cap="none" spc="0" normalizeH="0" baseline="0" noProof="0" dirty="0" smtClean="0">
                <a:ln>
                  <a:noFill/>
                </a:ln>
                <a:effectLst/>
                <a:uLnTx/>
                <a:uFillTx/>
                <a:latin typeface="+mn-lt"/>
                <a:ea typeface="+mn-ea"/>
                <a:cs typeface="+mn-cs"/>
              </a:rPr>
              <a:t> boundary condition is not simply forcing </a:t>
            </a:r>
            <a:r>
              <a:rPr lang="en-US" sz="1200" kern="0" dirty="0" smtClean="0">
                <a:latin typeface="+mn-lt"/>
                <a:ea typeface="+mn-ea"/>
                <a:cs typeface="+mn-cs"/>
              </a:rPr>
              <a:t>the </a:t>
            </a:r>
            <a:r>
              <a:rPr kumimoji="0" lang="en-US" sz="1200" i="0" u="none" strike="noStrike" kern="0" cap="none" spc="0" normalizeH="0" baseline="0" noProof="0" dirty="0" smtClean="0">
                <a:ln>
                  <a:noFill/>
                </a:ln>
                <a:effectLst/>
                <a:uLnTx/>
                <a:uFillTx/>
                <a:latin typeface="+mn-lt"/>
                <a:ea typeface="+mn-ea"/>
                <a:cs typeface="+mn-cs"/>
              </a:rPr>
              <a:t>ghost cells to zero</a:t>
            </a:r>
            <a:r>
              <a:rPr kumimoji="0" lang="en-US" sz="1200" b="0" i="0" u="none" strike="noStrike" kern="0" cap="none" spc="0" normalizeH="0" baseline="0" noProof="0" dirty="0" smtClean="0">
                <a:ln>
                  <a:noFill/>
                </a:ln>
                <a:solidFill>
                  <a:schemeClr val="tx1"/>
                </a:solidFill>
                <a:effectLst/>
                <a:uLnTx/>
                <a:uFillTx/>
                <a:latin typeface="+mn-lt"/>
                <a:ea typeface="+mn-ea"/>
                <a:cs typeface="+mn-cs"/>
              </a:rPr>
              <a:t>.</a:t>
            </a:r>
          </a:p>
          <a:p>
            <a:pPr marL="800100" lvl="1" indent="-342900" eaLnBrk="1" hangingPunct="1">
              <a:spcBef>
                <a:spcPct val="20000"/>
              </a:spcBef>
              <a:buSzPct val="100000"/>
              <a:buFont typeface="Wingdings" charset="2"/>
              <a:buChar char="§"/>
              <a:defRPr/>
            </a:pPr>
            <a:r>
              <a:rPr kumimoji="0" lang="en-US" sz="1200" b="0" i="0" u="none" strike="noStrike" kern="0" cap="none" spc="0" normalizeH="0" baseline="0" noProof="0" dirty="0" smtClean="0">
                <a:ln>
                  <a:noFill/>
                </a:ln>
                <a:solidFill>
                  <a:schemeClr val="tx1"/>
                </a:solidFill>
                <a:effectLst/>
                <a:uLnTx/>
                <a:uFillTx/>
                <a:latin typeface="+mn-lt"/>
                <a:ea typeface="+mn-ea"/>
                <a:cs typeface="+mn-cs"/>
              </a:rPr>
              <a:t>Rather one has to select a value for </a:t>
            </a:r>
            <a:r>
              <a:rPr lang="en-US" sz="1200" kern="0" dirty="0" smtClean="0">
                <a:latin typeface="+mn-lt"/>
                <a:ea typeface="+mn-ea"/>
                <a:cs typeface="+mn-cs"/>
              </a:rPr>
              <a:t>each </a:t>
            </a:r>
            <a:r>
              <a:rPr kumimoji="0" lang="en-US" sz="1200" b="0" i="0" u="none" strike="noStrike" kern="0" cap="none" spc="0" normalizeH="0" baseline="0" noProof="0" dirty="0" smtClean="0">
                <a:ln>
                  <a:noFill/>
                </a:ln>
                <a:solidFill>
                  <a:schemeClr val="tx1"/>
                </a:solidFill>
                <a:effectLst/>
                <a:uLnTx/>
                <a:uFillTx/>
                <a:latin typeface="+mn-lt"/>
                <a:ea typeface="+mn-ea"/>
                <a:cs typeface="+mn-cs"/>
              </a:rPr>
              <a:t>ghost cell that allows one to interpolate to zero on the face.</a:t>
            </a:r>
          </a:p>
          <a:p>
            <a:pPr marL="800100" lvl="1" indent="-342900" eaLnBrk="1" hangingPunct="1">
              <a:spcBef>
                <a:spcPct val="20000"/>
              </a:spcBef>
              <a:buSzPct val="100000"/>
              <a:buFont typeface="Wingdings" charset="2"/>
              <a:buChar char="§"/>
              <a:defRPr/>
            </a:pPr>
            <a:r>
              <a:rPr lang="en-US" sz="1200" kern="0" noProof="0" dirty="0" smtClean="0">
                <a:latin typeface="+mn-lt"/>
                <a:ea typeface="+mn-ea"/>
                <a:cs typeface="+mn-cs"/>
              </a:rPr>
              <a:t>At higher order, this BC requires a </a:t>
            </a:r>
            <a:r>
              <a:rPr lang="en-US" sz="1200" kern="0" dirty="0" smtClean="0">
                <a:latin typeface="+mn-lt"/>
                <a:ea typeface="+mn-ea"/>
                <a:cs typeface="+mn-cs"/>
              </a:rPr>
              <a:t>stencil</a:t>
            </a:r>
            <a:endParaRPr kumimoji="0" lang="en-US" sz="1200" b="0" i="0" u="none" strike="noStrike" kern="0" cap="none" spc="0" normalizeH="0" baseline="0" noProof="0" dirty="0">
              <a:ln>
                <a:noFill/>
              </a:ln>
              <a:solidFill>
                <a:schemeClr val="tx1"/>
              </a:solidFill>
              <a:effectLst/>
              <a:uLnTx/>
              <a:uFillTx/>
              <a:latin typeface="+mn-lt"/>
              <a:ea typeface="+mn-ea"/>
              <a:cs typeface="+mn-cs"/>
            </a:endParaRPr>
          </a:p>
        </p:txBody>
      </p:sp>
      <p:grpSp>
        <p:nvGrpSpPr>
          <p:cNvPr id="79" name="Group 78"/>
          <p:cNvGrpSpPr/>
          <p:nvPr/>
        </p:nvGrpSpPr>
        <p:grpSpPr>
          <a:xfrm>
            <a:off x="455613" y="3429000"/>
            <a:ext cx="7777035" cy="3048000"/>
            <a:chOff x="455613" y="3429000"/>
            <a:chExt cx="7777035" cy="3048000"/>
          </a:xfrm>
        </p:grpSpPr>
        <p:sp>
          <p:nvSpPr>
            <p:cNvPr id="161" name="Rectangle 160"/>
            <p:cNvSpPr/>
            <p:nvPr/>
          </p:nvSpPr>
          <p:spPr bwMode="auto">
            <a:xfrm>
              <a:off x="5410200" y="4572000"/>
              <a:ext cx="1828800" cy="914400"/>
            </a:xfrm>
            <a:prstGeom prst="rect">
              <a:avLst/>
            </a:prstGeom>
            <a:solidFill>
              <a:srgbClr val="0000FF">
                <a:alpha val="5000"/>
              </a:srgbClr>
            </a:solid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3" name="Content Placeholder 2"/>
            <p:cNvSpPr txBox="1">
              <a:spLocks/>
            </p:cNvSpPr>
            <p:nvPr/>
          </p:nvSpPr>
          <p:spPr bwMode="auto">
            <a:xfrm>
              <a:off x="455613" y="3429000"/>
              <a:ext cx="4116387" cy="2286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lvl="0" indent="-342900" eaLnBrk="1" hangingPunct="1">
                <a:spcBef>
                  <a:spcPct val="20000"/>
                </a:spcBef>
                <a:buClr>
                  <a:srgbClr val="000080"/>
                </a:buClr>
                <a:buSzPct val="85000"/>
                <a:buFont typeface="Wingdings" pitchFamily="-110" charset="2"/>
                <a:buChar char="v"/>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Laplacian</a:t>
              </a: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dirty="0" err="1" smtClean="0">
                  <a:sym typeface="Symbol"/>
                </a:rPr>
                <a:t></a:t>
              </a:r>
              <a:r>
                <a:rPr lang="en-US" sz="1800" dirty="0" err="1" smtClean="0">
                  <a:latin typeface="Wingdings"/>
                  <a:ea typeface="Wingdings"/>
                  <a:cs typeface="Wingdings"/>
                  <a:sym typeface="Symbol"/>
                </a:rPr>
                <a:t>β</a:t>
              </a:r>
              <a:r>
                <a:rPr lang="en-US" sz="1800" dirty="0" err="1" smtClean="0">
                  <a:sym typeface="Symbol"/>
                </a:rPr>
                <a:t></a:t>
              </a:r>
              <a:r>
                <a:rPr kumimoji="0" lang="en-US" sz="1800" b="1" strike="noStrike" kern="0" cap="none" spc="0" normalizeH="0" baseline="0" noProof="0" dirty="0" err="1" smtClean="0">
                  <a:ln>
                    <a:noFill/>
                  </a:ln>
                  <a:effectLst/>
                  <a:uLnTx/>
                  <a:uFillTx/>
                  <a:latin typeface="+mn-lt"/>
                  <a:ea typeface="+mn-ea"/>
                  <a:cs typeface="+mn-cs"/>
                </a:rPr>
                <a:t>u</a:t>
              </a:r>
              <a:r>
                <a:rPr kumimoji="0" lang="en-US" sz="1800" u="none" strike="noStrike" kern="0" cap="none" spc="0" normalizeH="0" baseline="0" noProof="0" dirty="0" smtClean="0">
                  <a:ln>
                    <a:noFill/>
                  </a:ln>
                  <a:effectLst/>
                  <a:uLnTx/>
                  <a:uFillTx/>
                  <a:latin typeface="+mn-lt"/>
                  <a:ea typeface="+mn-ea"/>
                  <a:cs typeface="+mn-cs"/>
                </a:rPr>
                <a:t>) is built by applying</a:t>
              </a:r>
              <a:r>
                <a:rPr kumimoji="0" lang="en-US" sz="1800" u="none" strike="noStrike" kern="0" cap="none" spc="0" normalizeH="0" noProof="0" dirty="0" smtClean="0">
                  <a:ln>
                    <a:noFill/>
                  </a:ln>
                  <a:effectLst/>
                  <a:uLnTx/>
                  <a:uFillTx/>
                  <a:latin typeface="+mn-lt"/>
                  <a:ea typeface="+mn-ea"/>
                  <a:cs typeface="+mn-cs"/>
                </a:rPr>
                <a:t> </a:t>
              </a:r>
              <a:r>
                <a:rPr kumimoji="0" lang="en-US" sz="1800" b="1" u="none" strike="noStrike" kern="0" cap="none" spc="0" normalizeH="0" noProof="0" dirty="0" smtClean="0">
                  <a:ln>
                    <a:noFill/>
                  </a:ln>
                  <a:solidFill>
                    <a:srgbClr val="0000FF"/>
                  </a:solidFill>
                  <a:effectLst/>
                  <a:uLnTx/>
                  <a:uFillTx/>
                  <a:latin typeface="+mn-lt"/>
                  <a:ea typeface="+mn-ea"/>
                  <a:cs typeface="+mn-cs"/>
                </a:rPr>
                <a:t>divergence theorem…</a:t>
              </a:r>
            </a:p>
            <a:p>
              <a:pPr marL="800100" lvl="1" indent="-342900" eaLnBrk="1" hangingPunct="1">
                <a:spcBef>
                  <a:spcPct val="20000"/>
                </a:spcBef>
                <a:buSzPct val="100000"/>
                <a:buFont typeface="Wingdings" charset="2"/>
                <a:buChar char="§"/>
                <a:defRPr/>
              </a:pPr>
              <a:r>
                <a:rPr kumimoji="0" lang="en-US" sz="1200" u="none" strike="noStrike" kern="0" cap="none" spc="0" normalizeH="0" baseline="0" noProof="0" dirty="0" smtClean="0">
                  <a:ln>
                    <a:noFill/>
                  </a:ln>
                  <a:effectLst/>
                  <a:uLnTx/>
                  <a:uFillTx/>
                  <a:latin typeface="+mn-lt"/>
                  <a:ea typeface="+mn-ea"/>
                  <a:cs typeface="+mn-cs"/>
                </a:rPr>
                <a:t>sum of </a:t>
              </a:r>
              <a:r>
                <a:rPr lang="en-US" sz="1200" dirty="0" err="1" smtClean="0">
                  <a:latin typeface="Wingdings"/>
                  <a:ea typeface="Wingdings"/>
                  <a:cs typeface="Wingdings"/>
                  <a:sym typeface="Symbol"/>
                </a:rPr>
                <a:t>β</a:t>
              </a:r>
              <a:r>
                <a:rPr kumimoji="0" lang="en-US" sz="1200" u="none" strike="noStrike" kern="0" cap="none" spc="0" normalizeH="0" baseline="0" noProof="0" dirty="0" smtClean="0">
                  <a:ln>
                    <a:noFill/>
                  </a:ln>
                  <a:effectLst/>
                  <a:uLnTx/>
                  <a:uFillTx/>
                  <a:latin typeface="+mn-lt"/>
                  <a:ea typeface="+mn-ea"/>
                  <a:cs typeface="+mn-cs"/>
                </a:rPr>
                <a:t>-weighted 2pt stencils for 2</a:t>
              </a:r>
              <a:r>
                <a:rPr kumimoji="0" lang="en-US" sz="1200" u="none" strike="noStrike" kern="0" cap="none" spc="0" normalizeH="0" baseline="30000" noProof="0" dirty="0" smtClean="0">
                  <a:ln>
                    <a:noFill/>
                  </a:ln>
                  <a:effectLst/>
                  <a:uLnTx/>
                  <a:uFillTx/>
                  <a:latin typeface="+mn-lt"/>
                  <a:ea typeface="+mn-ea"/>
                  <a:cs typeface="+mn-cs"/>
                </a:rPr>
                <a:t>nd</a:t>
              </a:r>
              <a:r>
                <a:rPr kumimoji="0" lang="en-US" sz="1200" u="none" strike="noStrike" kern="0" cap="none" spc="0" normalizeH="0" baseline="0" noProof="0" dirty="0" smtClean="0">
                  <a:ln>
                    <a:noFill/>
                  </a:ln>
                  <a:effectLst/>
                  <a:uLnTx/>
                  <a:uFillTx/>
                  <a:latin typeface="+mn-lt"/>
                  <a:ea typeface="+mn-ea"/>
                  <a:cs typeface="+mn-cs"/>
                </a:rPr>
                <a:t> order</a:t>
              </a:r>
              <a:endParaRPr lang="en-US" sz="1200" kern="0" dirty="0" smtClean="0">
                <a:latin typeface="+mn-lt"/>
                <a:ea typeface="+mn-ea"/>
                <a:cs typeface="+mn-cs"/>
              </a:endParaRPr>
            </a:p>
            <a:p>
              <a:pPr marL="800100" lvl="1" indent="-342900" eaLnBrk="1" hangingPunct="1">
                <a:spcBef>
                  <a:spcPct val="20000"/>
                </a:spcBef>
                <a:buSzPct val="100000"/>
                <a:buFont typeface="Wingdings" charset="2"/>
                <a:buChar char="§"/>
                <a:defRPr/>
              </a:pPr>
              <a:r>
                <a:rPr lang="en-US" sz="1200" kern="0" dirty="0" smtClean="0">
                  <a:latin typeface="+mn-lt"/>
                  <a:ea typeface="+mn-ea"/>
                  <a:cs typeface="+mn-cs"/>
                </a:rPr>
                <a:t>7</a:t>
              </a:r>
              <a:r>
                <a:rPr lang="en-US" sz="1200" kern="0" baseline="0" dirty="0" smtClean="0">
                  <a:latin typeface="+mn-lt"/>
                  <a:ea typeface="+mn-ea"/>
                  <a:cs typeface="+mn-cs"/>
                </a:rPr>
                <a:t>pt stencil in 3D</a:t>
              </a:r>
            </a:p>
            <a:p>
              <a:pPr marL="800100" lvl="1" indent="-342900" eaLnBrk="1" hangingPunct="1">
                <a:spcBef>
                  <a:spcPct val="20000"/>
                </a:spcBef>
                <a:buSzPct val="100000"/>
                <a:buFont typeface="Wingdings" charset="2"/>
                <a:buChar char="§"/>
                <a:defRPr/>
              </a:pPr>
              <a:r>
                <a:rPr lang="en-US" sz="1200" kern="0" baseline="0" dirty="0" smtClean="0">
                  <a:latin typeface="+mn-lt"/>
                  <a:ea typeface="+mn-ea"/>
                  <a:cs typeface="+mn-cs"/>
                </a:rPr>
                <a:t>Has more flops,</a:t>
              </a:r>
              <a:r>
                <a:rPr lang="en-US" sz="1200" kern="0" dirty="0" smtClean="0">
                  <a:latin typeface="+mn-lt"/>
                  <a:ea typeface="+mn-ea"/>
                  <a:cs typeface="+mn-cs"/>
                </a:rPr>
                <a:t> more data movement, and larger cache working sets than constant coefficient, finite difference stencils</a:t>
              </a:r>
              <a:endParaRPr lang="en-US" sz="1200" kern="0" baseline="0" dirty="0" smtClean="0">
                <a:latin typeface="+mn-lt"/>
                <a:ea typeface="+mn-ea"/>
                <a:cs typeface="+mn-cs"/>
              </a:endParaRPr>
            </a:p>
            <a:p>
              <a:pPr marL="800100" lvl="1" indent="-342900" eaLnBrk="1" hangingPunct="1">
                <a:spcBef>
                  <a:spcPct val="20000"/>
                </a:spcBef>
                <a:buSzPct val="100000"/>
                <a:buFont typeface="Wingdings" charset="2"/>
                <a:buChar char="§"/>
                <a:defRPr/>
              </a:pPr>
              <a:r>
                <a:rPr lang="en-US" sz="1200" kern="0" baseline="0" dirty="0" smtClean="0">
                  <a:latin typeface="+mn-lt"/>
                  <a:ea typeface="+mn-ea"/>
                  <a:cs typeface="+mn-cs"/>
                </a:rPr>
                <a:t>similar, but more complex (and compute intensive) approach is needed for 4</a:t>
              </a:r>
              <a:r>
                <a:rPr lang="en-US" sz="1200" kern="0" baseline="30000" dirty="0" smtClean="0">
                  <a:latin typeface="+mn-lt"/>
                  <a:ea typeface="+mn-ea"/>
                  <a:cs typeface="+mn-cs"/>
                </a:rPr>
                <a:t>th</a:t>
              </a:r>
              <a:r>
                <a:rPr lang="en-US" sz="1200" kern="0" baseline="0" dirty="0" smtClean="0">
                  <a:latin typeface="+mn-lt"/>
                  <a:ea typeface="+mn-ea"/>
                  <a:cs typeface="+mn-cs"/>
                </a:rPr>
                <a:t> order</a:t>
              </a:r>
            </a:p>
            <a:p>
              <a:pPr marL="800100" lvl="1" indent="-342900" eaLnBrk="1" hangingPunct="1">
                <a:spcBef>
                  <a:spcPct val="20000"/>
                </a:spcBef>
                <a:buSzPct val="100000"/>
                <a:buFont typeface="Wingdings" charset="2"/>
                <a:buChar char="§"/>
                <a:defRPr/>
              </a:pPr>
              <a:endParaRPr kumimoji="0" lang="en-US" sz="1200" u="none" strike="noStrike" kern="0" cap="none" spc="0" normalizeH="0" baseline="0" noProof="0" dirty="0" smtClean="0">
                <a:ln>
                  <a:noFill/>
                </a:ln>
                <a:effectLst/>
                <a:uLnTx/>
                <a:uFillTx/>
                <a:latin typeface="+mn-lt"/>
                <a:ea typeface="+mn-ea"/>
                <a:cs typeface="+mn-cs"/>
              </a:endParaRPr>
            </a:p>
          </p:txBody>
        </p:sp>
        <p:cxnSp>
          <p:nvCxnSpPr>
            <p:cNvPr id="142" name="Straight Connector 141"/>
            <p:cNvCxnSpPr/>
            <p:nvPr/>
          </p:nvCxnSpPr>
          <p:spPr bwMode="auto">
            <a:xfrm>
              <a:off x="5334000" y="3656012"/>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43" name="Straight Connector 142"/>
            <p:cNvCxnSpPr/>
            <p:nvPr/>
          </p:nvCxnSpPr>
          <p:spPr bwMode="auto">
            <a:xfrm rot="16200000">
              <a:off x="3960082" y="5026880"/>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44" name="Straight Connector 143"/>
            <p:cNvCxnSpPr/>
            <p:nvPr/>
          </p:nvCxnSpPr>
          <p:spPr bwMode="auto">
            <a:xfrm>
              <a:off x="5334000" y="6399212"/>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45" name="Straight Connector 144"/>
            <p:cNvCxnSpPr/>
            <p:nvPr/>
          </p:nvCxnSpPr>
          <p:spPr bwMode="auto">
            <a:xfrm rot="16200000">
              <a:off x="6703281" y="5026881"/>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63" name="Straight Connector 162"/>
            <p:cNvCxnSpPr/>
            <p:nvPr/>
          </p:nvCxnSpPr>
          <p:spPr bwMode="auto">
            <a:xfrm rot="16200000">
              <a:off x="4874482" y="5026881"/>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64" name="Straight Connector 163"/>
            <p:cNvCxnSpPr/>
            <p:nvPr/>
          </p:nvCxnSpPr>
          <p:spPr bwMode="auto">
            <a:xfrm rot="16200000">
              <a:off x="5788882" y="5026882"/>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65" name="Straight Connector 164"/>
            <p:cNvCxnSpPr/>
            <p:nvPr/>
          </p:nvCxnSpPr>
          <p:spPr bwMode="auto">
            <a:xfrm>
              <a:off x="5334000" y="4570412"/>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cxnSp>
          <p:nvCxnSpPr>
            <p:cNvPr id="166" name="Straight Connector 165"/>
            <p:cNvCxnSpPr/>
            <p:nvPr/>
          </p:nvCxnSpPr>
          <p:spPr bwMode="auto">
            <a:xfrm>
              <a:off x="5334000" y="5484812"/>
              <a:ext cx="2898648" cy="1588"/>
            </a:xfrm>
            <a:prstGeom prst="line">
              <a:avLst/>
            </a:prstGeom>
            <a:solidFill>
              <a:schemeClr val="accent1"/>
            </a:solidFill>
            <a:ln w="9525" cap="flat" cmpd="sng" algn="ctr">
              <a:solidFill>
                <a:srgbClr val="0000FF"/>
              </a:solidFill>
              <a:prstDash val="dash"/>
              <a:round/>
              <a:headEnd type="none" w="med" len="med"/>
              <a:tailEnd type="none" w="med" len="med"/>
            </a:ln>
            <a:effectLst/>
          </p:spPr>
        </p:cxnSp>
        <p:grpSp>
          <p:nvGrpSpPr>
            <p:cNvPr id="72" name="Group 101"/>
            <p:cNvGrpSpPr/>
            <p:nvPr/>
          </p:nvGrpSpPr>
          <p:grpSpPr>
            <a:xfrm>
              <a:off x="6247606" y="4572000"/>
              <a:ext cx="153194" cy="914400"/>
              <a:chOff x="6248400" y="1752600"/>
              <a:chExt cx="153194" cy="914400"/>
            </a:xfrm>
          </p:grpSpPr>
          <p:cxnSp>
            <p:nvCxnSpPr>
              <p:cNvPr id="80" name="Straight Connector 79"/>
              <p:cNvCxnSpPr/>
              <p:nvPr/>
            </p:nvCxnSpPr>
            <p:spPr bwMode="auto">
              <a:xfrm rot="5400000">
                <a:off x="5867400" y="2209006"/>
                <a:ext cx="914400" cy="1588"/>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81" name="Straight Connector 80"/>
              <p:cNvCxnSpPr/>
              <p:nvPr/>
            </p:nvCxnSpPr>
            <p:spPr bwMode="auto">
              <a:xfrm flipV="1">
                <a:off x="6248400" y="25146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15" name="Straight Connector 114"/>
              <p:cNvCxnSpPr/>
              <p:nvPr/>
            </p:nvCxnSpPr>
            <p:spPr bwMode="auto">
              <a:xfrm rot="5400000" flipH="1" flipV="1">
                <a:off x="6248400" y="17526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38" name="Straight Connector 137"/>
              <p:cNvCxnSpPr/>
              <p:nvPr/>
            </p:nvCxnSpPr>
            <p:spPr bwMode="auto">
              <a:xfrm rot="5400000" flipH="1" flipV="1">
                <a:off x="6325394" y="2590800"/>
                <a:ext cx="76200" cy="762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39" name="Straight Connector 138"/>
              <p:cNvCxnSpPr/>
              <p:nvPr/>
            </p:nvCxnSpPr>
            <p:spPr bwMode="auto">
              <a:xfrm flipV="1">
                <a:off x="6248400" y="24384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40" name="Straight Connector 139"/>
              <p:cNvCxnSpPr/>
              <p:nvPr/>
            </p:nvCxnSpPr>
            <p:spPr bwMode="auto">
              <a:xfrm flipV="1">
                <a:off x="6248400" y="23622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41" name="Straight Connector 140"/>
              <p:cNvCxnSpPr/>
              <p:nvPr/>
            </p:nvCxnSpPr>
            <p:spPr bwMode="auto">
              <a:xfrm flipV="1">
                <a:off x="6248400" y="22860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46" name="Straight Connector 145"/>
              <p:cNvCxnSpPr/>
              <p:nvPr/>
            </p:nvCxnSpPr>
            <p:spPr bwMode="auto">
              <a:xfrm flipV="1">
                <a:off x="6248400" y="22098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47" name="Straight Connector 146"/>
              <p:cNvCxnSpPr/>
              <p:nvPr/>
            </p:nvCxnSpPr>
            <p:spPr bwMode="auto">
              <a:xfrm flipV="1">
                <a:off x="6248400" y="21336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48" name="Straight Connector 147"/>
              <p:cNvCxnSpPr/>
              <p:nvPr/>
            </p:nvCxnSpPr>
            <p:spPr bwMode="auto">
              <a:xfrm flipV="1">
                <a:off x="6248400" y="20574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49" name="Straight Connector 148"/>
              <p:cNvCxnSpPr/>
              <p:nvPr/>
            </p:nvCxnSpPr>
            <p:spPr bwMode="auto">
              <a:xfrm flipV="1">
                <a:off x="6248400" y="19812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50" name="Straight Connector 149"/>
              <p:cNvCxnSpPr/>
              <p:nvPr/>
            </p:nvCxnSpPr>
            <p:spPr bwMode="auto">
              <a:xfrm flipV="1">
                <a:off x="6248400" y="19050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51" name="Straight Connector 150"/>
              <p:cNvCxnSpPr/>
              <p:nvPr/>
            </p:nvCxnSpPr>
            <p:spPr bwMode="auto">
              <a:xfrm flipV="1">
                <a:off x="6248400" y="18288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cxnSp>
            <p:nvCxnSpPr>
              <p:cNvPr id="152" name="Straight Connector 151"/>
              <p:cNvCxnSpPr/>
              <p:nvPr/>
            </p:nvCxnSpPr>
            <p:spPr bwMode="auto">
              <a:xfrm flipV="1">
                <a:off x="6248400" y="1752600"/>
                <a:ext cx="153194" cy="152400"/>
              </a:xfrm>
              <a:prstGeom prst="line">
                <a:avLst/>
              </a:prstGeom>
              <a:solidFill>
                <a:schemeClr val="accent1"/>
              </a:solidFill>
              <a:ln w="9525" cap="flat" cmpd="sng" algn="ctr">
                <a:solidFill>
                  <a:srgbClr val="FF0080"/>
                </a:solidFill>
                <a:prstDash val="solid"/>
                <a:round/>
                <a:headEnd type="none" w="med" len="med"/>
                <a:tailEnd type="none" w="med" len="med"/>
              </a:ln>
              <a:effectLst/>
            </p:spPr>
          </p:cxnSp>
        </p:grpSp>
        <p:grpSp>
          <p:nvGrpSpPr>
            <p:cNvPr id="153" name="Group 152"/>
            <p:cNvGrpSpPr/>
            <p:nvPr/>
          </p:nvGrpSpPr>
          <p:grpSpPr>
            <a:xfrm>
              <a:off x="5791200" y="4038600"/>
              <a:ext cx="1981200" cy="1981200"/>
              <a:chOff x="5791200" y="4038600"/>
              <a:chExt cx="1981200" cy="1981200"/>
            </a:xfrm>
          </p:grpSpPr>
          <p:sp>
            <p:nvSpPr>
              <p:cNvPr id="128" name="Rectangle 127"/>
              <p:cNvSpPr/>
              <p:nvPr/>
            </p:nvSpPr>
            <p:spPr bwMode="auto">
              <a:xfrm>
                <a:off x="6705600" y="58674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9" name="Oval 128"/>
              <p:cNvSpPr/>
              <p:nvPr/>
            </p:nvSpPr>
            <p:spPr bwMode="auto">
              <a:xfrm>
                <a:off x="6705600" y="5410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5" name="Oval 134"/>
              <p:cNvSpPr/>
              <p:nvPr/>
            </p:nvSpPr>
            <p:spPr bwMode="auto">
              <a:xfrm>
                <a:off x="6705600" y="4495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6" name="Rectangle 135"/>
              <p:cNvSpPr/>
              <p:nvPr/>
            </p:nvSpPr>
            <p:spPr bwMode="auto">
              <a:xfrm>
                <a:off x="6705600" y="40386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3" name="Straight Connector 42"/>
              <p:cNvCxnSpPr/>
              <p:nvPr/>
            </p:nvCxnSpPr>
            <p:spPr bwMode="auto">
              <a:xfrm>
                <a:off x="5867400" y="5029200"/>
                <a:ext cx="9144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3" name="Rectangle 52"/>
              <p:cNvSpPr/>
              <p:nvPr/>
            </p:nvSpPr>
            <p:spPr bwMode="auto">
              <a:xfrm>
                <a:off x="6705600" y="49530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6" name="Oval 105"/>
              <p:cNvSpPr/>
              <p:nvPr/>
            </p:nvSpPr>
            <p:spPr bwMode="auto">
              <a:xfrm>
                <a:off x="6248400" y="4953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8" name="Rectangle 107"/>
              <p:cNvSpPr/>
              <p:nvPr/>
            </p:nvSpPr>
            <p:spPr bwMode="auto">
              <a:xfrm>
                <a:off x="5791200" y="49530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4" name="Oval 123"/>
              <p:cNvSpPr/>
              <p:nvPr/>
            </p:nvSpPr>
            <p:spPr bwMode="auto">
              <a:xfrm>
                <a:off x="7162800" y="4953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3" name="Rectangle 122"/>
              <p:cNvSpPr/>
              <p:nvPr/>
            </p:nvSpPr>
            <p:spPr bwMode="auto">
              <a:xfrm>
                <a:off x="7620000" y="49530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Decomposition</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HPGMG solves </a:t>
            </a:r>
            <a:r>
              <a:rPr lang="en-US" dirty="0" err="1" smtClean="0"/>
              <a:t>b</a:t>
            </a:r>
            <a:r>
              <a:rPr lang="en-US" dirty="0" err="1" smtClean="0">
                <a:sym typeface="Symbol"/>
              </a:rPr>
              <a:t></a:t>
            </a:r>
            <a:r>
              <a:rPr lang="en-US" dirty="0" err="1" smtClean="0">
                <a:latin typeface="Wingdings"/>
                <a:ea typeface="Wingdings"/>
                <a:cs typeface="Wingdings"/>
                <a:sym typeface="Symbol"/>
              </a:rPr>
              <a:t></a:t>
            </a:r>
            <a:r>
              <a:rPr lang="en-US" dirty="0" err="1" smtClean="0">
                <a:sym typeface="Symbol"/>
              </a:rPr>
              <a:t>βu</a:t>
            </a:r>
            <a:r>
              <a:rPr lang="en-US" dirty="0" smtClean="0">
                <a:sym typeface="Symbol"/>
              </a:rPr>
              <a:t>=</a:t>
            </a:r>
            <a:r>
              <a:rPr lang="en-US" dirty="0" err="1" smtClean="0">
                <a:sym typeface="Symbol"/>
              </a:rPr>
              <a:t>f</a:t>
            </a:r>
            <a:r>
              <a:rPr lang="en-US" dirty="0" smtClean="0">
                <a:sym typeface="Symbol"/>
              </a:rPr>
              <a:t> </a:t>
            </a:r>
            <a:r>
              <a:rPr lang="en-US" dirty="0" smtClean="0"/>
              <a:t>on the [0,1]</a:t>
            </a:r>
            <a:r>
              <a:rPr lang="en-US" baseline="30000" dirty="0" smtClean="0"/>
              <a:t>3</a:t>
            </a:r>
            <a:r>
              <a:rPr lang="en-US" dirty="0" smtClean="0"/>
              <a:t> domain with a grid spacing of </a:t>
            </a:r>
            <a:r>
              <a:rPr lang="en-US" dirty="0" err="1" smtClean="0"/>
              <a:t>h</a:t>
            </a:r>
            <a:r>
              <a:rPr lang="en-US" dirty="0" smtClean="0"/>
              <a:t>.</a:t>
            </a:r>
          </a:p>
          <a:p>
            <a:pPr lvl="1"/>
            <a:r>
              <a:rPr lang="en-US" sz="1500" dirty="0" smtClean="0"/>
              <a:t>a total problem size of 64</a:t>
            </a:r>
            <a:r>
              <a:rPr lang="en-US" sz="1500" baseline="30000" dirty="0" smtClean="0"/>
              <a:t>3</a:t>
            </a:r>
            <a:r>
              <a:rPr lang="en-US" sz="1500" dirty="0" smtClean="0"/>
              <a:t> cells implies </a:t>
            </a:r>
            <a:r>
              <a:rPr lang="en-US" sz="1500" dirty="0" err="1" smtClean="0"/>
              <a:t>h</a:t>
            </a:r>
            <a:r>
              <a:rPr lang="en-US" sz="1500" dirty="0" smtClean="0"/>
              <a:t>=1/64</a:t>
            </a:r>
          </a:p>
          <a:p>
            <a:r>
              <a:rPr lang="en-US" dirty="0" smtClean="0"/>
              <a:t>The reference implementation decomposes the domain on each MG level (</a:t>
            </a:r>
            <a:r>
              <a:rPr lang="en-US" dirty="0" err="1" smtClean="0"/>
              <a:t>h</a:t>
            </a:r>
            <a:r>
              <a:rPr lang="en-US" dirty="0" smtClean="0"/>
              <a:t>) into cubical </a:t>
            </a:r>
            <a:r>
              <a:rPr lang="en-US" b="1" dirty="0" smtClean="0">
                <a:solidFill>
                  <a:srgbClr val="0000FF"/>
                </a:solidFill>
              </a:rPr>
              <a:t>boxes </a:t>
            </a:r>
            <a:r>
              <a:rPr lang="en-US" dirty="0" smtClean="0"/>
              <a:t>(e.g. 16</a:t>
            </a:r>
            <a:r>
              <a:rPr lang="en-US" baseline="30000" dirty="0" smtClean="0"/>
              <a:t>3</a:t>
            </a:r>
            <a:r>
              <a:rPr lang="en-US" dirty="0" smtClean="0"/>
              <a:t> cells)</a:t>
            </a:r>
          </a:p>
          <a:p>
            <a:r>
              <a:rPr lang="en-US" dirty="0" smtClean="0"/>
              <a:t>Boxes are distributed among MPI processes…</a:t>
            </a:r>
          </a:p>
          <a:p>
            <a:pPr lvl="1"/>
            <a:r>
              <a:rPr lang="en-US" sz="1500" dirty="0" smtClean="0"/>
              <a:t>by default, HPGMG-FV uses a Z-Mort space filling curve</a:t>
            </a:r>
          </a:p>
          <a:p>
            <a:pPr lvl="1"/>
            <a:r>
              <a:rPr lang="en-US" sz="1500" dirty="0" smtClean="0"/>
              <a:t>other options include various recursive and lexicographical approaches</a:t>
            </a:r>
          </a:p>
          <a:p>
            <a:pPr lvl="1"/>
            <a:r>
              <a:rPr lang="en-US" sz="1500" dirty="0" smtClean="0"/>
              <a:t>decomposition can change between levels</a:t>
            </a:r>
            <a:endParaRPr lang="en-US" sz="15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19</a:t>
            </a:fld>
            <a:endParaRPr lang="en-US"/>
          </a:p>
        </p:txBody>
      </p:sp>
      <p:grpSp>
        <p:nvGrpSpPr>
          <p:cNvPr id="226" name="Group 225"/>
          <p:cNvGrpSpPr/>
          <p:nvPr/>
        </p:nvGrpSpPr>
        <p:grpSpPr>
          <a:xfrm>
            <a:off x="4648200" y="1219200"/>
            <a:ext cx="4495800" cy="2286000"/>
            <a:chOff x="4648200" y="1219200"/>
            <a:chExt cx="4495800" cy="2286000"/>
          </a:xfrm>
        </p:grpSpPr>
        <p:sp>
          <p:nvSpPr>
            <p:cNvPr id="6" name="Cube 5"/>
            <p:cNvSpPr/>
            <p:nvPr/>
          </p:nvSpPr>
          <p:spPr bwMode="auto">
            <a:xfrm>
              <a:off x="5334000" y="2362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 name="Cube 7"/>
            <p:cNvSpPr/>
            <p:nvPr/>
          </p:nvSpPr>
          <p:spPr bwMode="auto">
            <a:xfrm>
              <a:off x="5715000" y="2362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 name="Cube 8"/>
            <p:cNvSpPr/>
            <p:nvPr/>
          </p:nvSpPr>
          <p:spPr bwMode="auto">
            <a:xfrm>
              <a:off x="6096000" y="2362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Cube 9"/>
            <p:cNvSpPr/>
            <p:nvPr/>
          </p:nvSpPr>
          <p:spPr bwMode="auto">
            <a:xfrm>
              <a:off x="6477000" y="2362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 name="Cube 10"/>
            <p:cNvSpPr/>
            <p:nvPr/>
          </p:nvSpPr>
          <p:spPr bwMode="auto">
            <a:xfrm>
              <a:off x="5105400" y="2590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 name="Cube 11"/>
            <p:cNvSpPr/>
            <p:nvPr/>
          </p:nvSpPr>
          <p:spPr bwMode="auto">
            <a:xfrm>
              <a:off x="5486400" y="2590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Cube 12"/>
            <p:cNvSpPr/>
            <p:nvPr/>
          </p:nvSpPr>
          <p:spPr bwMode="auto">
            <a:xfrm>
              <a:off x="5867400" y="2590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4" name="Cube 13"/>
            <p:cNvSpPr/>
            <p:nvPr/>
          </p:nvSpPr>
          <p:spPr bwMode="auto">
            <a:xfrm>
              <a:off x="6248400" y="2590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5" name="Cube 14"/>
            <p:cNvSpPr/>
            <p:nvPr/>
          </p:nvSpPr>
          <p:spPr bwMode="auto">
            <a:xfrm>
              <a:off x="4876800" y="2819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6" name="Cube 15"/>
            <p:cNvSpPr/>
            <p:nvPr/>
          </p:nvSpPr>
          <p:spPr bwMode="auto">
            <a:xfrm>
              <a:off x="5257800" y="2819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7" name="Cube 16"/>
            <p:cNvSpPr/>
            <p:nvPr/>
          </p:nvSpPr>
          <p:spPr bwMode="auto">
            <a:xfrm>
              <a:off x="5638800" y="2819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 name="Cube 17"/>
            <p:cNvSpPr/>
            <p:nvPr/>
          </p:nvSpPr>
          <p:spPr bwMode="auto">
            <a:xfrm>
              <a:off x="6019800" y="2819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9" name="Cube 18"/>
            <p:cNvSpPr/>
            <p:nvPr/>
          </p:nvSpPr>
          <p:spPr bwMode="auto">
            <a:xfrm>
              <a:off x="4648200" y="30480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0" name="Cube 19"/>
            <p:cNvSpPr/>
            <p:nvPr/>
          </p:nvSpPr>
          <p:spPr bwMode="auto">
            <a:xfrm>
              <a:off x="5029200" y="30480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1" name="Cube 20"/>
            <p:cNvSpPr/>
            <p:nvPr/>
          </p:nvSpPr>
          <p:spPr bwMode="auto">
            <a:xfrm>
              <a:off x="5410200" y="3048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2" name="Cube 21"/>
            <p:cNvSpPr/>
            <p:nvPr/>
          </p:nvSpPr>
          <p:spPr bwMode="auto">
            <a:xfrm>
              <a:off x="5791200" y="3048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3" name="Cube 22"/>
            <p:cNvSpPr/>
            <p:nvPr/>
          </p:nvSpPr>
          <p:spPr bwMode="auto">
            <a:xfrm>
              <a:off x="5334000" y="1981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4" name="Cube 23"/>
            <p:cNvSpPr/>
            <p:nvPr/>
          </p:nvSpPr>
          <p:spPr bwMode="auto">
            <a:xfrm>
              <a:off x="5715000" y="1981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5" name="Cube 24"/>
            <p:cNvSpPr/>
            <p:nvPr/>
          </p:nvSpPr>
          <p:spPr bwMode="auto">
            <a:xfrm>
              <a:off x="6096000" y="1981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6" name="Cube 25"/>
            <p:cNvSpPr/>
            <p:nvPr/>
          </p:nvSpPr>
          <p:spPr bwMode="auto">
            <a:xfrm>
              <a:off x="6477000" y="1981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7" name="Cube 26"/>
            <p:cNvSpPr/>
            <p:nvPr/>
          </p:nvSpPr>
          <p:spPr bwMode="auto">
            <a:xfrm>
              <a:off x="5105400" y="2209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8" name="Cube 27"/>
            <p:cNvSpPr/>
            <p:nvPr/>
          </p:nvSpPr>
          <p:spPr bwMode="auto">
            <a:xfrm>
              <a:off x="5486400" y="2209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9" name="Cube 28"/>
            <p:cNvSpPr/>
            <p:nvPr/>
          </p:nvSpPr>
          <p:spPr bwMode="auto">
            <a:xfrm>
              <a:off x="5867400" y="2209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0" name="Cube 29"/>
            <p:cNvSpPr/>
            <p:nvPr/>
          </p:nvSpPr>
          <p:spPr bwMode="auto">
            <a:xfrm>
              <a:off x="6248400" y="2209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1" name="Cube 30"/>
            <p:cNvSpPr/>
            <p:nvPr/>
          </p:nvSpPr>
          <p:spPr bwMode="auto">
            <a:xfrm>
              <a:off x="4876800" y="2438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2" name="Cube 31"/>
            <p:cNvSpPr/>
            <p:nvPr/>
          </p:nvSpPr>
          <p:spPr bwMode="auto">
            <a:xfrm>
              <a:off x="5257800" y="2438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3" name="Cube 32"/>
            <p:cNvSpPr/>
            <p:nvPr/>
          </p:nvSpPr>
          <p:spPr bwMode="auto">
            <a:xfrm>
              <a:off x="5638800" y="2438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4" name="Cube 33"/>
            <p:cNvSpPr/>
            <p:nvPr/>
          </p:nvSpPr>
          <p:spPr bwMode="auto">
            <a:xfrm>
              <a:off x="6019800" y="2438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5" name="Cube 34"/>
            <p:cNvSpPr/>
            <p:nvPr/>
          </p:nvSpPr>
          <p:spPr bwMode="auto">
            <a:xfrm>
              <a:off x="4648200" y="26670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6" name="Cube 35"/>
            <p:cNvSpPr/>
            <p:nvPr/>
          </p:nvSpPr>
          <p:spPr bwMode="auto">
            <a:xfrm>
              <a:off x="5029200" y="26670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7" name="Cube 36"/>
            <p:cNvSpPr/>
            <p:nvPr/>
          </p:nvSpPr>
          <p:spPr bwMode="auto">
            <a:xfrm>
              <a:off x="5410200" y="2667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8" name="Cube 37"/>
            <p:cNvSpPr/>
            <p:nvPr/>
          </p:nvSpPr>
          <p:spPr bwMode="auto">
            <a:xfrm>
              <a:off x="5791200" y="2667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9" name="Cube 38"/>
            <p:cNvSpPr/>
            <p:nvPr/>
          </p:nvSpPr>
          <p:spPr bwMode="auto">
            <a:xfrm>
              <a:off x="5334000" y="1600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0" name="Cube 39"/>
            <p:cNvSpPr/>
            <p:nvPr/>
          </p:nvSpPr>
          <p:spPr bwMode="auto">
            <a:xfrm>
              <a:off x="5715000" y="1600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1" name="Cube 40"/>
            <p:cNvSpPr/>
            <p:nvPr/>
          </p:nvSpPr>
          <p:spPr bwMode="auto">
            <a:xfrm>
              <a:off x="6096000" y="1600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2" name="Cube 41"/>
            <p:cNvSpPr/>
            <p:nvPr/>
          </p:nvSpPr>
          <p:spPr bwMode="auto">
            <a:xfrm>
              <a:off x="6477000" y="1600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3" name="Cube 42"/>
            <p:cNvSpPr/>
            <p:nvPr/>
          </p:nvSpPr>
          <p:spPr bwMode="auto">
            <a:xfrm>
              <a:off x="5105400" y="1828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4" name="Cube 43"/>
            <p:cNvSpPr/>
            <p:nvPr/>
          </p:nvSpPr>
          <p:spPr bwMode="auto">
            <a:xfrm>
              <a:off x="5486400" y="1828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5" name="Cube 44"/>
            <p:cNvSpPr/>
            <p:nvPr/>
          </p:nvSpPr>
          <p:spPr bwMode="auto">
            <a:xfrm>
              <a:off x="5867400" y="1828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6" name="Cube 45"/>
            <p:cNvSpPr/>
            <p:nvPr/>
          </p:nvSpPr>
          <p:spPr bwMode="auto">
            <a:xfrm>
              <a:off x="6248400" y="1828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7" name="Cube 46"/>
            <p:cNvSpPr/>
            <p:nvPr/>
          </p:nvSpPr>
          <p:spPr bwMode="auto">
            <a:xfrm>
              <a:off x="4876800" y="2057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8" name="Cube 47"/>
            <p:cNvSpPr/>
            <p:nvPr/>
          </p:nvSpPr>
          <p:spPr bwMode="auto">
            <a:xfrm>
              <a:off x="5257800" y="2057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9" name="Cube 48"/>
            <p:cNvSpPr/>
            <p:nvPr/>
          </p:nvSpPr>
          <p:spPr bwMode="auto">
            <a:xfrm>
              <a:off x="5638800" y="2057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0" name="Cube 49"/>
            <p:cNvSpPr/>
            <p:nvPr/>
          </p:nvSpPr>
          <p:spPr bwMode="auto">
            <a:xfrm>
              <a:off x="6019800" y="2057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1" name="Cube 50"/>
            <p:cNvSpPr/>
            <p:nvPr/>
          </p:nvSpPr>
          <p:spPr bwMode="auto">
            <a:xfrm>
              <a:off x="4648200" y="2286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2" name="Cube 51"/>
            <p:cNvSpPr/>
            <p:nvPr/>
          </p:nvSpPr>
          <p:spPr bwMode="auto">
            <a:xfrm>
              <a:off x="5029200" y="2286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3" name="Cube 52"/>
            <p:cNvSpPr/>
            <p:nvPr/>
          </p:nvSpPr>
          <p:spPr bwMode="auto">
            <a:xfrm>
              <a:off x="5410200" y="2286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4" name="Cube 53"/>
            <p:cNvSpPr/>
            <p:nvPr/>
          </p:nvSpPr>
          <p:spPr bwMode="auto">
            <a:xfrm>
              <a:off x="5791200" y="2286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5" name="Cube 54"/>
            <p:cNvSpPr/>
            <p:nvPr/>
          </p:nvSpPr>
          <p:spPr bwMode="auto">
            <a:xfrm>
              <a:off x="5334000" y="1219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6" name="Cube 55"/>
            <p:cNvSpPr/>
            <p:nvPr/>
          </p:nvSpPr>
          <p:spPr bwMode="auto">
            <a:xfrm>
              <a:off x="5715000" y="1219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7" name="Cube 56"/>
            <p:cNvSpPr/>
            <p:nvPr/>
          </p:nvSpPr>
          <p:spPr bwMode="auto">
            <a:xfrm>
              <a:off x="6096000" y="1219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8" name="Cube 57"/>
            <p:cNvSpPr/>
            <p:nvPr/>
          </p:nvSpPr>
          <p:spPr bwMode="auto">
            <a:xfrm>
              <a:off x="6477000" y="12192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9" name="Cube 58"/>
            <p:cNvSpPr/>
            <p:nvPr/>
          </p:nvSpPr>
          <p:spPr bwMode="auto">
            <a:xfrm>
              <a:off x="5105400" y="1447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0" name="Cube 59"/>
            <p:cNvSpPr/>
            <p:nvPr/>
          </p:nvSpPr>
          <p:spPr bwMode="auto">
            <a:xfrm>
              <a:off x="5486400" y="1447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1" name="Cube 60"/>
            <p:cNvSpPr/>
            <p:nvPr/>
          </p:nvSpPr>
          <p:spPr bwMode="auto">
            <a:xfrm>
              <a:off x="5867400" y="1447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2" name="Cube 61"/>
            <p:cNvSpPr/>
            <p:nvPr/>
          </p:nvSpPr>
          <p:spPr bwMode="auto">
            <a:xfrm>
              <a:off x="6248400" y="14478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3" name="Cube 62"/>
            <p:cNvSpPr/>
            <p:nvPr/>
          </p:nvSpPr>
          <p:spPr bwMode="auto">
            <a:xfrm>
              <a:off x="4876800" y="1676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4" name="Cube 63"/>
            <p:cNvSpPr/>
            <p:nvPr/>
          </p:nvSpPr>
          <p:spPr bwMode="auto">
            <a:xfrm>
              <a:off x="5257800" y="1676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5" name="Cube 64"/>
            <p:cNvSpPr/>
            <p:nvPr/>
          </p:nvSpPr>
          <p:spPr bwMode="auto">
            <a:xfrm>
              <a:off x="5638800" y="1676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6" name="Cube 65"/>
            <p:cNvSpPr/>
            <p:nvPr/>
          </p:nvSpPr>
          <p:spPr bwMode="auto">
            <a:xfrm>
              <a:off x="6019800" y="16764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7" name="Cube 66"/>
            <p:cNvSpPr/>
            <p:nvPr/>
          </p:nvSpPr>
          <p:spPr bwMode="auto">
            <a:xfrm>
              <a:off x="4648200" y="1905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8" name="Cube 67"/>
            <p:cNvSpPr/>
            <p:nvPr/>
          </p:nvSpPr>
          <p:spPr bwMode="auto">
            <a:xfrm>
              <a:off x="5029200" y="1905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9" name="Cube 68"/>
            <p:cNvSpPr/>
            <p:nvPr/>
          </p:nvSpPr>
          <p:spPr bwMode="auto">
            <a:xfrm>
              <a:off x="5410200" y="1905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0" name="Cube 69"/>
            <p:cNvSpPr/>
            <p:nvPr/>
          </p:nvSpPr>
          <p:spPr bwMode="auto">
            <a:xfrm>
              <a:off x="5791200" y="1905000"/>
              <a:ext cx="457200" cy="457200"/>
            </a:xfrm>
            <a:prstGeom prst="cube">
              <a:avLst>
                <a:gd name="adj" fmla="val 33218"/>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6" name="TextBox 85"/>
            <p:cNvSpPr txBox="1"/>
            <p:nvPr/>
          </p:nvSpPr>
          <p:spPr>
            <a:xfrm>
              <a:off x="7086600" y="1676400"/>
              <a:ext cx="2057400" cy="914400"/>
            </a:xfrm>
            <a:prstGeom prst="rect">
              <a:avLst/>
            </a:prstGeom>
            <a:noFill/>
          </p:spPr>
          <p:txBody>
            <a:bodyPr wrap="square" lIns="0" tIns="0" rIns="0" bIns="0" rtlCol="0" anchor="ctr" anchorCtr="0">
              <a:noAutofit/>
            </a:bodyPr>
            <a:lstStyle/>
            <a:p>
              <a:r>
                <a:rPr lang="en-US" sz="1600" dirty="0" smtClean="0"/>
                <a:t>64</a:t>
              </a:r>
              <a:r>
                <a:rPr lang="en-US" sz="1600" baseline="30000" dirty="0" smtClean="0"/>
                <a:t>3</a:t>
              </a:r>
              <a:r>
                <a:rPr lang="en-US" sz="1600" dirty="0" smtClean="0"/>
                <a:t> domain</a:t>
              </a:r>
            </a:p>
            <a:p>
              <a:r>
                <a:rPr lang="en-US" sz="1600" dirty="0" smtClean="0"/>
                <a:t>decomposed into a</a:t>
              </a:r>
            </a:p>
            <a:p>
              <a:r>
                <a:rPr lang="en-US" sz="1600" dirty="0" smtClean="0"/>
                <a:t>4x4x4 grid of boxes of</a:t>
              </a:r>
            </a:p>
            <a:p>
              <a:r>
                <a:rPr lang="en-US" sz="1600" dirty="0" smtClean="0"/>
                <a:t>16</a:t>
              </a:r>
              <a:r>
                <a:rPr lang="en-US" sz="1600" baseline="30000" dirty="0" smtClean="0"/>
                <a:t>3</a:t>
              </a:r>
              <a:r>
                <a:rPr lang="en-US" sz="1600" dirty="0" smtClean="0"/>
                <a:t> cells each</a:t>
              </a:r>
              <a:endParaRPr lang="en-US" sz="1600" dirty="0"/>
            </a:p>
          </p:txBody>
        </p:sp>
      </p:grpSp>
      <p:grpSp>
        <p:nvGrpSpPr>
          <p:cNvPr id="225" name="Group 224"/>
          <p:cNvGrpSpPr/>
          <p:nvPr/>
        </p:nvGrpSpPr>
        <p:grpSpPr>
          <a:xfrm>
            <a:off x="4572000" y="2667000"/>
            <a:ext cx="4495800" cy="2133600"/>
            <a:chOff x="4572000" y="2667000"/>
            <a:chExt cx="4495800" cy="2133600"/>
          </a:xfrm>
        </p:grpSpPr>
        <p:sp>
          <p:nvSpPr>
            <p:cNvPr id="78" name="Cube 77"/>
            <p:cNvSpPr/>
            <p:nvPr/>
          </p:nvSpPr>
          <p:spPr bwMode="auto">
            <a:xfrm>
              <a:off x="5943600" y="4114800"/>
              <a:ext cx="457200" cy="457200"/>
            </a:xfrm>
            <a:prstGeom prst="cube">
              <a:avLst>
                <a:gd name="adj" fmla="val 33218"/>
              </a:avLst>
            </a:prstGeom>
            <a:solidFill>
              <a:srgbClr val="3366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9" name="Cube 78"/>
            <p:cNvSpPr/>
            <p:nvPr/>
          </p:nvSpPr>
          <p:spPr bwMode="auto">
            <a:xfrm>
              <a:off x="6324600" y="41148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0" name="Cube 79"/>
            <p:cNvSpPr/>
            <p:nvPr/>
          </p:nvSpPr>
          <p:spPr bwMode="auto">
            <a:xfrm>
              <a:off x="5715000" y="43434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1" name="Cube 80"/>
            <p:cNvSpPr/>
            <p:nvPr/>
          </p:nvSpPr>
          <p:spPr bwMode="auto">
            <a:xfrm>
              <a:off x="6096000" y="43434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2" name="Cube 81"/>
            <p:cNvSpPr/>
            <p:nvPr/>
          </p:nvSpPr>
          <p:spPr bwMode="auto">
            <a:xfrm>
              <a:off x="5943600" y="37338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4" name="Cube 83"/>
            <p:cNvSpPr/>
            <p:nvPr/>
          </p:nvSpPr>
          <p:spPr bwMode="auto">
            <a:xfrm>
              <a:off x="5715000" y="39624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5" name="Cube 84"/>
            <p:cNvSpPr/>
            <p:nvPr/>
          </p:nvSpPr>
          <p:spPr bwMode="auto">
            <a:xfrm>
              <a:off x="6096000" y="3962400"/>
              <a:ext cx="457200" cy="4572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7" name="TextBox 86"/>
            <p:cNvSpPr txBox="1"/>
            <p:nvPr/>
          </p:nvSpPr>
          <p:spPr>
            <a:xfrm>
              <a:off x="7010400" y="3733800"/>
              <a:ext cx="2057400" cy="914400"/>
            </a:xfrm>
            <a:prstGeom prst="rect">
              <a:avLst/>
            </a:prstGeom>
            <a:noFill/>
          </p:spPr>
          <p:txBody>
            <a:bodyPr wrap="square" lIns="0" tIns="0" rIns="0" bIns="0" rtlCol="0" anchor="ctr" anchorCtr="0">
              <a:noAutofit/>
            </a:bodyPr>
            <a:lstStyle/>
            <a:p>
              <a:r>
                <a:rPr lang="en-US" sz="1600" dirty="0" smtClean="0"/>
                <a:t>If using 9 MPI processes, process 0 might own 7 boxes</a:t>
              </a:r>
              <a:endParaRPr lang="en-US" sz="1600" dirty="0"/>
            </a:p>
          </p:txBody>
        </p:sp>
        <p:sp>
          <p:nvSpPr>
            <p:cNvPr id="88" name="Oval 87"/>
            <p:cNvSpPr/>
            <p:nvPr/>
          </p:nvSpPr>
          <p:spPr bwMode="auto">
            <a:xfrm>
              <a:off x="4572000" y="2667000"/>
              <a:ext cx="914400" cy="914400"/>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90" name="Straight Connector 89"/>
            <p:cNvCxnSpPr>
              <a:stCxn id="88" idx="5"/>
            </p:cNvCxnSpPr>
            <p:nvPr/>
          </p:nvCxnSpPr>
          <p:spPr bwMode="auto">
            <a:xfrm rot="16200000" flipH="1">
              <a:off x="5390589" y="3409388"/>
              <a:ext cx="362511" cy="438711"/>
            </a:xfrm>
            <a:prstGeom prst="line">
              <a:avLst/>
            </a:prstGeom>
            <a:solidFill>
              <a:schemeClr val="accent1"/>
            </a:solidFill>
            <a:ln w="19050" cap="flat" cmpd="sng" algn="ctr">
              <a:solidFill>
                <a:srgbClr val="FF0000"/>
              </a:solidFill>
              <a:prstDash val="solid"/>
              <a:round/>
              <a:headEnd type="none" w="med" len="med"/>
              <a:tailEnd type="stealth" w="lg" len="lg"/>
            </a:ln>
            <a:effectLst/>
          </p:spPr>
        </p:cxnSp>
      </p:grpSp>
      <p:grpSp>
        <p:nvGrpSpPr>
          <p:cNvPr id="224" name="Group 223"/>
          <p:cNvGrpSpPr/>
          <p:nvPr/>
        </p:nvGrpSpPr>
        <p:grpSpPr>
          <a:xfrm>
            <a:off x="5029200" y="3886200"/>
            <a:ext cx="3964509" cy="2671217"/>
            <a:chOff x="5029200" y="3886200"/>
            <a:chExt cx="3964509" cy="2671217"/>
          </a:xfrm>
        </p:grpSpPr>
        <p:grpSp>
          <p:nvGrpSpPr>
            <p:cNvPr id="222" name="Group 221"/>
            <p:cNvGrpSpPr/>
            <p:nvPr/>
          </p:nvGrpSpPr>
          <p:grpSpPr>
            <a:xfrm>
              <a:off x="7162800" y="4724400"/>
              <a:ext cx="1830909" cy="1833017"/>
              <a:chOff x="7239000" y="4798492"/>
              <a:chExt cx="1830909" cy="1833017"/>
            </a:xfrm>
          </p:grpSpPr>
          <p:sp>
            <p:nvSpPr>
              <p:cNvPr id="96" name="Cube 95"/>
              <p:cNvSpPr/>
              <p:nvPr/>
            </p:nvSpPr>
            <p:spPr bwMode="auto">
              <a:xfrm>
                <a:off x="7239000" y="4800600"/>
                <a:ext cx="1828800" cy="1828800"/>
              </a:xfrm>
              <a:prstGeom prst="cube">
                <a:avLst>
                  <a:gd name="adj" fmla="val 33218"/>
                </a:avLst>
              </a:prstGeom>
              <a:solidFill>
                <a:srgbClr val="66CCFF"/>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98" name="Straight Connector 97"/>
              <p:cNvCxnSpPr/>
              <p:nvPr/>
            </p:nvCxnSpPr>
            <p:spPr bwMode="auto">
              <a:xfrm rot="16200000" flipH="1">
                <a:off x="723900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99" name="Straight Connector 98"/>
              <p:cNvCxnSpPr/>
              <p:nvPr/>
            </p:nvCxnSpPr>
            <p:spPr bwMode="auto">
              <a:xfrm rot="16200000" flipH="1">
                <a:off x="73133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0" name="Straight Connector 99"/>
              <p:cNvCxnSpPr/>
              <p:nvPr/>
            </p:nvCxnSpPr>
            <p:spPr bwMode="auto">
              <a:xfrm rot="16200000" flipH="1">
                <a:off x="739114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1" name="Straight Connector 100"/>
              <p:cNvCxnSpPr/>
              <p:nvPr/>
            </p:nvCxnSpPr>
            <p:spPr bwMode="auto">
              <a:xfrm rot="16200000" flipH="1">
                <a:off x="746734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2" name="Straight Connector 101"/>
              <p:cNvCxnSpPr/>
              <p:nvPr/>
            </p:nvCxnSpPr>
            <p:spPr bwMode="auto">
              <a:xfrm rot="16200000" flipH="1">
                <a:off x="754354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3" name="Straight Connector 102"/>
              <p:cNvCxnSpPr/>
              <p:nvPr/>
            </p:nvCxnSpPr>
            <p:spPr bwMode="auto">
              <a:xfrm rot="16200000" flipH="1">
                <a:off x="761974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4" name="Straight Connector 103"/>
              <p:cNvCxnSpPr/>
              <p:nvPr/>
            </p:nvCxnSpPr>
            <p:spPr bwMode="auto">
              <a:xfrm rot="16200000" flipH="1">
                <a:off x="769594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5" name="Straight Connector 104"/>
              <p:cNvCxnSpPr/>
              <p:nvPr/>
            </p:nvCxnSpPr>
            <p:spPr bwMode="auto">
              <a:xfrm rot="16200000" flipH="1">
                <a:off x="7772140"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7" name="Straight Connector 106"/>
              <p:cNvCxnSpPr/>
              <p:nvPr/>
            </p:nvCxnSpPr>
            <p:spPr bwMode="auto">
              <a:xfrm rot="16200000" flipH="1">
                <a:off x="6702162"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8" name="Straight Connector 107"/>
              <p:cNvCxnSpPr/>
              <p:nvPr/>
            </p:nvCxnSpPr>
            <p:spPr bwMode="auto">
              <a:xfrm rot="16200000" flipH="1">
                <a:off x="67799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09" name="Straight Connector 108"/>
              <p:cNvCxnSpPr/>
              <p:nvPr/>
            </p:nvCxnSpPr>
            <p:spPr bwMode="auto">
              <a:xfrm rot="16200000" flipH="1">
                <a:off x="68561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0" name="Straight Connector 109"/>
              <p:cNvCxnSpPr/>
              <p:nvPr/>
            </p:nvCxnSpPr>
            <p:spPr bwMode="auto">
              <a:xfrm rot="16200000" flipH="1">
                <a:off x="69323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1" name="Straight Connector 110"/>
              <p:cNvCxnSpPr/>
              <p:nvPr/>
            </p:nvCxnSpPr>
            <p:spPr bwMode="auto">
              <a:xfrm rot="16200000" flipH="1">
                <a:off x="70085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2" name="Straight Connector 111"/>
              <p:cNvCxnSpPr/>
              <p:nvPr/>
            </p:nvCxnSpPr>
            <p:spPr bwMode="auto">
              <a:xfrm rot="16200000" flipH="1">
                <a:off x="70847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3" name="Straight Connector 112"/>
              <p:cNvCxnSpPr/>
              <p:nvPr/>
            </p:nvCxnSpPr>
            <p:spPr bwMode="auto">
              <a:xfrm rot="16200000" flipH="1">
                <a:off x="7160951" y="602006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6" name="Straight Connector 115"/>
              <p:cNvCxnSpPr/>
              <p:nvPr/>
            </p:nvCxnSpPr>
            <p:spPr bwMode="auto">
              <a:xfrm rot="10800000" flipH="1">
                <a:off x="7239001" y="601954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7" name="Straight Connector 116"/>
              <p:cNvCxnSpPr/>
              <p:nvPr/>
            </p:nvCxnSpPr>
            <p:spPr bwMode="auto">
              <a:xfrm rot="10800000" flipH="1">
                <a:off x="7239001" y="59451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8" name="Straight Connector 117"/>
              <p:cNvCxnSpPr/>
              <p:nvPr/>
            </p:nvCxnSpPr>
            <p:spPr bwMode="auto">
              <a:xfrm rot="10800000" flipH="1">
                <a:off x="7239001" y="586740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19" name="Straight Connector 118"/>
              <p:cNvCxnSpPr/>
              <p:nvPr/>
            </p:nvCxnSpPr>
            <p:spPr bwMode="auto">
              <a:xfrm rot="10800000" flipH="1">
                <a:off x="7239001" y="579120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0" name="Straight Connector 119"/>
              <p:cNvCxnSpPr/>
              <p:nvPr/>
            </p:nvCxnSpPr>
            <p:spPr bwMode="auto">
              <a:xfrm rot="10800000" flipH="1">
                <a:off x="7239001" y="571500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1" name="Straight Connector 120"/>
              <p:cNvCxnSpPr/>
              <p:nvPr/>
            </p:nvCxnSpPr>
            <p:spPr bwMode="auto">
              <a:xfrm rot="10800000" flipH="1">
                <a:off x="7239001" y="563880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2" name="Straight Connector 121"/>
              <p:cNvCxnSpPr/>
              <p:nvPr/>
            </p:nvCxnSpPr>
            <p:spPr bwMode="auto">
              <a:xfrm rot="10800000" flipH="1">
                <a:off x="7239001" y="556260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3" name="Straight Connector 122"/>
              <p:cNvCxnSpPr/>
              <p:nvPr/>
            </p:nvCxnSpPr>
            <p:spPr bwMode="auto">
              <a:xfrm rot="10800000" flipH="1">
                <a:off x="7239001" y="548640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4" name="Straight Connector 123"/>
              <p:cNvCxnSpPr/>
              <p:nvPr/>
            </p:nvCxnSpPr>
            <p:spPr bwMode="auto">
              <a:xfrm rot="10800000" flipH="1">
                <a:off x="7239001" y="6556379"/>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5" name="Straight Connector 124"/>
              <p:cNvCxnSpPr/>
              <p:nvPr/>
            </p:nvCxnSpPr>
            <p:spPr bwMode="auto">
              <a:xfrm rot="10800000" flipH="1">
                <a:off x="7239001" y="64785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6" name="Straight Connector 125"/>
              <p:cNvCxnSpPr/>
              <p:nvPr/>
            </p:nvCxnSpPr>
            <p:spPr bwMode="auto">
              <a:xfrm rot="10800000" flipH="1">
                <a:off x="7239001" y="64023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7" name="Straight Connector 126"/>
              <p:cNvCxnSpPr/>
              <p:nvPr/>
            </p:nvCxnSpPr>
            <p:spPr bwMode="auto">
              <a:xfrm rot="10800000" flipH="1">
                <a:off x="7239001" y="63261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8" name="Straight Connector 127"/>
              <p:cNvCxnSpPr/>
              <p:nvPr/>
            </p:nvCxnSpPr>
            <p:spPr bwMode="auto">
              <a:xfrm rot="10800000" flipH="1">
                <a:off x="7239001" y="62499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29" name="Straight Connector 128"/>
              <p:cNvCxnSpPr/>
              <p:nvPr/>
            </p:nvCxnSpPr>
            <p:spPr bwMode="auto">
              <a:xfrm rot="10800000" flipH="1">
                <a:off x="7239001" y="61737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0" name="Straight Connector 129"/>
              <p:cNvCxnSpPr/>
              <p:nvPr/>
            </p:nvCxnSpPr>
            <p:spPr bwMode="auto">
              <a:xfrm rot="10800000" flipH="1">
                <a:off x="7239001" y="6097590"/>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1" name="Straight Connector 130"/>
              <p:cNvCxnSpPr/>
              <p:nvPr/>
            </p:nvCxnSpPr>
            <p:spPr bwMode="auto">
              <a:xfrm rot="10800000" flipH="1">
                <a:off x="7315200" y="53324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2" name="Straight Connector 131"/>
              <p:cNvCxnSpPr/>
              <p:nvPr/>
            </p:nvCxnSpPr>
            <p:spPr bwMode="auto">
              <a:xfrm rot="10800000" flipH="1">
                <a:off x="7391400" y="52562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3" name="Straight Connector 132"/>
              <p:cNvCxnSpPr/>
              <p:nvPr/>
            </p:nvCxnSpPr>
            <p:spPr bwMode="auto">
              <a:xfrm rot="10800000" flipH="1">
                <a:off x="7467600" y="51800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4" name="Straight Connector 133"/>
              <p:cNvCxnSpPr/>
              <p:nvPr/>
            </p:nvCxnSpPr>
            <p:spPr bwMode="auto">
              <a:xfrm rot="10800000" flipH="1">
                <a:off x="7543800" y="51038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5" name="Straight Connector 134"/>
              <p:cNvCxnSpPr/>
              <p:nvPr/>
            </p:nvCxnSpPr>
            <p:spPr bwMode="auto">
              <a:xfrm rot="10800000" flipH="1">
                <a:off x="7620000" y="50276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6" name="Straight Connector 135"/>
              <p:cNvCxnSpPr/>
              <p:nvPr/>
            </p:nvCxnSpPr>
            <p:spPr bwMode="auto">
              <a:xfrm rot="10800000" flipH="1">
                <a:off x="7696200" y="49514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37" name="Straight Connector 136"/>
              <p:cNvCxnSpPr/>
              <p:nvPr/>
            </p:nvCxnSpPr>
            <p:spPr bwMode="auto">
              <a:xfrm rot="10800000" flipH="1">
                <a:off x="7772400" y="48752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47" name="Straight Connector 146"/>
              <p:cNvCxnSpPr/>
              <p:nvPr/>
            </p:nvCxnSpPr>
            <p:spPr bwMode="auto">
              <a:xfrm rot="10800000" flipH="1">
                <a:off x="7848600" y="4799011"/>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49" name="Straight Connector 148"/>
              <p:cNvCxnSpPr/>
              <p:nvPr/>
            </p:nvCxnSpPr>
            <p:spPr bwMode="auto">
              <a:xfrm rot="10800000" flipH="1">
                <a:off x="7269480" y="53705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0" name="Straight Connector 149"/>
              <p:cNvCxnSpPr/>
              <p:nvPr/>
            </p:nvCxnSpPr>
            <p:spPr bwMode="auto">
              <a:xfrm rot="10800000" flipH="1">
                <a:off x="7345680" y="52943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1" name="Straight Connector 150"/>
              <p:cNvCxnSpPr/>
              <p:nvPr/>
            </p:nvCxnSpPr>
            <p:spPr bwMode="auto">
              <a:xfrm rot="10800000" flipH="1">
                <a:off x="7421880" y="52181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2" name="Straight Connector 151"/>
              <p:cNvCxnSpPr/>
              <p:nvPr/>
            </p:nvCxnSpPr>
            <p:spPr bwMode="auto">
              <a:xfrm rot="10800000" flipH="1">
                <a:off x="7498080" y="51419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3" name="Straight Connector 152"/>
              <p:cNvCxnSpPr/>
              <p:nvPr/>
            </p:nvCxnSpPr>
            <p:spPr bwMode="auto">
              <a:xfrm rot="10800000" flipH="1">
                <a:off x="7574280" y="50657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4" name="Straight Connector 153"/>
              <p:cNvCxnSpPr/>
              <p:nvPr/>
            </p:nvCxnSpPr>
            <p:spPr bwMode="auto">
              <a:xfrm rot="10800000" flipH="1">
                <a:off x="7650480" y="49895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5" name="Straight Connector 154"/>
              <p:cNvCxnSpPr/>
              <p:nvPr/>
            </p:nvCxnSpPr>
            <p:spPr bwMode="auto">
              <a:xfrm rot="10800000" flipH="1">
                <a:off x="7726680" y="49133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6" name="Straight Connector 155"/>
              <p:cNvCxnSpPr/>
              <p:nvPr/>
            </p:nvCxnSpPr>
            <p:spPr bwMode="auto">
              <a:xfrm rot="10800000" flipH="1">
                <a:off x="7802880" y="4837176"/>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59" name="Straight Connector 158"/>
              <p:cNvCxnSpPr/>
              <p:nvPr/>
            </p:nvCxnSpPr>
            <p:spPr bwMode="auto">
              <a:xfrm rot="16200000">
                <a:off x="7886505" y="59722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0" name="Straight Connector 159"/>
              <p:cNvCxnSpPr/>
              <p:nvPr/>
            </p:nvCxnSpPr>
            <p:spPr bwMode="auto">
              <a:xfrm rot="16200000">
                <a:off x="7962705" y="58960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1" name="Straight Connector 160"/>
              <p:cNvCxnSpPr/>
              <p:nvPr/>
            </p:nvCxnSpPr>
            <p:spPr bwMode="auto">
              <a:xfrm rot="16200000">
                <a:off x="8038905" y="58198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2" name="Straight Connector 161"/>
              <p:cNvCxnSpPr/>
              <p:nvPr/>
            </p:nvCxnSpPr>
            <p:spPr bwMode="auto">
              <a:xfrm rot="16200000">
                <a:off x="8115105" y="57436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3" name="Straight Connector 162"/>
              <p:cNvCxnSpPr/>
              <p:nvPr/>
            </p:nvCxnSpPr>
            <p:spPr bwMode="auto">
              <a:xfrm rot="16200000">
                <a:off x="8191305" y="56674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4" name="Straight Connector 163"/>
              <p:cNvCxnSpPr/>
              <p:nvPr/>
            </p:nvCxnSpPr>
            <p:spPr bwMode="auto">
              <a:xfrm rot="16200000">
                <a:off x="8267505" y="55912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5" name="Straight Connector 164"/>
              <p:cNvCxnSpPr/>
              <p:nvPr/>
            </p:nvCxnSpPr>
            <p:spPr bwMode="auto">
              <a:xfrm rot="16200000">
                <a:off x="8343705" y="55150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6" name="Straight Connector 165"/>
              <p:cNvCxnSpPr/>
              <p:nvPr/>
            </p:nvCxnSpPr>
            <p:spPr bwMode="auto">
              <a:xfrm rot="16200000">
                <a:off x="8419905" y="543883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7" name="Straight Connector 166"/>
              <p:cNvCxnSpPr/>
              <p:nvPr/>
            </p:nvCxnSpPr>
            <p:spPr bwMode="auto">
              <a:xfrm rot="16200000">
                <a:off x="7848340" y="60179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8" name="Straight Connector 167"/>
              <p:cNvCxnSpPr/>
              <p:nvPr/>
            </p:nvCxnSpPr>
            <p:spPr bwMode="auto">
              <a:xfrm rot="16200000">
                <a:off x="7924540" y="59417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69" name="Straight Connector 168"/>
              <p:cNvCxnSpPr/>
              <p:nvPr/>
            </p:nvCxnSpPr>
            <p:spPr bwMode="auto">
              <a:xfrm rot="16200000">
                <a:off x="8000740" y="58655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70" name="Straight Connector 169"/>
              <p:cNvCxnSpPr/>
              <p:nvPr/>
            </p:nvCxnSpPr>
            <p:spPr bwMode="auto">
              <a:xfrm rot="16200000">
                <a:off x="8076940" y="57893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71" name="Straight Connector 170"/>
              <p:cNvCxnSpPr/>
              <p:nvPr/>
            </p:nvCxnSpPr>
            <p:spPr bwMode="auto">
              <a:xfrm rot="16200000">
                <a:off x="8153140" y="57131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72" name="Straight Connector 171"/>
              <p:cNvCxnSpPr/>
              <p:nvPr/>
            </p:nvCxnSpPr>
            <p:spPr bwMode="auto">
              <a:xfrm rot="16200000">
                <a:off x="8229340" y="56369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73" name="Straight Connector 172"/>
              <p:cNvCxnSpPr/>
              <p:nvPr/>
            </p:nvCxnSpPr>
            <p:spPr bwMode="auto">
              <a:xfrm rot="16200000">
                <a:off x="8305540" y="55607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74" name="Straight Connector 173"/>
              <p:cNvCxnSpPr/>
              <p:nvPr/>
            </p:nvCxnSpPr>
            <p:spPr bwMode="auto">
              <a:xfrm rot="16200000">
                <a:off x="8381740" y="5484552"/>
                <a:ext cx="1221309" cy="1588"/>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75" name="Straight Connector 174"/>
              <p:cNvCxnSpPr/>
              <p:nvPr/>
            </p:nvCxnSpPr>
            <p:spPr bwMode="auto">
              <a:xfrm rot="5400000">
                <a:off x="73141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3" name="Straight Connector 182"/>
              <p:cNvCxnSpPr/>
              <p:nvPr/>
            </p:nvCxnSpPr>
            <p:spPr bwMode="auto">
              <a:xfrm rot="5400000">
                <a:off x="73903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4" name="Straight Connector 183"/>
              <p:cNvCxnSpPr/>
              <p:nvPr/>
            </p:nvCxnSpPr>
            <p:spPr bwMode="auto">
              <a:xfrm rot="5400000">
                <a:off x="74665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5" name="Straight Connector 184"/>
              <p:cNvCxnSpPr/>
              <p:nvPr/>
            </p:nvCxnSpPr>
            <p:spPr bwMode="auto">
              <a:xfrm rot="5400000">
                <a:off x="75427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6" name="Straight Connector 185"/>
              <p:cNvCxnSpPr/>
              <p:nvPr/>
            </p:nvCxnSpPr>
            <p:spPr bwMode="auto">
              <a:xfrm rot="5400000">
                <a:off x="76189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7" name="Straight Connector 186"/>
              <p:cNvCxnSpPr/>
              <p:nvPr/>
            </p:nvCxnSpPr>
            <p:spPr bwMode="auto">
              <a:xfrm rot="5400000">
                <a:off x="76951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8" name="Straight Connector 187"/>
              <p:cNvCxnSpPr/>
              <p:nvPr/>
            </p:nvCxnSpPr>
            <p:spPr bwMode="auto">
              <a:xfrm rot="5400000">
                <a:off x="77713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89" name="Straight Connector 188"/>
              <p:cNvCxnSpPr/>
              <p:nvPr/>
            </p:nvCxnSpPr>
            <p:spPr bwMode="auto">
              <a:xfrm rot="5400000">
                <a:off x="78475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0" name="Straight Connector 189"/>
              <p:cNvCxnSpPr/>
              <p:nvPr/>
            </p:nvCxnSpPr>
            <p:spPr bwMode="auto">
              <a:xfrm rot="5400000">
                <a:off x="79237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1" name="Straight Connector 190"/>
              <p:cNvCxnSpPr/>
              <p:nvPr/>
            </p:nvCxnSpPr>
            <p:spPr bwMode="auto">
              <a:xfrm rot="5400000">
                <a:off x="79999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2" name="Straight Connector 191"/>
              <p:cNvCxnSpPr/>
              <p:nvPr/>
            </p:nvCxnSpPr>
            <p:spPr bwMode="auto">
              <a:xfrm rot="5400000">
                <a:off x="80761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3" name="Straight Connector 192"/>
              <p:cNvCxnSpPr/>
              <p:nvPr/>
            </p:nvCxnSpPr>
            <p:spPr bwMode="auto">
              <a:xfrm rot="5400000">
                <a:off x="81523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4" name="Straight Connector 193"/>
              <p:cNvCxnSpPr/>
              <p:nvPr/>
            </p:nvCxnSpPr>
            <p:spPr bwMode="auto">
              <a:xfrm rot="5400000">
                <a:off x="82285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5" name="Straight Connector 194"/>
              <p:cNvCxnSpPr/>
              <p:nvPr/>
            </p:nvCxnSpPr>
            <p:spPr bwMode="auto">
              <a:xfrm rot="5400000">
                <a:off x="83047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6" name="Straight Connector 195"/>
              <p:cNvCxnSpPr/>
              <p:nvPr/>
            </p:nvCxnSpPr>
            <p:spPr bwMode="auto">
              <a:xfrm rot="5400000">
                <a:off x="8380948" y="47995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7" name="Straight Connector 196"/>
              <p:cNvCxnSpPr/>
              <p:nvPr/>
            </p:nvCxnSpPr>
            <p:spPr bwMode="auto">
              <a:xfrm rot="5400000">
                <a:off x="8457148" y="48757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8" name="Straight Connector 197"/>
              <p:cNvCxnSpPr/>
              <p:nvPr/>
            </p:nvCxnSpPr>
            <p:spPr bwMode="auto">
              <a:xfrm rot="5400000">
                <a:off x="8457145" y="4951945"/>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199" name="Straight Connector 198"/>
              <p:cNvCxnSpPr/>
              <p:nvPr/>
            </p:nvCxnSpPr>
            <p:spPr bwMode="auto">
              <a:xfrm rot="5400000">
                <a:off x="8457142" y="50302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0" name="Straight Connector 199"/>
              <p:cNvCxnSpPr/>
              <p:nvPr/>
            </p:nvCxnSpPr>
            <p:spPr bwMode="auto">
              <a:xfrm rot="5400000">
                <a:off x="8457139" y="51064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1" name="Straight Connector 200"/>
              <p:cNvCxnSpPr/>
              <p:nvPr/>
            </p:nvCxnSpPr>
            <p:spPr bwMode="auto">
              <a:xfrm rot="5400000">
                <a:off x="8457136" y="51826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2" name="Straight Connector 201"/>
              <p:cNvCxnSpPr/>
              <p:nvPr/>
            </p:nvCxnSpPr>
            <p:spPr bwMode="auto">
              <a:xfrm rot="5400000">
                <a:off x="8457133" y="52588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3" name="Straight Connector 202"/>
              <p:cNvCxnSpPr/>
              <p:nvPr/>
            </p:nvCxnSpPr>
            <p:spPr bwMode="auto">
              <a:xfrm rot="5400000">
                <a:off x="8457130" y="53350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4" name="Straight Connector 203"/>
              <p:cNvCxnSpPr/>
              <p:nvPr/>
            </p:nvCxnSpPr>
            <p:spPr bwMode="auto">
              <a:xfrm rot="5400000">
                <a:off x="8457127" y="54112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5" name="Straight Connector 204"/>
              <p:cNvCxnSpPr/>
              <p:nvPr/>
            </p:nvCxnSpPr>
            <p:spPr bwMode="auto">
              <a:xfrm rot="5400000">
                <a:off x="8457124" y="54874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6" name="Straight Connector 205"/>
              <p:cNvCxnSpPr/>
              <p:nvPr/>
            </p:nvCxnSpPr>
            <p:spPr bwMode="auto">
              <a:xfrm rot="5400000">
                <a:off x="8457121" y="55636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7" name="Straight Connector 206"/>
              <p:cNvCxnSpPr/>
              <p:nvPr/>
            </p:nvCxnSpPr>
            <p:spPr bwMode="auto">
              <a:xfrm rot="5400000">
                <a:off x="8457118" y="56398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8" name="Straight Connector 207"/>
              <p:cNvCxnSpPr/>
              <p:nvPr/>
            </p:nvCxnSpPr>
            <p:spPr bwMode="auto">
              <a:xfrm rot="5400000">
                <a:off x="8457115" y="57160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09" name="Straight Connector 208"/>
              <p:cNvCxnSpPr/>
              <p:nvPr/>
            </p:nvCxnSpPr>
            <p:spPr bwMode="auto">
              <a:xfrm rot="5400000">
                <a:off x="8457112" y="57922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10" name="Straight Connector 209"/>
              <p:cNvCxnSpPr/>
              <p:nvPr/>
            </p:nvCxnSpPr>
            <p:spPr bwMode="auto">
              <a:xfrm rot="5400000">
                <a:off x="8457109" y="58684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cxnSp>
            <p:nvCxnSpPr>
              <p:cNvPr id="211" name="Straight Connector 210"/>
              <p:cNvCxnSpPr/>
              <p:nvPr/>
            </p:nvCxnSpPr>
            <p:spPr bwMode="auto">
              <a:xfrm rot="5400000">
                <a:off x="8457106" y="5944653"/>
                <a:ext cx="611707" cy="609602"/>
              </a:xfrm>
              <a:prstGeom prst="line">
                <a:avLst/>
              </a:prstGeom>
              <a:solidFill>
                <a:schemeClr val="accent1"/>
              </a:solidFill>
              <a:ln w="3175" cap="flat" cmpd="sng" algn="ctr">
                <a:solidFill>
                  <a:schemeClr val="tx1">
                    <a:alpha val="25000"/>
                  </a:schemeClr>
                </a:solidFill>
                <a:prstDash val="solid"/>
                <a:round/>
                <a:headEnd type="none" w="med" len="med"/>
                <a:tailEnd type="none" w="med" len="med"/>
              </a:ln>
              <a:effectLst/>
            </p:spPr>
          </p:cxnSp>
        </p:grpSp>
        <p:sp>
          <p:nvSpPr>
            <p:cNvPr id="213" name="TextBox 212"/>
            <p:cNvSpPr txBox="1"/>
            <p:nvPr/>
          </p:nvSpPr>
          <p:spPr>
            <a:xfrm>
              <a:off x="5029200" y="5334000"/>
              <a:ext cx="2057400" cy="1219200"/>
            </a:xfrm>
            <a:prstGeom prst="rect">
              <a:avLst/>
            </a:prstGeom>
            <a:noFill/>
          </p:spPr>
          <p:txBody>
            <a:bodyPr wrap="square" lIns="0" tIns="0" rIns="0" bIns="0" rtlCol="0" anchor="ctr" anchorCtr="0">
              <a:noAutofit/>
            </a:bodyPr>
            <a:lstStyle/>
            <a:p>
              <a:pPr algn="r"/>
              <a:r>
                <a:rPr lang="en-US" sz="1600" dirty="0" smtClean="0"/>
                <a:t>In this example, each box is comprised of 16</a:t>
              </a:r>
              <a:r>
                <a:rPr lang="en-US" sz="1600" baseline="30000" dirty="0" smtClean="0"/>
                <a:t>3</a:t>
              </a:r>
              <a:r>
                <a:rPr lang="en-US" sz="1600" dirty="0" smtClean="0"/>
                <a:t> cells</a:t>
              </a:r>
              <a:endParaRPr lang="en-US" sz="1600" dirty="0"/>
            </a:p>
          </p:txBody>
        </p:sp>
        <p:sp>
          <p:nvSpPr>
            <p:cNvPr id="215" name="Oval 214"/>
            <p:cNvSpPr/>
            <p:nvPr/>
          </p:nvSpPr>
          <p:spPr bwMode="auto">
            <a:xfrm>
              <a:off x="6019799" y="3886200"/>
              <a:ext cx="609601" cy="609600"/>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216" name="Straight Connector 215"/>
            <p:cNvCxnSpPr>
              <a:stCxn id="215" idx="5"/>
            </p:cNvCxnSpPr>
            <p:nvPr/>
          </p:nvCxnSpPr>
          <p:spPr bwMode="auto">
            <a:xfrm rot="16200000" flipH="1">
              <a:off x="6578226" y="4368426"/>
              <a:ext cx="622674" cy="698874"/>
            </a:xfrm>
            <a:prstGeom prst="line">
              <a:avLst/>
            </a:prstGeom>
            <a:solidFill>
              <a:schemeClr val="accent1"/>
            </a:solidFill>
            <a:ln w="19050" cap="flat" cmpd="sng" algn="ctr">
              <a:solidFill>
                <a:srgbClr val="FF0000"/>
              </a:solidFill>
              <a:prstDash val="solid"/>
              <a:round/>
              <a:headEnd type="none" w="med" len="med"/>
              <a:tailEnd type="stealth" w="lg" len="lg"/>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sp>
        <p:nvSpPr>
          <p:cNvPr id="3" name="Content Placeholder 2"/>
          <p:cNvSpPr>
            <a:spLocks noGrp="1"/>
          </p:cNvSpPr>
          <p:nvPr>
            <p:ph idx="1"/>
          </p:nvPr>
        </p:nvSpPr>
        <p:spPr/>
        <p:txBody>
          <a:bodyPr/>
          <a:lstStyle/>
          <a:p>
            <a:r>
              <a:rPr lang="en-US" b="1" dirty="0" smtClean="0"/>
              <a:t>Procurement Benchmarks</a:t>
            </a:r>
          </a:p>
          <a:p>
            <a:pPr lvl="1"/>
            <a:r>
              <a:rPr lang="en-US" dirty="0" smtClean="0"/>
              <a:t>e.g. NERSC, Trinity, CORAL, etc…</a:t>
            </a:r>
          </a:p>
          <a:p>
            <a:pPr lvl="1"/>
            <a:r>
              <a:rPr lang="en-US" dirty="0" smtClean="0"/>
              <a:t>highly tailored to meet the current computing needs of each center</a:t>
            </a:r>
          </a:p>
          <a:p>
            <a:pPr lvl="1"/>
            <a:r>
              <a:rPr lang="en-US" b="1" dirty="0" smtClean="0">
                <a:solidFill>
                  <a:srgbClr val="FF0080"/>
                </a:solidFill>
              </a:rPr>
              <a:t>often full applications (hard to rewrite/port)</a:t>
            </a:r>
          </a:p>
          <a:p>
            <a:pPr lvl="1"/>
            <a:r>
              <a:rPr lang="en-US" dirty="0" smtClean="0"/>
              <a:t>time-consuming benchmarking process</a:t>
            </a:r>
          </a:p>
          <a:p>
            <a:pPr lvl="1"/>
            <a:r>
              <a:rPr lang="en-US" dirty="0" smtClean="0"/>
              <a:t>difficult to use as drivers for CS and architecture research</a:t>
            </a:r>
          </a:p>
          <a:p>
            <a:pPr lvl="1"/>
            <a:r>
              <a:rPr lang="en-US" b="1" dirty="0" smtClean="0">
                <a:solidFill>
                  <a:srgbClr val="FF0080"/>
                </a:solidFill>
              </a:rPr>
              <a:t>rarely run on more than one system (impossible to compare)</a:t>
            </a:r>
          </a:p>
          <a:p>
            <a:pPr lvl="1"/>
            <a:endParaRPr lang="en-US" dirty="0" smtClean="0"/>
          </a:p>
          <a:p>
            <a:r>
              <a:rPr lang="en-US" b="1" dirty="0" smtClean="0"/>
              <a:t>General Benchmarks</a:t>
            </a:r>
          </a:p>
          <a:p>
            <a:pPr lvl="1"/>
            <a:r>
              <a:rPr lang="en-US" dirty="0" smtClean="0"/>
              <a:t>e.g. STREAM, HPL, NPB, HPCC, …</a:t>
            </a:r>
          </a:p>
          <a:p>
            <a:pPr lvl="1"/>
            <a:r>
              <a:rPr lang="en-US" dirty="0" smtClean="0"/>
              <a:t>much simpler (range from kernels to numerical methods)</a:t>
            </a:r>
          </a:p>
          <a:p>
            <a:pPr lvl="1"/>
            <a:r>
              <a:rPr lang="en-US" dirty="0" smtClean="0"/>
              <a:t>easily ported from one system to another</a:t>
            </a:r>
          </a:p>
          <a:p>
            <a:pPr lvl="1"/>
            <a:r>
              <a:rPr lang="en-US" b="1" dirty="0" smtClean="0">
                <a:solidFill>
                  <a:srgbClr val="0000FF"/>
                </a:solidFill>
              </a:rPr>
              <a:t>long-lived (makes it possible to observe trends)</a:t>
            </a:r>
          </a:p>
          <a:p>
            <a:pPr lvl="1"/>
            <a:r>
              <a:rPr lang="en-US" dirty="0" smtClean="0"/>
              <a:t>common drivers for CS and architecture research, but can become disconnected from applications</a:t>
            </a:r>
          </a:p>
          <a:p>
            <a:pPr lvl="1"/>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Threading</a:t>
            </a:r>
            <a:endParaRPr lang="en-US" dirty="0"/>
          </a:p>
        </p:txBody>
      </p:sp>
      <p:sp>
        <p:nvSpPr>
          <p:cNvPr id="3" name="Content Placeholder 2"/>
          <p:cNvSpPr>
            <a:spLocks noGrp="1"/>
          </p:cNvSpPr>
          <p:nvPr>
            <p:ph idx="1"/>
          </p:nvPr>
        </p:nvSpPr>
        <p:spPr/>
        <p:txBody>
          <a:bodyPr/>
          <a:lstStyle/>
          <a:p>
            <a:r>
              <a:rPr lang="en-US" sz="1800" dirty="0" err="1" smtClean="0"/>
              <a:t>OpenMP</a:t>
            </a:r>
            <a:r>
              <a:rPr lang="en-US" sz="1800" dirty="0" smtClean="0"/>
              <a:t> performance and level of support varies substantially from compiler to compiler and even from architecture to architecture</a:t>
            </a:r>
          </a:p>
          <a:p>
            <a:pPr lvl="1"/>
            <a:r>
              <a:rPr lang="en-US" sz="1200" dirty="0" smtClean="0"/>
              <a:t>Intel CC </a:t>
            </a:r>
            <a:r>
              <a:rPr lang="en-US" sz="1200" dirty="0" err="1" smtClean="0"/>
              <a:t>vs</a:t>
            </a:r>
            <a:r>
              <a:rPr lang="en-US" sz="1200" dirty="0" smtClean="0"/>
              <a:t> GNU vs. XL/C</a:t>
            </a:r>
          </a:p>
          <a:p>
            <a:pPr lvl="1"/>
            <a:r>
              <a:rPr lang="en-US" sz="1200" dirty="0" smtClean="0"/>
              <a:t>Xeon vs. Xeon Phi</a:t>
            </a:r>
          </a:p>
          <a:p>
            <a:r>
              <a:rPr lang="en-US" sz="1800" dirty="0" smtClean="0"/>
              <a:t>In order to affect performance (and performance portability) a process’s list of boxes is flattened into a list of roughly uniformly sized tiles.</a:t>
            </a:r>
          </a:p>
          <a:p>
            <a:pPr lvl="1"/>
            <a:r>
              <a:rPr lang="en-US" sz="1200" dirty="0" smtClean="0"/>
              <a:t>all operators (stencils, vector-vector, norms, etc…)</a:t>
            </a:r>
          </a:p>
          <a:p>
            <a:pPr lvl="1"/>
            <a:r>
              <a:rPr lang="en-US" sz="1200" dirty="0" smtClean="0"/>
              <a:t>ghost zone exchanges (buffer packing/unpacking)</a:t>
            </a:r>
          </a:p>
          <a:p>
            <a:pPr lvl="1"/>
            <a:r>
              <a:rPr lang="en-US" sz="1200" dirty="0" smtClean="0"/>
              <a:t>boundary conditions</a:t>
            </a:r>
          </a:p>
          <a:p>
            <a:pPr lvl="1"/>
            <a:r>
              <a:rPr lang="en-US" sz="1200" dirty="0" smtClean="0"/>
              <a:t>restriction (including MPI buffer packing/unpacking)</a:t>
            </a:r>
          </a:p>
          <a:p>
            <a:pPr lvl="1"/>
            <a:r>
              <a:rPr lang="en-US" sz="1200" dirty="0" smtClean="0"/>
              <a:t>interpolation (including MPI buffer packing/unpacking)</a:t>
            </a:r>
          </a:p>
          <a:p>
            <a:r>
              <a:rPr lang="en-US" sz="1800" b="1" dirty="0" smtClean="0"/>
              <a:t>#</a:t>
            </a:r>
            <a:r>
              <a:rPr lang="en-US" sz="1800" b="1" dirty="0" err="1" smtClean="0"/>
              <a:t>pragma</a:t>
            </a:r>
            <a:r>
              <a:rPr lang="en-US" sz="1800" b="1" dirty="0" smtClean="0"/>
              <a:t> </a:t>
            </a:r>
            <a:r>
              <a:rPr lang="en-US" sz="1800" b="1" dirty="0" err="1" smtClean="0"/>
              <a:t>omp</a:t>
            </a:r>
            <a:r>
              <a:rPr lang="en-US" sz="1800" b="1" dirty="0" smtClean="0"/>
              <a:t> parallel for </a:t>
            </a:r>
            <a:r>
              <a:rPr lang="en-US" sz="1800" dirty="0" smtClean="0"/>
              <a:t>is used to iterate over the list of tiles (portable)</a:t>
            </a:r>
          </a:p>
          <a:p>
            <a:r>
              <a:rPr lang="en-US" sz="1800" dirty="0" smtClean="0"/>
              <a:t>The tile size is tuning parameter…</a:t>
            </a:r>
          </a:p>
          <a:p>
            <a:pPr lvl="1"/>
            <a:r>
              <a:rPr lang="en-US" sz="1200" dirty="0" smtClean="0"/>
              <a:t>default tile size of 8x8 works well on Xeon architectures. </a:t>
            </a:r>
          </a:p>
          <a:p>
            <a:pPr lvl="1"/>
            <a:r>
              <a:rPr lang="en-US" sz="1200" dirty="0" smtClean="0"/>
              <a:t>2x2 works well on Xeon Phi’s</a:t>
            </a:r>
          </a:p>
          <a:p>
            <a:pPr lvl="1"/>
            <a:r>
              <a:rPr lang="en-US" sz="1200" dirty="0" smtClean="0"/>
              <a:t>32x32 works well on K</a:t>
            </a:r>
          </a:p>
          <a:p>
            <a:pPr lvl="1"/>
            <a:r>
              <a:rPr lang="en-US" sz="1200" dirty="0" smtClean="0"/>
              <a:t>32x1 works well on BGQ </a:t>
            </a:r>
          </a:p>
          <a:p>
            <a:r>
              <a:rPr lang="en-US" sz="1800" dirty="0" smtClean="0"/>
              <a:t>When NUMA is properly exploited, the </a:t>
            </a:r>
            <a:r>
              <a:rPr lang="en-US" sz="1800" dirty="0" err="1" smtClean="0"/>
              <a:t>MPI+OpenMP</a:t>
            </a:r>
            <a:r>
              <a:rPr lang="en-US" sz="1800" dirty="0" smtClean="0"/>
              <a:t> implementation is comparable to flat MPI</a:t>
            </a:r>
          </a:p>
          <a:p>
            <a:pPr lvl="1"/>
            <a:r>
              <a:rPr lang="en-US" sz="1200" dirty="0" err="1" smtClean="0"/>
              <a:t>OpenMPI</a:t>
            </a:r>
            <a:r>
              <a:rPr lang="en-US" sz="1200" dirty="0" smtClean="0"/>
              <a:t> on K and MPICH on BGQ have O(P</a:t>
            </a:r>
            <a:r>
              <a:rPr lang="en-US" sz="1200" baseline="30000" dirty="0" smtClean="0"/>
              <a:t>2</a:t>
            </a:r>
            <a:r>
              <a:rPr lang="en-US" sz="1200" dirty="0" smtClean="0"/>
              <a:t>) </a:t>
            </a:r>
            <a:r>
              <a:rPr lang="en-US" sz="1200" dirty="0" err="1" smtClean="0"/>
              <a:t>MPI_Comm_split</a:t>
            </a:r>
            <a:r>
              <a:rPr lang="en-US" sz="1200" dirty="0" smtClean="0"/>
              <a:t> scaling problems (P=3M processes)</a:t>
            </a:r>
          </a:p>
          <a:p>
            <a:pPr lvl="1"/>
            <a:r>
              <a:rPr lang="en-US" sz="1200" dirty="0" smtClean="0"/>
              <a:t>High performance networks need multiple processes to saturate the network.</a:t>
            </a:r>
          </a:p>
          <a:p>
            <a:endParaRPr lang="en-US" sz="18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6400" dirty="0" smtClean="0"/>
              <a:t>HPGMG-FV</a:t>
            </a:r>
            <a:br>
              <a:rPr lang="en-US" sz="6400" dirty="0" smtClean="0"/>
            </a:br>
            <a:r>
              <a:rPr lang="en-US" sz="6400" dirty="0" smtClean="0"/>
              <a:t>Performance</a:t>
            </a:r>
            <a:endParaRPr lang="en-US" sz="6400"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A6688060-3351-004F-BDDD-4D2330D7A48F}"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Scaling Experiments</a:t>
            </a:r>
            <a:endParaRPr lang="en-US" dirty="0"/>
          </a:p>
        </p:txBody>
      </p:sp>
      <p:sp>
        <p:nvSpPr>
          <p:cNvPr id="3" name="Content Placeholder 2"/>
          <p:cNvSpPr>
            <a:spLocks noGrp="1"/>
          </p:cNvSpPr>
          <p:nvPr>
            <p:ph idx="1"/>
          </p:nvPr>
        </p:nvSpPr>
        <p:spPr/>
        <p:txBody>
          <a:bodyPr/>
          <a:lstStyle/>
          <a:p>
            <a:r>
              <a:rPr lang="en-US" dirty="0" smtClean="0"/>
              <a:t>Examine weak scaling HPGMG-FV performance on various systems</a:t>
            </a:r>
          </a:p>
          <a:p>
            <a:pPr lvl="1"/>
            <a:r>
              <a:rPr lang="en-US" sz="1600" dirty="0" smtClean="0"/>
              <a:t>Fix the problem size to 2M DOF/NUMA node (</a:t>
            </a:r>
            <a:r>
              <a:rPr lang="en-US" sz="1600" b="1" dirty="0" smtClean="0">
                <a:solidFill>
                  <a:srgbClr val="0000FF"/>
                </a:solidFill>
              </a:rPr>
              <a:t>128</a:t>
            </a:r>
            <a:r>
              <a:rPr lang="en-US" sz="1600" b="1" baseline="30000" dirty="0" smtClean="0">
                <a:solidFill>
                  <a:srgbClr val="0000FF"/>
                </a:solidFill>
              </a:rPr>
              <a:t>3</a:t>
            </a:r>
            <a:r>
              <a:rPr lang="en-US" sz="1600" b="1" dirty="0" smtClean="0">
                <a:solidFill>
                  <a:srgbClr val="0000FF"/>
                </a:solidFill>
              </a:rPr>
              <a:t> / NUMA node</a:t>
            </a:r>
            <a:r>
              <a:rPr lang="en-US" sz="1600" dirty="0" smtClean="0"/>
              <a:t>)</a:t>
            </a:r>
          </a:p>
          <a:p>
            <a:pPr lvl="1"/>
            <a:r>
              <a:rPr lang="en-US" sz="1600" dirty="0" smtClean="0"/>
              <a:t>provides apples-to-apples comparison</a:t>
            </a:r>
          </a:p>
          <a:p>
            <a:pPr lvl="1">
              <a:buNone/>
            </a:pPr>
            <a:r>
              <a:rPr lang="en-US" sz="1600" dirty="0" smtClean="0"/>
              <a:t>	(at a given scale, all machines will solve the same problem in the same way)</a:t>
            </a:r>
          </a:p>
          <a:p>
            <a:pPr lvl="1"/>
            <a:r>
              <a:rPr lang="en-US" sz="1600" dirty="0" smtClean="0"/>
              <a:t>Allows us to quantify HPGMG performance as function of…</a:t>
            </a:r>
          </a:p>
          <a:p>
            <a:pPr lvl="2"/>
            <a:r>
              <a:rPr lang="en-US" sz="1200" dirty="0" smtClean="0"/>
              <a:t>Processor performance</a:t>
            </a:r>
          </a:p>
          <a:p>
            <a:pPr lvl="2"/>
            <a:r>
              <a:rPr lang="en-US" sz="1200" dirty="0" smtClean="0"/>
              <a:t>DRAM bandwidth</a:t>
            </a:r>
          </a:p>
          <a:p>
            <a:pPr lvl="2"/>
            <a:r>
              <a:rPr lang="en-US" sz="1200" dirty="0" smtClean="0"/>
              <a:t>Network topology (Torus, Tree, Dragonfly, etc…)</a:t>
            </a:r>
          </a:p>
          <a:p>
            <a:pPr lvl="2"/>
            <a:r>
              <a:rPr lang="en-US" sz="1200" dirty="0" smtClean="0"/>
              <a:t>etc…</a:t>
            </a:r>
          </a:p>
          <a:p>
            <a:endParaRPr lang="en-US" sz="1800" dirty="0" smtClean="0"/>
          </a:p>
          <a:p>
            <a:r>
              <a:rPr lang="en-US" dirty="0" smtClean="0"/>
              <a:t>We plot time-to-solution as a function of concurrency</a:t>
            </a:r>
          </a:p>
          <a:p>
            <a:pPr lvl="1"/>
            <a:r>
              <a:rPr lang="en-US" sz="1600" b="1" dirty="0" smtClean="0">
                <a:solidFill>
                  <a:srgbClr val="0000FF"/>
                </a:solidFill>
              </a:rPr>
              <a:t>Flat curve </a:t>
            </a:r>
            <a:r>
              <a:rPr lang="en-US" sz="1600" dirty="0" smtClean="0"/>
              <a:t>is perfect scaling (better networks)</a:t>
            </a:r>
          </a:p>
          <a:p>
            <a:pPr lvl="1"/>
            <a:r>
              <a:rPr lang="en-US" sz="1600" b="1" dirty="0" smtClean="0">
                <a:solidFill>
                  <a:srgbClr val="0000FF"/>
                </a:solidFill>
              </a:rPr>
              <a:t>Lower curves </a:t>
            </a:r>
            <a:r>
              <a:rPr lang="en-US" sz="1600" dirty="0" smtClean="0"/>
              <a:t>show better performance (faster nodes)</a:t>
            </a:r>
          </a:p>
          <a:p>
            <a:pPr lvl="1"/>
            <a:endParaRPr lang="en-US" dirty="0" smtClean="0"/>
          </a:p>
          <a:p>
            <a:pPr lvl="1"/>
            <a:endParaRPr lang="en-US" dirty="0" smtClean="0"/>
          </a:p>
          <a:p>
            <a:endParaRPr lang="en-US" sz="1800" dirty="0" smtClean="0"/>
          </a:p>
          <a:p>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Torus (Gemini)</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Consider Hopper (Cray XE6)</a:t>
            </a:r>
          </a:p>
          <a:p>
            <a:pPr lvl="1"/>
            <a:r>
              <a:rPr lang="en-US" sz="1600" dirty="0" smtClean="0"/>
              <a:t>single process </a:t>
            </a:r>
            <a:r>
              <a:rPr lang="en-US" sz="1600" dirty="0" err="1" smtClean="0"/>
              <a:t>multigrid</a:t>
            </a:r>
            <a:r>
              <a:rPr lang="en-US" sz="1600" dirty="0" smtClean="0"/>
              <a:t> solve time is fast (250ms)</a:t>
            </a:r>
          </a:p>
          <a:p>
            <a:pPr lvl="1"/>
            <a:r>
              <a:rPr lang="en-US" sz="1600" dirty="0" smtClean="0"/>
              <a:t>performance degrades at scale</a:t>
            </a:r>
          </a:p>
          <a:p>
            <a:pPr lvl="1"/>
            <a:r>
              <a:rPr lang="en-US" sz="1600" dirty="0" smtClean="0"/>
              <a:t>larger problem sizes mitigate this lack of scalability</a:t>
            </a:r>
          </a:p>
        </p:txBody>
      </p:sp>
      <p:sp>
        <p:nvSpPr>
          <p:cNvPr id="4" name="Slide Number Placeholder 3"/>
          <p:cNvSpPr>
            <a:spLocks noGrp="1"/>
          </p:cNvSpPr>
          <p:nvPr>
            <p:ph type="sldNum" sz="quarter" idx="10"/>
          </p:nvPr>
        </p:nvSpPr>
        <p:spPr/>
        <p:txBody>
          <a:bodyPr/>
          <a:lstStyle/>
          <a:p>
            <a:fld id="{A6688060-3351-004F-BDDD-4D2330D7A48F}" type="slidenum">
              <a:rPr lang="en-US" smtClean="0"/>
              <a:pPr/>
              <a:t>23</a:t>
            </a:fld>
            <a:endParaRPr lang="en-US"/>
          </a:p>
        </p:txBody>
      </p:sp>
      <p:pic>
        <p:nvPicPr>
          <p:cNvPr id="5" name="Picture 4" descr="a.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0"/>
            <a:ext cx="4572000" cy="3329275"/>
          </a:xfrm>
          <a:prstGeom prst="rect">
            <a:avLst/>
          </a:prstGeom>
        </p:spPr>
      </p:pic>
      <p:grpSp>
        <p:nvGrpSpPr>
          <p:cNvPr id="6" name="Group 5"/>
          <p:cNvGrpSpPr/>
          <p:nvPr/>
        </p:nvGrpSpPr>
        <p:grpSpPr>
          <a:xfrm>
            <a:off x="5410200" y="1524000"/>
            <a:ext cx="2590800" cy="992188"/>
            <a:chOff x="5410200" y="1524000"/>
            <a:chExt cx="2590800" cy="992188"/>
          </a:xfrm>
        </p:grpSpPr>
        <p:grpSp>
          <p:nvGrpSpPr>
            <p:cNvPr id="7" name="Group 17"/>
            <p:cNvGrpSpPr/>
            <p:nvPr/>
          </p:nvGrpSpPr>
          <p:grpSpPr>
            <a:xfrm>
              <a:off x="5410200" y="1524000"/>
              <a:ext cx="2590800" cy="992188"/>
              <a:chOff x="3048000" y="2362200"/>
              <a:chExt cx="2590800" cy="992188"/>
            </a:xfrm>
            <a:noFill/>
            <a:effectLst>
              <a:glow rad="76200">
                <a:srgbClr val="800080">
                  <a:alpha val="75000"/>
                </a:srgbClr>
              </a:glow>
            </a:effectLst>
          </p:grpSpPr>
          <p:sp>
            <p:nvSpPr>
              <p:cNvPr id="9" name="Oval 8"/>
              <p:cNvSpPr/>
              <p:nvPr/>
            </p:nvSpPr>
            <p:spPr bwMode="auto">
              <a:xfrm>
                <a:off x="5181600" y="2362200"/>
                <a:ext cx="304800" cy="304800"/>
              </a:xfrm>
              <a:prstGeom prst="ellipse">
                <a:avLst/>
              </a:prstGeom>
              <a:grpFill/>
              <a:ln w="12700" cap="flat" cmpd="sng" algn="ctr">
                <a:solidFill>
                  <a:srgbClr val="FF6FC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cxnSp>
            <p:nvCxnSpPr>
              <p:cNvPr id="10" name="Straight Arrow Connector 9"/>
              <p:cNvCxnSpPr>
                <a:stCxn id="9" idx="4"/>
              </p:cNvCxnSpPr>
              <p:nvPr/>
            </p:nvCxnSpPr>
            <p:spPr bwMode="auto">
              <a:xfrm rot="5400000">
                <a:off x="4991100" y="3009900"/>
                <a:ext cx="685800" cy="1588"/>
              </a:xfrm>
              <a:prstGeom prst="straightConnector1">
                <a:avLst/>
              </a:prstGeom>
              <a:grpFill/>
              <a:ln w="12700" cap="flat" cmpd="sng" algn="ctr">
                <a:solidFill>
                  <a:srgbClr val="FF6FCF"/>
                </a:solidFill>
                <a:prstDash val="solid"/>
                <a:round/>
                <a:headEnd type="none" w="med" len="med"/>
                <a:tailEnd type="stealth" w="med" len="med"/>
              </a:ln>
              <a:effectLst/>
            </p:spPr>
          </p:cxnSp>
          <p:cxnSp>
            <p:nvCxnSpPr>
              <p:cNvPr id="11" name="Straight Arrow Connector 10"/>
              <p:cNvCxnSpPr/>
              <p:nvPr/>
            </p:nvCxnSpPr>
            <p:spPr bwMode="auto">
              <a:xfrm>
                <a:off x="3048000" y="3352800"/>
                <a:ext cx="2590800" cy="1588"/>
              </a:xfrm>
              <a:prstGeom prst="straightConnector1">
                <a:avLst/>
              </a:prstGeom>
              <a:grpFill/>
              <a:ln w="12700" cap="flat" cmpd="sng" algn="ctr">
                <a:solidFill>
                  <a:srgbClr val="FF6FCF"/>
                </a:solidFill>
                <a:prstDash val="solid"/>
                <a:round/>
                <a:headEnd type="none" w="med" len="med"/>
                <a:tailEnd type="none" w="med" len="med"/>
              </a:ln>
              <a:effectLst/>
            </p:spPr>
          </p:cxnSp>
        </p:grpSp>
        <p:sp>
          <p:nvSpPr>
            <p:cNvPr id="8" name="TextBox 7"/>
            <p:cNvSpPr txBox="1"/>
            <p:nvPr/>
          </p:nvSpPr>
          <p:spPr>
            <a:xfrm>
              <a:off x="6248400" y="1905000"/>
              <a:ext cx="1371600" cy="457200"/>
            </a:xfrm>
            <a:prstGeom prst="rect">
              <a:avLst/>
            </a:prstGeom>
            <a:noFill/>
          </p:spPr>
          <p:txBody>
            <a:bodyPr wrap="none" lIns="0" tIns="0" rIns="0" bIns="0" rtlCol="0" anchor="ctr" anchorCtr="0">
              <a:noAutofit/>
            </a:bodyPr>
            <a:lstStyle/>
            <a:p>
              <a:pPr algn="r"/>
              <a:r>
                <a:rPr lang="en-US" b="1" dirty="0" smtClean="0">
                  <a:solidFill>
                    <a:srgbClr val="FF6FCF"/>
                  </a:solidFill>
                  <a:effectLst>
                    <a:glow rad="50800">
                      <a:srgbClr val="800080"/>
                    </a:glow>
                  </a:effectLst>
                  <a:latin typeface="Arial"/>
                  <a:cs typeface="Arial"/>
                </a:rPr>
                <a:t>Scalability</a:t>
              </a:r>
            </a:p>
            <a:p>
              <a:pPr algn="r"/>
              <a:r>
                <a:rPr lang="en-US" b="1" dirty="0" smtClean="0">
                  <a:solidFill>
                    <a:srgbClr val="FF6FCF"/>
                  </a:solidFill>
                  <a:effectLst>
                    <a:glow rad="50800">
                      <a:srgbClr val="800080"/>
                    </a:glow>
                  </a:effectLst>
                  <a:latin typeface="Arial"/>
                  <a:cs typeface="Arial"/>
                </a:rPr>
                <a:t>of the Network</a:t>
              </a:r>
              <a:endParaRPr lang="en-US" b="1" dirty="0">
                <a:solidFill>
                  <a:srgbClr val="FF6FCF"/>
                </a:solidFill>
                <a:effectLst>
                  <a:glow rad="50800">
                    <a:srgbClr val="800080"/>
                  </a:glow>
                </a:effectLst>
                <a:latin typeface="Arial"/>
                <a:cs typeface="Arial"/>
              </a:endParaRPr>
            </a:p>
          </p:txBody>
        </p:sp>
      </p:grpSp>
      <p:grpSp>
        <p:nvGrpSpPr>
          <p:cNvPr id="12" name="Group 11"/>
          <p:cNvGrpSpPr/>
          <p:nvPr/>
        </p:nvGrpSpPr>
        <p:grpSpPr>
          <a:xfrm>
            <a:off x="5181600" y="2362200"/>
            <a:ext cx="1600200" cy="1829594"/>
            <a:chOff x="5181600" y="2362200"/>
            <a:chExt cx="1600200" cy="1829594"/>
          </a:xfrm>
        </p:grpSpPr>
        <p:grpSp>
          <p:nvGrpSpPr>
            <p:cNvPr id="13" name="Group 12"/>
            <p:cNvGrpSpPr/>
            <p:nvPr/>
          </p:nvGrpSpPr>
          <p:grpSpPr>
            <a:xfrm>
              <a:off x="5181600" y="2362200"/>
              <a:ext cx="304800" cy="1829594"/>
              <a:chOff x="5181600" y="2362200"/>
              <a:chExt cx="304800" cy="1829594"/>
            </a:xfrm>
            <a:noFill/>
            <a:effectLst>
              <a:glow rad="76200">
                <a:srgbClr val="008000">
                  <a:alpha val="75000"/>
                </a:srgbClr>
              </a:glow>
            </a:effectLst>
          </p:grpSpPr>
          <p:sp>
            <p:nvSpPr>
              <p:cNvPr id="15" name="Oval 14"/>
              <p:cNvSpPr/>
              <p:nvPr/>
            </p:nvSpPr>
            <p:spPr bwMode="auto">
              <a:xfrm>
                <a:off x="5181600" y="2362200"/>
                <a:ext cx="304800" cy="304800"/>
              </a:xfrm>
              <a:prstGeom prst="ellipse">
                <a:avLst/>
              </a:prstGeom>
              <a:grpFill/>
              <a:ln w="12700" cap="flat" cmpd="sng" algn="ctr">
                <a:solidFill>
                  <a:srgbClr val="55E60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cxnSp>
            <p:nvCxnSpPr>
              <p:cNvPr id="16" name="Straight Arrow Connector 15"/>
              <p:cNvCxnSpPr>
                <a:stCxn id="15" idx="4"/>
              </p:cNvCxnSpPr>
              <p:nvPr/>
            </p:nvCxnSpPr>
            <p:spPr bwMode="auto">
              <a:xfrm rot="5400000">
                <a:off x="4572000" y="3429000"/>
                <a:ext cx="1524000" cy="1588"/>
              </a:xfrm>
              <a:prstGeom prst="straightConnector1">
                <a:avLst/>
              </a:prstGeom>
              <a:grpFill/>
              <a:ln w="12700" cap="flat" cmpd="sng" algn="ctr">
                <a:solidFill>
                  <a:srgbClr val="55E604"/>
                </a:solidFill>
                <a:prstDash val="solid"/>
                <a:round/>
                <a:headEnd type="none" w="med" len="med"/>
                <a:tailEnd type="stealth" w="med" len="med"/>
              </a:ln>
              <a:effectLst/>
            </p:spPr>
          </p:cxnSp>
        </p:grpSp>
        <p:sp>
          <p:nvSpPr>
            <p:cNvPr id="14" name="TextBox 13"/>
            <p:cNvSpPr txBox="1"/>
            <p:nvPr/>
          </p:nvSpPr>
          <p:spPr>
            <a:xfrm>
              <a:off x="5410200" y="2895600"/>
              <a:ext cx="1371600" cy="457200"/>
            </a:xfrm>
            <a:prstGeom prst="rect">
              <a:avLst/>
            </a:prstGeom>
            <a:noFill/>
          </p:spPr>
          <p:txBody>
            <a:bodyPr wrap="none" lIns="0" tIns="0" rIns="0" bIns="0" rtlCol="0" anchor="ctr" anchorCtr="0">
              <a:noAutofit/>
            </a:bodyPr>
            <a:lstStyle/>
            <a:p>
              <a:r>
                <a:rPr lang="en-US" b="1" dirty="0" smtClean="0">
                  <a:solidFill>
                    <a:srgbClr val="00FF00"/>
                  </a:solidFill>
                  <a:effectLst>
                    <a:glow rad="50800">
                      <a:srgbClr val="008000"/>
                    </a:glow>
                  </a:effectLst>
                  <a:latin typeface="Arial"/>
                  <a:cs typeface="Arial"/>
                </a:rPr>
                <a:t>Performance</a:t>
              </a:r>
            </a:p>
            <a:p>
              <a:r>
                <a:rPr lang="en-US" b="1" dirty="0" smtClean="0">
                  <a:solidFill>
                    <a:srgbClr val="00FF00"/>
                  </a:solidFill>
                  <a:effectLst>
                    <a:glow rad="50800">
                      <a:srgbClr val="008000"/>
                    </a:glow>
                  </a:effectLst>
                  <a:latin typeface="Arial"/>
                  <a:cs typeface="Arial"/>
                </a:rPr>
                <a:t>of the Processor</a:t>
              </a:r>
              <a:endParaRPr lang="en-US" b="1" dirty="0">
                <a:solidFill>
                  <a:srgbClr val="00FF00"/>
                </a:solidFill>
                <a:effectLst>
                  <a:glow rad="50800">
                    <a:srgbClr val="008000"/>
                  </a:glow>
                </a:effectLst>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Torus (Gemini)</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Consider Hopper (Cray XE6)</a:t>
            </a:r>
          </a:p>
          <a:p>
            <a:pPr lvl="1"/>
            <a:r>
              <a:rPr lang="en-US" sz="1600" dirty="0" smtClean="0"/>
              <a:t>single process </a:t>
            </a:r>
            <a:r>
              <a:rPr lang="en-US" sz="1600" dirty="0" err="1" smtClean="0"/>
              <a:t>multigrid</a:t>
            </a:r>
            <a:r>
              <a:rPr lang="en-US" sz="1600" dirty="0" smtClean="0"/>
              <a:t> solve time is fast (250ms)</a:t>
            </a:r>
          </a:p>
          <a:p>
            <a:pPr lvl="1"/>
            <a:r>
              <a:rPr lang="en-US" sz="1600" dirty="0" smtClean="0"/>
              <a:t>performance degrades at scale</a:t>
            </a:r>
          </a:p>
          <a:p>
            <a:pPr lvl="1"/>
            <a:r>
              <a:rPr lang="en-US" sz="1600" dirty="0" smtClean="0"/>
              <a:t>larger problem sizes mitigate this lack of scalability</a:t>
            </a:r>
          </a:p>
          <a:p>
            <a:r>
              <a:rPr lang="en-US" dirty="0" smtClean="0"/>
              <a:t>Titan (Cray XK7)</a:t>
            </a:r>
          </a:p>
          <a:p>
            <a:pPr lvl="1"/>
            <a:r>
              <a:rPr lang="en-US" sz="1600" dirty="0" smtClean="0"/>
              <a:t>use only CPUs (same </a:t>
            </a:r>
            <a:r>
              <a:rPr lang="en-US" sz="1600" dirty="0" err="1" smtClean="0"/>
              <a:t>MPI+OpenMP</a:t>
            </a:r>
            <a:r>
              <a:rPr lang="en-US" sz="1600" dirty="0" smtClean="0"/>
              <a:t>)</a:t>
            </a:r>
          </a:p>
          <a:p>
            <a:pPr lvl="1"/>
            <a:r>
              <a:rPr lang="en-US" sz="1600" dirty="0" smtClean="0"/>
              <a:t>delivered 50% better performance per socket and ~2x better overall performance</a:t>
            </a:r>
          </a:p>
          <a:p>
            <a:pPr lvl="1"/>
            <a:r>
              <a:rPr lang="en-US" sz="1600" dirty="0" smtClean="0"/>
              <a:t>However, as Hopper and Titan both use Gemini, the network impeded performance at scale</a:t>
            </a:r>
          </a:p>
        </p:txBody>
      </p:sp>
      <p:sp>
        <p:nvSpPr>
          <p:cNvPr id="4" name="Slide Number Placeholder 3"/>
          <p:cNvSpPr>
            <a:spLocks noGrp="1"/>
          </p:cNvSpPr>
          <p:nvPr>
            <p:ph type="sldNum" sz="quarter" idx="10"/>
          </p:nvPr>
        </p:nvSpPr>
        <p:spPr/>
        <p:txBody>
          <a:bodyPr/>
          <a:lstStyle/>
          <a:p>
            <a:fld id="{A6688060-3351-004F-BDDD-4D2330D7A48F}" type="slidenum">
              <a:rPr lang="en-US" smtClean="0"/>
              <a:pPr/>
              <a:t>24</a:t>
            </a:fld>
            <a:endParaRPr lang="en-US"/>
          </a:p>
        </p:txBody>
      </p:sp>
      <p:pic>
        <p:nvPicPr>
          <p:cNvPr id="5" name="Picture 4" descr="b.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Gene/Q</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Mira (Blue Gene/Q)</a:t>
            </a:r>
          </a:p>
          <a:p>
            <a:pPr lvl="1"/>
            <a:r>
              <a:rPr lang="en-US" sz="1600" dirty="0" smtClean="0"/>
              <a:t>custom processor enabled better performance per socket</a:t>
            </a:r>
          </a:p>
          <a:p>
            <a:pPr lvl="1"/>
            <a:r>
              <a:rPr lang="en-US" sz="1600" dirty="0" smtClean="0"/>
              <a:t>custom network (5D torus) enabled better scalability</a:t>
            </a:r>
          </a:p>
          <a:p>
            <a:pPr lvl="1"/>
            <a:endParaRPr lang="en-US" sz="1600" dirty="0" smtClean="0"/>
          </a:p>
        </p:txBody>
      </p:sp>
      <p:sp>
        <p:nvSpPr>
          <p:cNvPr id="4" name="Slide Number Placeholder 3"/>
          <p:cNvSpPr>
            <a:spLocks noGrp="1"/>
          </p:cNvSpPr>
          <p:nvPr>
            <p:ph type="sldNum" sz="quarter" idx="10"/>
          </p:nvPr>
        </p:nvSpPr>
        <p:spPr/>
        <p:txBody>
          <a:bodyPr/>
          <a:lstStyle/>
          <a:p>
            <a:fld id="{A6688060-3351-004F-BDDD-4D2330D7A48F}" type="slidenum">
              <a:rPr lang="en-US" smtClean="0"/>
              <a:pPr/>
              <a:t>25</a:t>
            </a:fld>
            <a:endParaRPr lang="en-US"/>
          </a:p>
        </p:txBody>
      </p:sp>
      <p:pic>
        <p:nvPicPr>
          <p:cNvPr id="5" name="Picture 4" descr="c.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1"/>
            <a:ext cx="4572000" cy="33292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(6D Torus/Mesh)</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K (</a:t>
            </a:r>
            <a:r>
              <a:rPr lang="en-US" dirty="0" err="1" smtClean="0"/>
              <a:t>Sparc</a:t>
            </a:r>
            <a:r>
              <a:rPr lang="en-US" dirty="0" smtClean="0"/>
              <a:t> </a:t>
            </a:r>
            <a:r>
              <a:rPr lang="en-US" dirty="0" err="1" smtClean="0"/>
              <a:t>VIIIfx</a:t>
            </a:r>
            <a:r>
              <a:rPr lang="en-US" dirty="0" smtClean="0"/>
              <a:t>) at RIKEN</a:t>
            </a:r>
          </a:p>
          <a:p>
            <a:pPr lvl="1"/>
            <a:r>
              <a:rPr lang="en-US" sz="1600" dirty="0" smtClean="0"/>
              <a:t>less flops per proc than BGQ</a:t>
            </a:r>
          </a:p>
          <a:p>
            <a:pPr lvl="1"/>
            <a:r>
              <a:rPr lang="en-US" sz="1600" dirty="0" smtClean="0"/>
              <a:t>more bandwidth per proc than BGQ</a:t>
            </a:r>
          </a:p>
          <a:p>
            <a:pPr lvl="1">
              <a:buNone/>
            </a:pPr>
            <a:r>
              <a:rPr lang="en-US" sz="1600" dirty="0" smtClean="0"/>
              <a:t>	= deliver better HPGMG-FV performance per node.</a:t>
            </a:r>
          </a:p>
          <a:p>
            <a:pPr lvl="1"/>
            <a:r>
              <a:rPr lang="en-US" sz="1600" dirty="0" smtClean="0"/>
              <a:t>TOFU (6D) delivered similar (but smoother) scalability to BGQ</a:t>
            </a:r>
          </a:p>
        </p:txBody>
      </p:sp>
      <p:sp>
        <p:nvSpPr>
          <p:cNvPr id="4" name="Slide Number Placeholder 3"/>
          <p:cNvSpPr>
            <a:spLocks noGrp="1"/>
          </p:cNvSpPr>
          <p:nvPr>
            <p:ph type="sldNum" sz="quarter" idx="10"/>
          </p:nvPr>
        </p:nvSpPr>
        <p:spPr/>
        <p:txBody>
          <a:bodyPr/>
          <a:lstStyle/>
          <a:p>
            <a:fld id="{A6688060-3351-004F-BDDD-4D2330D7A48F}" type="slidenum">
              <a:rPr lang="en-US" smtClean="0"/>
              <a:pPr/>
              <a:t>26</a:t>
            </a:fld>
            <a:endParaRPr lang="en-US"/>
          </a:p>
        </p:txBody>
      </p:sp>
      <p:pic>
        <p:nvPicPr>
          <p:cNvPr id="5" name="Picture 4" descr="d.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Trees and Dragonfly</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Xeon processors (IVB, SNB, NHM) are common on the Top500 today</a:t>
            </a:r>
          </a:p>
          <a:p>
            <a:endParaRPr lang="en-US" dirty="0" smtClean="0"/>
          </a:p>
          <a:p>
            <a:r>
              <a:rPr lang="en-US" dirty="0" smtClean="0"/>
              <a:t>Xeon performance defined by #cores, processor frequency, and memory frequency</a:t>
            </a:r>
          </a:p>
          <a:p>
            <a:endParaRPr lang="en-US" dirty="0" smtClean="0"/>
          </a:p>
          <a:p>
            <a:r>
              <a:rPr lang="en-US" b="1" dirty="0" smtClean="0">
                <a:solidFill>
                  <a:srgbClr val="FF0080"/>
                </a:solidFill>
              </a:rPr>
              <a:t>Fat Trees saw degraded scaling beyond 1K sockets</a:t>
            </a:r>
          </a:p>
          <a:p>
            <a:endParaRPr lang="en-US" dirty="0" smtClean="0"/>
          </a:p>
          <a:p>
            <a:r>
              <a:rPr lang="en-US" dirty="0" smtClean="0"/>
              <a:t>XC30/Aries (Dragonfly), K (6D), and BGQ (5D) </a:t>
            </a:r>
            <a:r>
              <a:rPr lang="en-US" b="1" dirty="0" smtClean="0">
                <a:solidFill>
                  <a:srgbClr val="0000FF"/>
                </a:solidFill>
              </a:rPr>
              <a:t>continued to scale well from 1K-48K sockets</a:t>
            </a:r>
            <a:endParaRPr lang="en-US" dirty="0" smtClean="0"/>
          </a:p>
          <a:p>
            <a:endParaRPr lang="en-US" sz="1800" dirty="0" smtClean="0"/>
          </a:p>
        </p:txBody>
      </p:sp>
      <p:sp>
        <p:nvSpPr>
          <p:cNvPr id="4" name="Slide Number Placeholder 3"/>
          <p:cNvSpPr>
            <a:spLocks noGrp="1"/>
          </p:cNvSpPr>
          <p:nvPr>
            <p:ph type="sldNum" sz="quarter" idx="10"/>
          </p:nvPr>
        </p:nvSpPr>
        <p:spPr/>
        <p:txBody>
          <a:bodyPr/>
          <a:lstStyle/>
          <a:p>
            <a:fld id="{A6688060-3351-004F-BDDD-4D2330D7A48F}" type="slidenum">
              <a:rPr lang="en-US" smtClean="0"/>
              <a:pPr/>
              <a:t>27</a:t>
            </a:fld>
            <a:endParaRPr lang="en-US"/>
          </a:p>
        </p:txBody>
      </p:sp>
      <p:pic>
        <p:nvPicPr>
          <p:cNvPr id="5" name="Picture 4" descr="e.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1"/>
            <a:ext cx="4572000" cy="33292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Accelerators?</a:t>
            </a:r>
            <a:br>
              <a:rPr lang="en-US" dirty="0" smtClean="0"/>
            </a:br>
            <a:r>
              <a:rPr lang="en-US" dirty="0" smtClean="0"/>
              <a:t>Baseline Network Performance</a:t>
            </a:r>
            <a:endParaRPr lang="en-US" dirty="0"/>
          </a:p>
        </p:txBody>
      </p:sp>
      <p:sp>
        <p:nvSpPr>
          <p:cNvPr id="3" name="Content Placeholder 2"/>
          <p:cNvSpPr>
            <a:spLocks noGrp="1"/>
          </p:cNvSpPr>
          <p:nvPr>
            <p:ph idx="1"/>
          </p:nvPr>
        </p:nvSpPr>
        <p:spPr>
          <a:xfrm>
            <a:off x="455613" y="1143000"/>
            <a:ext cx="4116387" cy="5256213"/>
          </a:xfrm>
        </p:spPr>
        <p:txBody>
          <a:bodyPr/>
          <a:lstStyle/>
          <a:p>
            <a:r>
              <a:rPr lang="en-US" dirty="0" smtClean="0"/>
              <a:t>How do accelerators like the Xeon Phi perform on HPGMG?</a:t>
            </a:r>
          </a:p>
          <a:p>
            <a:endParaRPr lang="en-US" dirty="0" smtClean="0"/>
          </a:p>
          <a:p>
            <a:r>
              <a:rPr lang="en-US" dirty="0" smtClean="0"/>
              <a:t>Consider Stampede…</a:t>
            </a:r>
          </a:p>
          <a:p>
            <a:pPr lvl="1"/>
            <a:r>
              <a:rPr lang="en-US" sz="1600" dirty="0" smtClean="0"/>
              <a:t>Xeon (SNB)</a:t>
            </a:r>
          </a:p>
          <a:p>
            <a:pPr lvl="1"/>
            <a:r>
              <a:rPr lang="en-US" sz="1600" dirty="0" smtClean="0"/>
              <a:t>Fat Tree</a:t>
            </a:r>
          </a:p>
          <a:p>
            <a:pPr lvl="1"/>
            <a:r>
              <a:rPr lang="en-US" sz="1600" dirty="0" smtClean="0"/>
              <a:t>Scaled reasonably well for this mid-sized problem</a:t>
            </a:r>
          </a:p>
          <a:p>
            <a:pPr lvl="1"/>
            <a:r>
              <a:rPr lang="en-US" sz="1600" dirty="0" smtClean="0"/>
              <a:t>Each Stampede node also has a MIC </a:t>
            </a:r>
          </a:p>
          <a:p>
            <a:endParaRPr lang="en-US" dirty="0" smtClean="0"/>
          </a:p>
          <a:p>
            <a:r>
              <a:rPr lang="en-US" dirty="0" smtClean="0"/>
              <a:t>How does HPGMG-FV on MIC (Xeon Phi) perform/scale?</a:t>
            </a:r>
          </a:p>
          <a:p>
            <a:pPr lvl="1"/>
            <a:r>
              <a:rPr lang="en-US" sz="1600" dirty="0" smtClean="0"/>
              <a:t>using Stampede for CPU-only and MIC-only removes the network as a variable</a:t>
            </a:r>
          </a:p>
        </p:txBody>
      </p:sp>
      <p:sp>
        <p:nvSpPr>
          <p:cNvPr id="4" name="Slide Number Placeholder 3"/>
          <p:cNvSpPr>
            <a:spLocks noGrp="1"/>
          </p:cNvSpPr>
          <p:nvPr>
            <p:ph type="sldNum" sz="quarter" idx="10"/>
          </p:nvPr>
        </p:nvSpPr>
        <p:spPr/>
        <p:txBody>
          <a:bodyPr/>
          <a:lstStyle/>
          <a:p>
            <a:fld id="{A6688060-3351-004F-BDDD-4D2330D7A48F}" type="slidenum">
              <a:rPr lang="en-US" smtClean="0"/>
              <a:pPr/>
              <a:t>28</a:t>
            </a:fld>
            <a:endParaRPr lang="en-US"/>
          </a:p>
        </p:txBody>
      </p:sp>
      <p:pic>
        <p:nvPicPr>
          <p:cNvPr id="5" name="Picture 4" descr="f.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Accelerators?</a:t>
            </a:r>
            <a:br>
              <a:rPr lang="en-US" dirty="0" smtClean="0"/>
            </a:br>
            <a:r>
              <a:rPr lang="en-US" dirty="0" smtClean="0"/>
              <a:t>MIC Scaling</a:t>
            </a:r>
            <a:endParaRPr lang="en-US" dirty="0"/>
          </a:p>
        </p:txBody>
      </p:sp>
      <p:sp>
        <p:nvSpPr>
          <p:cNvPr id="3" name="Content Placeholder 2"/>
          <p:cNvSpPr>
            <a:spLocks noGrp="1"/>
          </p:cNvSpPr>
          <p:nvPr>
            <p:ph idx="1"/>
          </p:nvPr>
        </p:nvSpPr>
        <p:spPr>
          <a:xfrm>
            <a:off x="455613" y="1143000"/>
            <a:ext cx="4116387" cy="5256213"/>
          </a:xfrm>
        </p:spPr>
        <p:txBody>
          <a:bodyPr/>
          <a:lstStyle/>
          <a:p>
            <a:r>
              <a:rPr lang="en-US" sz="1800" b="1" dirty="0" smtClean="0">
                <a:solidFill>
                  <a:srgbClr val="0000FF"/>
                </a:solidFill>
              </a:rPr>
              <a:t>MIC can run HPGMG-FV without modification </a:t>
            </a:r>
          </a:p>
          <a:p>
            <a:pPr lvl="1"/>
            <a:r>
              <a:rPr lang="en-US" sz="1400" dirty="0" smtClean="0"/>
              <a:t>we tuned BLOCKCOPY_TILE_*</a:t>
            </a:r>
          </a:p>
          <a:p>
            <a:pPr lvl="1"/>
            <a:r>
              <a:rPr lang="en-US" sz="1400" b="1" dirty="0" smtClean="0">
                <a:solidFill>
                  <a:srgbClr val="0000FF"/>
                </a:solidFill>
              </a:rPr>
              <a:t>MIC delivered the best single node performance of any architecture</a:t>
            </a:r>
          </a:p>
          <a:p>
            <a:endParaRPr lang="en-US" b="1" dirty="0" smtClean="0">
              <a:solidFill>
                <a:srgbClr val="0000FF"/>
              </a:solidFill>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29</a:t>
            </a:fld>
            <a:endParaRPr lang="en-US"/>
          </a:p>
        </p:txBody>
      </p:sp>
      <p:pic>
        <p:nvPicPr>
          <p:cNvPr id="5" name="Picture 4" descr="g.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1"/>
            <a:ext cx="4572000" cy="3329275"/>
          </a:xfrm>
          <a:prstGeom prst="rect">
            <a:avLst/>
          </a:prstGeom>
        </p:spPr>
      </p:pic>
      <p:sp>
        <p:nvSpPr>
          <p:cNvPr id="6" name="Oval 5"/>
          <p:cNvSpPr/>
          <p:nvPr/>
        </p:nvSpPr>
        <p:spPr bwMode="auto">
          <a:xfrm>
            <a:off x="5181600" y="3810000"/>
            <a:ext cx="304800" cy="304800"/>
          </a:xfrm>
          <a:prstGeom prst="ellipse">
            <a:avLst/>
          </a:prstGeom>
          <a:solidFill>
            <a:srgbClr val="FF0080">
              <a:alpha val="25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Top500</a:t>
            </a:r>
            <a:endParaRPr lang="en-US" dirty="0"/>
          </a:p>
        </p:txBody>
      </p:sp>
      <p:sp>
        <p:nvSpPr>
          <p:cNvPr id="3" name="Content Placeholder 2"/>
          <p:cNvSpPr>
            <a:spLocks noGrp="1"/>
          </p:cNvSpPr>
          <p:nvPr>
            <p:ph idx="1"/>
          </p:nvPr>
        </p:nvSpPr>
        <p:spPr>
          <a:xfrm>
            <a:off x="455613" y="1143001"/>
            <a:ext cx="8226425" cy="2286000"/>
          </a:xfrm>
        </p:spPr>
        <p:txBody>
          <a:bodyPr/>
          <a:lstStyle/>
          <a:p>
            <a:r>
              <a:rPr lang="en-US" dirty="0" smtClean="0"/>
              <a:t>For more than 20 years, the Top500 has ranked supercomputers in the world based on their HPL (High-Performance LINPACK) performance</a:t>
            </a:r>
          </a:p>
          <a:p>
            <a:pPr lvl="1"/>
            <a:r>
              <a:rPr lang="en-US" sz="1500" dirty="0" smtClean="0"/>
              <a:t>HPL solves a (dense) system of linear equations via LU factorization</a:t>
            </a:r>
          </a:p>
          <a:p>
            <a:pPr lvl="1"/>
            <a:r>
              <a:rPr lang="en-US" sz="1500" dirty="0" smtClean="0"/>
              <a:t>Top500 does not restrict the size of the problem</a:t>
            </a:r>
          </a:p>
        </p:txBody>
      </p:sp>
      <p:sp>
        <p:nvSpPr>
          <p:cNvPr id="4" name="Slide Number Placeholder 3"/>
          <p:cNvSpPr>
            <a:spLocks noGrp="1"/>
          </p:cNvSpPr>
          <p:nvPr>
            <p:ph type="sldNum" sz="quarter" idx="10"/>
          </p:nvPr>
        </p:nvSpPr>
        <p:spPr/>
        <p:txBody>
          <a:bodyPr/>
          <a:lstStyle/>
          <a:p>
            <a:fld id="{A6688060-3351-004F-BDDD-4D2330D7A48F}" type="slidenum">
              <a:rPr lang="en-US" smtClean="0"/>
              <a:pPr/>
              <a:t>3</a:t>
            </a:fld>
            <a:endParaRPr lang="en-US"/>
          </a:p>
        </p:txBody>
      </p:sp>
      <p:sp>
        <p:nvSpPr>
          <p:cNvPr id="5" name="Content Placeholder 2"/>
          <p:cNvSpPr txBox="1">
            <a:spLocks/>
          </p:cNvSpPr>
          <p:nvPr/>
        </p:nvSpPr>
        <p:spPr bwMode="auto">
          <a:xfrm>
            <a:off x="4572000" y="3429000"/>
            <a:ext cx="4114800" cy="27432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Today’s applications often use superior numerical methods which …</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have O(N) computational complexity</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have O(1) arithmetic intensity</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often DRAM</a:t>
            </a:r>
            <a:r>
              <a:rPr kumimoji="0" lang="en-US" sz="1500" b="0" i="0" u="none" strike="noStrike" kern="0" cap="none" spc="0" normalizeH="0" noProof="0" dirty="0" smtClean="0">
                <a:ln>
                  <a:noFill/>
                </a:ln>
                <a:solidFill>
                  <a:schemeClr val="tx1"/>
                </a:solidFill>
                <a:effectLst/>
                <a:uLnTx/>
                <a:uFillTx/>
                <a:latin typeface="+mn-lt"/>
                <a:ea typeface="+mn-ea"/>
              </a:rPr>
              <a:t> </a:t>
            </a:r>
            <a:r>
              <a:rPr kumimoji="0" lang="en-US" sz="1500" b="0" i="0" u="none" strike="noStrike" kern="0" cap="none" spc="0" normalizeH="0" baseline="0" noProof="0" dirty="0" smtClean="0">
                <a:ln>
                  <a:noFill/>
                </a:ln>
                <a:solidFill>
                  <a:schemeClr val="tx1"/>
                </a:solidFill>
                <a:effectLst/>
                <a:uLnTx/>
                <a:uFillTx/>
                <a:latin typeface="+mn-lt"/>
                <a:ea typeface="+mn-ea"/>
              </a:rPr>
              <a:t>or network limited</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have run times of O(10s)</a:t>
            </a:r>
          </a:p>
        </p:txBody>
      </p:sp>
      <p:sp>
        <p:nvSpPr>
          <p:cNvPr id="6" name="Content Placeholder 2"/>
          <p:cNvSpPr txBox="1">
            <a:spLocks/>
          </p:cNvSpPr>
          <p:nvPr/>
        </p:nvSpPr>
        <p:spPr bwMode="auto">
          <a:xfrm>
            <a:off x="457200" y="3429000"/>
            <a:ext cx="4114800" cy="27432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HPL is poorly correlated with the numerical methods used in applications today…</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requires O(N</a:t>
            </a:r>
            <a:r>
              <a:rPr kumimoji="0" lang="en-US" sz="1500" b="0" i="0" u="none" strike="noStrike" kern="0" cap="none" spc="0" normalizeH="0" baseline="30000" noProof="0" dirty="0" smtClean="0">
                <a:ln>
                  <a:noFill/>
                </a:ln>
                <a:solidFill>
                  <a:schemeClr val="tx1"/>
                </a:solidFill>
                <a:effectLst/>
                <a:uLnTx/>
                <a:uFillTx/>
                <a:latin typeface="+mn-lt"/>
                <a:ea typeface="+mn-ea"/>
              </a:rPr>
              <a:t>3</a:t>
            </a:r>
            <a:r>
              <a:rPr kumimoji="0" lang="en-US" sz="1500" b="0" i="0" u="none" strike="noStrike" kern="0" cap="none" spc="0" normalizeH="0" baseline="0" noProof="0" dirty="0" smtClean="0">
                <a:ln>
                  <a:noFill/>
                </a:ln>
                <a:solidFill>
                  <a:schemeClr val="tx1"/>
                </a:solidFill>
                <a:effectLst/>
                <a:uLnTx/>
                <a:uFillTx/>
                <a:latin typeface="+mn-lt"/>
                <a:ea typeface="+mn-ea"/>
              </a:rPr>
              <a:t>) work per equation</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O(N) arithmetic intensity (</a:t>
            </a:r>
            <a:r>
              <a:rPr kumimoji="0" lang="en-US" sz="1500" b="0" i="0" u="none" strike="noStrike" kern="0" cap="none" spc="0" normalizeH="0" baseline="0" noProof="0" dirty="0" err="1" smtClean="0">
                <a:ln>
                  <a:noFill/>
                </a:ln>
                <a:solidFill>
                  <a:schemeClr val="tx1"/>
                </a:solidFill>
                <a:effectLst/>
                <a:uLnTx/>
                <a:uFillTx/>
                <a:latin typeface="+mn-lt"/>
                <a:ea typeface="+mn-ea"/>
              </a:rPr>
              <a:t>flop:byte</a:t>
            </a:r>
            <a:r>
              <a:rPr kumimoji="0" lang="en-US" sz="1500" b="0" i="0" u="none" strike="noStrike" kern="0" cap="none" spc="0" normalizeH="0" baseline="0" noProof="0" dirty="0" smtClean="0">
                <a:ln>
                  <a:noFill/>
                </a:ln>
                <a:solidFill>
                  <a:schemeClr val="tx1"/>
                </a:solidFill>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compute-limited (flops are prized)</a:t>
            </a:r>
          </a:p>
          <a:p>
            <a:pPr marL="742950" marR="0" lvl="1" indent="-28575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1500" b="0" i="0" u="none" strike="noStrike" kern="0" cap="none" spc="0" normalizeH="0" baseline="0" noProof="0" dirty="0" smtClean="0">
                <a:ln>
                  <a:noFill/>
                </a:ln>
                <a:solidFill>
                  <a:schemeClr val="tx1"/>
                </a:solidFill>
                <a:effectLst/>
                <a:uLnTx/>
                <a:uFillTx/>
                <a:latin typeface="+mn-lt"/>
                <a:ea typeface="+mn-ea"/>
              </a:rPr>
              <a:t>have run times that can exceed 24hrs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Accelerators?</a:t>
            </a:r>
            <a:br>
              <a:rPr lang="en-US" dirty="0" smtClean="0"/>
            </a:br>
            <a:r>
              <a:rPr lang="en-US" dirty="0" smtClean="0"/>
              <a:t>MIC Scaling</a:t>
            </a:r>
            <a:endParaRPr lang="en-US" dirty="0"/>
          </a:p>
        </p:txBody>
      </p:sp>
      <p:sp>
        <p:nvSpPr>
          <p:cNvPr id="3" name="Content Placeholder 2"/>
          <p:cNvSpPr>
            <a:spLocks noGrp="1"/>
          </p:cNvSpPr>
          <p:nvPr>
            <p:ph idx="1"/>
          </p:nvPr>
        </p:nvSpPr>
        <p:spPr>
          <a:xfrm>
            <a:off x="455613" y="1143000"/>
            <a:ext cx="4116387" cy="5256213"/>
          </a:xfrm>
        </p:spPr>
        <p:txBody>
          <a:bodyPr/>
          <a:lstStyle/>
          <a:p>
            <a:r>
              <a:rPr lang="en-US" sz="1800" b="1" dirty="0" smtClean="0">
                <a:solidFill>
                  <a:srgbClr val="0000FF"/>
                </a:solidFill>
              </a:rPr>
              <a:t>MIC can run HPGMG-FV without modification </a:t>
            </a:r>
          </a:p>
          <a:p>
            <a:pPr lvl="1"/>
            <a:r>
              <a:rPr lang="en-US" sz="1400" dirty="0" smtClean="0"/>
              <a:t>we tuned BLOCKCOPY_TILE_*</a:t>
            </a:r>
          </a:p>
          <a:p>
            <a:pPr lvl="1"/>
            <a:r>
              <a:rPr lang="en-US" sz="1400" b="1" dirty="0" smtClean="0">
                <a:solidFill>
                  <a:srgbClr val="0000FF"/>
                </a:solidFill>
              </a:rPr>
              <a:t>MIC delivered the best single node performance of any architecture</a:t>
            </a:r>
          </a:p>
          <a:p>
            <a:pPr lvl="1"/>
            <a:endParaRPr lang="en-US" sz="1400" dirty="0" smtClean="0"/>
          </a:p>
          <a:p>
            <a:pPr lvl="0" eaLnBrk="0" hangingPunct="0">
              <a:buClr>
                <a:srgbClr val="124A91"/>
              </a:buClr>
              <a:buSzTx/>
              <a:buFont typeface="Wingdings" pitchFamily="2" charset="2"/>
              <a:buChar char="§"/>
              <a:defRPr/>
            </a:pPr>
            <a:r>
              <a:rPr lang="en-US" sz="1800" dirty="0" smtClean="0"/>
              <a:t>However, with 2M DOF/proc, MIC did not weak scale well…</a:t>
            </a:r>
          </a:p>
          <a:p>
            <a:pPr lvl="1" eaLnBrk="0" hangingPunct="0">
              <a:buClr>
                <a:srgbClr val="124A91"/>
              </a:buClr>
              <a:buFont typeface="Times" charset="0"/>
              <a:buChar char="•"/>
              <a:defRPr/>
            </a:pPr>
            <a:r>
              <a:rPr lang="en-US" sz="1400" b="1" dirty="0" smtClean="0">
                <a:solidFill>
                  <a:srgbClr val="FF0080"/>
                </a:solidFill>
              </a:rPr>
              <a:t>very surprising as MIC used the same network as the CPU runs</a:t>
            </a:r>
          </a:p>
          <a:p>
            <a:pPr lvl="1" eaLnBrk="0" hangingPunct="0">
              <a:buClr>
                <a:srgbClr val="124A91"/>
              </a:buClr>
              <a:buFont typeface="Times" charset="0"/>
              <a:buChar char="•"/>
              <a:defRPr/>
            </a:pPr>
            <a:endParaRPr lang="en-US" sz="1400" b="1" dirty="0" smtClean="0">
              <a:solidFill>
                <a:srgbClr val="0000FF"/>
              </a:solidFill>
            </a:endParaRPr>
          </a:p>
          <a:p>
            <a:pPr marL="285750" indent="-285750">
              <a:buClr>
                <a:srgbClr val="124A91"/>
              </a:buClr>
              <a:buFont typeface="Times" charset="0"/>
              <a:buChar char="•"/>
            </a:pPr>
            <a:r>
              <a:rPr lang="en-US" sz="1800" dirty="0" smtClean="0"/>
              <a:t>Messaging overheads</a:t>
            </a:r>
          </a:p>
          <a:p>
            <a:pPr lvl="1" eaLnBrk="0" hangingPunct="0">
              <a:buClr>
                <a:srgbClr val="124A91"/>
              </a:buClr>
              <a:buFont typeface="Times" charset="0"/>
              <a:buChar char="•"/>
              <a:defRPr/>
            </a:pPr>
            <a:r>
              <a:rPr lang="en-US" b="1" dirty="0" smtClean="0">
                <a:solidFill>
                  <a:srgbClr val="FF0080"/>
                </a:solidFill>
              </a:rPr>
              <a:t>FMG sends O(log</a:t>
            </a:r>
            <a:r>
              <a:rPr lang="en-US" b="1" baseline="30000" dirty="0" smtClean="0">
                <a:solidFill>
                  <a:srgbClr val="FF0080"/>
                </a:solidFill>
              </a:rPr>
              <a:t>2</a:t>
            </a:r>
            <a:r>
              <a:rPr lang="en-US" b="1" dirty="0" smtClean="0">
                <a:solidFill>
                  <a:srgbClr val="FF0080"/>
                </a:solidFill>
              </a:rPr>
              <a:t>(M*P)) messages</a:t>
            </a:r>
          </a:p>
          <a:p>
            <a:pPr lvl="1" eaLnBrk="0" hangingPunct="0">
              <a:buClr>
                <a:srgbClr val="124A91"/>
              </a:buClr>
              <a:buFont typeface="Times" charset="0"/>
              <a:buChar char="•"/>
              <a:defRPr/>
            </a:pPr>
            <a:r>
              <a:rPr lang="en-US" dirty="0" smtClean="0"/>
              <a:t>nominally overhead is small compared to data movement.</a:t>
            </a:r>
          </a:p>
          <a:p>
            <a:pPr lvl="1" eaLnBrk="0" hangingPunct="0">
              <a:buClr>
                <a:srgbClr val="124A91"/>
              </a:buClr>
              <a:buFont typeface="Times" charset="0"/>
              <a:buChar char="•"/>
              <a:defRPr/>
            </a:pPr>
            <a:r>
              <a:rPr lang="en-US" dirty="0" smtClean="0"/>
              <a:t>However, overheads for MPI messaging on MIC can be &gt;10x the overhead on CPUs</a:t>
            </a:r>
          </a:p>
          <a:p>
            <a:pPr lvl="1"/>
            <a:endParaRPr lang="en-US" sz="1400" dirty="0" smtClean="0"/>
          </a:p>
          <a:p>
            <a:endParaRPr lang="en-US" dirty="0" smtClean="0"/>
          </a:p>
        </p:txBody>
      </p:sp>
      <p:sp>
        <p:nvSpPr>
          <p:cNvPr id="4" name="Slide Number Placeholder 3"/>
          <p:cNvSpPr>
            <a:spLocks noGrp="1"/>
          </p:cNvSpPr>
          <p:nvPr>
            <p:ph type="sldNum" sz="quarter" idx="10"/>
          </p:nvPr>
        </p:nvSpPr>
        <p:spPr/>
        <p:txBody>
          <a:bodyPr/>
          <a:lstStyle/>
          <a:p>
            <a:fld id="{A6688060-3351-004F-BDDD-4D2330D7A48F}" type="slidenum">
              <a:rPr lang="en-US" smtClean="0"/>
              <a:pPr/>
              <a:t>30</a:t>
            </a:fld>
            <a:endParaRPr lang="en-US"/>
          </a:p>
        </p:txBody>
      </p:sp>
      <p:pic>
        <p:nvPicPr>
          <p:cNvPr id="7" name="Picture 6" descr="h.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Accelerators?</a:t>
            </a:r>
            <a:br>
              <a:rPr lang="en-US" dirty="0" smtClean="0"/>
            </a:br>
            <a:r>
              <a:rPr lang="en-US" dirty="0" smtClean="0"/>
              <a:t>MIC Scaling</a:t>
            </a:r>
            <a:endParaRPr lang="en-US" dirty="0"/>
          </a:p>
        </p:txBody>
      </p:sp>
      <p:sp>
        <p:nvSpPr>
          <p:cNvPr id="3" name="Content Placeholder 2"/>
          <p:cNvSpPr>
            <a:spLocks noGrp="1"/>
          </p:cNvSpPr>
          <p:nvPr>
            <p:ph idx="1"/>
          </p:nvPr>
        </p:nvSpPr>
        <p:spPr>
          <a:xfrm>
            <a:off x="455613" y="1143000"/>
            <a:ext cx="4116387" cy="5256213"/>
          </a:xfrm>
        </p:spPr>
        <p:txBody>
          <a:bodyPr/>
          <a:lstStyle/>
          <a:p>
            <a:pPr lvl="0" eaLnBrk="0" hangingPunct="0">
              <a:buClr>
                <a:srgbClr val="124A91"/>
              </a:buClr>
              <a:buSzTx/>
              <a:buFont typeface="Wingdings" pitchFamily="2" charset="2"/>
              <a:buChar char="§"/>
              <a:defRPr/>
            </a:pPr>
            <a:r>
              <a:rPr lang="en-US" dirty="0" smtClean="0"/>
              <a:t>512 MIC’s increasing the problem size by 8x </a:t>
            </a:r>
            <a:r>
              <a:rPr lang="en-US" b="1" dirty="0" smtClean="0">
                <a:solidFill>
                  <a:srgbClr val="0000FF"/>
                </a:solidFill>
              </a:rPr>
              <a:t>increased performance by 3x</a:t>
            </a:r>
          </a:p>
          <a:p>
            <a:pPr lvl="0" eaLnBrk="0" hangingPunct="0">
              <a:buClr>
                <a:srgbClr val="124A91"/>
              </a:buClr>
              <a:buSzTx/>
              <a:buFont typeface="Wingdings" pitchFamily="2" charset="2"/>
              <a:buChar char="§"/>
              <a:defRPr/>
            </a:pPr>
            <a:endParaRPr lang="en-US" b="1" dirty="0" smtClean="0">
              <a:solidFill>
                <a:srgbClr val="0000FF"/>
              </a:solidFill>
            </a:endParaRPr>
          </a:p>
          <a:p>
            <a:pPr>
              <a:buClr>
                <a:srgbClr val="124A91"/>
              </a:buClr>
              <a:buFont typeface="Wingdings" pitchFamily="2" charset="2"/>
              <a:buChar char="§"/>
            </a:pPr>
            <a:r>
              <a:rPr lang="en-US" dirty="0" smtClean="0"/>
              <a:t>Thus, larger problem sizes helped, but didn’t rectify the issue</a:t>
            </a:r>
            <a:endParaRPr lang="en-US" b="1" dirty="0" smtClean="0">
              <a:solidFill>
                <a:srgbClr val="0000FF"/>
              </a:solidFill>
            </a:endParaRPr>
          </a:p>
          <a:p>
            <a:pPr lvl="0" eaLnBrk="0" hangingPunct="0">
              <a:buClr>
                <a:srgbClr val="124A91"/>
              </a:buClr>
              <a:buSzTx/>
              <a:buFont typeface="Wingdings" pitchFamily="2" charset="2"/>
              <a:buChar char="§"/>
              <a:defRPr/>
            </a:pPr>
            <a:endParaRPr lang="en-US" b="1" dirty="0" smtClean="0">
              <a:solidFill>
                <a:srgbClr val="0000FF"/>
              </a:solidFill>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31</a:t>
            </a:fld>
            <a:endParaRPr lang="en-US"/>
          </a:p>
        </p:txBody>
      </p:sp>
      <p:pic>
        <p:nvPicPr>
          <p:cNvPr id="5" name="Picture 4" descr="i.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2000" y="1371600"/>
            <a:ext cx="4572000" cy="3329276"/>
          </a:xfrm>
          <a:prstGeom prst="rect">
            <a:avLst/>
          </a:prstGeom>
        </p:spPr>
      </p:pic>
      <p:sp>
        <p:nvSpPr>
          <p:cNvPr id="8" name="TextBox 7"/>
          <p:cNvSpPr txBox="1"/>
          <p:nvPr/>
        </p:nvSpPr>
        <p:spPr>
          <a:xfrm>
            <a:off x="6858000" y="2667000"/>
            <a:ext cx="1371600" cy="609600"/>
          </a:xfrm>
          <a:prstGeom prst="rect">
            <a:avLst/>
          </a:prstGeom>
          <a:noFill/>
        </p:spPr>
        <p:txBody>
          <a:bodyPr wrap="none" lIns="0" tIns="0" rIns="0" bIns="0" rtlCol="0" anchor="ctr" anchorCtr="0">
            <a:noAutofit/>
          </a:bodyPr>
          <a:lstStyle/>
          <a:p>
            <a:r>
              <a:rPr lang="en-US" sz="1400" b="1" dirty="0" smtClean="0">
                <a:solidFill>
                  <a:srgbClr val="00FFFF"/>
                </a:solidFill>
                <a:effectLst>
                  <a:glow rad="50800">
                    <a:srgbClr val="0000FF"/>
                  </a:glow>
                </a:effectLst>
                <a:latin typeface="Arial"/>
                <a:cs typeface="Arial"/>
              </a:rPr>
              <a:t>3x the</a:t>
            </a:r>
          </a:p>
          <a:p>
            <a:r>
              <a:rPr lang="en-US" sz="1400" b="1" dirty="0" smtClean="0">
                <a:solidFill>
                  <a:srgbClr val="00FFFF"/>
                </a:solidFill>
                <a:effectLst>
                  <a:glow rad="50800">
                    <a:srgbClr val="0000FF"/>
                  </a:glow>
                </a:effectLst>
                <a:latin typeface="Arial"/>
                <a:cs typeface="Arial"/>
              </a:rPr>
              <a:t>Performance</a:t>
            </a:r>
          </a:p>
          <a:p>
            <a:r>
              <a:rPr lang="en-US" sz="1400" b="1" dirty="0" smtClean="0">
                <a:solidFill>
                  <a:srgbClr val="00FFFF"/>
                </a:solidFill>
                <a:effectLst>
                  <a:glow rad="50800">
                    <a:srgbClr val="0000FF"/>
                  </a:glow>
                </a:effectLst>
                <a:latin typeface="Arial"/>
                <a:cs typeface="Arial"/>
              </a:rPr>
              <a:t>(DOF/</a:t>
            </a:r>
            <a:r>
              <a:rPr lang="en-US" sz="1400" b="1" dirty="0" err="1" smtClean="0">
                <a:solidFill>
                  <a:srgbClr val="00FFFF"/>
                </a:solidFill>
                <a:effectLst>
                  <a:glow rad="50800">
                    <a:srgbClr val="0000FF"/>
                  </a:glow>
                </a:effectLst>
                <a:latin typeface="Arial"/>
                <a:cs typeface="Arial"/>
              </a:rPr>
              <a:t>s</a:t>
            </a:r>
            <a:r>
              <a:rPr lang="en-US" sz="1400" b="1" dirty="0" smtClean="0">
                <a:solidFill>
                  <a:srgbClr val="00FFFF"/>
                </a:solidFill>
                <a:effectLst>
                  <a:glow rad="50800">
                    <a:srgbClr val="0000FF"/>
                  </a:glow>
                </a:effectLst>
                <a:latin typeface="Arial"/>
                <a:cs typeface="Arial"/>
              </a:rPr>
              <a:t>)</a:t>
            </a:r>
            <a:endParaRPr lang="en-US" sz="1400" b="1" dirty="0">
              <a:solidFill>
                <a:srgbClr val="00FFFF"/>
              </a:solidFill>
              <a:effectLst>
                <a:glow rad="50800">
                  <a:srgbClr val="0000FF"/>
                </a:glow>
              </a:effectLst>
              <a:latin typeface="Arial"/>
              <a:cs typeface="Arial"/>
            </a:endParaRPr>
          </a:p>
        </p:txBody>
      </p:sp>
      <p:grpSp>
        <p:nvGrpSpPr>
          <p:cNvPr id="9" name="Group 12"/>
          <p:cNvGrpSpPr/>
          <p:nvPr/>
        </p:nvGrpSpPr>
        <p:grpSpPr>
          <a:xfrm>
            <a:off x="6629400" y="2286000"/>
            <a:ext cx="304800" cy="1219200"/>
            <a:chOff x="5181600" y="2362200"/>
            <a:chExt cx="304800" cy="1219200"/>
          </a:xfrm>
          <a:noFill/>
          <a:effectLst>
            <a:glow rad="76200">
              <a:srgbClr val="0000FF">
                <a:alpha val="75000"/>
              </a:srgbClr>
            </a:glow>
          </a:effectLst>
        </p:grpSpPr>
        <p:sp>
          <p:nvSpPr>
            <p:cNvPr id="10" name="Oval 9"/>
            <p:cNvSpPr/>
            <p:nvPr/>
          </p:nvSpPr>
          <p:spPr bwMode="auto">
            <a:xfrm>
              <a:off x="5181600" y="2362200"/>
              <a:ext cx="304800" cy="304800"/>
            </a:xfrm>
            <a:prstGeom prst="ellipse">
              <a:avLst/>
            </a:prstGeom>
            <a:grpFill/>
            <a:ln w="12700" cap="flat" cmpd="sng" algn="ctr">
              <a:solidFill>
                <a:srgbClr val="00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cxnSp>
          <p:nvCxnSpPr>
            <p:cNvPr id="11" name="Straight Arrow Connector 10"/>
            <p:cNvCxnSpPr>
              <a:stCxn id="10" idx="4"/>
            </p:cNvCxnSpPr>
            <p:nvPr/>
          </p:nvCxnSpPr>
          <p:spPr bwMode="auto">
            <a:xfrm rot="5400000">
              <a:off x="4876403" y="3123803"/>
              <a:ext cx="914400" cy="794"/>
            </a:xfrm>
            <a:prstGeom prst="straightConnector1">
              <a:avLst/>
            </a:prstGeom>
            <a:grpFill/>
            <a:ln w="12700" cap="flat" cmpd="sng" algn="ctr">
              <a:solidFill>
                <a:srgbClr val="00FFFF"/>
              </a:solidFill>
              <a:prstDash val="solid"/>
              <a:round/>
              <a:headEnd type="none" w="med" len="med"/>
              <a:tailEnd type="stealth" w="med" len="med"/>
            </a:ln>
            <a:effec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Scaling</a:t>
            </a:r>
            <a:br>
              <a:rPr lang="en-US" dirty="0" smtClean="0"/>
            </a:br>
            <a:r>
              <a:rPr lang="en-US" dirty="0" smtClean="0"/>
              <a:t>Breakdown of Time</a:t>
            </a:r>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32</a:t>
            </a:fld>
            <a:endParaRPr lang="en-US"/>
          </a:p>
        </p:txBody>
      </p:sp>
      <p:pic>
        <p:nvPicPr>
          <p:cNvPr id="7" name="Picture 6" descr="Breakdown.pdf"/>
          <p:cNvPicPr>
            <a:picLocks/>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0" y="1371600"/>
            <a:ext cx="5486400" cy="4114800"/>
          </a:xfrm>
          <a:prstGeom prst="rect">
            <a:avLst/>
          </a:prstGeom>
        </p:spPr>
      </p:pic>
      <p:sp>
        <p:nvSpPr>
          <p:cNvPr id="3" name="Content Placeholder 2"/>
          <p:cNvSpPr>
            <a:spLocks noGrp="1"/>
          </p:cNvSpPr>
          <p:nvPr>
            <p:ph idx="1"/>
          </p:nvPr>
        </p:nvSpPr>
        <p:spPr>
          <a:xfrm>
            <a:off x="5486400" y="1143000"/>
            <a:ext cx="3657600" cy="5257799"/>
          </a:xfrm>
        </p:spPr>
        <p:txBody>
          <a:bodyPr/>
          <a:lstStyle/>
          <a:p>
            <a:r>
              <a:rPr lang="en-US" sz="1400" dirty="0" smtClean="0"/>
              <a:t>Breakdown of time on Mira…:</a:t>
            </a:r>
          </a:p>
          <a:p>
            <a:endParaRPr lang="en-US" sz="1400" dirty="0" smtClean="0"/>
          </a:p>
          <a:p>
            <a:r>
              <a:rPr lang="en-US" sz="1400" b="1" dirty="0" smtClean="0">
                <a:solidFill>
                  <a:srgbClr val="0000FF"/>
                </a:solidFill>
              </a:rPr>
              <a:t>smooth </a:t>
            </a:r>
            <a:r>
              <a:rPr lang="en-US" sz="1400" dirty="0" smtClean="0"/>
              <a:t>time is roughly constant.</a:t>
            </a:r>
          </a:p>
          <a:p>
            <a:r>
              <a:rPr lang="en-US" sz="1400" b="1" dirty="0" smtClean="0">
                <a:solidFill>
                  <a:srgbClr val="0000FF"/>
                </a:solidFill>
              </a:rPr>
              <a:t>misc…</a:t>
            </a:r>
            <a:endParaRPr lang="en-US" sz="1400" dirty="0" smtClean="0"/>
          </a:p>
          <a:p>
            <a:pPr lvl="1"/>
            <a:r>
              <a:rPr lang="en-US" sz="1200" dirty="0" smtClean="0"/>
              <a:t>Residual and BLAS1 operations</a:t>
            </a:r>
          </a:p>
          <a:p>
            <a:pPr lvl="1"/>
            <a:r>
              <a:rPr lang="en-US" sz="1200" dirty="0" smtClean="0"/>
              <a:t>relatively constant (residual is large %)</a:t>
            </a:r>
          </a:p>
          <a:p>
            <a:pPr lvl="1"/>
            <a:r>
              <a:rPr lang="en-US" sz="1200" dirty="0" smtClean="0"/>
              <a:t>but sees some variation for odd coarse grid problem sizes (15</a:t>
            </a:r>
            <a:r>
              <a:rPr lang="en-US" sz="1200" baseline="30000" dirty="0" smtClean="0"/>
              <a:t>3</a:t>
            </a:r>
            <a:r>
              <a:rPr lang="en-US" sz="1200" dirty="0" smtClean="0"/>
              <a:t>) due to variable # of BLAS1 in </a:t>
            </a:r>
            <a:r>
              <a:rPr lang="en-US" sz="1200" dirty="0" err="1" smtClean="0"/>
              <a:t>BiCGStab</a:t>
            </a:r>
            <a:r>
              <a:rPr lang="en-US" sz="1200" dirty="0" smtClean="0"/>
              <a:t> iterations</a:t>
            </a:r>
          </a:p>
          <a:p>
            <a:r>
              <a:rPr lang="en-US" sz="1400" b="1" dirty="0" smtClean="0">
                <a:solidFill>
                  <a:srgbClr val="0000FF"/>
                </a:solidFill>
              </a:rPr>
              <a:t>Ghost zone </a:t>
            </a:r>
            <a:r>
              <a:rPr lang="en-US" sz="1400" dirty="0" smtClean="0"/>
              <a:t>exchange time steadily increases with scale… </a:t>
            </a:r>
          </a:p>
          <a:p>
            <a:pPr lvl="1"/>
            <a:r>
              <a:rPr lang="en-US" sz="1200" dirty="0" smtClean="0"/>
              <a:t>topology not exploited in job scheduler or MPI as mapping processes in AMR codes is difficult</a:t>
            </a:r>
          </a:p>
          <a:p>
            <a:r>
              <a:rPr lang="en-US" sz="1400" b="1" dirty="0" smtClean="0">
                <a:solidFill>
                  <a:srgbClr val="0000FF"/>
                </a:solidFill>
              </a:rPr>
              <a:t>Collectives…</a:t>
            </a:r>
          </a:p>
          <a:p>
            <a:pPr lvl="1"/>
            <a:r>
              <a:rPr lang="en-US" sz="1200" dirty="0" smtClean="0"/>
              <a:t>Just 1 global collective for the residual</a:t>
            </a:r>
          </a:p>
          <a:p>
            <a:pPr lvl="1"/>
            <a:r>
              <a:rPr lang="en-US" sz="1200" dirty="0" smtClean="0"/>
              <a:t>many local collectives on the coarse grid solve</a:t>
            </a:r>
          </a:p>
          <a:p>
            <a:pPr lvl="1"/>
            <a:r>
              <a:rPr lang="en-US" sz="1200" dirty="0" smtClean="0"/>
              <a:t>Collectives on on BGQ are fast </a:t>
            </a:r>
          </a:p>
          <a:p>
            <a:r>
              <a:rPr lang="en-US" sz="1400" b="1" dirty="0" smtClean="0">
                <a:solidFill>
                  <a:srgbClr val="0000FF"/>
                </a:solidFill>
              </a:rPr>
              <a:t>Restriction/Interpolation…</a:t>
            </a:r>
          </a:p>
          <a:p>
            <a:pPr lvl="1"/>
            <a:r>
              <a:rPr lang="en-US" sz="1200" dirty="0" smtClean="0"/>
              <a:t>despite requiring inter-level communication are still very fast</a:t>
            </a:r>
          </a:p>
          <a:p>
            <a:pPr lvl="1"/>
            <a:r>
              <a:rPr lang="en-US" sz="1200" dirty="0" smtClean="0"/>
              <a:t>Interpolation sends 8x more data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Unlimited Problem Size</a:t>
            </a:r>
            <a:endParaRPr lang="en-US" dirty="0"/>
          </a:p>
        </p:txBody>
      </p:sp>
      <p:sp>
        <p:nvSpPr>
          <p:cNvPr id="3" name="Content Placeholder 2"/>
          <p:cNvSpPr>
            <a:spLocks noGrp="1"/>
          </p:cNvSpPr>
          <p:nvPr>
            <p:ph idx="1"/>
          </p:nvPr>
        </p:nvSpPr>
        <p:spPr>
          <a:xfrm>
            <a:off x="455613" y="1143001"/>
            <a:ext cx="8226425" cy="2286000"/>
          </a:xfrm>
        </p:spPr>
        <p:txBody>
          <a:bodyPr/>
          <a:lstStyle/>
          <a:p>
            <a:r>
              <a:rPr lang="en-US" dirty="0" smtClean="0"/>
              <a:t>Allow submissions to use any amount of memory</a:t>
            </a:r>
          </a:p>
          <a:p>
            <a:pPr lvl="1"/>
            <a:r>
              <a:rPr lang="en-US" sz="1500" dirty="0" smtClean="0"/>
              <a:t>Enables submitters to trade increased memory cost to reduced network cost (i.e. more memory hides network scalability issues)</a:t>
            </a:r>
          </a:p>
          <a:p>
            <a:pPr lvl="1"/>
            <a:r>
              <a:rPr lang="en-US" sz="1500" dirty="0" smtClean="0"/>
              <a:t>With sufficient memory usage (problem size), most CPU architectures asymptotically approach their STREAM bandwidths</a:t>
            </a:r>
          </a:p>
          <a:p>
            <a:pPr lvl="1"/>
            <a:r>
              <a:rPr lang="en-US" sz="1500" dirty="0" smtClean="0"/>
              <a:t>GDDR memory technology trades increased bandwidth for reduced capacity (hence limits the ability to hide the network and hit stream bandwidth)</a:t>
            </a:r>
          </a:p>
          <a:p>
            <a:r>
              <a:rPr lang="en-US" dirty="0" smtClean="0"/>
              <a:t>The lack of a GPU implementation of HPGMG depressed Titan and Piz </a:t>
            </a:r>
            <a:r>
              <a:rPr lang="en-US" dirty="0" err="1" smtClean="0"/>
              <a:t>Daint</a:t>
            </a:r>
            <a:r>
              <a:rPr lang="en-US" dirty="0" smtClean="0"/>
              <a:t> performance relative to their Top500 ranking.</a:t>
            </a:r>
          </a:p>
        </p:txBody>
      </p:sp>
      <p:sp>
        <p:nvSpPr>
          <p:cNvPr id="4" name="Slide Number Placeholder 3"/>
          <p:cNvSpPr>
            <a:spLocks noGrp="1"/>
          </p:cNvSpPr>
          <p:nvPr>
            <p:ph type="sldNum" sz="quarter" idx="10"/>
          </p:nvPr>
        </p:nvSpPr>
        <p:spPr/>
        <p:txBody>
          <a:bodyPr/>
          <a:lstStyle/>
          <a:p>
            <a:fld id="{A6688060-3351-004F-BDDD-4D2330D7A48F}" type="slidenum">
              <a:rPr lang="en-US" smtClean="0"/>
              <a:pPr/>
              <a:t>33</a:t>
            </a:fld>
            <a:endParaRPr lang="en-US"/>
          </a:p>
        </p:txBody>
      </p:sp>
      <p:pic>
        <p:nvPicPr>
          <p:cNvPr id="5" name="Picture 4" descr="HPGMG-500.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685800" y="3805237"/>
            <a:ext cx="7772400" cy="267176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6400" dirty="0" smtClean="0"/>
              <a:t>Summary</a:t>
            </a:r>
            <a:endParaRPr lang="en-US" sz="6400"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A6688060-3351-004F-BDDD-4D2330D7A48F}"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smtClean="0"/>
              <a:t>HPGMG-FV performance is particularly sensitive to the network and MPI library performance…</a:t>
            </a:r>
          </a:p>
          <a:p>
            <a:pPr lvl="1"/>
            <a:r>
              <a:rPr lang="en-US" dirty="0" smtClean="0"/>
              <a:t>Dragonfly, 5D Torus, and 6D torus scaled well</a:t>
            </a:r>
          </a:p>
          <a:p>
            <a:pPr lvl="1"/>
            <a:r>
              <a:rPr lang="en-US" dirty="0" smtClean="0"/>
              <a:t>3D Torus and Fat Trees </a:t>
            </a:r>
            <a:r>
              <a:rPr lang="en-US" dirty="0" smtClean="0"/>
              <a:t>were challenged</a:t>
            </a:r>
          </a:p>
          <a:p>
            <a:pPr lvl="1"/>
            <a:r>
              <a:rPr lang="en-US" dirty="0" err="1" smtClean="0"/>
              <a:t>FMG’s</a:t>
            </a:r>
            <a:r>
              <a:rPr lang="en-US" dirty="0" smtClean="0"/>
              <a:t> O(log</a:t>
            </a:r>
            <a:r>
              <a:rPr lang="en-US" baseline="30000" dirty="0" smtClean="0"/>
              <a:t>2</a:t>
            </a:r>
            <a:r>
              <a:rPr lang="en-US" dirty="0" smtClean="0"/>
              <a:t>P) message rates coupled with poor native mode MIC MPI overheads further impaired MIC scalability</a:t>
            </a:r>
          </a:p>
          <a:p>
            <a:r>
              <a:rPr lang="en-US" dirty="0" smtClean="0"/>
              <a:t>Machines were further differentiated by memory technology…</a:t>
            </a:r>
          </a:p>
          <a:p>
            <a:pPr lvl="1"/>
            <a:r>
              <a:rPr lang="en-US" dirty="0" smtClean="0"/>
              <a:t>Key characteristic is ratio of memory capacity to memory bandwidth</a:t>
            </a:r>
          </a:p>
          <a:p>
            <a:pPr lvl="1"/>
            <a:r>
              <a:rPr lang="en-US" dirty="0" smtClean="0"/>
              <a:t>ratio for DDR is ~1s (easy to hide network issues in 1s)</a:t>
            </a:r>
          </a:p>
          <a:p>
            <a:pPr lvl="1"/>
            <a:r>
              <a:rPr lang="en-US" dirty="0" smtClean="0"/>
              <a:t>ratio for GDDR is ~50ms (can’t fill enough memory to hide the network)</a:t>
            </a:r>
          </a:p>
          <a:p>
            <a:pPr lvl="1"/>
            <a:r>
              <a:rPr lang="en-US" dirty="0" smtClean="0"/>
              <a:t>If you can hide the network, HPGMG-FV is STREAM-limited</a:t>
            </a:r>
          </a:p>
          <a:p>
            <a:endParaRPr lang="en-US" dirty="0" smtClean="0"/>
          </a:p>
          <a:p>
            <a:r>
              <a:rPr lang="en-US" dirty="0" smtClean="0"/>
              <a:t>The 2</a:t>
            </a:r>
            <a:r>
              <a:rPr lang="en-US" baseline="30000" dirty="0" smtClean="0"/>
              <a:t>nd</a:t>
            </a:r>
            <a:r>
              <a:rPr lang="en-US" dirty="0" smtClean="0"/>
              <a:t> order HPGMG-FV is probably not sufficiently challenging</a:t>
            </a:r>
          </a:p>
          <a:p>
            <a:r>
              <a:rPr lang="en-US" dirty="0" smtClean="0"/>
              <a:t>To that end, we’ve developed a 4</a:t>
            </a:r>
            <a:r>
              <a:rPr lang="en-US" baseline="30000" dirty="0" smtClean="0"/>
              <a:t>th</a:t>
            </a:r>
            <a:r>
              <a:rPr lang="en-US" dirty="0" smtClean="0"/>
              <a:t> order HPGMG-FV</a:t>
            </a:r>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aseline="30000" dirty="0" smtClean="0"/>
              <a:t>th</a:t>
            </a:r>
            <a:r>
              <a:rPr lang="en-US" dirty="0" smtClean="0"/>
              <a:t> order HPGMG-FV</a:t>
            </a:r>
            <a:endParaRPr lang="en-US" dirty="0"/>
          </a:p>
        </p:txBody>
      </p:sp>
      <p:sp>
        <p:nvSpPr>
          <p:cNvPr id="3" name="Content Placeholder 2"/>
          <p:cNvSpPr>
            <a:spLocks noGrp="1"/>
          </p:cNvSpPr>
          <p:nvPr>
            <p:ph idx="1"/>
          </p:nvPr>
        </p:nvSpPr>
        <p:spPr>
          <a:xfrm>
            <a:off x="455613" y="1143000"/>
            <a:ext cx="5716587" cy="5256213"/>
          </a:xfrm>
        </p:spPr>
        <p:txBody>
          <a:bodyPr/>
          <a:lstStyle/>
          <a:p>
            <a:r>
              <a:rPr lang="en-US" dirty="0" smtClean="0"/>
              <a:t>4</a:t>
            </a:r>
            <a:r>
              <a:rPr lang="en-US" baseline="30000" dirty="0" smtClean="0"/>
              <a:t>th</a:t>
            </a:r>
            <a:r>
              <a:rPr lang="en-US" dirty="0" smtClean="0"/>
              <a:t> order HPGMG-FV is both</a:t>
            </a:r>
          </a:p>
          <a:p>
            <a:pPr lvl="1"/>
            <a:r>
              <a:rPr lang="en-US" sz="1500" dirty="0" smtClean="0"/>
              <a:t>mathematically superior</a:t>
            </a:r>
          </a:p>
          <a:p>
            <a:pPr lvl="1"/>
            <a:r>
              <a:rPr lang="en-US" sz="1500" dirty="0" smtClean="0"/>
              <a:t>flop, cache, memory, </a:t>
            </a:r>
            <a:r>
              <a:rPr lang="en-US" sz="1500" dirty="0" smtClean="0"/>
              <a:t>and </a:t>
            </a:r>
            <a:r>
              <a:rPr lang="en-US" sz="1500" dirty="0" smtClean="0"/>
              <a:t>network</a:t>
            </a:r>
            <a:r>
              <a:rPr lang="en-US" sz="1500" dirty="0" smtClean="0"/>
              <a:t> challenging</a:t>
            </a:r>
            <a:r>
              <a:rPr lang="en-US" sz="1500" dirty="0" smtClean="0"/>
              <a:t> </a:t>
            </a:r>
          </a:p>
          <a:p>
            <a:r>
              <a:rPr lang="en-US" dirty="0" smtClean="0"/>
              <a:t>In order to attain equal time-to-solution, one needs a machine with…</a:t>
            </a:r>
          </a:p>
          <a:p>
            <a:pPr lvl="1"/>
            <a:r>
              <a:rPr lang="en-US" sz="1500" b="1" dirty="0" smtClean="0">
                <a:solidFill>
                  <a:srgbClr val="FF0080"/>
                </a:solidFill>
              </a:rPr>
              <a:t>4x the GFLOP/</a:t>
            </a:r>
            <a:r>
              <a:rPr lang="en-US" sz="1500" b="1" dirty="0" err="1" smtClean="0">
                <a:solidFill>
                  <a:srgbClr val="FF0080"/>
                </a:solidFill>
              </a:rPr>
              <a:t>s</a:t>
            </a:r>
            <a:endParaRPr lang="en-US" sz="1500" b="1" dirty="0" smtClean="0">
              <a:solidFill>
                <a:srgbClr val="FF0080"/>
              </a:solidFill>
            </a:endParaRPr>
          </a:p>
          <a:p>
            <a:pPr lvl="1"/>
            <a:r>
              <a:rPr lang="en-US" sz="1500" b="1" dirty="0" smtClean="0">
                <a:solidFill>
                  <a:srgbClr val="FF0080"/>
                </a:solidFill>
              </a:rPr>
              <a:t>3x the MPI message rate (messages/second)</a:t>
            </a:r>
          </a:p>
          <a:p>
            <a:pPr lvl="1"/>
            <a:r>
              <a:rPr lang="en-US" sz="1500" b="1" dirty="0" smtClean="0">
                <a:solidFill>
                  <a:srgbClr val="FF0080"/>
                </a:solidFill>
              </a:rPr>
              <a:t>2x the MPI bandwidth  (MPI GB/</a:t>
            </a:r>
            <a:r>
              <a:rPr lang="en-US" sz="1500" b="1" dirty="0" err="1" smtClean="0">
                <a:solidFill>
                  <a:srgbClr val="FF0080"/>
                </a:solidFill>
              </a:rPr>
              <a:t>s</a:t>
            </a:r>
            <a:r>
              <a:rPr lang="en-US" sz="1500" b="1" dirty="0" smtClean="0">
                <a:solidFill>
                  <a:srgbClr val="FF0080"/>
                </a:solidFill>
              </a:rPr>
              <a:t>)</a:t>
            </a:r>
          </a:p>
          <a:p>
            <a:pPr lvl="1"/>
            <a:r>
              <a:rPr lang="en-US" sz="1500" b="1" dirty="0" smtClean="0">
                <a:solidFill>
                  <a:srgbClr val="0000FF"/>
                </a:solidFill>
              </a:rPr>
              <a:t>1x the DRAM bandwidth</a:t>
            </a:r>
          </a:p>
          <a:p>
            <a:r>
              <a:rPr lang="en-US" dirty="0" smtClean="0"/>
              <a:t>We are just starting to evaluate the 4</a:t>
            </a:r>
            <a:r>
              <a:rPr lang="en-US" baseline="30000" dirty="0" smtClean="0"/>
              <a:t>th</a:t>
            </a:r>
            <a:r>
              <a:rPr lang="en-US" dirty="0" smtClean="0"/>
              <a:t> order </a:t>
            </a:r>
            <a:r>
              <a:rPr lang="en-US" dirty="0" smtClean="0"/>
              <a:t>version</a:t>
            </a:r>
          </a:p>
          <a:p>
            <a:pPr lvl="1"/>
            <a:r>
              <a:rPr lang="en-US" sz="1500" dirty="0" smtClean="0"/>
              <a:t>mathematical performance is very good (low residual and low error)</a:t>
            </a:r>
            <a:endParaRPr lang="en-US" sz="1500" dirty="0" smtClean="0"/>
          </a:p>
          <a:p>
            <a:pPr lvl="1"/>
            <a:r>
              <a:rPr lang="en-US" sz="1500" dirty="0" smtClean="0"/>
              <a:t>Performance on Edison and K is good, but performance on MIC and BGQ is very poor.</a:t>
            </a:r>
          </a:p>
          <a:p>
            <a:pPr lvl="1"/>
            <a:r>
              <a:rPr lang="en-US" sz="1500" dirty="0" smtClean="0"/>
              <a:t>Nevertheless, out-of-the box performance on Edison is suboptimal… less </a:t>
            </a:r>
            <a:r>
              <a:rPr lang="en-US" sz="1500" dirty="0" smtClean="0"/>
              <a:t>than 20% of Flop/</a:t>
            </a:r>
            <a:r>
              <a:rPr lang="en-US" sz="1500" dirty="0" err="1" smtClean="0"/>
              <a:t>s</a:t>
            </a:r>
            <a:r>
              <a:rPr lang="en-US" sz="1500" dirty="0" smtClean="0"/>
              <a:t>, 65% of </a:t>
            </a:r>
            <a:r>
              <a:rPr lang="en-US" sz="1500" dirty="0" smtClean="0"/>
              <a:t>STREAM</a:t>
            </a:r>
            <a:r>
              <a:rPr lang="en-US" sz="1500" dirty="0" smtClean="0"/>
              <a:t>.</a:t>
            </a:r>
            <a:endParaRPr lang="en-US" sz="1600" dirty="0" smtClean="0"/>
          </a:p>
        </p:txBody>
      </p:sp>
      <p:sp>
        <p:nvSpPr>
          <p:cNvPr id="4" name="Slide Number Placeholder 3"/>
          <p:cNvSpPr>
            <a:spLocks noGrp="1"/>
          </p:cNvSpPr>
          <p:nvPr>
            <p:ph type="sldNum" sz="quarter" idx="10"/>
          </p:nvPr>
        </p:nvSpPr>
        <p:spPr/>
        <p:txBody>
          <a:bodyPr/>
          <a:lstStyle/>
          <a:p>
            <a:fld id="{A6688060-3351-004F-BDDD-4D2330D7A48F}" type="slidenum">
              <a:rPr lang="en-US" smtClean="0"/>
              <a:pPr/>
              <a:t>36</a:t>
            </a:fld>
            <a:endParaRPr lang="en-US"/>
          </a:p>
        </p:txBody>
      </p:sp>
      <p:pic>
        <p:nvPicPr>
          <p:cNvPr id="5" name="Picture 4" descr="HPGMG-FV4(error).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6172200" y="1143000"/>
            <a:ext cx="2743200" cy="2743200"/>
          </a:xfrm>
          <a:prstGeom prst="rect">
            <a:avLst/>
          </a:prstGeom>
        </p:spPr>
      </p:pic>
      <p:pic>
        <p:nvPicPr>
          <p:cNvPr id="6" name="Picture 5" descr="HPGMG-FV4(DOF-s).pdf"/>
          <p:cNvPicPr>
            <a:picLocks noChangeAspect="1"/>
          </p:cNvPicPr>
          <p:nvPr/>
        </p:nvPicPr>
        <mc:AlternateContent xmlns:ma="http://schemas.microsoft.com/office/mac/drawingml/2008/main">
          <mc:Choice Requires="ma">
            <p:blipFill>
              <a:blip r:embed="rId4"/>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5"/>
              <a:stretch>
                <a:fillRect/>
              </a:stretch>
            </p:blipFill>
          </mc:Fallback>
        </mc:AlternateContent>
        <p:spPr>
          <a:xfrm>
            <a:off x="6172200" y="3886200"/>
            <a:ext cx="2743200" cy="2743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HPGMG</a:t>
            </a:r>
            <a:endParaRPr lang="en-US" dirty="0"/>
          </a:p>
        </p:txBody>
      </p:sp>
      <p:sp>
        <p:nvSpPr>
          <p:cNvPr id="3" name="Content Placeholder 2"/>
          <p:cNvSpPr>
            <a:spLocks noGrp="1"/>
          </p:cNvSpPr>
          <p:nvPr>
            <p:ph idx="1"/>
          </p:nvPr>
        </p:nvSpPr>
        <p:spPr/>
        <p:txBody>
          <a:bodyPr/>
          <a:lstStyle/>
          <a:p>
            <a:r>
              <a:rPr lang="en-US" dirty="0" smtClean="0"/>
              <a:t>Visit the website for updates: </a:t>
            </a:r>
            <a:r>
              <a:rPr lang="en-US" dirty="0" smtClean="0">
                <a:hlinkClick r:id="rId2"/>
              </a:rPr>
              <a:t>www.hpgmg.org</a:t>
            </a:r>
            <a:endParaRPr lang="en-US" dirty="0" smtClean="0"/>
          </a:p>
          <a:p>
            <a:pPr lvl="1"/>
            <a:r>
              <a:rPr lang="en-US" sz="1500" dirty="0" smtClean="0"/>
              <a:t>links to the LBL-hosted finite-volume documentation… </a:t>
            </a:r>
          </a:p>
          <a:p>
            <a:pPr lvl="1">
              <a:buNone/>
            </a:pPr>
            <a:r>
              <a:rPr lang="en-US" sz="1500" dirty="0" smtClean="0"/>
              <a:t>	</a:t>
            </a:r>
            <a:r>
              <a:rPr lang="en-US" sz="1200" dirty="0" err="1" smtClean="0"/>
              <a:t>http://crd.lbl.gov/departments/computer-science/performance-and-algorithms-research/research/hpgmg</a:t>
            </a:r>
            <a:endParaRPr lang="en-US" dirty="0" smtClean="0"/>
          </a:p>
          <a:p>
            <a:endParaRPr lang="en-US" dirty="0" smtClean="0"/>
          </a:p>
          <a:p>
            <a:r>
              <a:rPr lang="en-US" dirty="0" smtClean="0"/>
              <a:t>Download the source via </a:t>
            </a:r>
            <a:r>
              <a:rPr lang="en-US" dirty="0" err="1" smtClean="0"/>
              <a:t>git</a:t>
            </a:r>
            <a:r>
              <a:rPr lang="en-US" dirty="0" smtClean="0"/>
              <a:t>: </a:t>
            </a:r>
            <a:r>
              <a:rPr lang="en-US" dirty="0" smtClean="0">
                <a:hlinkClick r:id="rId3"/>
              </a:rPr>
              <a:t>bitbucket.org/hpgmg/hpgmg/</a:t>
            </a:r>
            <a:endParaRPr lang="en-US" dirty="0" smtClean="0"/>
          </a:p>
          <a:p>
            <a:pPr lvl="1"/>
            <a:r>
              <a:rPr lang="en-US" sz="1500" dirty="0" smtClean="0"/>
              <a:t>both finite volume (FV) implementations are in the finite-volume sub directory</a:t>
            </a:r>
          </a:p>
          <a:p>
            <a:pPr lvl="1"/>
            <a:r>
              <a:rPr lang="en-US" sz="1500" dirty="0" smtClean="0"/>
              <a:t>the finite element (FE) version is in the finite-element sub directory</a:t>
            </a:r>
          </a:p>
          <a:p>
            <a:endParaRPr lang="en-US" dirty="0" smtClean="0"/>
          </a:p>
          <a:p>
            <a:r>
              <a:rPr lang="en-US" dirty="0" smtClean="0"/>
              <a:t>Subscribe/post to the mailing list for questions: </a:t>
            </a:r>
            <a:r>
              <a:rPr lang="en-US" dirty="0" smtClean="0">
                <a:hlinkClick r:id="rId4"/>
              </a:rPr>
              <a:t>hpgmg.org/lists/listinfo/hpgmg-forum</a:t>
            </a:r>
            <a:endParaRPr lang="en-US" dirty="0" smtClean="0"/>
          </a:p>
          <a:p>
            <a:endParaRPr lang="en-US" dirty="0" smtClean="0"/>
          </a:p>
          <a:p>
            <a:r>
              <a:rPr lang="en-US" dirty="0" smtClean="0"/>
              <a:t>We are planning a second </a:t>
            </a:r>
            <a:r>
              <a:rPr lang="en-US" dirty="0" err="1" smtClean="0"/>
              <a:t>BoF</a:t>
            </a:r>
            <a:r>
              <a:rPr lang="en-US" dirty="0" smtClean="0"/>
              <a:t> at SC’15</a:t>
            </a:r>
          </a:p>
          <a:p>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9A15967D-D2D6-5144-A227-9E675C198B3A}" type="slidenum">
              <a:rPr lang="en-US" smtClean="0"/>
              <a:pPr/>
              <a:t>38</a:t>
            </a:fld>
            <a:endParaRPr lang="en-US" smtClean="0"/>
          </a:p>
        </p:txBody>
      </p:sp>
      <p:sp>
        <p:nvSpPr>
          <p:cNvPr id="145411" name="Rectangle 2"/>
          <p:cNvSpPr>
            <a:spLocks noGrp="1" noChangeArrowheads="1"/>
          </p:cNvSpPr>
          <p:nvPr>
            <p:ph type="title"/>
          </p:nvPr>
        </p:nvSpPr>
        <p:spPr/>
        <p:txBody>
          <a:bodyPr/>
          <a:lstStyle/>
          <a:p>
            <a:pPr eaLnBrk="1" hangingPunct="1"/>
            <a:r>
              <a:rPr lang="en-US"/>
              <a:t>Acknowledgements</a:t>
            </a:r>
          </a:p>
        </p:txBody>
      </p:sp>
      <p:sp>
        <p:nvSpPr>
          <p:cNvPr id="145412" name="Rectangle 3"/>
          <p:cNvSpPr>
            <a:spLocks noGrp="1" noChangeArrowheads="1"/>
          </p:cNvSpPr>
          <p:nvPr>
            <p:ph type="body" idx="1"/>
          </p:nvPr>
        </p:nvSpPr>
        <p:spPr>
          <a:xfrm>
            <a:off x="455613" y="1143000"/>
            <a:ext cx="8226425" cy="4572000"/>
          </a:xfrm>
        </p:spPr>
        <p:txBody>
          <a:bodyPr/>
          <a:lstStyle/>
          <a:p>
            <a:pPr algn="just"/>
            <a:r>
              <a:rPr lang="en-US" sz="1800" dirty="0" smtClean="0"/>
              <a:t>All authors from Lawrence Berkeley National Laboratory were supported by the DOE Office of Advanced Scientific Computing Research under contract number DE-AC02-05CH11231.</a:t>
            </a:r>
          </a:p>
          <a:p>
            <a:pPr algn="just"/>
            <a:r>
              <a:rPr lang="en-US" sz="1800" dirty="0" smtClean="0"/>
              <a:t>This research used resources of the National Energy Research Scientific Computing Center, which is supported by the Office of Science of the U.S. Department of Energy under Contract No. DE-AC02-05CH11231.</a:t>
            </a:r>
          </a:p>
          <a:p>
            <a:pPr algn="just"/>
            <a:r>
              <a:rPr lang="en-US" sz="1800" dirty="0" smtClean="0"/>
              <a:t>This research used resources of the Argonne Leadership Computing Facility at Argonne National Laboratory, which is supported by the Office of Science of the U.S. Department of Energy under contract DE-AC02-06CH11357.</a:t>
            </a:r>
          </a:p>
          <a:p>
            <a:pPr algn="just"/>
            <a:r>
              <a:rPr lang="en-US" sz="1800" dirty="0" smtClean="0"/>
              <a:t>This research used resources of the Oak Ridge Leadership Facility at the Oak Ridge National Laboratory, which is supported by the Office of Science of the U.S. Department of Energy under Contract No. DE-AC05-00OR22725.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800" dirty="0" smtClean="0"/>
              <a:t>Questions?</a:t>
            </a:r>
            <a:endParaRPr lang="en-US" sz="4800" dirty="0"/>
          </a:p>
        </p:txBody>
      </p:sp>
      <p:sp>
        <p:nvSpPr>
          <p:cNvPr id="6" name="Subtitle 5"/>
          <p:cNvSpPr>
            <a:spLocks noGrp="1"/>
          </p:cNvSpPr>
          <p:nvPr>
            <p:ph type="subTitle" idx="1"/>
          </p:nvPr>
        </p:nvSpPr>
        <p:spPr>
          <a:xfrm>
            <a:off x="1371600" y="3429000"/>
            <a:ext cx="6400800" cy="1828800"/>
          </a:xfrm>
        </p:spPr>
        <p:txBody>
          <a:bodyPr/>
          <a:lstStyle/>
          <a:p>
            <a:r>
              <a:rPr lang="en-US" sz="2400" dirty="0" err="1" smtClean="0"/>
              <a:t>SWWilliams@lbl.gov</a:t>
            </a:r>
            <a:endParaRPr lang="en-US" sz="24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Benchmarks</a:t>
            </a:r>
            <a:endParaRPr lang="en-US" dirty="0"/>
          </a:p>
        </p:txBody>
      </p:sp>
      <p:sp>
        <p:nvSpPr>
          <p:cNvPr id="3" name="Content Placeholder 2"/>
          <p:cNvSpPr>
            <a:spLocks noGrp="1"/>
          </p:cNvSpPr>
          <p:nvPr>
            <p:ph idx="1"/>
          </p:nvPr>
        </p:nvSpPr>
        <p:spPr/>
        <p:txBody>
          <a:bodyPr/>
          <a:lstStyle/>
          <a:p>
            <a:r>
              <a:rPr lang="en-US" sz="1800" b="1" dirty="0" smtClean="0"/>
              <a:t>NAS Parallel Benchmarks / NPB (1991)</a:t>
            </a:r>
          </a:p>
          <a:p>
            <a:pPr lvl="1"/>
            <a:r>
              <a:rPr lang="en-US" sz="1400" dirty="0" smtClean="0"/>
              <a:t>8 benchmarks including CG (stored matrix), MG (</a:t>
            </a:r>
            <a:r>
              <a:rPr lang="en-US" sz="1400" dirty="0" err="1" smtClean="0"/>
              <a:t>ccPoisson</a:t>
            </a:r>
            <a:r>
              <a:rPr lang="en-US" sz="1400" dirty="0" smtClean="0"/>
              <a:t>), FFT, …</a:t>
            </a:r>
          </a:p>
          <a:p>
            <a:pPr lvl="1"/>
            <a:r>
              <a:rPr lang="en-US" sz="1400" dirty="0" smtClean="0"/>
              <a:t>specified problem sizes, strong scaled</a:t>
            </a:r>
          </a:p>
          <a:p>
            <a:r>
              <a:rPr lang="en-US" sz="1800" b="1" dirty="0" smtClean="0"/>
              <a:t>HPCC (2005)</a:t>
            </a:r>
          </a:p>
          <a:p>
            <a:pPr lvl="1"/>
            <a:r>
              <a:rPr lang="en-US" sz="1400" dirty="0" smtClean="0"/>
              <a:t>weak scaled</a:t>
            </a:r>
          </a:p>
          <a:p>
            <a:pPr lvl="1"/>
            <a:r>
              <a:rPr lang="en-US" sz="1400" dirty="0" smtClean="0"/>
              <a:t>STREAM:	simple DRAM bandwidth kernel</a:t>
            </a:r>
          </a:p>
          <a:p>
            <a:pPr lvl="1"/>
            <a:r>
              <a:rPr lang="en-US" sz="1400" dirty="0" smtClean="0"/>
              <a:t>GUPS:	Random access kernel;  atypical of most HPC applications</a:t>
            </a:r>
          </a:p>
          <a:p>
            <a:pPr lvl="1"/>
            <a:r>
              <a:rPr lang="en-US" sz="1400" dirty="0" smtClean="0"/>
              <a:t>HPL:	LINPACK; peak flop/</a:t>
            </a:r>
            <a:r>
              <a:rPr lang="en-US" sz="1400" dirty="0" err="1" smtClean="0"/>
              <a:t>s</a:t>
            </a:r>
            <a:r>
              <a:rPr lang="en-US" sz="1400" dirty="0" smtClean="0"/>
              <a:t>; atypical of most HPC applications</a:t>
            </a:r>
          </a:p>
          <a:p>
            <a:pPr lvl="1"/>
            <a:r>
              <a:rPr lang="en-US" sz="1400" dirty="0" smtClean="0"/>
              <a:t>FFT:	common method for small-scale HPC and simple problems</a:t>
            </a:r>
          </a:p>
          <a:p>
            <a:pPr lvl="1">
              <a:buNone/>
            </a:pPr>
            <a:r>
              <a:rPr lang="en-US" sz="1400" dirty="0" smtClean="0"/>
              <a:t>			(e.g. constant coefficient Poisson with periodic BC’s)</a:t>
            </a:r>
          </a:p>
          <a:p>
            <a:r>
              <a:rPr lang="en-US" sz="1800" b="1" dirty="0" smtClean="0"/>
              <a:t>HPCG (2013)</a:t>
            </a:r>
          </a:p>
          <a:p>
            <a:pPr lvl="1"/>
            <a:r>
              <a:rPr lang="en-US" sz="1400" dirty="0" smtClean="0"/>
              <a:t>solves a FEM problem on a structured grid using a stored matrix PCG algorithm</a:t>
            </a:r>
          </a:p>
          <a:p>
            <a:pPr lvl="1">
              <a:buNone/>
            </a:pPr>
            <a:r>
              <a:rPr lang="en-US" sz="1400" b="1" dirty="0" smtClean="0">
                <a:solidFill>
                  <a:srgbClr val="FF0080"/>
                </a:solidFill>
              </a:rPr>
              <a:t>	(heavily DRAM bandwidth limited)</a:t>
            </a:r>
          </a:p>
          <a:p>
            <a:pPr lvl="1"/>
            <a:r>
              <a:rPr lang="en-US" sz="1400" dirty="0" smtClean="0"/>
              <a:t>weak scaled</a:t>
            </a:r>
          </a:p>
          <a:p>
            <a:pPr lvl="1"/>
            <a:r>
              <a:rPr lang="en-US" sz="1400" dirty="0" smtClean="0"/>
              <a:t>after discussions with us, a (2-level) MG </a:t>
            </a:r>
            <a:r>
              <a:rPr lang="en-US" sz="1400" dirty="0" err="1" smtClean="0"/>
              <a:t>preconditioner</a:t>
            </a:r>
            <a:r>
              <a:rPr lang="en-US" sz="1400" dirty="0" smtClean="0"/>
              <a:t> was added.</a:t>
            </a:r>
          </a:p>
          <a:p>
            <a:r>
              <a:rPr lang="en-US" sz="1800" b="1" dirty="0" smtClean="0"/>
              <a:t>Graph500</a:t>
            </a:r>
          </a:p>
          <a:p>
            <a:pPr lvl="1"/>
            <a:r>
              <a:rPr lang="en-US" sz="1400" dirty="0" smtClean="0">
                <a:latin typeface="Arial"/>
                <a:cs typeface="Arial"/>
              </a:rPr>
              <a:t>BFS on graphs</a:t>
            </a:r>
          </a:p>
          <a:p>
            <a:pPr lvl="1"/>
            <a:r>
              <a:rPr lang="en-US" sz="1400" dirty="0" smtClean="0">
                <a:latin typeface="Arial"/>
                <a:cs typeface="Arial"/>
              </a:rPr>
              <a:t>little/no FP (targets a different domain)</a:t>
            </a:r>
          </a:p>
          <a:p>
            <a:pPr lvl="1"/>
            <a:r>
              <a:rPr lang="en-US" sz="1400" dirty="0" smtClean="0">
                <a:latin typeface="Arial"/>
                <a:cs typeface="Arial"/>
              </a:rPr>
              <a:t>specified problem sizes</a:t>
            </a:r>
            <a:endParaRPr lang="en-US" sz="1400" dirty="0">
              <a:latin typeface="Arial"/>
              <a:cs typeface="Arial"/>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BACKUP SLIDES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A6688060-3351-004F-BDDD-4D2330D7A48F}"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a:t>
            </a:r>
            <a:endParaRPr lang="en-US" dirty="0"/>
          </a:p>
        </p:txBody>
      </p:sp>
      <p:sp>
        <p:nvSpPr>
          <p:cNvPr id="3" name="Content Placeholder 2"/>
          <p:cNvSpPr>
            <a:spLocks noGrp="1"/>
          </p:cNvSpPr>
          <p:nvPr>
            <p:ph idx="1"/>
          </p:nvPr>
        </p:nvSpPr>
        <p:spPr/>
        <p:txBody>
          <a:bodyPr/>
          <a:lstStyle/>
          <a:p>
            <a:r>
              <a:rPr lang="en-US" dirty="0" smtClean="0"/>
              <a:t>Algorithmically Relevant</a:t>
            </a:r>
          </a:p>
          <a:p>
            <a:r>
              <a:rPr lang="en-US" dirty="0" smtClean="0"/>
              <a:t>replace Flop/</a:t>
            </a:r>
            <a:r>
              <a:rPr lang="en-US" dirty="0" err="1" smtClean="0"/>
              <a:t>s</a:t>
            </a:r>
            <a:r>
              <a:rPr lang="en-US" dirty="0" smtClean="0"/>
              <a:t> with DOF/</a:t>
            </a:r>
            <a:r>
              <a:rPr lang="en-US" dirty="0" err="1" smtClean="0"/>
              <a:t>s</a:t>
            </a:r>
            <a:r>
              <a:rPr lang="en-US" dirty="0" smtClean="0"/>
              <a:t> (24hr LINPACK -&gt; 24s HPGMG)</a:t>
            </a:r>
          </a:p>
          <a:p>
            <a:pPr lvl="1"/>
            <a:r>
              <a:rPr lang="en-US" dirty="0" smtClean="0"/>
              <a:t>don’t confuse a metric (flops) with performance (time-to-solution)</a:t>
            </a:r>
          </a:p>
          <a:p>
            <a:r>
              <a:rPr lang="en-US" dirty="0" smtClean="0"/>
              <a:t>In HPGMG, requisite messaging rate increases with scale</a:t>
            </a:r>
          </a:p>
          <a:p>
            <a:pPr lvl="1"/>
            <a:r>
              <a:rPr lang="en-US" dirty="0" smtClean="0"/>
              <a:t>rewards high-performance networks</a:t>
            </a:r>
          </a:p>
          <a:p>
            <a:r>
              <a:rPr lang="en-US" dirty="0" err="1" smtClean="0"/>
              <a:t>capacity:bandwidth</a:t>
            </a:r>
            <a:r>
              <a:rPr lang="en-US" dirty="0" smtClean="0"/>
              <a:t> ratio of various memory technology (DDR, GDDR, stacked) vs. performance</a:t>
            </a:r>
          </a:p>
          <a:p>
            <a:r>
              <a:rPr lang="en-US" dirty="0" smtClean="0"/>
              <a:t>Currently evaluating 3 variants (FV2, FE3, FV4) which vary FP, cache, memory, and network requirements</a:t>
            </a:r>
          </a:p>
          <a:p>
            <a:r>
              <a:rPr lang="en-US" dirty="0" smtClean="0"/>
              <a:t>Performance metric for ranking</a:t>
            </a:r>
          </a:p>
          <a:p>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HPGMG-FV</a:t>
            </a:r>
            <a:endParaRPr lang="en-US" sz="2800" dirty="0"/>
          </a:p>
        </p:txBody>
      </p:sp>
      <p:sp>
        <p:nvSpPr>
          <p:cNvPr id="3" name="Content Placeholder 2"/>
          <p:cNvSpPr>
            <a:spLocks noGrp="1"/>
          </p:cNvSpPr>
          <p:nvPr>
            <p:ph idx="1"/>
          </p:nvPr>
        </p:nvSpPr>
        <p:spPr/>
        <p:txBody>
          <a:bodyPr/>
          <a:lstStyle/>
          <a:p>
            <a:r>
              <a:rPr lang="en-US" sz="1800" b="1" dirty="0" smtClean="0">
                <a:solidFill>
                  <a:srgbClr val="0000FF"/>
                </a:solidFill>
              </a:rPr>
              <a:t>portable MPI + </a:t>
            </a:r>
            <a:r>
              <a:rPr lang="en-US" sz="1800" b="1" dirty="0" err="1" smtClean="0">
                <a:solidFill>
                  <a:srgbClr val="0000FF"/>
                </a:solidFill>
              </a:rPr>
              <a:t>OpenMP</a:t>
            </a:r>
            <a:r>
              <a:rPr lang="en-US" sz="1800" dirty="0" smtClean="0"/>
              <a:t> (no SIMD intrinsics)</a:t>
            </a:r>
          </a:p>
          <a:p>
            <a:r>
              <a:rPr lang="en-US" sz="1800" dirty="0" smtClean="0"/>
              <a:t>Based on </a:t>
            </a:r>
            <a:r>
              <a:rPr lang="en-US" sz="1800" b="1" dirty="0" smtClean="0">
                <a:solidFill>
                  <a:srgbClr val="0000FF"/>
                </a:solidFill>
              </a:rPr>
              <a:t>true distributed V-Cycles </a:t>
            </a:r>
            <a:r>
              <a:rPr lang="en-US" sz="1800" dirty="0" smtClean="0"/>
              <a:t>that allow restriction of a trillion cells distributed across 100K processes down to one cell (total).</a:t>
            </a:r>
          </a:p>
          <a:p>
            <a:pPr lvl="1"/>
            <a:r>
              <a:rPr lang="en-US" sz="1400" dirty="0" smtClean="0"/>
              <a:t>Once a process runs out of cells (falls beneath a threshold), the next restriction will shuffle data onto a subset of the processes in a tunable tree-like agglomeration structure </a:t>
            </a:r>
          </a:p>
          <a:p>
            <a:pPr lvl="1"/>
            <a:r>
              <a:rPr lang="en-US" sz="1400" b="1" dirty="0" smtClean="0">
                <a:solidFill>
                  <a:srgbClr val="FF0080"/>
                </a:solidFill>
              </a:rPr>
              <a:t>Unfortunately, restriction/prolongation are now distributed operations </a:t>
            </a:r>
            <a:r>
              <a:rPr lang="en-US" sz="1400" dirty="0" smtClean="0"/>
              <a:t>in which locally restricted/interpolated grids may need to be sent en masse to another process (inter-level communication)</a:t>
            </a:r>
          </a:p>
          <a:p>
            <a:r>
              <a:rPr lang="en-US" sz="1800" dirty="0" smtClean="0"/>
              <a:t>Data decomposition is on a level-by-level basis (rather than static)</a:t>
            </a:r>
          </a:p>
          <a:p>
            <a:pPr lvl="1"/>
            <a:r>
              <a:rPr lang="en-US" sz="1400" dirty="0" smtClean="0"/>
              <a:t>proxies the irregular decompositions which may emerge on an AMR level</a:t>
            </a:r>
          </a:p>
          <a:p>
            <a:pPr lvl="1"/>
            <a:r>
              <a:rPr lang="en-US" sz="1400" dirty="0" smtClean="0"/>
              <a:t>allows for easy extension with any user-defined domain decomposition</a:t>
            </a:r>
          </a:p>
          <a:p>
            <a:pPr lvl="1">
              <a:buNone/>
            </a:pPr>
            <a:r>
              <a:rPr lang="en-US" sz="1400" dirty="0" smtClean="0"/>
              <a:t>	(recursive bisection ~= Z-Mort, specialized recursive variant, and lexicographical)</a:t>
            </a:r>
          </a:p>
          <a:p>
            <a:pPr lvl="1"/>
            <a:r>
              <a:rPr lang="en-US" sz="1400" dirty="0" smtClean="0">
                <a:solidFill>
                  <a:srgbClr val="000000"/>
                </a:solidFill>
              </a:rPr>
              <a:t>allows for a </a:t>
            </a:r>
            <a:r>
              <a:rPr lang="en-US" sz="1400" b="1" dirty="0" smtClean="0">
                <a:solidFill>
                  <a:srgbClr val="0000FF"/>
                </a:solidFill>
              </a:rPr>
              <a:t>truly heterogeneous implementation</a:t>
            </a:r>
            <a:r>
              <a:rPr lang="en-US" sz="1400" dirty="0" smtClean="0"/>
              <a:t> (not yet implemented) in which fine grids are run on accelerators and coarse grids on host processor</a:t>
            </a:r>
          </a:p>
          <a:p>
            <a:r>
              <a:rPr lang="en-US" sz="1800" dirty="0" smtClean="0"/>
              <a:t>Configurable for U-Cycles, V-Cycles, or </a:t>
            </a:r>
            <a:r>
              <a:rPr lang="en-US" sz="1800" b="1" dirty="0" smtClean="0">
                <a:solidFill>
                  <a:srgbClr val="0000FF"/>
                </a:solidFill>
              </a:rPr>
              <a:t>F-Cycles (FMG)</a:t>
            </a:r>
          </a:p>
          <a:p>
            <a:r>
              <a:rPr lang="en-US" sz="1800" dirty="0" smtClean="0"/>
              <a:t>In addition to GSRB, there are </a:t>
            </a:r>
            <a:r>
              <a:rPr lang="en-US" sz="1800" b="1" dirty="0" err="1" smtClean="0">
                <a:solidFill>
                  <a:srgbClr val="0000FF"/>
                </a:solidFill>
              </a:rPr>
              <a:t>Chebyshev</a:t>
            </a:r>
            <a:r>
              <a:rPr lang="en-US" sz="1800" dirty="0" smtClean="0"/>
              <a:t>, </a:t>
            </a:r>
            <a:r>
              <a:rPr lang="en-US" sz="1800" dirty="0" err="1" smtClean="0"/>
              <a:t>SymGS</a:t>
            </a:r>
            <a:r>
              <a:rPr lang="en-US" sz="1800" dirty="0" smtClean="0"/>
              <a:t>, weighted-Jacobi, and L1-Jacobi smoothers</a:t>
            </a:r>
          </a:p>
          <a:p>
            <a:r>
              <a:rPr lang="en-US" sz="1800" dirty="0" smtClean="0"/>
              <a:t>Implements both </a:t>
            </a:r>
            <a:r>
              <a:rPr lang="en-US" sz="1800" b="1" dirty="0" smtClean="0">
                <a:solidFill>
                  <a:srgbClr val="0000FF"/>
                </a:solidFill>
              </a:rPr>
              <a:t>homogenous </a:t>
            </a:r>
            <a:r>
              <a:rPr lang="en-US" sz="1800" b="1" dirty="0" err="1" smtClean="0">
                <a:solidFill>
                  <a:srgbClr val="0000FF"/>
                </a:solidFill>
              </a:rPr>
              <a:t>Dirichlet</a:t>
            </a:r>
            <a:r>
              <a:rPr lang="en-US" sz="1800" b="1" dirty="0" smtClean="0">
                <a:solidFill>
                  <a:srgbClr val="0000FF"/>
                </a:solidFill>
              </a:rPr>
              <a:t> </a:t>
            </a:r>
            <a:r>
              <a:rPr lang="en-US" sz="1800" dirty="0" smtClean="0"/>
              <a:t>and periodic BC’s</a:t>
            </a:r>
          </a:p>
          <a:p>
            <a:r>
              <a:rPr lang="en-US" sz="1800" dirty="0" smtClean="0"/>
              <a:t>Configurable bottom solver including </a:t>
            </a:r>
            <a:r>
              <a:rPr lang="en-US" sz="1800" b="1" dirty="0" err="1" smtClean="0">
                <a:solidFill>
                  <a:srgbClr val="0000FF"/>
                </a:solidFill>
              </a:rPr>
              <a:t>BiCGStab</a:t>
            </a:r>
            <a:r>
              <a:rPr lang="en-US" sz="1800" dirty="0" smtClean="0"/>
              <a:t>, CG, and </a:t>
            </a:r>
            <a:r>
              <a:rPr lang="en-US" sz="1800" dirty="0" err="1" smtClean="0"/>
              <a:t>s</a:t>
            </a:r>
            <a:r>
              <a:rPr lang="en-US" sz="1800" dirty="0" smtClean="0"/>
              <a:t>-step variants.</a:t>
            </a:r>
          </a:p>
          <a:p>
            <a:endParaRPr lang="en-US" sz="1800" dirty="0" smtClean="0"/>
          </a:p>
          <a:p>
            <a:pPr lvl="1"/>
            <a:endParaRPr lang="en-US" sz="1600" dirty="0" smtClean="0"/>
          </a:p>
        </p:txBody>
      </p:sp>
      <p:sp>
        <p:nvSpPr>
          <p:cNvPr id="4" name="Slide Number Placeholder 3"/>
          <p:cNvSpPr>
            <a:spLocks noGrp="1"/>
          </p:cNvSpPr>
          <p:nvPr>
            <p:ph type="sldNum" sz="quarter" idx="10"/>
          </p:nvPr>
        </p:nvSpPr>
        <p:spPr/>
        <p:txBody>
          <a:bodyPr/>
          <a:lstStyle/>
          <a:p>
            <a:fld id="{A6688060-3351-004F-BDDD-4D2330D7A48F}"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smtClean="0"/>
              <a:t>HPGMG-FV detailed timing….</a:t>
            </a:r>
            <a:endParaRPr lang="en-US" dirty="0"/>
          </a:p>
        </p:txBody>
      </p:sp>
      <p:sp>
        <p:nvSpPr>
          <p:cNvPr id="3" name="Content Placeholder 2"/>
          <p:cNvSpPr>
            <a:spLocks noGrp="1"/>
          </p:cNvSpPr>
          <p:nvPr>
            <p:ph idx="1"/>
          </p:nvPr>
        </p:nvSpPr>
        <p:spPr>
          <a:xfrm>
            <a:off x="0" y="1296987"/>
            <a:ext cx="9143999" cy="5256213"/>
          </a:xfrm>
        </p:spPr>
        <p:txBody>
          <a:bodyPr/>
          <a:lstStyle/>
          <a:p>
            <a:pPr marL="0" indent="0">
              <a:spcBef>
                <a:spcPts val="0"/>
              </a:spcBef>
              <a:buNone/>
            </a:pPr>
            <a:r>
              <a:rPr lang="en-US" sz="700" dirty="0" smtClean="0">
                <a:latin typeface="Monaco"/>
                <a:cs typeface="Monaco"/>
              </a:rPr>
              <a:t>                                     0            1            2            3            4            5            6            7            8            9</a:t>
            </a:r>
          </a:p>
          <a:p>
            <a:pPr marL="0" indent="0">
              <a:spcBef>
                <a:spcPts val="0"/>
              </a:spcBef>
              <a:buNone/>
            </a:pPr>
            <a:r>
              <a:rPr lang="en-US" sz="700" dirty="0" smtClean="0">
                <a:latin typeface="Monaco"/>
                <a:cs typeface="Monaco"/>
              </a:rPr>
              <a:t>box dimension                    128^3         64^3         32^3         16^3          8^3          8^3          8^3          4^3          2^3          9^3        total</a:t>
            </a:r>
          </a:p>
          <a:p>
            <a:pPr marL="0" indent="0">
              <a:spcBef>
                <a:spcPts val="0"/>
              </a:spcBef>
              <a:buNone/>
            </a:pPr>
            <a:r>
              <a:rPr lang="en-US" sz="700" dirty="0" smtClean="0">
                <a:latin typeface="Monaco"/>
                <a:cs typeface="Monaco"/>
              </a:rPr>
              <a:t>------------------        ------------ ------------ ------------ ------------ ------------ ------------ ------------ ------------ ------------ ------------ ------------</a:t>
            </a:r>
          </a:p>
          <a:p>
            <a:pPr marL="0" indent="0">
              <a:spcBef>
                <a:spcPts val="0"/>
              </a:spcBef>
              <a:buNone/>
            </a:pPr>
            <a:r>
              <a:rPr lang="en-US" sz="700" dirty="0" smtClean="0">
                <a:latin typeface="Monaco"/>
                <a:cs typeface="Monaco"/>
              </a:rPr>
              <a:t>smooth                        0.083160     0.009769     0.002024     0.000753     0.000592     0.000711     0.000833     0.001602     0.001382     0.000000     0.100826</a:t>
            </a:r>
          </a:p>
          <a:p>
            <a:pPr marL="0" indent="0">
              <a:spcBef>
                <a:spcPts val="0"/>
              </a:spcBef>
              <a:buNone/>
            </a:pPr>
            <a:r>
              <a:rPr lang="en-US" sz="700" dirty="0" smtClean="0">
                <a:latin typeface="Monaco"/>
                <a:cs typeface="Monaco"/>
              </a:rPr>
              <a:t>residual                      0.018734     0.000940     0.000204     0.000088     0.000073     0.000087     0.000102     0.000181     0.000158     0.000155     0.020721</a:t>
            </a:r>
          </a:p>
          <a:p>
            <a:pPr marL="0" indent="0">
              <a:spcBef>
                <a:spcPts val="0"/>
              </a:spcBef>
              <a:buNone/>
            </a:pPr>
            <a:r>
              <a:rPr lang="en-US" sz="700" dirty="0" err="1" smtClean="0">
                <a:latin typeface="Monaco"/>
                <a:cs typeface="Monaco"/>
              </a:rPr>
              <a:t>applyOp</a:t>
            </a:r>
            <a:r>
              <a:rPr lang="en-US" sz="700" dirty="0" smtClean="0">
                <a:latin typeface="Monaco"/>
                <a:cs typeface="Monaco"/>
              </a:rPr>
              <a:t>                       0.000000     0.000000     0.000000     0.000000     0.000000     0.000000     0.000000     0.000000     0.000000     0.001907     </a:t>
            </a:r>
            <a:r>
              <a:rPr lang="en-US" sz="700" smtClean="0">
                <a:latin typeface="Monaco"/>
                <a:cs typeface="Monaco"/>
              </a:rPr>
              <a:t>0.001907</a:t>
            </a:r>
          </a:p>
          <a:p>
            <a:pPr marL="0" indent="0">
              <a:spcBef>
                <a:spcPts val="0"/>
              </a:spcBef>
              <a:buNone/>
            </a:pPr>
            <a:r>
              <a:rPr lang="en-US" sz="700" smtClean="0">
                <a:latin typeface="Monaco"/>
                <a:cs typeface="Monaco"/>
              </a:rPr>
              <a:t>BLAS1                         0.004449     0.000115     0.000057     0.000053     0.000064     0.000069     0.000082     0.000206     0.000197     0.014692     0.019984</a:t>
            </a:r>
          </a:p>
          <a:p>
            <a:pPr marL="0" indent="0">
              <a:spcBef>
                <a:spcPts val="0"/>
              </a:spcBef>
              <a:buNone/>
            </a:pPr>
            <a:r>
              <a:rPr lang="en-US" sz="700" smtClean="0">
                <a:latin typeface="Monaco"/>
                <a:cs typeface="Monaco"/>
              </a:rPr>
              <a:t>BLAS3                         0.000000     0.000000     0.000000     0.000000     0.000000     0.000000     0.000000     0.000000     0.000000     0.000000     0.000000</a:t>
            </a:r>
          </a:p>
          <a:p>
            <a:pPr marL="0" indent="0">
              <a:spcBef>
                <a:spcPts val="0"/>
              </a:spcBef>
              <a:buNone/>
            </a:pPr>
            <a:r>
              <a:rPr lang="en-US" sz="700" smtClean="0">
                <a:latin typeface="Monaco"/>
                <a:cs typeface="Monaco"/>
              </a:rPr>
              <a:t>Boundary Conditions           0.000000     0.000308     0.000080     0.000017     0.000005     0.000005     0.000005     0.000013     0.000014     0.000011     0.000458</a:t>
            </a:r>
          </a:p>
          <a:p>
            <a:pPr marL="0" indent="0">
              <a:spcBef>
                <a:spcPts val="0"/>
              </a:spcBef>
              <a:buNone/>
            </a:pPr>
            <a:r>
              <a:rPr lang="en-US" sz="700" smtClean="0">
                <a:latin typeface="Monaco"/>
                <a:cs typeface="Monaco"/>
              </a:rPr>
              <a:t>Restriction                   0.000922     0.000350     0.000297     0.000141     0.000435     0.000363     0.000445     0.000603     0.000790     0.000000     0.004346</a:t>
            </a:r>
          </a:p>
          <a:p>
            <a:pPr marL="0" indent="0">
              <a:spcBef>
                <a:spcPts val="0"/>
              </a:spcBef>
              <a:buNone/>
            </a:pPr>
            <a:r>
              <a:rPr lang="en-US" sz="700" smtClean="0">
                <a:latin typeface="Monaco"/>
                <a:cs typeface="Monaco"/>
              </a:rPr>
              <a:t>  local restriction           0.000915     0.000342     0.000288     0.000130     0.000032     0.000037     0.000042     0.000129     0.000146     0.000000     0.002062</a:t>
            </a:r>
          </a:p>
          <a:p>
            <a:pPr marL="0" indent="0">
              <a:spcBef>
                <a:spcPts val="0"/>
              </a:spcBef>
              <a:buNone/>
            </a:pPr>
            <a:r>
              <a:rPr lang="en-US" sz="700" smtClean="0">
                <a:latin typeface="Monaco"/>
                <a:cs typeface="Monaco"/>
              </a:rPr>
              <a:t>  pack MPI buffers            0.000001     0.000001     0.000000     0.000001     0.000001     0.000001     0.000001     0.000001     0.000001     0.000000     0.000007</a:t>
            </a:r>
          </a:p>
          <a:p>
            <a:pPr marL="0" indent="0">
              <a:spcBef>
                <a:spcPts val="0"/>
              </a:spcBef>
              <a:buNone/>
            </a:pPr>
            <a:r>
              <a:rPr lang="en-US" sz="700" smtClean="0">
                <a:latin typeface="Monaco"/>
                <a:cs typeface="Monaco"/>
              </a:rPr>
              <a:t>  unpack MPI buffers          0.000001     0.000001     0.000001     0.000001     0.000095     0.000106     0.000124     0.000140     0.000224     0.000000     0.000694</a:t>
            </a:r>
          </a:p>
          <a:p>
            <a:pPr marL="0" indent="0">
              <a:spcBef>
                <a:spcPts val="0"/>
              </a:spcBef>
              <a:buNone/>
            </a:pPr>
            <a:r>
              <a:rPr lang="en-US" sz="700" smtClean="0">
                <a:latin typeface="Monaco"/>
                <a:cs typeface="Monaco"/>
              </a:rPr>
              <a:t>  MPI_Isend                   0.000001     0.000000     0.000001     0.000001     0.000001     0.000001     0.000001     0.000001     0.000001     0.000000     0.000007</a:t>
            </a:r>
          </a:p>
          <a:p>
            <a:pPr marL="0" indent="0">
              <a:spcBef>
                <a:spcPts val="0"/>
              </a:spcBef>
              <a:buNone/>
            </a:pPr>
            <a:r>
              <a:rPr lang="en-US" sz="700" smtClean="0">
                <a:latin typeface="Monaco"/>
                <a:cs typeface="Monaco"/>
              </a:rPr>
              <a:t>  MPI_Irecv                   0.000001     0.000001     0.000001     0.000001     0.000035     0.000045     0.000061     0.000056     0.000063     0.000000     0.000263</a:t>
            </a:r>
          </a:p>
          <a:p>
            <a:pPr marL="0" indent="0">
              <a:spcBef>
                <a:spcPts val="0"/>
              </a:spcBef>
              <a:buNone/>
            </a:pPr>
            <a:r>
              <a:rPr lang="en-US" sz="700" smtClean="0">
                <a:latin typeface="Monaco"/>
                <a:cs typeface="Monaco"/>
              </a:rPr>
              <a:t>  MPI_Waitall                 0.000000     0.000001     0.000001     0.000001     0.000263     0.000164     0.000205     0.000263     0.000340     0.000000     0.001239</a:t>
            </a:r>
          </a:p>
          <a:p>
            <a:pPr marL="0" indent="0">
              <a:spcBef>
                <a:spcPts val="0"/>
              </a:spcBef>
              <a:buNone/>
            </a:pPr>
            <a:r>
              <a:rPr lang="en-US" sz="700" smtClean="0">
                <a:latin typeface="Monaco"/>
                <a:cs typeface="Monaco"/>
              </a:rPr>
              <a:t>Interpolation                 </a:t>
            </a:r>
            <a:r>
              <a:rPr lang="en-US" sz="700" dirty="0" smtClean="0">
                <a:latin typeface="Monaco"/>
                <a:cs typeface="Monaco"/>
              </a:rPr>
              <a:t>0.002921     0.001742     0.001107     0.000369     0.000499     0.000579     0.000741     0.000631     0.000740     0.000000     0.009329</a:t>
            </a:r>
          </a:p>
          <a:p>
            <a:pPr marL="0" indent="0">
              <a:spcBef>
                <a:spcPts val="0"/>
              </a:spcBef>
              <a:buNone/>
            </a:pPr>
            <a:r>
              <a:rPr lang="en-US" sz="700" dirty="0" smtClean="0">
                <a:latin typeface="Monaco"/>
                <a:cs typeface="Monaco"/>
              </a:rPr>
              <a:t>  local interpolation         0.002916     0.001735     0.001098     0.000358     0.000068     0.000077     0.000085     0.000137     0.000147     0.000000     0.006621</a:t>
            </a:r>
          </a:p>
          <a:p>
            <a:pPr marL="0" indent="0">
              <a:spcBef>
                <a:spcPts val="0"/>
              </a:spcBef>
              <a:buNone/>
            </a:pPr>
            <a:r>
              <a:rPr lang="en-US" sz="700" dirty="0" smtClean="0">
                <a:latin typeface="Monaco"/>
                <a:cs typeface="Monaco"/>
              </a:rPr>
              <a:t>  pack MPI buffers            0.000000     0.000000     0.000001     0.000001     0.000157     0.000179     0.000202     0.000147     0.000238     0.000000     0.000926</a:t>
            </a:r>
          </a:p>
          <a:p>
            <a:pPr marL="0" indent="0">
              <a:spcBef>
                <a:spcPts val="0"/>
              </a:spcBef>
              <a:buNone/>
            </a:pPr>
            <a:r>
              <a:rPr lang="en-US" sz="700" dirty="0" smtClean="0">
                <a:latin typeface="Monaco"/>
                <a:cs typeface="Monaco"/>
              </a:rPr>
              <a:t>  unpack MPI buffers          0.000000     0.000000     0.000001     0.000001     0.000001     0.000001     0.000001     0.000001     0.000002     0.000000     0.000009</a:t>
            </a:r>
          </a:p>
          <a:p>
            <a:pPr marL="0" indent="0">
              <a:spcBef>
                <a:spcPts val="0"/>
              </a:spcBef>
              <a:buNone/>
            </a:pPr>
            <a:r>
              <a:rPr lang="en-US" sz="700" dirty="0" smtClean="0">
                <a:latin typeface="Monaco"/>
                <a:cs typeface="Monaco"/>
              </a:rPr>
              <a:t>  </a:t>
            </a:r>
            <a:r>
              <a:rPr lang="en-US" sz="700" dirty="0" err="1" smtClean="0">
                <a:latin typeface="Monaco"/>
                <a:cs typeface="Monaco"/>
              </a:rPr>
              <a:t>MPI_Isend</a:t>
            </a:r>
            <a:r>
              <a:rPr lang="en-US" sz="700" dirty="0" smtClean="0">
                <a:latin typeface="Monaco"/>
                <a:cs typeface="Monaco"/>
              </a:rPr>
              <a:t>                   0.000000     0.000000     0.000001     0.000001     0.000131     0.000154     0.000196     0.000154     0.000185     0.000000     0.000822</a:t>
            </a:r>
          </a:p>
          <a:p>
            <a:pPr marL="0" indent="0">
              <a:spcBef>
                <a:spcPts val="0"/>
              </a:spcBef>
              <a:buNone/>
            </a:pPr>
            <a:r>
              <a:rPr lang="en-US" sz="700" dirty="0" smtClean="0">
                <a:latin typeface="Monaco"/>
                <a:cs typeface="Monaco"/>
              </a:rPr>
              <a:t>  </a:t>
            </a:r>
            <a:r>
              <a:rPr lang="en-US" sz="700" dirty="0" err="1" smtClean="0">
                <a:latin typeface="Monaco"/>
                <a:cs typeface="Monaco"/>
              </a:rPr>
              <a:t>MPI_Irecv</a:t>
            </a:r>
            <a:r>
              <a:rPr lang="en-US" sz="700" dirty="0" smtClean="0">
                <a:latin typeface="Monaco"/>
                <a:cs typeface="Monaco"/>
              </a:rPr>
              <a:t>                   0.000000     0.000000     0.000001     0.000001     0.000001     0.000001     0.000001     0.000001     0.000001     0.000000     0.000007</a:t>
            </a:r>
          </a:p>
          <a:p>
            <a:pPr marL="0" indent="0">
              <a:spcBef>
                <a:spcPts val="0"/>
              </a:spcBef>
              <a:buNone/>
            </a:pPr>
            <a:r>
              <a:rPr lang="en-US" sz="700" dirty="0" smtClean="0">
                <a:latin typeface="Monaco"/>
                <a:cs typeface="Monaco"/>
              </a:rPr>
              <a:t>  </a:t>
            </a:r>
            <a:r>
              <a:rPr lang="en-US" sz="700" dirty="0" err="1" smtClean="0">
                <a:latin typeface="Monaco"/>
                <a:cs typeface="Monaco"/>
              </a:rPr>
              <a:t>MPI_Waitall</a:t>
            </a:r>
            <a:r>
              <a:rPr lang="en-US" sz="700" dirty="0" smtClean="0">
                <a:latin typeface="Monaco"/>
                <a:cs typeface="Monaco"/>
              </a:rPr>
              <a:t>                 0.000001     0.000001     0.000001     0.000001     0.000132     0.000155     0.000241     0.000176     0.000150     0.000000     0.000856</a:t>
            </a:r>
          </a:p>
          <a:p>
            <a:pPr marL="0" indent="0">
              <a:spcBef>
                <a:spcPts val="0"/>
              </a:spcBef>
              <a:buNone/>
            </a:pPr>
            <a:r>
              <a:rPr lang="en-US" sz="700" dirty="0" smtClean="0">
                <a:latin typeface="Monaco"/>
                <a:cs typeface="Monaco"/>
              </a:rPr>
              <a:t>Ghost Zone Exchange           0.010486     0.005997     0.003671     0.003480     0.003963     0.004767     0.005602     0.007449     0.007796     0.002098     0.055309</a:t>
            </a:r>
          </a:p>
          <a:p>
            <a:pPr marL="0" indent="0">
              <a:spcBef>
                <a:spcPts val="0"/>
              </a:spcBef>
              <a:buNone/>
            </a:pPr>
            <a:r>
              <a:rPr lang="en-US" sz="700" dirty="0" smtClean="0">
                <a:latin typeface="Monaco"/>
                <a:cs typeface="Monaco"/>
              </a:rPr>
              <a:t>  local exchange              0.000003     0.000003     0.000004     0.000005     0.000006     0.000007     0.000008     0.001059     0.001659     0.001838     0.004589</a:t>
            </a:r>
          </a:p>
          <a:p>
            <a:pPr marL="0" indent="0">
              <a:spcBef>
                <a:spcPts val="0"/>
              </a:spcBef>
              <a:buNone/>
            </a:pPr>
            <a:r>
              <a:rPr lang="en-US" sz="700" dirty="0" smtClean="0">
                <a:latin typeface="Monaco"/>
                <a:cs typeface="Monaco"/>
              </a:rPr>
              <a:t>  pack MPI buffers            0.001327     0.000467     0.000442     0.000518     0.000624     0.000743     0.000863     0.000991     0.001208     0.000026     0.007210</a:t>
            </a:r>
          </a:p>
          <a:p>
            <a:pPr marL="0" indent="0">
              <a:spcBef>
                <a:spcPts val="0"/>
              </a:spcBef>
              <a:buNone/>
            </a:pPr>
            <a:r>
              <a:rPr lang="en-US" sz="700" dirty="0" smtClean="0">
                <a:latin typeface="Monaco"/>
                <a:cs typeface="Monaco"/>
              </a:rPr>
              <a:t>  unpack MPI buffers          0.000473     0.000455     0.000485     0.000593     0.000738     0.000878     0.001019     0.001130     0.001331     0.000025     0.007125</a:t>
            </a:r>
          </a:p>
          <a:p>
            <a:pPr marL="0" indent="0">
              <a:spcBef>
                <a:spcPts val="0"/>
              </a:spcBef>
              <a:buNone/>
            </a:pPr>
            <a:r>
              <a:rPr lang="en-US" sz="700" dirty="0" smtClean="0">
                <a:latin typeface="Monaco"/>
                <a:cs typeface="Monaco"/>
              </a:rPr>
              <a:t>  </a:t>
            </a:r>
            <a:r>
              <a:rPr lang="en-US" sz="700" dirty="0" err="1" smtClean="0">
                <a:latin typeface="Monaco"/>
                <a:cs typeface="Monaco"/>
              </a:rPr>
              <a:t>MPI_Isend</a:t>
            </a:r>
            <a:r>
              <a:rPr lang="en-US" sz="700" dirty="0" smtClean="0">
                <a:latin typeface="Monaco"/>
                <a:cs typeface="Monaco"/>
              </a:rPr>
              <a:t>                   0.000302     0.000339     0.000450     0.000781     0.000937     0.001143     0.001334     0.001515     0.001190     0.000018     0.008009</a:t>
            </a:r>
          </a:p>
          <a:p>
            <a:pPr marL="0" indent="0">
              <a:spcBef>
                <a:spcPts val="0"/>
              </a:spcBef>
              <a:buNone/>
            </a:pPr>
            <a:r>
              <a:rPr lang="en-US" sz="700" dirty="0" smtClean="0">
                <a:latin typeface="Monaco"/>
                <a:cs typeface="Monaco"/>
              </a:rPr>
              <a:t>  </a:t>
            </a:r>
            <a:r>
              <a:rPr lang="en-US" sz="700" dirty="0" err="1" smtClean="0">
                <a:latin typeface="Monaco"/>
                <a:cs typeface="Monaco"/>
              </a:rPr>
              <a:t>MPI_Irecv</a:t>
            </a:r>
            <a:r>
              <a:rPr lang="en-US" sz="700" dirty="0" smtClean="0">
                <a:latin typeface="Monaco"/>
                <a:cs typeface="Monaco"/>
              </a:rPr>
              <a:t>                   0.000093     0.000096     0.000140     0.000165     0.000210     0.000250     0.000299     0.000313     0.000257     0.000012     0.001835</a:t>
            </a:r>
          </a:p>
          <a:p>
            <a:pPr marL="0" indent="0">
              <a:spcBef>
                <a:spcPts val="0"/>
              </a:spcBef>
              <a:buNone/>
            </a:pPr>
            <a:r>
              <a:rPr lang="en-US" sz="700" dirty="0" smtClean="0">
                <a:latin typeface="Monaco"/>
                <a:cs typeface="Monaco"/>
              </a:rPr>
              <a:t>  </a:t>
            </a:r>
            <a:r>
              <a:rPr lang="en-US" sz="700" dirty="0" err="1" smtClean="0">
                <a:latin typeface="Monaco"/>
                <a:cs typeface="Monaco"/>
              </a:rPr>
              <a:t>MPI_Waitall</a:t>
            </a:r>
            <a:r>
              <a:rPr lang="en-US" sz="700" dirty="0" smtClean="0">
                <a:latin typeface="Monaco"/>
                <a:cs typeface="Monaco"/>
              </a:rPr>
              <a:t>                 0.008260     0.004603     0.002103     0.001355     0.001370     0.001656     0.001970     0.002306     0.002008     0.000011     0.025641</a:t>
            </a:r>
          </a:p>
          <a:p>
            <a:pPr marL="0" indent="0">
              <a:spcBef>
                <a:spcPts val="0"/>
              </a:spcBef>
              <a:buNone/>
            </a:pPr>
            <a:r>
              <a:rPr lang="en-US" sz="700" dirty="0" err="1" smtClean="0">
                <a:latin typeface="Monaco"/>
                <a:cs typeface="Monaco"/>
              </a:rPr>
              <a:t>MPI_collectives</a:t>
            </a:r>
            <a:r>
              <a:rPr lang="en-US" sz="700" dirty="0" smtClean="0">
                <a:latin typeface="Monaco"/>
                <a:cs typeface="Monaco"/>
              </a:rPr>
              <a:t>               0.001312     0.000000     0.000000     0.000000     0.000000     0.000000     0.000000     0.000000     0.000000     0.002378     0.003691</a:t>
            </a:r>
          </a:p>
          <a:p>
            <a:pPr marL="0" indent="0">
              <a:spcBef>
                <a:spcPts val="0"/>
              </a:spcBef>
              <a:buNone/>
            </a:pPr>
            <a:r>
              <a:rPr lang="en-US" sz="700" dirty="0" smtClean="0">
                <a:latin typeface="Monaco"/>
                <a:cs typeface="Monaco"/>
              </a:rPr>
              <a:t>------------------        ------------ ------------ ------------ ------------ ------------ ------------ ------------ ------------ ------------ ------------ ------------</a:t>
            </a:r>
          </a:p>
          <a:p>
            <a:pPr marL="0" indent="0">
              <a:spcBef>
                <a:spcPts val="0"/>
              </a:spcBef>
              <a:buNone/>
            </a:pPr>
            <a:r>
              <a:rPr lang="en-US" sz="700" dirty="0" smtClean="0">
                <a:latin typeface="Monaco"/>
                <a:cs typeface="Monaco"/>
              </a:rPr>
              <a:t>Total by level                0.122319     0.018799     0.007384     0.004927     0.005706     0.006680     0.008064     0.010724     0.010967     0.021933     0.217503</a:t>
            </a:r>
          </a:p>
          <a:p>
            <a:pPr marL="0" indent="0">
              <a:spcBef>
                <a:spcPts val="0"/>
              </a:spcBef>
              <a:buNone/>
            </a:pPr>
            <a:endParaRPr lang="en-US" sz="700" dirty="0" smtClean="0">
              <a:latin typeface="Monaco"/>
              <a:cs typeface="Monaco"/>
            </a:endParaRPr>
          </a:p>
          <a:p>
            <a:pPr marL="0" indent="0">
              <a:spcBef>
                <a:spcPts val="0"/>
              </a:spcBef>
              <a:buNone/>
            </a:pPr>
            <a:r>
              <a:rPr lang="en-US" sz="700" dirty="0" smtClean="0">
                <a:latin typeface="Monaco"/>
                <a:cs typeface="Monaco"/>
              </a:rPr>
              <a:t>   Total time in </a:t>
            </a:r>
            <a:r>
              <a:rPr lang="en-US" sz="700" dirty="0" err="1" smtClean="0">
                <a:latin typeface="Monaco"/>
                <a:cs typeface="Monaco"/>
              </a:rPr>
              <a:t>MGBuild</a:t>
            </a:r>
            <a:r>
              <a:rPr lang="en-US" sz="700" dirty="0" smtClean="0">
                <a:latin typeface="Monaco"/>
                <a:cs typeface="Monaco"/>
              </a:rPr>
              <a:t>    225.675795 seconds</a:t>
            </a:r>
          </a:p>
          <a:p>
            <a:pPr marL="0" indent="0">
              <a:spcBef>
                <a:spcPts val="0"/>
              </a:spcBef>
              <a:buNone/>
            </a:pPr>
            <a:r>
              <a:rPr lang="en-US" sz="700" dirty="0" smtClean="0">
                <a:latin typeface="Monaco"/>
                <a:cs typeface="Monaco"/>
              </a:rPr>
              <a:t>   Total time in </a:t>
            </a:r>
            <a:r>
              <a:rPr lang="en-US" sz="700" dirty="0" err="1" smtClean="0">
                <a:latin typeface="Monaco"/>
                <a:cs typeface="Monaco"/>
              </a:rPr>
              <a:t>MGSolve</a:t>
            </a:r>
            <a:r>
              <a:rPr lang="en-US" sz="700" dirty="0" smtClean="0">
                <a:latin typeface="Monaco"/>
                <a:cs typeface="Monaco"/>
              </a:rPr>
              <a:t>      0.217941 seconds</a:t>
            </a:r>
          </a:p>
          <a:p>
            <a:pPr marL="0" indent="0">
              <a:spcBef>
                <a:spcPts val="0"/>
              </a:spcBef>
              <a:buNone/>
            </a:pPr>
            <a:r>
              <a:rPr lang="en-US" sz="700" dirty="0" smtClean="0">
                <a:latin typeface="Monaco"/>
                <a:cs typeface="Monaco"/>
              </a:rPr>
              <a:t>      number of </a:t>
            </a:r>
            <a:r>
              <a:rPr lang="en-US" sz="700" dirty="0" err="1" smtClean="0">
                <a:latin typeface="Monaco"/>
                <a:cs typeface="Monaco"/>
              </a:rPr>
              <a:t>v</a:t>
            </a:r>
            <a:r>
              <a:rPr lang="en-US" sz="700" dirty="0" smtClean="0">
                <a:latin typeface="Monaco"/>
                <a:cs typeface="Monaco"/>
              </a:rPr>
              <a:t>-cycles             1</a:t>
            </a:r>
          </a:p>
          <a:p>
            <a:pPr marL="0" indent="0">
              <a:spcBef>
                <a:spcPts val="0"/>
              </a:spcBef>
              <a:buNone/>
            </a:pPr>
            <a:r>
              <a:rPr lang="en-US" sz="700" dirty="0" smtClean="0">
                <a:latin typeface="Monaco"/>
                <a:cs typeface="Monaco"/>
              </a:rPr>
              <a:t>Bottom solver iterations            70</a:t>
            </a:r>
          </a:p>
          <a:p>
            <a:pPr marL="0" indent="0">
              <a:spcBef>
                <a:spcPts val="0"/>
              </a:spcBef>
              <a:buNone/>
            </a:pPr>
            <a:endParaRPr lang="en-US" sz="700" dirty="0" smtClean="0">
              <a:latin typeface="Monaco"/>
              <a:cs typeface="Monaco"/>
            </a:endParaRPr>
          </a:p>
          <a:p>
            <a:pPr marL="0" indent="0">
              <a:spcBef>
                <a:spcPts val="0"/>
              </a:spcBef>
              <a:buNone/>
            </a:pPr>
            <a:r>
              <a:rPr lang="en-US" sz="700" dirty="0" smtClean="0">
                <a:latin typeface="Monaco"/>
                <a:cs typeface="Monaco"/>
              </a:rPr>
              <a:t>            Performance      4.489e+11 DOF/</a:t>
            </a:r>
            <a:r>
              <a:rPr lang="en-US" sz="700" dirty="0" err="1" smtClean="0">
                <a:latin typeface="Monaco"/>
                <a:cs typeface="Monaco"/>
              </a:rPr>
              <a:t>s</a:t>
            </a:r>
            <a:endParaRPr lang="en-US" sz="700" dirty="0" smtClean="0">
              <a:latin typeface="Monaco"/>
              <a:cs typeface="Monaco"/>
            </a:endParaRPr>
          </a:p>
          <a:p>
            <a:pPr marL="0" indent="0">
              <a:spcBef>
                <a:spcPts val="0"/>
              </a:spcBef>
              <a:buNone/>
            </a:pPr>
            <a:endParaRPr lang="en-US" sz="700" dirty="0" smtClean="0">
              <a:latin typeface="Monaco"/>
              <a:cs typeface="Monaco"/>
            </a:endParaRPr>
          </a:p>
          <a:p>
            <a:pPr marL="0" indent="0">
              <a:spcBef>
                <a:spcPts val="0"/>
              </a:spcBef>
              <a:buNone/>
            </a:pPr>
            <a:endParaRPr lang="en-US" sz="700" dirty="0" smtClean="0">
              <a:latin typeface="Monaco"/>
              <a:cs typeface="Monaco"/>
            </a:endParaRPr>
          </a:p>
          <a:p>
            <a:pPr marL="0" indent="0">
              <a:spcBef>
                <a:spcPts val="0"/>
              </a:spcBef>
              <a:buNone/>
            </a:pPr>
            <a:r>
              <a:rPr lang="en-US" sz="700" dirty="0" smtClean="0">
                <a:latin typeface="Monaco"/>
                <a:cs typeface="Monaco"/>
              </a:rPr>
              <a:t>calculating error...</a:t>
            </a:r>
          </a:p>
          <a:p>
            <a:pPr marL="0" indent="0">
              <a:spcBef>
                <a:spcPts val="0"/>
              </a:spcBef>
              <a:buNone/>
            </a:pPr>
            <a:r>
              <a:rPr lang="en-US" sz="700" dirty="0" smtClean="0">
                <a:latin typeface="Monaco"/>
                <a:cs typeface="Monaco"/>
              </a:rPr>
              <a:t> </a:t>
            </a:r>
            <a:r>
              <a:rPr lang="en-US" sz="700" dirty="0" err="1" smtClean="0">
                <a:latin typeface="Monaco"/>
                <a:cs typeface="Monaco"/>
              </a:rPr>
              <a:t>h</a:t>
            </a:r>
            <a:r>
              <a:rPr lang="en-US" sz="700" dirty="0" smtClean="0">
                <a:latin typeface="Monaco"/>
                <a:cs typeface="Monaco"/>
              </a:rPr>
              <a:t> =  2.170138888888889e-04  ||error|| =  4.595122248560908e-11</a:t>
            </a:r>
            <a:endParaRPr lang="en-US" sz="700" dirty="0">
              <a:latin typeface="Monaco"/>
              <a:cs typeface="Monaco"/>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43</a:t>
            </a:fld>
            <a:endParaRPr lang="en-US"/>
          </a:p>
        </p:txBody>
      </p:sp>
      <p:grpSp>
        <p:nvGrpSpPr>
          <p:cNvPr id="7" name="Group 6"/>
          <p:cNvGrpSpPr/>
          <p:nvPr/>
        </p:nvGrpSpPr>
        <p:grpSpPr>
          <a:xfrm>
            <a:off x="2895600" y="1066800"/>
            <a:ext cx="1371600" cy="3886200"/>
            <a:chOff x="1447800" y="1066800"/>
            <a:chExt cx="1371600" cy="3886200"/>
          </a:xfrm>
        </p:grpSpPr>
        <p:sp>
          <p:nvSpPr>
            <p:cNvPr id="5" name="Rectangle 4"/>
            <p:cNvSpPr/>
            <p:nvPr/>
          </p:nvSpPr>
          <p:spPr bwMode="auto">
            <a:xfrm>
              <a:off x="1447800" y="1295400"/>
              <a:ext cx="762000" cy="3657600"/>
            </a:xfrm>
            <a:prstGeom prst="rect">
              <a:avLst/>
            </a:prstGeom>
            <a:solidFill>
              <a:srgbClr val="FF0080">
                <a:alpha val="10000"/>
              </a:srgbClr>
            </a:solidFill>
            <a:ln w="3175" cap="flat" cmpd="sng" algn="ctr">
              <a:solidFill>
                <a:srgbClr val="FF008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 name="Content Placeholder 2"/>
            <p:cNvSpPr txBox="1">
              <a:spLocks/>
            </p:cNvSpPr>
            <p:nvPr/>
          </p:nvSpPr>
          <p:spPr bwMode="auto">
            <a:xfrm>
              <a:off x="1447800" y="1066800"/>
              <a:ext cx="13716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0080"/>
                  </a:solidFill>
                  <a:effectLst>
                    <a:glow rad="101600">
                      <a:schemeClr val="bg1">
                        <a:alpha val="75000"/>
                      </a:schemeClr>
                    </a:glow>
                  </a:effectLst>
                  <a:uLnTx/>
                  <a:uFillTx/>
                  <a:latin typeface="+mn-lt"/>
                  <a:ea typeface="+mn-ea"/>
                  <a:cs typeface="+mn-cs"/>
                </a:rPr>
                <a:t>Time within a MG level by function</a:t>
              </a:r>
              <a:endParaRPr kumimoji="0" lang="en-US" sz="1200" b="1" i="0" u="none" strike="noStrike" kern="0" cap="none" spc="0" normalizeH="0" baseline="0" noProof="0" dirty="0" smtClean="0">
                <a:ln>
                  <a:noFill/>
                </a:ln>
                <a:solidFill>
                  <a:srgbClr val="FF0080"/>
                </a:solidFill>
                <a:effectLst>
                  <a:glow rad="101600">
                    <a:schemeClr val="bg1">
                      <a:alpha val="75000"/>
                    </a:schemeClr>
                  </a:glow>
                </a:effectLst>
                <a:uLnTx/>
                <a:uFillTx/>
                <a:latin typeface="+mn-lt"/>
                <a:ea typeface="+mn-ea"/>
                <a:cs typeface="+mn-cs"/>
              </a:endParaRPr>
            </a:p>
          </p:txBody>
        </p:sp>
      </p:grpSp>
      <p:grpSp>
        <p:nvGrpSpPr>
          <p:cNvPr id="8" name="Group 7"/>
          <p:cNvGrpSpPr/>
          <p:nvPr/>
        </p:nvGrpSpPr>
        <p:grpSpPr>
          <a:xfrm>
            <a:off x="0" y="3657600"/>
            <a:ext cx="9144000" cy="228600"/>
            <a:chOff x="-152400" y="3200400"/>
            <a:chExt cx="9144000" cy="228600"/>
          </a:xfrm>
        </p:grpSpPr>
        <p:sp>
          <p:nvSpPr>
            <p:cNvPr id="9" name="Rectangle 8"/>
            <p:cNvSpPr/>
            <p:nvPr/>
          </p:nvSpPr>
          <p:spPr bwMode="auto">
            <a:xfrm>
              <a:off x="-152400" y="3352800"/>
              <a:ext cx="9144000" cy="76200"/>
            </a:xfrm>
            <a:prstGeom prst="rect">
              <a:avLst/>
            </a:prstGeom>
            <a:solidFill>
              <a:srgbClr val="0000FF">
                <a:alpha val="10000"/>
              </a:srgbClr>
            </a:solidFill>
            <a:ln w="3175" cap="flat" cmpd="sng" algn="ctr">
              <a:solidFill>
                <a:srgbClr val="0000FF">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Content Placeholder 2"/>
            <p:cNvSpPr txBox="1">
              <a:spLocks/>
            </p:cNvSpPr>
            <p:nvPr/>
          </p:nvSpPr>
          <p:spPr bwMode="auto">
            <a:xfrm>
              <a:off x="-152400" y="3200400"/>
              <a:ext cx="2209800" cy="152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ct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0000FF"/>
                  </a:solidFill>
                  <a:effectLst>
                    <a:glow rad="101600">
                      <a:schemeClr val="bg1">
                        <a:alpha val="75000"/>
                      </a:schemeClr>
                    </a:glow>
                  </a:effectLst>
                  <a:uLnTx/>
                  <a:uFillTx/>
                  <a:latin typeface="+mn-lt"/>
                  <a:ea typeface="+mn-ea"/>
                  <a:cs typeface="+mn-cs"/>
                </a:rPr>
                <a:t>Time in an</a:t>
              </a:r>
              <a:r>
                <a:rPr kumimoji="0" lang="en-US" sz="1200" b="1" i="1" u="none" strike="noStrike" kern="0" cap="none" spc="0" normalizeH="0" noProof="0" dirty="0" smtClean="0">
                  <a:ln>
                    <a:noFill/>
                  </a:ln>
                  <a:solidFill>
                    <a:srgbClr val="0000FF"/>
                  </a:solidFill>
                  <a:effectLst>
                    <a:glow rad="101600">
                      <a:schemeClr val="bg1">
                        <a:alpha val="75000"/>
                      </a:schemeClr>
                    </a:glow>
                  </a:effectLst>
                  <a:uLnTx/>
                  <a:uFillTx/>
                  <a:latin typeface="+mn-lt"/>
                  <a:ea typeface="+mn-ea"/>
                  <a:cs typeface="+mn-cs"/>
                </a:rPr>
                <a:t> operation by </a:t>
              </a:r>
              <a:r>
                <a:rPr kumimoji="0" lang="en-US" sz="1200" b="1" i="1" u="none" strike="noStrike" kern="0" cap="none" spc="0" normalizeH="0" baseline="0" noProof="0" dirty="0" smtClean="0">
                  <a:ln>
                    <a:noFill/>
                  </a:ln>
                  <a:solidFill>
                    <a:srgbClr val="0000FF"/>
                  </a:solidFill>
                  <a:effectLst>
                    <a:glow rad="101600">
                      <a:schemeClr val="bg1">
                        <a:alpha val="75000"/>
                      </a:schemeClr>
                    </a:glow>
                  </a:effectLst>
                  <a:uLnTx/>
                  <a:uFillTx/>
                  <a:latin typeface="+mn-lt"/>
                  <a:ea typeface="+mn-ea"/>
                  <a:cs typeface="+mn-cs"/>
                </a:rPr>
                <a:t>level</a:t>
              </a:r>
              <a:endParaRPr kumimoji="0" lang="en-US" sz="1200" b="1" i="0" u="none" strike="noStrike" kern="0" cap="none" spc="0" normalizeH="0" baseline="0" noProof="0" dirty="0" smtClean="0">
                <a:ln>
                  <a:noFill/>
                </a:ln>
                <a:solidFill>
                  <a:srgbClr val="0000FF"/>
                </a:solidFill>
                <a:effectLst>
                  <a:glow rad="101600">
                    <a:schemeClr val="bg1">
                      <a:alpha val="75000"/>
                    </a:schemeClr>
                  </a:glow>
                </a:effectLst>
                <a:uLnTx/>
                <a:uFillTx/>
                <a:latin typeface="+mn-lt"/>
                <a:ea typeface="+mn-ea"/>
                <a:cs typeface="+mn-cs"/>
              </a:endParaRPr>
            </a:p>
          </p:txBody>
        </p:sp>
      </p:grpSp>
      <p:grpSp>
        <p:nvGrpSpPr>
          <p:cNvPr id="11" name="Group 10"/>
          <p:cNvGrpSpPr/>
          <p:nvPr/>
        </p:nvGrpSpPr>
        <p:grpSpPr>
          <a:xfrm>
            <a:off x="7924800" y="1066800"/>
            <a:ext cx="1219200" cy="3886200"/>
            <a:chOff x="990600" y="1066800"/>
            <a:chExt cx="1219200" cy="3886200"/>
          </a:xfrm>
        </p:grpSpPr>
        <p:sp>
          <p:nvSpPr>
            <p:cNvPr id="12" name="Rectangle 11"/>
            <p:cNvSpPr/>
            <p:nvPr/>
          </p:nvSpPr>
          <p:spPr bwMode="auto">
            <a:xfrm>
              <a:off x="1600200" y="1295400"/>
              <a:ext cx="609600" cy="3657600"/>
            </a:xfrm>
            <a:prstGeom prst="rect">
              <a:avLst/>
            </a:prstGeom>
            <a:solidFill>
              <a:srgbClr val="008000">
                <a:alpha val="10000"/>
              </a:srgbClr>
            </a:solidFill>
            <a:ln w="3175" cap="flat" cmpd="sng" algn="ctr">
              <a:solidFill>
                <a:srgbClr val="0080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Content Placeholder 2"/>
            <p:cNvSpPr txBox="1">
              <a:spLocks/>
            </p:cNvSpPr>
            <p:nvPr/>
          </p:nvSpPr>
          <p:spPr bwMode="auto">
            <a:xfrm>
              <a:off x="990600" y="1066800"/>
              <a:ext cx="10668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008000"/>
                  </a:solidFill>
                  <a:effectLst>
                    <a:glow rad="101600">
                      <a:schemeClr val="bg1">
                        <a:alpha val="75000"/>
                      </a:schemeClr>
                    </a:glow>
                  </a:effectLst>
                  <a:uLnTx/>
                  <a:uFillTx/>
                  <a:latin typeface="+mn-lt"/>
                  <a:ea typeface="+mn-ea"/>
                  <a:cs typeface="+mn-cs"/>
                </a:rPr>
                <a:t>Total Time by function</a:t>
              </a:r>
              <a:endParaRPr kumimoji="0" lang="en-US" sz="1200" b="1" i="0" u="none" strike="noStrike" kern="0" cap="none" spc="0" normalizeH="0" baseline="0" noProof="0" dirty="0" smtClean="0">
                <a:ln>
                  <a:noFill/>
                </a:ln>
                <a:solidFill>
                  <a:srgbClr val="008000"/>
                </a:solidFill>
                <a:effectLst>
                  <a:glow rad="101600">
                    <a:schemeClr val="bg1">
                      <a:alpha val="75000"/>
                    </a:schemeClr>
                  </a:glow>
                </a:effectLst>
                <a:uLnTx/>
                <a:uFillTx/>
                <a:latin typeface="+mn-lt"/>
                <a:ea typeface="+mn-ea"/>
                <a:cs typeface="+mn-cs"/>
              </a:endParaRPr>
            </a:p>
          </p:txBody>
        </p:sp>
      </p:grpSp>
      <p:grpSp>
        <p:nvGrpSpPr>
          <p:cNvPr id="17" name="Group 16"/>
          <p:cNvGrpSpPr/>
          <p:nvPr/>
        </p:nvGrpSpPr>
        <p:grpSpPr>
          <a:xfrm>
            <a:off x="0" y="5638800"/>
            <a:ext cx="5410200" cy="457200"/>
            <a:chOff x="0" y="4572000"/>
            <a:chExt cx="5410200" cy="457200"/>
          </a:xfrm>
        </p:grpSpPr>
        <p:sp>
          <p:nvSpPr>
            <p:cNvPr id="18" name="Rectangle 17"/>
            <p:cNvSpPr/>
            <p:nvPr/>
          </p:nvSpPr>
          <p:spPr bwMode="auto">
            <a:xfrm>
              <a:off x="0" y="4724400"/>
              <a:ext cx="3505200" cy="304800"/>
            </a:xfrm>
            <a:prstGeom prst="rect">
              <a:avLst/>
            </a:prstGeom>
            <a:solidFill>
              <a:srgbClr val="660066">
                <a:alpha val="10000"/>
              </a:srgbClr>
            </a:solidFill>
            <a:ln w="3175" cap="flat" cmpd="sng" algn="ctr">
              <a:solidFill>
                <a:srgbClr val="660066">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9" name="Content Placeholder 2"/>
            <p:cNvSpPr txBox="1">
              <a:spLocks/>
            </p:cNvSpPr>
            <p:nvPr/>
          </p:nvSpPr>
          <p:spPr bwMode="auto">
            <a:xfrm>
              <a:off x="2971800" y="4572000"/>
              <a:ext cx="24384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defTabSz="914400" rtl="0" eaLnBrk="1" fontAlgn="base" latinLnBrk="0" hangingPunct="1">
                <a:lnSpc>
                  <a:spcPct val="100000"/>
                </a:lnSpc>
                <a:spcBef>
                  <a:spcPts val="0"/>
                </a:spcBef>
                <a:spcAft>
                  <a:spcPct val="0"/>
                </a:spcAft>
                <a:buClr>
                  <a:srgbClr val="000080"/>
                </a:buClr>
                <a:buSzPct val="85000"/>
                <a:tabLst/>
                <a:defRPr/>
              </a:pPr>
              <a:r>
                <a:rPr lang="en-US" sz="1200" b="1" i="1" kern="0" dirty="0" smtClean="0">
                  <a:solidFill>
                    <a:srgbClr val="660066"/>
                  </a:solidFill>
                  <a:effectLst>
                    <a:glow rad="101600">
                      <a:schemeClr val="bg1">
                        <a:alpha val="75000"/>
                      </a:schemeClr>
                    </a:glow>
                  </a:effectLst>
                  <a:latin typeface="+mn-lt"/>
                  <a:ea typeface="+mn-ea"/>
                  <a:cs typeface="+mn-cs"/>
                </a:rPr>
                <a:t>Used to verify implementation…</a:t>
              </a:r>
              <a:r>
                <a:rPr kumimoji="0" lang="en-US" sz="1200" b="1" i="1" u="none" strike="noStrike" kern="0" cap="none" spc="0" normalizeH="0" baseline="0" noProof="0" dirty="0" smtClean="0">
                  <a:ln>
                    <a:noFill/>
                  </a:ln>
                  <a:solidFill>
                    <a:srgbClr val="660066"/>
                  </a:solidFill>
                  <a:effectLst>
                    <a:glow rad="101600">
                      <a:schemeClr val="bg1">
                        <a:alpha val="75000"/>
                      </a:schemeClr>
                    </a:glow>
                  </a:effectLst>
                  <a:uLnTx/>
                  <a:uFillTx/>
                  <a:latin typeface="+mn-lt"/>
                  <a:ea typeface="+mn-ea"/>
                  <a:cs typeface="+mn-cs"/>
                </a:rPr>
                <a:t>error </a:t>
              </a:r>
              <a:r>
                <a:rPr lang="en-US" sz="1200" b="1" i="1" kern="0" dirty="0" smtClean="0">
                  <a:solidFill>
                    <a:srgbClr val="660066"/>
                  </a:solidFill>
                  <a:effectLst>
                    <a:glow rad="101600">
                      <a:schemeClr val="bg1">
                        <a:alpha val="75000"/>
                      </a:schemeClr>
                    </a:glow>
                  </a:effectLst>
                  <a:latin typeface="+mn-lt"/>
                  <a:ea typeface="+mn-ea"/>
                  <a:cs typeface="+mn-cs"/>
                </a:rPr>
                <a:t>should be 2</a:t>
              </a:r>
              <a:r>
                <a:rPr lang="en-US" sz="1200" b="1" i="1" kern="0" baseline="30000" dirty="0" smtClean="0">
                  <a:solidFill>
                    <a:srgbClr val="660066"/>
                  </a:solidFill>
                  <a:effectLst>
                    <a:glow rad="101600">
                      <a:schemeClr val="bg1">
                        <a:alpha val="75000"/>
                      </a:schemeClr>
                    </a:glow>
                  </a:effectLst>
                  <a:latin typeface="+mn-lt"/>
                  <a:ea typeface="+mn-ea"/>
                  <a:cs typeface="+mn-cs"/>
                </a:rPr>
                <a:t>nd</a:t>
              </a:r>
              <a:r>
                <a:rPr lang="en-US" sz="1200" b="1" i="1" kern="0" dirty="0" smtClean="0">
                  <a:solidFill>
                    <a:srgbClr val="660066"/>
                  </a:solidFill>
                  <a:effectLst>
                    <a:glow rad="101600">
                      <a:schemeClr val="bg1">
                        <a:alpha val="75000"/>
                      </a:schemeClr>
                    </a:glow>
                  </a:effectLst>
                  <a:latin typeface="+mn-lt"/>
                  <a:ea typeface="+mn-ea"/>
                  <a:cs typeface="+mn-cs"/>
                </a:rPr>
                <a:t> order</a:t>
              </a:r>
              <a:endParaRPr kumimoji="0" lang="en-US" sz="1200" b="1" i="0" u="none" strike="noStrike" kern="0" cap="none" spc="0" normalizeH="0" baseline="0" noProof="0" dirty="0" smtClean="0">
                <a:ln>
                  <a:noFill/>
                </a:ln>
                <a:solidFill>
                  <a:srgbClr val="660066"/>
                </a:solidFill>
                <a:effectLst>
                  <a:glow rad="101600">
                    <a:schemeClr val="bg1">
                      <a:alpha val="75000"/>
                    </a:schemeClr>
                  </a:glow>
                </a:effectLst>
                <a:uLnTx/>
                <a:uFillTx/>
                <a:latin typeface="+mn-lt"/>
                <a:ea typeface="+mn-ea"/>
                <a:cs typeface="+mn-cs"/>
              </a:endParaRPr>
            </a:p>
          </p:txBody>
        </p:sp>
      </p:grpSp>
      <p:grpSp>
        <p:nvGrpSpPr>
          <p:cNvPr id="35" name="Group 34"/>
          <p:cNvGrpSpPr/>
          <p:nvPr/>
        </p:nvGrpSpPr>
        <p:grpSpPr>
          <a:xfrm>
            <a:off x="990600" y="1600200"/>
            <a:ext cx="1905000" cy="3657600"/>
            <a:chOff x="990600" y="1600200"/>
            <a:chExt cx="1905000" cy="3657600"/>
          </a:xfrm>
        </p:grpSpPr>
        <p:sp>
          <p:nvSpPr>
            <p:cNvPr id="20" name="Oval 19"/>
            <p:cNvSpPr/>
            <p:nvPr/>
          </p:nvSpPr>
          <p:spPr bwMode="auto">
            <a:xfrm>
              <a:off x="1600200" y="1600200"/>
              <a:ext cx="609600" cy="228600"/>
            </a:xfrm>
            <a:prstGeom prst="ellipse">
              <a:avLst/>
            </a:prstGeom>
            <a:solidFill>
              <a:srgbClr val="FFFF00">
                <a:alpha val="50000"/>
              </a:srgbClr>
            </a:solidFill>
            <a:ln w="952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1" name="Oval 20"/>
            <p:cNvSpPr/>
            <p:nvPr/>
          </p:nvSpPr>
          <p:spPr bwMode="auto">
            <a:xfrm>
              <a:off x="1600200" y="5029200"/>
              <a:ext cx="990600" cy="228600"/>
            </a:xfrm>
            <a:prstGeom prst="ellipse">
              <a:avLst/>
            </a:prstGeom>
            <a:solidFill>
              <a:srgbClr val="FFFF00">
                <a:alpha val="50000"/>
              </a:srgbClr>
            </a:solidFill>
            <a:ln w="952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23" name="Curved Connector 22"/>
            <p:cNvCxnSpPr>
              <a:stCxn id="20" idx="4"/>
              <a:endCxn id="21" idx="0"/>
            </p:cNvCxnSpPr>
            <p:nvPr/>
          </p:nvCxnSpPr>
          <p:spPr bwMode="auto">
            <a:xfrm rot="16200000" flipH="1">
              <a:off x="400050" y="3333750"/>
              <a:ext cx="3200400" cy="190500"/>
            </a:xfrm>
            <a:prstGeom prst="curvedConnector3">
              <a:avLst>
                <a:gd name="adj1" fmla="val 50000"/>
              </a:avLst>
            </a:prstGeom>
            <a:solidFill>
              <a:schemeClr val="accent1"/>
            </a:solidFill>
            <a:ln w="25400" cap="flat" cmpd="sng" algn="ctr">
              <a:solidFill>
                <a:srgbClr val="FF6600">
                  <a:alpha val="50000"/>
                </a:srgbClr>
              </a:solidFill>
              <a:prstDash val="solid"/>
              <a:round/>
              <a:headEnd type="none" w="med" len="med"/>
              <a:tailEnd type="triangle" w="lg" len="sm"/>
            </a:ln>
            <a:effectLst/>
          </p:spPr>
        </p:cxnSp>
        <p:sp>
          <p:nvSpPr>
            <p:cNvPr id="34" name="Content Placeholder 2"/>
            <p:cNvSpPr txBox="1">
              <a:spLocks/>
            </p:cNvSpPr>
            <p:nvPr/>
          </p:nvSpPr>
          <p:spPr bwMode="auto">
            <a:xfrm>
              <a:off x="990600" y="1828800"/>
              <a:ext cx="19050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ct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FF00"/>
                  </a:solidFill>
                  <a:effectLst>
                    <a:glow rad="101600">
                      <a:srgbClr val="FF6600">
                        <a:alpha val="75000"/>
                      </a:srgbClr>
                    </a:glow>
                  </a:effectLst>
                  <a:uLnTx/>
                  <a:uFillTx/>
                  <a:latin typeface="+mn-lt"/>
                  <a:ea typeface="+mn-ea"/>
                  <a:cs typeface="+mn-cs"/>
                </a:rPr>
                <a:t>smooth on finest</a:t>
              </a:r>
              <a:r>
                <a:rPr kumimoji="0" lang="en-US" sz="1200" b="1" i="1" u="none" strike="noStrike" kern="0" cap="none" spc="0" normalizeH="0" noProof="0" dirty="0" smtClean="0">
                  <a:ln>
                    <a:noFill/>
                  </a:ln>
                  <a:solidFill>
                    <a:srgbClr val="FFFF00"/>
                  </a:solidFill>
                  <a:effectLst>
                    <a:glow rad="101600">
                      <a:srgbClr val="FF6600">
                        <a:alpha val="75000"/>
                      </a:srgbClr>
                    </a:glow>
                  </a:effectLst>
                  <a:uLnTx/>
                  <a:uFillTx/>
                  <a:latin typeface="+mn-lt"/>
                  <a:ea typeface="+mn-ea"/>
                  <a:cs typeface="+mn-cs"/>
                </a:rPr>
                <a:t> level </a:t>
              </a:r>
              <a:r>
                <a:rPr kumimoji="0" lang="en-US" sz="1200" b="1" i="1" u="none" strike="noStrike" kern="0" cap="none" spc="0" normalizeH="0" baseline="0" noProof="0" dirty="0" smtClean="0">
                  <a:ln>
                    <a:noFill/>
                  </a:ln>
                  <a:solidFill>
                    <a:srgbClr val="FFFF00"/>
                  </a:solidFill>
                  <a:effectLst>
                    <a:glow rad="101600">
                      <a:srgbClr val="FF6600">
                        <a:alpha val="75000"/>
                      </a:srgbClr>
                    </a:glow>
                  </a:effectLst>
                  <a:uLnTx/>
                  <a:uFillTx/>
                  <a:latin typeface="+mn-lt"/>
                  <a:ea typeface="+mn-ea"/>
                  <a:cs typeface="+mn-cs"/>
                </a:rPr>
                <a:t>is only 38% of solve time</a:t>
              </a:r>
              <a:endParaRPr kumimoji="0" lang="en-US" sz="1200" b="1" i="0" u="none" strike="noStrike" kern="0" cap="none" spc="0" normalizeH="0" baseline="0" noProof="0" dirty="0" smtClean="0">
                <a:ln>
                  <a:noFill/>
                </a:ln>
                <a:solidFill>
                  <a:srgbClr val="FFFF00"/>
                </a:solidFill>
                <a:effectLst>
                  <a:glow rad="101600">
                    <a:srgbClr val="FF6600">
                      <a:alpha val="75000"/>
                    </a:srgbClr>
                  </a:glow>
                </a:effectLst>
                <a:uLnTx/>
                <a:uFillTx/>
                <a:latin typeface="+mn-lt"/>
                <a:ea typeface="+mn-ea"/>
                <a:cs typeface="+mn-cs"/>
              </a:endParaRPr>
            </a:p>
          </p:txBody>
        </p:sp>
      </p:grpSp>
      <p:grpSp>
        <p:nvGrpSpPr>
          <p:cNvPr id="14" name="Group 13"/>
          <p:cNvGrpSpPr/>
          <p:nvPr/>
        </p:nvGrpSpPr>
        <p:grpSpPr>
          <a:xfrm>
            <a:off x="228600" y="4876800"/>
            <a:ext cx="5105400" cy="304800"/>
            <a:chOff x="152400" y="4724400"/>
            <a:chExt cx="5105400" cy="304800"/>
          </a:xfrm>
        </p:grpSpPr>
        <p:sp>
          <p:nvSpPr>
            <p:cNvPr id="15" name="Rectangle 14"/>
            <p:cNvSpPr/>
            <p:nvPr/>
          </p:nvSpPr>
          <p:spPr bwMode="auto">
            <a:xfrm>
              <a:off x="152400" y="4800600"/>
              <a:ext cx="2362200" cy="152400"/>
            </a:xfrm>
            <a:prstGeom prst="rect">
              <a:avLst/>
            </a:prstGeom>
            <a:solidFill>
              <a:srgbClr val="FF6600">
                <a:alpha val="10000"/>
              </a:srgbClr>
            </a:solidFill>
            <a:ln w="317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6" name="Content Placeholder 2"/>
            <p:cNvSpPr txBox="1">
              <a:spLocks/>
            </p:cNvSpPr>
            <p:nvPr/>
          </p:nvSpPr>
          <p:spPr bwMode="auto">
            <a:xfrm>
              <a:off x="2209800" y="4724400"/>
              <a:ext cx="30480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rPr>
                <a:t>demonstrates performance of </a:t>
              </a:r>
              <a:r>
                <a:rPr kumimoji="0" lang="en-US" sz="1200" b="1" i="1" u="none" strike="noStrike" kern="0" cap="none" spc="0" normalizeH="0" baseline="0" noProof="0" dirty="0" err="1" smtClean="0">
                  <a:ln>
                    <a:noFill/>
                  </a:ln>
                  <a:solidFill>
                    <a:srgbClr val="FF6600"/>
                  </a:solidFill>
                  <a:effectLst>
                    <a:glow rad="101600">
                      <a:schemeClr val="bg1">
                        <a:alpha val="75000"/>
                      </a:schemeClr>
                    </a:glow>
                  </a:effectLst>
                  <a:uLnTx/>
                  <a:uFillTx/>
                  <a:latin typeface="+mn-lt"/>
                  <a:ea typeface="+mn-ea"/>
                  <a:cs typeface="+mn-cs"/>
                </a:rPr>
                <a:t>MPICH’s</a:t>
              </a:r>
              <a:r>
                <a:rPr kumimoji="0" lang="en-US" sz="1200" b="1" i="1"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rPr>
                <a:t> </a:t>
              </a:r>
              <a:r>
                <a:rPr kumimoji="0" lang="en-US" sz="1200" b="1" i="1" u="none" strike="noStrike" kern="0" cap="none" spc="0" normalizeH="0" baseline="0" noProof="0" dirty="0" err="1" smtClean="0">
                  <a:ln>
                    <a:noFill/>
                  </a:ln>
                  <a:solidFill>
                    <a:srgbClr val="FF6600"/>
                  </a:solidFill>
                  <a:effectLst>
                    <a:glow rad="101600">
                      <a:schemeClr val="bg1">
                        <a:alpha val="75000"/>
                      </a:schemeClr>
                    </a:glow>
                  </a:effectLst>
                  <a:uLnTx/>
                  <a:uFillTx/>
                  <a:latin typeface="+mn-lt"/>
                  <a:ea typeface="+mn-ea"/>
                  <a:cs typeface="+mn-cs"/>
                </a:rPr>
                <a:t>MPI_Comm_split</a:t>
              </a:r>
              <a:r>
                <a:rPr kumimoji="0" lang="en-US" sz="1200" b="1" i="1"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rPr>
                <a:t>/dup is broken</a:t>
              </a:r>
              <a:r>
                <a:rPr kumimoji="0" lang="en-US" sz="1200" b="1" i="1" u="none" strike="noStrike" kern="0" cap="none" spc="0" normalizeH="0" noProof="0" dirty="0" smtClean="0">
                  <a:ln>
                    <a:noFill/>
                  </a:ln>
                  <a:solidFill>
                    <a:srgbClr val="FF6600"/>
                  </a:solidFill>
                  <a:effectLst>
                    <a:glow rad="101600">
                      <a:schemeClr val="bg1">
                        <a:alpha val="75000"/>
                      </a:schemeClr>
                    </a:glow>
                  </a:effectLst>
                  <a:uLnTx/>
                  <a:uFillTx/>
                  <a:latin typeface="+mn-lt"/>
                  <a:ea typeface="+mn-ea"/>
                  <a:cs typeface="+mn-cs"/>
                </a:rPr>
                <a:t> at scale !</a:t>
              </a:r>
              <a:endParaRPr kumimoji="0" lang="en-US" sz="1200" b="1" i="0"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HPGMG-FV (message sizes)</a:t>
            </a:r>
            <a:endParaRPr lang="en-US" sz="1600" dirty="0"/>
          </a:p>
        </p:txBody>
      </p:sp>
      <p:sp>
        <p:nvSpPr>
          <p:cNvPr id="3" name="Content Placeholder 2"/>
          <p:cNvSpPr>
            <a:spLocks noGrp="1"/>
          </p:cNvSpPr>
          <p:nvPr>
            <p:ph idx="1"/>
          </p:nvPr>
        </p:nvSpPr>
        <p:spPr>
          <a:xfrm>
            <a:off x="455613" y="1143000"/>
            <a:ext cx="4116387" cy="5256213"/>
          </a:xfrm>
        </p:spPr>
        <p:txBody>
          <a:bodyPr/>
          <a:lstStyle/>
          <a:p>
            <a:r>
              <a:rPr lang="en-US" sz="1800" dirty="0" smtClean="0"/>
              <a:t>In FMG,</a:t>
            </a:r>
          </a:p>
          <a:p>
            <a:pPr lvl="1"/>
            <a:r>
              <a:rPr lang="en-US" sz="1600" dirty="0" smtClean="0"/>
              <a:t>large messages only occur in only the last V-Cycle</a:t>
            </a:r>
          </a:p>
          <a:p>
            <a:pPr lvl="1"/>
            <a:r>
              <a:rPr lang="en-US" sz="1600" b="1" dirty="0" smtClean="0">
                <a:solidFill>
                  <a:srgbClr val="FF0080"/>
                </a:solidFill>
              </a:rPr>
              <a:t>smaller messages are more frequent </a:t>
            </a:r>
            <a:r>
              <a:rPr lang="en-US" sz="1600" dirty="0" smtClean="0"/>
              <a:t>as FMG performs progressively more small V-Cycles</a:t>
            </a:r>
          </a:p>
          <a:p>
            <a:pPr lvl="1"/>
            <a:r>
              <a:rPr lang="en-US" sz="1600" dirty="0" smtClean="0"/>
              <a:t>agglomeration causes a spike in message counts when you reach the agglomeration threshold</a:t>
            </a:r>
          </a:p>
          <a:p>
            <a:pPr lvl="1"/>
            <a:r>
              <a:rPr lang="en-US" sz="1600" dirty="0" smtClean="0"/>
              <a:t>eventually all cells are on one node and the number of messages is small.</a:t>
            </a:r>
          </a:p>
          <a:p>
            <a:r>
              <a:rPr lang="en-US" b="1" dirty="0" smtClean="0">
                <a:solidFill>
                  <a:srgbClr val="0000FF"/>
                </a:solidFill>
              </a:rPr>
              <a:t>Performance on small messages (overhead/latency) can be critical</a:t>
            </a:r>
            <a:endParaRPr lang="en-US" sz="2000" b="1" dirty="0" smtClean="0">
              <a:solidFill>
                <a:srgbClr val="0000FF"/>
              </a:solidFill>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44</a:t>
            </a:fld>
            <a:endParaRPr lang="en-US"/>
          </a:p>
        </p:txBody>
      </p:sp>
      <p:pic>
        <p:nvPicPr>
          <p:cNvPr id="6" name="Picture 5" descr="MPI characteristics(Mira).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4571999" y="1219200"/>
            <a:ext cx="4572001" cy="4572000"/>
          </a:xfrm>
          <a:prstGeom prst="rect">
            <a:avLst/>
          </a:prstGeom>
        </p:spPr>
      </p:pic>
      <p:sp>
        <p:nvSpPr>
          <p:cNvPr id="7" name="Content Placeholder 2"/>
          <p:cNvSpPr txBox="1">
            <a:spLocks/>
          </p:cNvSpPr>
          <p:nvPr/>
        </p:nvSpPr>
        <p:spPr bwMode="auto">
          <a:xfrm>
            <a:off x="4572000" y="5867400"/>
            <a:ext cx="43434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000080"/>
              </a:buClr>
              <a:buSzPct val="85000"/>
              <a:tabLst/>
              <a:defRPr/>
            </a:pPr>
            <a:r>
              <a:rPr kumimoji="0" lang="en-US" sz="800" b="0" i="1" u="none" strike="noStrike" kern="0" cap="none" spc="0" normalizeH="0" baseline="0" noProof="0" dirty="0" smtClean="0">
                <a:ln>
                  <a:noFill/>
                </a:ln>
                <a:solidFill>
                  <a:schemeClr val="tx1"/>
                </a:solidFill>
                <a:effectLst/>
                <a:uLnTx/>
                <a:uFillTx/>
                <a:latin typeface="+mn-lt"/>
                <a:ea typeface="+mn-ea"/>
                <a:cs typeface="+mn-cs"/>
              </a:rPr>
              <a:t>data collected on BGQ </a:t>
            </a:r>
            <a:r>
              <a:rPr kumimoji="0" lang="en-US" sz="800" b="0" i="1" u="none" strike="noStrike" kern="0" cap="none" spc="0" normalizeH="0" baseline="0" noProof="0" dirty="0" err="1" smtClean="0">
                <a:ln>
                  <a:noFill/>
                </a:ln>
                <a:solidFill>
                  <a:schemeClr val="tx1"/>
                </a:solidFill>
                <a:effectLst/>
                <a:uLnTx/>
                <a:uFillTx/>
                <a:latin typeface="+mn-lt"/>
                <a:ea typeface="+mn-ea"/>
                <a:cs typeface="+mn-cs"/>
              </a:rPr>
              <a:t>w</a:t>
            </a:r>
            <a:r>
              <a:rPr kumimoji="0" lang="en-US" sz="800" b="0" i="1" u="none" strike="noStrike" kern="0" cap="none" spc="0" normalizeH="0" baseline="0" noProof="0" dirty="0" smtClean="0">
                <a:ln>
                  <a:noFill/>
                </a:ln>
                <a:solidFill>
                  <a:schemeClr val="tx1"/>
                </a:solidFill>
                <a:effectLst/>
                <a:uLnTx/>
                <a:uFillTx/>
                <a:latin typeface="+mn-lt"/>
                <a:ea typeface="+mn-ea"/>
                <a:cs typeface="+mn-cs"/>
              </a:rPr>
              <a:t>/HPM</a:t>
            </a:r>
            <a:endParaRPr kumimoji="0" lang="en-US" sz="8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4" name="Group 13"/>
          <p:cNvGrpSpPr/>
          <p:nvPr/>
        </p:nvGrpSpPr>
        <p:grpSpPr>
          <a:xfrm>
            <a:off x="6786590" y="4210901"/>
            <a:ext cx="2003738" cy="504875"/>
            <a:chOff x="6786590" y="4210901"/>
            <a:chExt cx="2003738" cy="504875"/>
          </a:xfrm>
        </p:grpSpPr>
        <p:sp>
          <p:nvSpPr>
            <p:cNvPr id="9" name="Oval 8"/>
            <p:cNvSpPr/>
            <p:nvPr/>
          </p:nvSpPr>
          <p:spPr bwMode="auto">
            <a:xfrm rot="1824617">
              <a:off x="6786590" y="4210901"/>
              <a:ext cx="2003738" cy="436620"/>
            </a:xfrm>
            <a:prstGeom prst="ellipse">
              <a:avLst/>
            </a:prstGeom>
            <a:solidFill>
              <a:srgbClr val="0000FF">
                <a:alpha val="10000"/>
              </a:srgbClr>
            </a:solidFill>
            <a:ln w="9525" cap="flat" cmpd="sng" algn="ctr">
              <a:solidFill>
                <a:srgbClr val="2B00D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Content Placeholder 2"/>
            <p:cNvSpPr txBox="1">
              <a:spLocks/>
            </p:cNvSpPr>
            <p:nvPr/>
          </p:nvSpPr>
          <p:spPr bwMode="auto">
            <a:xfrm rot="1740322">
              <a:off x="6922081" y="4410976"/>
              <a:ext cx="13716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ct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0000FF"/>
                  </a:solidFill>
                  <a:effectLst/>
                  <a:uLnTx/>
                  <a:uFillTx/>
                  <a:latin typeface="+mn-lt"/>
                  <a:ea typeface="+mn-ea"/>
                  <a:cs typeface="+mn-cs"/>
                </a:rPr>
                <a:t>FMG Effect</a:t>
              </a:r>
            </a:p>
            <a:p>
              <a:pPr marR="0" lvl="0" algn="ctr" defTabSz="914400" rtl="0" eaLnBrk="1" fontAlgn="base" latinLnBrk="0" hangingPunct="1">
                <a:lnSpc>
                  <a:spcPct val="100000"/>
                </a:lnSpc>
                <a:spcBef>
                  <a:spcPts val="0"/>
                </a:spcBef>
                <a:spcAft>
                  <a:spcPct val="0"/>
                </a:spcAft>
                <a:buClr>
                  <a:srgbClr val="000080"/>
                </a:buClr>
                <a:buSzPct val="85000"/>
                <a:tabLst/>
                <a:defRPr/>
              </a:pPr>
              <a:r>
                <a:rPr lang="en-US" sz="1200" b="1" i="1" kern="0" dirty="0" smtClean="0">
                  <a:solidFill>
                    <a:srgbClr val="0000FF"/>
                  </a:solidFill>
                  <a:latin typeface="+mn-lt"/>
                  <a:ea typeface="+mn-ea"/>
                  <a:cs typeface="+mn-cs"/>
                </a:rPr>
                <a:t>(ghost zones)</a:t>
              </a:r>
              <a:endParaRPr kumimoji="0" lang="en-US" sz="1200" b="1" i="0" u="none" strike="noStrike" kern="0" cap="none" spc="0" normalizeH="0" baseline="0" noProof="0" dirty="0" smtClean="0">
                <a:ln>
                  <a:noFill/>
                </a:ln>
                <a:solidFill>
                  <a:srgbClr val="0000FF"/>
                </a:solidFill>
                <a:effectLst/>
                <a:uLnTx/>
                <a:uFillTx/>
                <a:latin typeface="+mn-lt"/>
                <a:ea typeface="+mn-ea"/>
                <a:cs typeface="+mn-cs"/>
              </a:endParaRPr>
            </a:p>
          </p:txBody>
        </p:sp>
      </p:grpSp>
      <p:grpSp>
        <p:nvGrpSpPr>
          <p:cNvPr id="13" name="Group 12"/>
          <p:cNvGrpSpPr/>
          <p:nvPr/>
        </p:nvGrpSpPr>
        <p:grpSpPr>
          <a:xfrm>
            <a:off x="6400800" y="1684353"/>
            <a:ext cx="1371600" cy="1828800"/>
            <a:chOff x="6400800" y="1684353"/>
            <a:chExt cx="1371600" cy="1828800"/>
          </a:xfrm>
        </p:grpSpPr>
        <p:sp>
          <p:nvSpPr>
            <p:cNvPr id="8" name="Oval 7"/>
            <p:cNvSpPr/>
            <p:nvPr/>
          </p:nvSpPr>
          <p:spPr bwMode="auto">
            <a:xfrm rot="4180769">
              <a:off x="6151684" y="2380443"/>
              <a:ext cx="1828800" cy="436620"/>
            </a:xfrm>
            <a:prstGeom prst="ellipse">
              <a:avLst/>
            </a:prstGeom>
            <a:solidFill>
              <a:srgbClr val="FF0080">
                <a:alpha val="10000"/>
              </a:srgbClr>
            </a:solidFill>
            <a:ln w="9525" cap="flat" cmpd="sng" algn="ctr">
              <a:solidFill>
                <a:srgbClr val="FF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 name="Content Placeholder 2"/>
            <p:cNvSpPr txBox="1">
              <a:spLocks/>
            </p:cNvSpPr>
            <p:nvPr/>
          </p:nvSpPr>
          <p:spPr bwMode="auto">
            <a:xfrm>
              <a:off x="6400800" y="2438400"/>
              <a:ext cx="13716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ct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0080"/>
                  </a:solidFill>
                  <a:effectLst/>
                  <a:uLnTx/>
                  <a:uFillTx/>
                  <a:latin typeface="+mn-lt"/>
                  <a:ea typeface="+mn-ea"/>
                  <a:cs typeface="+mn-cs"/>
                </a:rPr>
                <a:t>Agglomeration Sends whole Boxes</a:t>
              </a:r>
              <a:endParaRPr kumimoji="0" lang="en-US" sz="1200" b="1" i="0" u="none" strike="noStrike" kern="0" cap="none" spc="0" normalizeH="0" baseline="0" noProof="0" dirty="0" smtClean="0">
                <a:ln>
                  <a:noFill/>
                </a:ln>
                <a:solidFill>
                  <a:srgbClr val="FF0080"/>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Coordinates</a:t>
            </a:r>
            <a:endParaRPr lang="en-US" dirty="0"/>
          </a:p>
        </p:txBody>
      </p:sp>
      <p:sp>
        <p:nvSpPr>
          <p:cNvPr id="3" name="Content Placeholder 2"/>
          <p:cNvSpPr>
            <a:spLocks noGrp="1"/>
          </p:cNvSpPr>
          <p:nvPr>
            <p:ph idx="1"/>
          </p:nvPr>
        </p:nvSpPr>
        <p:spPr/>
        <p:txBody>
          <a:bodyPr/>
          <a:lstStyle/>
          <a:p>
            <a:r>
              <a:rPr lang="en-US" dirty="0" smtClean="0"/>
              <a:t>Coordinates can either be discrete of continuous</a:t>
            </a:r>
          </a:p>
          <a:p>
            <a:endParaRPr lang="en-US" dirty="0" smtClean="0"/>
          </a:p>
          <a:p>
            <a:r>
              <a:rPr lang="en-US" dirty="0" smtClean="0"/>
              <a:t>Continuous coordinates</a:t>
            </a:r>
          </a:p>
          <a:p>
            <a:pPr lvl="1"/>
            <a:r>
              <a:rPr lang="en-US" sz="1600" dirty="0" smtClean="0"/>
              <a:t>labeled </a:t>
            </a:r>
            <a:r>
              <a:rPr lang="en-US" sz="1600" dirty="0" err="1" smtClean="0"/>
              <a:t>x,y,z</a:t>
            </a:r>
            <a:r>
              <a:rPr lang="en-US" sz="1600" dirty="0" smtClean="0"/>
              <a:t> by convention </a:t>
            </a:r>
          </a:p>
          <a:p>
            <a:pPr lvl="1"/>
            <a:r>
              <a:rPr lang="en-US" sz="1600" dirty="0" smtClean="0"/>
              <a:t>represent coordinates in space</a:t>
            </a:r>
          </a:p>
          <a:p>
            <a:pPr lvl="1"/>
            <a:r>
              <a:rPr lang="en-US" sz="1600" dirty="0" smtClean="0"/>
              <a:t>are used to evaluate continuous functions</a:t>
            </a:r>
          </a:p>
          <a:p>
            <a:pPr lvl="1"/>
            <a:r>
              <a:rPr lang="en-US" sz="1600" dirty="0" smtClean="0"/>
              <a:t>are independent of </a:t>
            </a:r>
            <a:r>
              <a:rPr lang="en-US" sz="1600" dirty="0" err="1" smtClean="0"/>
              <a:t>multigrid</a:t>
            </a:r>
            <a:r>
              <a:rPr lang="en-US" sz="1600" dirty="0" smtClean="0"/>
              <a:t>/AMR level</a:t>
            </a:r>
          </a:p>
          <a:p>
            <a:endParaRPr lang="en-US" dirty="0" smtClean="0"/>
          </a:p>
          <a:p>
            <a:r>
              <a:rPr lang="en-US" dirty="0" smtClean="0"/>
              <a:t>Discrete coordinates</a:t>
            </a:r>
          </a:p>
          <a:p>
            <a:pPr lvl="1"/>
            <a:r>
              <a:rPr lang="en-US" sz="1600" dirty="0" smtClean="0"/>
              <a:t>labeled </a:t>
            </a:r>
            <a:r>
              <a:rPr lang="en-US" sz="1600" dirty="0" err="1" smtClean="0"/>
              <a:t>i,j,k</a:t>
            </a:r>
            <a:r>
              <a:rPr lang="en-US" sz="1600" dirty="0" smtClean="0"/>
              <a:t> by convention </a:t>
            </a:r>
          </a:p>
          <a:p>
            <a:pPr lvl="1"/>
            <a:r>
              <a:rPr lang="en-US" sz="1600" dirty="0" smtClean="0"/>
              <a:t>access array elements</a:t>
            </a:r>
          </a:p>
          <a:p>
            <a:pPr lvl="1"/>
            <a:r>
              <a:rPr lang="en-US" sz="1600" dirty="0" smtClean="0"/>
              <a:t>define array sizes</a:t>
            </a:r>
          </a:p>
          <a:p>
            <a:pPr lvl="1"/>
            <a:r>
              <a:rPr lang="en-US" sz="1600" dirty="0" smtClean="0"/>
              <a:t>are a function of the current MG/AMR level and grid spacing </a:t>
            </a:r>
            <a:r>
              <a:rPr lang="en-US" sz="1600" dirty="0" err="1" smtClean="0"/>
              <a:t>h</a:t>
            </a:r>
            <a:r>
              <a:rPr lang="en-US" sz="1600" dirty="0" smtClean="0"/>
              <a:t>…</a:t>
            </a:r>
          </a:p>
          <a:p>
            <a:pPr lvl="1">
              <a:buNone/>
            </a:pPr>
            <a:r>
              <a:rPr lang="en-US" sz="1600" dirty="0" smtClean="0"/>
              <a:t>	(</a:t>
            </a:r>
            <a:r>
              <a:rPr lang="en-US" sz="1600" dirty="0" err="1" smtClean="0"/>
              <a:t>x,y,z</a:t>
            </a:r>
            <a:r>
              <a:rPr lang="en-US" sz="1600" dirty="0" smtClean="0"/>
              <a:t>) = (</a:t>
            </a:r>
            <a:r>
              <a:rPr lang="en-US" sz="1600" dirty="0" err="1" smtClean="0"/>
              <a:t>i</a:t>
            </a:r>
            <a:r>
              <a:rPr lang="en-US" sz="1600" dirty="0" smtClean="0"/>
              <a:t>*</a:t>
            </a:r>
            <a:r>
              <a:rPr lang="en-US" sz="1600" dirty="0" err="1" smtClean="0"/>
              <a:t>h,j</a:t>
            </a:r>
            <a:r>
              <a:rPr lang="en-US" sz="1600" dirty="0" smtClean="0"/>
              <a:t>*</a:t>
            </a:r>
            <a:r>
              <a:rPr lang="en-US" sz="1600" dirty="0" err="1" smtClean="0"/>
              <a:t>h,k</a:t>
            </a:r>
            <a:r>
              <a:rPr lang="en-US" sz="1600" dirty="0" smtClean="0"/>
              <a:t>*</a:t>
            </a:r>
            <a:r>
              <a:rPr lang="en-US" sz="1600" dirty="0" err="1" smtClean="0"/>
              <a:t>h</a:t>
            </a:r>
            <a:r>
              <a:rPr lang="en-US" sz="1600" dirty="0" smtClean="0"/>
              <a:t>) for some grid spacing </a:t>
            </a:r>
            <a:r>
              <a:rPr lang="en-US" sz="1600" dirty="0" err="1" smtClean="0"/>
              <a:t>h</a:t>
            </a:r>
            <a:endParaRPr lang="en-US" sz="1600" dirty="0" smtClean="0"/>
          </a:p>
        </p:txBody>
      </p:sp>
      <p:sp>
        <p:nvSpPr>
          <p:cNvPr id="4" name="Slide Number Placeholder 3"/>
          <p:cNvSpPr>
            <a:spLocks noGrp="1"/>
          </p:cNvSpPr>
          <p:nvPr>
            <p:ph type="sldNum" sz="quarter" idx="10"/>
          </p:nvPr>
        </p:nvSpPr>
        <p:spPr/>
        <p:txBody>
          <a:bodyPr/>
          <a:lstStyle/>
          <a:p>
            <a:fld id="{A6688060-3351-004F-BDDD-4D2330D7A48F}"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Boxes</a:t>
            </a:r>
            <a:br>
              <a:rPr lang="en-US" dirty="0" smtClean="0"/>
            </a:br>
            <a:r>
              <a:rPr lang="en-US" sz="1600" dirty="0" smtClean="0"/>
              <a:t>(The Quanta for Domain Decomposition)</a:t>
            </a:r>
            <a:endParaRPr lang="en-US" sz="1600" dirty="0"/>
          </a:p>
        </p:txBody>
      </p:sp>
      <p:sp>
        <p:nvSpPr>
          <p:cNvPr id="3" name="Content Placeholder 2"/>
          <p:cNvSpPr>
            <a:spLocks noGrp="1"/>
          </p:cNvSpPr>
          <p:nvPr>
            <p:ph idx="1"/>
          </p:nvPr>
        </p:nvSpPr>
        <p:spPr/>
        <p:txBody>
          <a:bodyPr/>
          <a:lstStyle/>
          <a:p>
            <a:r>
              <a:rPr lang="en-US" b="1" dirty="0" smtClean="0">
                <a:solidFill>
                  <a:srgbClr val="0000FF"/>
                </a:solidFill>
              </a:rPr>
              <a:t>box is a cubical region of space at a particular grid spacing </a:t>
            </a:r>
            <a:r>
              <a:rPr lang="en-US" b="1" dirty="0" err="1" smtClean="0">
                <a:solidFill>
                  <a:srgbClr val="0000FF"/>
                </a:solidFill>
              </a:rPr>
              <a:t>h</a:t>
            </a:r>
            <a:endParaRPr lang="en-US" b="1" dirty="0" smtClean="0">
              <a:solidFill>
                <a:srgbClr val="0000FF"/>
              </a:solidFill>
            </a:endParaRPr>
          </a:p>
          <a:p>
            <a:pPr lvl="1"/>
            <a:r>
              <a:rPr lang="en-US" sz="1600" dirty="0" smtClean="0"/>
              <a:t>has a </a:t>
            </a:r>
            <a:r>
              <a:rPr lang="en-US" sz="1600" dirty="0" err="1" smtClean="0"/>
              <a:t>i,j,k</a:t>
            </a:r>
            <a:r>
              <a:rPr lang="en-US" sz="1600" dirty="0" smtClean="0"/>
              <a:t> discrete coordinate of its lower coordinate</a:t>
            </a:r>
          </a:p>
          <a:p>
            <a:pPr lvl="1"/>
            <a:r>
              <a:rPr lang="en-US" sz="1600" dirty="0" smtClean="0"/>
              <a:t>discrete </a:t>
            </a:r>
            <a:r>
              <a:rPr lang="en-US" sz="1600" dirty="0" err="1" smtClean="0"/>
              <a:t>i,j,k</a:t>
            </a:r>
            <a:r>
              <a:rPr lang="en-US" sz="1600" dirty="0" smtClean="0"/>
              <a:t> maps to continuous coordinates </a:t>
            </a:r>
            <a:r>
              <a:rPr lang="en-US" sz="1600" dirty="0" err="1" smtClean="0"/>
              <a:t>x,y,z</a:t>
            </a:r>
            <a:r>
              <a:rPr lang="en-US" sz="1600" dirty="0" smtClean="0"/>
              <a:t> = </a:t>
            </a:r>
            <a:r>
              <a:rPr lang="en-US" sz="1600" dirty="0" err="1" smtClean="0"/>
              <a:t>ih,jh,kh</a:t>
            </a:r>
            <a:endParaRPr lang="en-US" sz="1600" dirty="0" smtClean="0"/>
          </a:p>
          <a:p>
            <a:pPr lvl="1"/>
            <a:r>
              <a:rPr lang="en-US" sz="1600" dirty="0" smtClean="0"/>
              <a:t>boxes have a dimension ‘</a:t>
            </a:r>
            <a:r>
              <a:rPr lang="en-US" sz="1600" b="1" dirty="0" smtClean="0">
                <a:solidFill>
                  <a:srgbClr val="0000FF"/>
                </a:solidFill>
              </a:rPr>
              <a:t>dim</a:t>
            </a:r>
            <a:r>
              <a:rPr lang="en-US" sz="1600" dirty="0" smtClean="0"/>
              <a:t>’, but have additional ‘</a:t>
            </a:r>
            <a:r>
              <a:rPr lang="en-US" sz="1600" b="1" dirty="0" smtClean="0">
                <a:solidFill>
                  <a:srgbClr val="0000FF"/>
                </a:solidFill>
              </a:rPr>
              <a:t>ghosts</a:t>
            </a:r>
            <a:r>
              <a:rPr lang="en-US" sz="1600" dirty="0" smtClean="0"/>
              <a:t>’-deep ghost zones (halo) which replicates data from neighboring boxes.</a:t>
            </a:r>
          </a:p>
          <a:p>
            <a:pPr lvl="1"/>
            <a:r>
              <a:rPr lang="en-US" sz="1600" dirty="0" smtClean="0"/>
              <a:t>boxes can have some array padding to facilitate </a:t>
            </a:r>
            <a:r>
              <a:rPr lang="en-US" sz="1600" dirty="0" err="1" smtClean="0"/>
              <a:t>SIMDization</a:t>
            </a:r>
            <a:r>
              <a:rPr lang="en-US" sz="1600" dirty="0" smtClean="0"/>
              <a:t>/alignment</a:t>
            </a:r>
          </a:p>
          <a:p>
            <a:pPr lvl="1"/>
            <a:r>
              <a:rPr lang="en-US" sz="1600" b="1" dirty="0" err="1" smtClean="0">
                <a:solidFill>
                  <a:srgbClr val="0000FF"/>
                </a:solidFill>
              </a:rPr>
              <a:t>jStride</a:t>
            </a:r>
            <a:r>
              <a:rPr lang="en-US" sz="1600" b="1" dirty="0" smtClean="0">
                <a:solidFill>
                  <a:srgbClr val="0000FF"/>
                </a:solidFill>
              </a:rPr>
              <a:t>, </a:t>
            </a:r>
            <a:r>
              <a:rPr lang="en-US" sz="1600" b="1" dirty="0" err="1" smtClean="0">
                <a:solidFill>
                  <a:srgbClr val="0000FF"/>
                </a:solidFill>
              </a:rPr>
              <a:t>kStride</a:t>
            </a:r>
            <a:r>
              <a:rPr lang="en-US" sz="1600" b="1" dirty="0" smtClean="0">
                <a:solidFill>
                  <a:srgbClr val="0000FF"/>
                </a:solidFill>
              </a:rPr>
              <a:t>, and volume </a:t>
            </a:r>
            <a:r>
              <a:rPr lang="en-US" sz="1600" dirty="0" smtClean="0"/>
              <a:t>are defined to facilitate indexing in the presence of deep ghost zones with complex padding for alignment </a:t>
            </a:r>
          </a:p>
          <a:p>
            <a:pPr lvl="1"/>
            <a:endParaRPr lang="en-US" dirty="0" smtClean="0"/>
          </a:p>
          <a:p>
            <a:r>
              <a:rPr lang="en-US" dirty="0" smtClean="0"/>
              <a:t>Boxes have ‘</a:t>
            </a:r>
            <a:r>
              <a:rPr lang="en-US" dirty="0" err="1" smtClean="0"/>
              <a:t>numVectors</a:t>
            </a:r>
            <a:r>
              <a:rPr lang="en-US" dirty="0" smtClean="0"/>
              <a:t>’ </a:t>
            </a:r>
            <a:r>
              <a:rPr lang="en-US" b="1" dirty="0" smtClean="0">
                <a:solidFill>
                  <a:srgbClr val="0000FF"/>
                </a:solidFill>
              </a:rPr>
              <a:t>vectors </a:t>
            </a:r>
            <a:r>
              <a:rPr lang="en-US" dirty="0" smtClean="0"/>
              <a:t>(e.g. solution, RHS, D^{-1}, etc…) each comprising double-precision values over the region of space</a:t>
            </a:r>
          </a:p>
          <a:p>
            <a:pPr lvl="1"/>
            <a:r>
              <a:rPr lang="en-US" sz="1600" dirty="0" smtClean="0"/>
              <a:t>box-&gt;</a:t>
            </a:r>
            <a:r>
              <a:rPr lang="en-US" sz="1600" dirty="0" err="1" smtClean="0"/>
              <a:t>vectors[id</a:t>
            </a:r>
            <a:r>
              <a:rPr lang="en-US" sz="1600" dirty="0" smtClean="0"/>
              <a:t>] returns a pointer to a 3D double precision array</a:t>
            </a:r>
          </a:p>
          <a:p>
            <a:pPr lvl="1"/>
            <a:r>
              <a:rPr lang="en-US" sz="1600" dirty="0" smtClean="0"/>
              <a:t>this data can represent either cell-centered –or– face-centered data.</a:t>
            </a:r>
          </a:p>
          <a:p>
            <a:pPr lvl="1"/>
            <a:r>
              <a:rPr lang="en-US" sz="1600" dirty="0" smtClean="0"/>
              <a:t>box-&gt;vectors[id][0] is the first </a:t>
            </a:r>
            <a:r>
              <a:rPr lang="en-US" sz="1600" b="1" u="sng" dirty="0" smtClean="0">
                <a:solidFill>
                  <a:srgbClr val="FF0080"/>
                </a:solidFill>
              </a:rPr>
              <a:t>ghost zone</a:t>
            </a:r>
            <a:r>
              <a:rPr lang="en-US" sz="1600" dirty="0" smtClean="0">
                <a:solidFill>
                  <a:srgbClr val="000000"/>
                </a:solidFill>
              </a:rPr>
              <a:t> element !!</a:t>
            </a:r>
          </a:p>
          <a:p>
            <a:pPr lvl="1"/>
            <a:r>
              <a:rPr lang="en-US" sz="1600" b="1" dirty="0" smtClean="0">
                <a:solidFill>
                  <a:srgbClr val="0000FF"/>
                </a:solidFill>
              </a:rPr>
              <a:t>many routines perform some pointer arithmetic to create a pointer to the first </a:t>
            </a:r>
            <a:r>
              <a:rPr lang="en-US" sz="1600" b="1" u="sng" dirty="0" smtClean="0">
                <a:solidFill>
                  <a:srgbClr val="0000FF"/>
                </a:solidFill>
              </a:rPr>
              <a:t>non-ghost zone</a:t>
            </a:r>
            <a:r>
              <a:rPr lang="en-US" sz="1600" b="1" dirty="0" smtClean="0">
                <a:solidFill>
                  <a:srgbClr val="0000FF"/>
                </a:solidFill>
              </a:rPr>
              <a:t> element.</a:t>
            </a:r>
            <a:endParaRPr lang="en-US" sz="1600" b="1" dirty="0">
              <a:solidFill>
                <a:srgbClr val="0000FF"/>
              </a:solidFill>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Boxes</a:t>
            </a:r>
            <a:br>
              <a:rPr lang="en-US" dirty="0" smtClean="0"/>
            </a:br>
            <a:r>
              <a:rPr lang="en-US" sz="1600" dirty="0" smtClean="0"/>
              <a:t>(Cell- vs. Face-Centered Data Layout)</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47</a:t>
            </a:fld>
            <a:endParaRPr lang="en-US"/>
          </a:p>
        </p:txBody>
      </p:sp>
      <p:sp>
        <p:nvSpPr>
          <p:cNvPr id="242" name="Content Placeholder 2"/>
          <p:cNvSpPr>
            <a:spLocks noGrp="1"/>
          </p:cNvSpPr>
          <p:nvPr>
            <p:ph idx="1"/>
          </p:nvPr>
        </p:nvSpPr>
        <p:spPr>
          <a:xfrm>
            <a:off x="455613" y="1143001"/>
            <a:ext cx="8226425" cy="1447799"/>
          </a:xfrm>
        </p:spPr>
        <p:txBody>
          <a:bodyPr/>
          <a:lstStyle/>
          <a:p>
            <a:r>
              <a:rPr lang="en-US" sz="1800" dirty="0" smtClean="0"/>
              <a:t>Nominally, face-centered data can get by with smaller array dimensions</a:t>
            </a:r>
          </a:p>
          <a:p>
            <a:pPr>
              <a:buNone/>
            </a:pPr>
            <a:r>
              <a:rPr lang="en-US" sz="1800" dirty="0" smtClean="0"/>
              <a:t>	(no need for face-centered ghost data)</a:t>
            </a:r>
          </a:p>
          <a:p>
            <a:r>
              <a:rPr lang="en-US" sz="1800" dirty="0" smtClean="0"/>
              <a:t>However, for simplicity and to facilitate indexing, HPGMG always uses the same number of elements for both cell- or face-centered (=array padding)</a:t>
            </a:r>
          </a:p>
        </p:txBody>
      </p:sp>
      <p:grpSp>
        <p:nvGrpSpPr>
          <p:cNvPr id="247" name="Group 246"/>
          <p:cNvGrpSpPr/>
          <p:nvPr/>
        </p:nvGrpSpPr>
        <p:grpSpPr>
          <a:xfrm>
            <a:off x="3200400" y="3124200"/>
            <a:ext cx="2819400" cy="3352800"/>
            <a:chOff x="3124200" y="3124200"/>
            <a:chExt cx="2819400" cy="3352800"/>
          </a:xfrm>
        </p:grpSpPr>
        <p:grpSp>
          <p:nvGrpSpPr>
            <p:cNvPr id="97" name="Group 96"/>
            <p:cNvGrpSpPr/>
            <p:nvPr/>
          </p:nvGrpSpPr>
          <p:grpSpPr>
            <a:xfrm>
              <a:off x="3198018" y="3124200"/>
              <a:ext cx="2745582" cy="2745583"/>
              <a:chOff x="73818" y="1981200"/>
              <a:chExt cx="2745582" cy="2745583"/>
            </a:xfrm>
          </p:grpSpPr>
          <p:sp>
            <p:nvSpPr>
              <p:cNvPr id="98" name="Rectangle 97"/>
              <p:cNvSpPr/>
              <p:nvPr/>
            </p:nvSpPr>
            <p:spPr bwMode="auto">
              <a:xfrm>
                <a:off x="76200" y="1981200"/>
                <a:ext cx="2743200" cy="2743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9" name="Rectangle 98"/>
              <p:cNvSpPr/>
              <p:nvPr/>
            </p:nvSpPr>
            <p:spPr bwMode="auto">
              <a:xfrm>
                <a:off x="533400" y="2438400"/>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0" name="Straight Connector 99"/>
              <p:cNvCxnSpPr/>
              <p:nvPr/>
            </p:nvCxnSpPr>
            <p:spPr bwMode="auto">
              <a:xfrm rot="5400000">
                <a:off x="-1296988"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rot="5400000">
                <a:off x="-381794"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rot="5400000">
                <a:off x="3048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3" name="Straight Connector 102"/>
              <p:cNvCxnSpPr/>
              <p:nvPr/>
            </p:nvCxnSpPr>
            <p:spPr bwMode="auto">
              <a:xfrm rot="5400000">
                <a:off x="3048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4" name="Straight Connector 103"/>
              <p:cNvCxnSpPr/>
              <p:nvPr/>
            </p:nvCxnSpPr>
            <p:spPr bwMode="auto">
              <a:xfrm rot="5400000">
                <a:off x="754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7620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6" name="Straight Connector 105"/>
              <p:cNvCxnSpPr/>
              <p:nvPr/>
            </p:nvCxnSpPr>
            <p:spPr bwMode="auto">
              <a:xfrm rot="5400000">
                <a:off x="7620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7" name="Straight Connector 106"/>
              <p:cNvCxnSpPr/>
              <p:nvPr/>
            </p:nvCxnSpPr>
            <p:spPr bwMode="auto">
              <a:xfrm rot="5400000">
                <a:off x="5326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rot="5400000">
                <a:off x="12192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9" name="Straight Connector 108"/>
              <p:cNvCxnSpPr/>
              <p:nvPr/>
            </p:nvCxnSpPr>
            <p:spPr bwMode="auto">
              <a:xfrm rot="5400000">
                <a:off x="12192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0" name="Straight Connector 109"/>
              <p:cNvCxnSpPr/>
              <p:nvPr/>
            </p:nvCxnSpPr>
            <p:spPr bwMode="auto">
              <a:xfrm rot="5400000">
                <a:off x="9898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rot="5400000">
                <a:off x="16764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2" name="Straight Connector 111"/>
              <p:cNvCxnSpPr/>
              <p:nvPr/>
            </p:nvCxnSpPr>
            <p:spPr bwMode="auto">
              <a:xfrm rot="5400000">
                <a:off x="16764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3" name="Straight Connector 112"/>
              <p:cNvCxnSpPr/>
              <p:nvPr/>
            </p:nvCxnSpPr>
            <p:spPr bwMode="auto">
              <a:xfrm rot="5400000">
                <a:off x="14470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rot="5400000">
                <a:off x="21336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5" name="Straight Connector 114"/>
              <p:cNvCxnSpPr/>
              <p:nvPr/>
            </p:nvCxnSpPr>
            <p:spPr bwMode="auto">
              <a:xfrm rot="5400000">
                <a:off x="21336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6" name="Straight Connector 115"/>
              <p:cNvCxnSpPr/>
              <p:nvPr/>
            </p:nvCxnSpPr>
            <p:spPr bwMode="auto">
              <a:xfrm rot="5400000">
                <a:off x="1447006"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7" name="Straight Connector 116"/>
              <p:cNvCxnSpPr/>
              <p:nvPr/>
            </p:nvCxnSpPr>
            <p:spPr bwMode="auto">
              <a:xfrm>
                <a:off x="74613" y="4725195"/>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8" name="Straight Connector 117"/>
              <p:cNvCxnSpPr/>
              <p:nvPr/>
            </p:nvCxnSpPr>
            <p:spPr bwMode="auto">
              <a:xfrm>
                <a:off x="531813" y="42672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4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0" name="Straight Connector 119"/>
              <p:cNvCxnSpPr/>
              <p:nvPr/>
            </p:nvCxnSpPr>
            <p:spPr bwMode="auto">
              <a:xfrm>
                <a:off x="2360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1" name="Straight Connector 120"/>
              <p:cNvCxnSpPr/>
              <p:nvPr/>
            </p:nvCxnSpPr>
            <p:spPr bwMode="auto">
              <a:xfrm>
                <a:off x="531813" y="38100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74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3" name="Straight Connector 122"/>
              <p:cNvCxnSpPr/>
              <p:nvPr/>
            </p:nvCxnSpPr>
            <p:spPr bwMode="auto">
              <a:xfrm>
                <a:off x="2360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4" name="Straight Connector 123"/>
              <p:cNvCxnSpPr/>
              <p:nvPr/>
            </p:nvCxnSpPr>
            <p:spPr bwMode="auto">
              <a:xfrm>
                <a:off x="531813" y="33528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74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6" name="Straight Connector 125"/>
              <p:cNvCxnSpPr/>
              <p:nvPr/>
            </p:nvCxnSpPr>
            <p:spPr bwMode="auto">
              <a:xfrm>
                <a:off x="2360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7" name="Straight Connector 126"/>
              <p:cNvCxnSpPr/>
              <p:nvPr/>
            </p:nvCxnSpPr>
            <p:spPr bwMode="auto">
              <a:xfrm>
                <a:off x="531813" y="28956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74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9" name="Straight Connector 128"/>
              <p:cNvCxnSpPr/>
              <p:nvPr/>
            </p:nvCxnSpPr>
            <p:spPr bwMode="auto">
              <a:xfrm>
                <a:off x="2360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0" name="Straight Connector 129"/>
              <p:cNvCxnSpPr/>
              <p:nvPr/>
            </p:nvCxnSpPr>
            <p:spPr bwMode="auto">
              <a:xfrm>
                <a:off x="531813" y="24384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74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2" name="Straight Connector 131"/>
              <p:cNvCxnSpPr/>
              <p:nvPr/>
            </p:nvCxnSpPr>
            <p:spPr bwMode="auto">
              <a:xfrm>
                <a:off x="2360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3" name="Straight Connector 132"/>
              <p:cNvCxnSpPr/>
              <p:nvPr/>
            </p:nvCxnSpPr>
            <p:spPr bwMode="auto">
              <a:xfrm>
                <a:off x="74613" y="1981201"/>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grpSp>
        <p:sp>
          <p:nvSpPr>
            <p:cNvPr id="6" name="Oval 5"/>
            <p:cNvSpPr/>
            <p:nvPr/>
          </p:nvSpPr>
          <p:spPr bwMode="auto">
            <a:xfrm>
              <a:off x="31242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4" name="Oval 133"/>
            <p:cNvSpPr/>
            <p:nvPr/>
          </p:nvSpPr>
          <p:spPr bwMode="auto">
            <a:xfrm>
              <a:off x="35814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5" name="Oval 134"/>
            <p:cNvSpPr/>
            <p:nvPr/>
          </p:nvSpPr>
          <p:spPr bwMode="auto">
            <a:xfrm>
              <a:off x="40386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6" name="Oval 135"/>
            <p:cNvSpPr/>
            <p:nvPr/>
          </p:nvSpPr>
          <p:spPr bwMode="auto">
            <a:xfrm>
              <a:off x="44958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7" name="Oval 136"/>
            <p:cNvSpPr/>
            <p:nvPr/>
          </p:nvSpPr>
          <p:spPr bwMode="auto">
            <a:xfrm>
              <a:off x="49530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8" name="Oval 137"/>
            <p:cNvSpPr/>
            <p:nvPr/>
          </p:nvSpPr>
          <p:spPr bwMode="auto">
            <a:xfrm>
              <a:off x="54102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9" name="Oval 138"/>
            <p:cNvSpPr/>
            <p:nvPr/>
          </p:nvSpPr>
          <p:spPr bwMode="auto">
            <a:xfrm>
              <a:off x="31242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0" name="Oval 139"/>
            <p:cNvSpPr/>
            <p:nvPr/>
          </p:nvSpPr>
          <p:spPr bwMode="auto">
            <a:xfrm>
              <a:off x="35814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1" name="Oval 140"/>
            <p:cNvSpPr/>
            <p:nvPr/>
          </p:nvSpPr>
          <p:spPr bwMode="auto">
            <a:xfrm>
              <a:off x="40386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2" name="Oval 141"/>
            <p:cNvSpPr/>
            <p:nvPr/>
          </p:nvSpPr>
          <p:spPr bwMode="auto">
            <a:xfrm>
              <a:off x="44958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3" name="Oval 142"/>
            <p:cNvSpPr/>
            <p:nvPr/>
          </p:nvSpPr>
          <p:spPr bwMode="auto">
            <a:xfrm>
              <a:off x="49530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4" name="Oval 143"/>
            <p:cNvSpPr/>
            <p:nvPr/>
          </p:nvSpPr>
          <p:spPr bwMode="auto">
            <a:xfrm>
              <a:off x="54102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5" name="Oval 144"/>
            <p:cNvSpPr/>
            <p:nvPr/>
          </p:nvSpPr>
          <p:spPr bwMode="auto">
            <a:xfrm>
              <a:off x="31242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6" name="Oval 145"/>
            <p:cNvSpPr/>
            <p:nvPr/>
          </p:nvSpPr>
          <p:spPr bwMode="auto">
            <a:xfrm>
              <a:off x="35814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7" name="Oval 146"/>
            <p:cNvSpPr/>
            <p:nvPr/>
          </p:nvSpPr>
          <p:spPr bwMode="auto">
            <a:xfrm>
              <a:off x="40386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8" name="Oval 147"/>
            <p:cNvSpPr/>
            <p:nvPr/>
          </p:nvSpPr>
          <p:spPr bwMode="auto">
            <a:xfrm>
              <a:off x="44958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9" name="Oval 148"/>
            <p:cNvSpPr/>
            <p:nvPr/>
          </p:nvSpPr>
          <p:spPr bwMode="auto">
            <a:xfrm>
              <a:off x="49530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0" name="Oval 149"/>
            <p:cNvSpPr/>
            <p:nvPr/>
          </p:nvSpPr>
          <p:spPr bwMode="auto">
            <a:xfrm>
              <a:off x="54102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1" name="Oval 150"/>
            <p:cNvSpPr/>
            <p:nvPr/>
          </p:nvSpPr>
          <p:spPr bwMode="auto">
            <a:xfrm>
              <a:off x="31242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2" name="Oval 151"/>
            <p:cNvSpPr/>
            <p:nvPr/>
          </p:nvSpPr>
          <p:spPr bwMode="auto">
            <a:xfrm>
              <a:off x="35814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3" name="Oval 152"/>
            <p:cNvSpPr/>
            <p:nvPr/>
          </p:nvSpPr>
          <p:spPr bwMode="auto">
            <a:xfrm>
              <a:off x="40386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4" name="Oval 153"/>
            <p:cNvSpPr/>
            <p:nvPr/>
          </p:nvSpPr>
          <p:spPr bwMode="auto">
            <a:xfrm>
              <a:off x="44958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5" name="Oval 154"/>
            <p:cNvSpPr/>
            <p:nvPr/>
          </p:nvSpPr>
          <p:spPr bwMode="auto">
            <a:xfrm>
              <a:off x="49530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6" name="Oval 155"/>
            <p:cNvSpPr/>
            <p:nvPr/>
          </p:nvSpPr>
          <p:spPr bwMode="auto">
            <a:xfrm>
              <a:off x="54102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7" name="Oval 156"/>
            <p:cNvSpPr/>
            <p:nvPr/>
          </p:nvSpPr>
          <p:spPr bwMode="auto">
            <a:xfrm>
              <a:off x="31242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8" name="Oval 157"/>
            <p:cNvSpPr/>
            <p:nvPr/>
          </p:nvSpPr>
          <p:spPr bwMode="auto">
            <a:xfrm>
              <a:off x="35814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9" name="Oval 158"/>
            <p:cNvSpPr/>
            <p:nvPr/>
          </p:nvSpPr>
          <p:spPr bwMode="auto">
            <a:xfrm>
              <a:off x="40386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0" name="Oval 159"/>
            <p:cNvSpPr/>
            <p:nvPr/>
          </p:nvSpPr>
          <p:spPr bwMode="auto">
            <a:xfrm>
              <a:off x="44958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1" name="Oval 160"/>
            <p:cNvSpPr/>
            <p:nvPr/>
          </p:nvSpPr>
          <p:spPr bwMode="auto">
            <a:xfrm>
              <a:off x="49530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2" name="Oval 161"/>
            <p:cNvSpPr/>
            <p:nvPr/>
          </p:nvSpPr>
          <p:spPr bwMode="auto">
            <a:xfrm>
              <a:off x="54102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3" name="Oval 162"/>
            <p:cNvSpPr/>
            <p:nvPr/>
          </p:nvSpPr>
          <p:spPr bwMode="auto">
            <a:xfrm>
              <a:off x="31242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4" name="Oval 163"/>
            <p:cNvSpPr/>
            <p:nvPr/>
          </p:nvSpPr>
          <p:spPr bwMode="auto">
            <a:xfrm>
              <a:off x="35814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5" name="Oval 164"/>
            <p:cNvSpPr/>
            <p:nvPr/>
          </p:nvSpPr>
          <p:spPr bwMode="auto">
            <a:xfrm>
              <a:off x="40386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6" name="Oval 165"/>
            <p:cNvSpPr/>
            <p:nvPr/>
          </p:nvSpPr>
          <p:spPr bwMode="auto">
            <a:xfrm>
              <a:off x="44958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7" name="Oval 166"/>
            <p:cNvSpPr/>
            <p:nvPr/>
          </p:nvSpPr>
          <p:spPr bwMode="auto">
            <a:xfrm>
              <a:off x="49530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8" name="Oval 167"/>
            <p:cNvSpPr/>
            <p:nvPr/>
          </p:nvSpPr>
          <p:spPr bwMode="auto">
            <a:xfrm>
              <a:off x="54102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4" name="TextBox 243"/>
            <p:cNvSpPr txBox="1"/>
            <p:nvPr/>
          </p:nvSpPr>
          <p:spPr>
            <a:xfrm>
              <a:off x="3200400" y="6019800"/>
              <a:ext cx="2743200" cy="457200"/>
            </a:xfrm>
            <a:prstGeom prst="rect">
              <a:avLst/>
            </a:prstGeom>
            <a:noFill/>
          </p:spPr>
          <p:txBody>
            <a:bodyPr wrap="none" lIns="0" tIns="0" rIns="0" bIns="0" rtlCol="0" anchor="t" anchorCtr="0">
              <a:noAutofit/>
            </a:bodyPr>
            <a:lstStyle/>
            <a:p>
              <a:pPr algn="ctr"/>
              <a:r>
                <a:rPr lang="en-US" sz="1800" dirty="0" smtClean="0"/>
                <a:t>Face-centered data</a:t>
              </a:r>
            </a:p>
            <a:p>
              <a:pPr algn="ctr"/>
              <a:r>
                <a:rPr lang="en-US" sz="1800" dirty="0" smtClean="0"/>
                <a:t>( e.g. </a:t>
              </a:r>
              <a:r>
                <a:rPr lang="en-US" sz="1800" dirty="0" err="1" smtClean="0"/>
                <a:t>beta_i</a:t>
              </a:r>
              <a:r>
                <a:rPr lang="en-US" sz="1800" dirty="0" smtClean="0"/>
                <a:t>[ ] )</a:t>
              </a:r>
              <a:endParaRPr lang="en-US" sz="1800" dirty="0"/>
            </a:p>
          </p:txBody>
        </p:sp>
      </p:grpSp>
      <p:grpSp>
        <p:nvGrpSpPr>
          <p:cNvPr id="248" name="Group 247"/>
          <p:cNvGrpSpPr/>
          <p:nvPr/>
        </p:nvGrpSpPr>
        <p:grpSpPr>
          <a:xfrm>
            <a:off x="6322218" y="3126583"/>
            <a:ext cx="2745582" cy="3350417"/>
            <a:chOff x="6322218" y="3126583"/>
            <a:chExt cx="2745582" cy="3350417"/>
          </a:xfrm>
        </p:grpSpPr>
        <p:grpSp>
          <p:nvGrpSpPr>
            <p:cNvPr id="169" name="Group 168"/>
            <p:cNvGrpSpPr/>
            <p:nvPr/>
          </p:nvGrpSpPr>
          <p:grpSpPr>
            <a:xfrm>
              <a:off x="6322218" y="3126583"/>
              <a:ext cx="2745582" cy="2745583"/>
              <a:chOff x="73818" y="1981200"/>
              <a:chExt cx="2745582" cy="2745583"/>
            </a:xfrm>
          </p:grpSpPr>
          <p:sp>
            <p:nvSpPr>
              <p:cNvPr id="170" name="Rectangle 169"/>
              <p:cNvSpPr/>
              <p:nvPr/>
            </p:nvSpPr>
            <p:spPr bwMode="auto">
              <a:xfrm>
                <a:off x="76200" y="1981200"/>
                <a:ext cx="2743200" cy="2743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71" name="Rectangle 170"/>
              <p:cNvSpPr/>
              <p:nvPr/>
            </p:nvSpPr>
            <p:spPr bwMode="auto">
              <a:xfrm>
                <a:off x="533400" y="2438400"/>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72" name="Straight Connector 171"/>
              <p:cNvCxnSpPr/>
              <p:nvPr/>
            </p:nvCxnSpPr>
            <p:spPr bwMode="auto">
              <a:xfrm rot="5400000">
                <a:off x="-1296988"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73" name="Straight Connector 172"/>
              <p:cNvCxnSpPr/>
              <p:nvPr/>
            </p:nvCxnSpPr>
            <p:spPr bwMode="auto">
              <a:xfrm rot="5400000">
                <a:off x="-381794"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4" name="Straight Connector 173"/>
              <p:cNvCxnSpPr/>
              <p:nvPr/>
            </p:nvCxnSpPr>
            <p:spPr bwMode="auto">
              <a:xfrm rot="5400000">
                <a:off x="3048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75" name="Straight Connector 174"/>
              <p:cNvCxnSpPr/>
              <p:nvPr/>
            </p:nvCxnSpPr>
            <p:spPr bwMode="auto">
              <a:xfrm rot="5400000">
                <a:off x="3048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76" name="Straight Connector 175"/>
              <p:cNvCxnSpPr/>
              <p:nvPr/>
            </p:nvCxnSpPr>
            <p:spPr bwMode="auto">
              <a:xfrm rot="5400000">
                <a:off x="754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7" name="Straight Connector 176"/>
              <p:cNvCxnSpPr/>
              <p:nvPr/>
            </p:nvCxnSpPr>
            <p:spPr bwMode="auto">
              <a:xfrm rot="5400000">
                <a:off x="7620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78" name="Straight Connector 177"/>
              <p:cNvCxnSpPr/>
              <p:nvPr/>
            </p:nvCxnSpPr>
            <p:spPr bwMode="auto">
              <a:xfrm rot="5400000">
                <a:off x="7620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79" name="Straight Connector 178"/>
              <p:cNvCxnSpPr/>
              <p:nvPr/>
            </p:nvCxnSpPr>
            <p:spPr bwMode="auto">
              <a:xfrm rot="5400000">
                <a:off x="5326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rot="5400000">
                <a:off x="12192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1" name="Straight Connector 180"/>
              <p:cNvCxnSpPr/>
              <p:nvPr/>
            </p:nvCxnSpPr>
            <p:spPr bwMode="auto">
              <a:xfrm rot="5400000">
                <a:off x="12192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2" name="Straight Connector 181"/>
              <p:cNvCxnSpPr/>
              <p:nvPr/>
            </p:nvCxnSpPr>
            <p:spPr bwMode="auto">
              <a:xfrm rot="5400000">
                <a:off x="9898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3" name="Straight Connector 182"/>
              <p:cNvCxnSpPr/>
              <p:nvPr/>
            </p:nvCxnSpPr>
            <p:spPr bwMode="auto">
              <a:xfrm rot="5400000">
                <a:off x="16764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4" name="Straight Connector 183"/>
              <p:cNvCxnSpPr/>
              <p:nvPr/>
            </p:nvCxnSpPr>
            <p:spPr bwMode="auto">
              <a:xfrm rot="5400000">
                <a:off x="16764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5" name="Straight Connector 184"/>
              <p:cNvCxnSpPr/>
              <p:nvPr/>
            </p:nvCxnSpPr>
            <p:spPr bwMode="auto">
              <a:xfrm rot="5400000">
                <a:off x="14470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rot="5400000">
                <a:off x="21336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7" name="Straight Connector 186"/>
              <p:cNvCxnSpPr/>
              <p:nvPr/>
            </p:nvCxnSpPr>
            <p:spPr bwMode="auto">
              <a:xfrm rot="5400000">
                <a:off x="21336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8" name="Straight Connector 187"/>
              <p:cNvCxnSpPr/>
              <p:nvPr/>
            </p:nvCxnSpPr>
            <p:spPr bwMode="auto">
              <a:xfrm rot="5400000">
                <a:off x="1447006"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9" name="Straight Connector 188"/>
              <p:cNvCxnSpPr/>
              <p:nvPr/>
            </p:nvCxnSpPr>
            <p:spPr bwMode="auto">
              <a:xfrm>
                <a:off x="74613" y="4725195"/>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0" name="Straight Connector 189"/>
              <p:cNvCxnSpPr/>
              <p:nvPr/>
            </p:nvCxnSpPr>
            <p:spPr bwMode="auto">
              <a:xfrm>
                <a:off x="531813" y="42672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a:off x="74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2" name="Straight Connector 191"/>
              <p:cNvCxnSpPr/>
              <p:nvPr/>
            </p:nvCxnSpPr>
            <p:spPr bwMode="auto">
              <a:xfrm>
                <a:off x="2360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3" name="Straight Connector 192"/>
              <p:cNvCxnSpPr/>
              <p:nvPr/>
            </p:nvCxnSpPr>
            <p:spPr bwMode="auto">
              <a:xfrm>
                <a:off x="531813" y="38100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94" name="Straight Connector 193"/>
              <p:cNvCxnSpPr/>
              <p:nvPr/>
            </p:nvCxnSpPr>
            <p:spPr bwMode="auto">
              <a:xfrm>
                <a:off x="74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5" name="Straight Connector 194"/>
              <p:cNvCxnSpPr/>
              <p:nvPr/>
            </p:nvCxnSpPr>
            <p:spPr bwMode="auto">
              <a:xfrm>
                <a:off x="2360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6" name="Straight Connector 195"/>
              <p:cNvCxnSpPr/>
              <p:nvPr/>
            </p:nvCxnSpPr>
            <p:spPr bwMode="auto">
              <a:xfrm>
                <a:off x="531813" y="33528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a:off x="74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8" name="Straight Connector 197"/>
              <p:cNvCxnSpPr/>
              <p:nvPr/>
            </p:nvCxnSpPr>
            <p:spPr bwMode="auto">
              <a:xfrm>
                <a:off x="2360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99" name="Straight Connector 198"/>
              <p:cNvCxnSpPr/>
              <p:nvPr/>
            </p:nvCxnSpPr>
            <p:spPr bwMode="auto">
              <a:xfrm>
                <a:off x="531813" y="28956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74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01" name="Straight Connector 200"/>
              <p:cNvCxnSpPr/>
              <p:nvPr/>
            </p:nvCxnSpPr>
            <p:spPr bwMode="auto">
              <a:xfrm>
                <a:off x="2360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02" name="Straight Connector 201"/>
              <p:cNvCxnSpPr/>
              <p:nvPr/>
            </p:nvCxnSpPr>
            <p:spPr bwMode="auto">
              <a:xfrm>
                <a:off x="531813" y="24384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03" name="Straight Connector 202"/>
              <p:cNvCxnSpPr/>
              <p:nvPr/>
            </p:nvCxnSpPr>
            <p:spPr bwMode="auto">
              <a:xfrm>
                <a:off x="74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04" name="Straight Connector 203"/>
              <p:cNvCxnSpPr/>
              <p:nvPr/>
            </p:nvCxnSpPr>
            <p:spPr bwMode="auto">
              <a:xfrm>
                <a:off x="2360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05" name="Straight Connector 204"/>
              <p:cNvCxnSpPr/>
              <p:nvPr/>
            </p:nvCxnSpPr>
            <p:spPr bwMode="auto">
              <a:xfrm>
                <a:off x="74613" y="1981201"/>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grpSp>
        <p:sp>
          <p:nvSpPr>
            <p:cNvPr id="206" name="Oval 205"/>
            <p:cNvSpPr/>
            <p:nvPr/>
          </p:nvSpPr>
          <p:spPr bwMode="auto">
            <a:xfrm>
              <a:off x="6477000" y="5793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7" name="Oval 206"/>
            <p:cNvSpPr/>
            <p:nvPr/>
          </p:nvSpPr>
          <p:spPr bwMode="auto">
            <a:xfrm>
              <a:off x="6934200" y="5793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8" name="Oval 207"/>
            <p:cNvSpPr/>
            <p:nvPr/>
          </p:nvSpPr>
          <p:spPr bwMode="auto">
            <a:xfrm>
              <a:off x="7391400" y="5793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9" name="Oval 208"/>
            <p:cNvSpPr/>
            <p:nvPr/>
          </p:nvSpPr>
          <p:spPr bwMode="auto">
            <a:xfrm>
              <a:off x="7848600" y="5793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0" name="Oval 209"/>
            <p:cNvSpPr/>
            <p:nvPr/>
          </p:nvSpPr>
          <p:spPr bwMode="auto">
            <a:xfrm>
              <a:off x="8305800" y="5793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1" name="Oval 210"/>
            <p:cNvSpPr/>
            <p:nvPr/>
          </p:nvSpPr>
          <p:spPr bwMode="auto">
            <a:xfrm>
              <a:off x="8763000" y="5793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2" name="Oval 211"/>
            <p:cNvSpPr/>
            <p:nvPr/>
          </p:nvSpPr>
          <p:spPr bwMode="auto">
            <a:xfrm>
              <a:off x="64770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3" name="Oval 212"/>
            <p:cNvSpPr/>
            <p:nvPr/>
          </p:nvSpPr>
          <p:spPr bwMode="auto">
            <a:xfrm>
              <a:off x="69342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4" name="Oval 213"/>
            <p:cNvSpPr/>
            <p:nvPr/>
          </p:nvSpPr>
          <p:spPr bwMode="auto">
            <a:xfrm>
              <a:off x="73914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5" name="Oval 214"/>
            <p:cNvSpPr/>
            <p:nvPr/>
          </p:nvSpPr>
          <p:spPr bwMode="auto">
            <a:xfrm>
              <a:off x="78486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6" name="Oval 215"/>
            <p:cNvSpPr/>
            <p:nvPr/>
          </p:nvSpPr>
          <p:spPr bwMode="auto">
            <a:xfrm>
              <a:off x="83058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7" name="Oval 216"/>
            <p:cNvSpPr/>
            <p:nvPr/>
          </p:nvSpPr>
          <p:spPr bwMode="auto">
            <a:xfrm>
              <a:off x="87630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8" name="Oval 217"/>
            <p:cNvSpPr/>
            <p:nvPr/>
          </p:nvSpPr>
          <p:spPr bwMode="auto">
            <a:xfrm>
              <a:off x="64770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9" name="Oval 218"/>
            <p:cNvSpPr/>
            <p:nvPr/>
          </p:nvSpPr>
          <p:spPr bwMode="auto">
            <a:xfrm>
              <a:off x="69342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0" name="Oval 219"/>
            <p:cNvSpPr/>
            <p:nvPr/>
          </p:nvSpPr>
          <p:spPr bwMode="auto">
            <a:xfrm>
              <a:off x="73914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1" name="Oval 220"/>
            <p:cNvSpPr/>
            <p:nvPr/>
          </p:nvSpPr>
          <p:spPr bwMode="auto">
            <a:xfrm>
              <a:off x="78486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2" name="Oval 221"/>
            <p:cNvSpPr/>
            <p:nvPr/>
          </p:nvSpPr>
          <p:spPr bwMode="auto">
            <a:xfrm>
              <a:off x="83058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3" name="Oval 222"/>
            <p:cNvSpPr/>
            <p:nvPr/>
          </p:nvSpPr>
          <p:spPr bwMode="auto">
            <a:xfrm>
              <a:off x="87630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4" name="Oval 223"/>
            <p:cNvSpPr/>
            <p:nvPr/>
          </p:nvSpPr>
          <p:spPr bwMode="auto">
            <a:xfrm>
              <a:off x="64770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5" name="Oval 224"/>
            <p:cNvSpPr/>
            <p:nvPr/>
          </p:nvSpPr>
          <p:spPr bwMode="auto">
            <a:xfrm>
              <a:off x="69342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6" name="Oval 225"/>
            <p:cNvSpPr/>
            <p:nvPr/>
          </p:nvSpPr>
          <p:spPr bwMode="auto">
            <a:xfrm>
              <a:off x="73914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7" name="Oval 226"/>
            <p:cNvSpPr/>
            <p:nvPr/>
          </p:nvSpPr>
          <p:spPr bwMode="auto">
            <a:xfrm>
              <a:off x="78486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8" name="Oval 227"/>
            <p:cNvSpPr/>
            <p:nvPr/>
          </p:nvSpPr>
          <p:spPr bwMode="auto">
            <a:xfrm>
              <a:off x="83058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9" name="Oval 228"/>
            <p:cNvSpPr/>
            <p:nvPr/>
          </p:nvSpPr>
          <p:spPr bwMode="auto">
            <a:xfrm>
              <a:off x="87630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0" name="Oval 229"/>
            <p:cNvSpPr/>
            <p:nvPr/>
          </p:nvSpPr>
          <p:spPr bwMode="auto">
            <a:xfrm>
              <a:off x="64770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1" name="Oval 230"/>
            <p:cNvSpPr/>
            <p:nvPr/>
          </p:nvSpPr>
          <p:spPr bwMode="auto">
            <a:xfrm>
              <a:off x="69342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2" name="Oval 231"/>
            <p:cNvSpPr/>
            <p:nvPr/>
          </p:nvSpPr>
          <p:spPr bwMode="auto">
            <a:xfrm>
              <a:off x="73914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3" name="Oval 232"/>
            <p:cNvSpPr/>
            <p:nvPr/>
          </p:nvSpPr>
          <p:spPr bwMode="auto">
            <a:xfrm>
              <a:off x="78486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4" name="Oval 233"/>
            <p:cNvSpPr/>
            <p:nvPr/>
          </p:nvSpPr>
          <p:spPr bwMode="auto">
            <a:xfrm>
              <a:off x="83058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5" name="Oval 234"/>
            <p:cNvSpPr/>
            <p:nvPr/>
          </p:nvSpPr>
          <p:spPr bwMode="auto">
            <a:xfrm>
              <a:off x="87630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6" name="Oval 235"/>
            <p:cNvSpPr/>
            <p:nvPr/>
          </p:nvSpPr>
          <p:spPr bwMode="auto">
            <a:xfrm>
              <a:off x="64770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7" name="Oval 236"/>
            <p:cNvSpPr/>
            <p:nvPr/>
          </p:nvSpPr>
          <p:spPr bwMode="auto">
            <a:xfrm>
              <a:off x="69342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8" name="Oval 237"/>
            <p:cNvSpPr/>
            <p:nvPr/>
          </p:nvSpPr>
          <p:spPr bwMode="auto">
            <a:xfrm>
              <a:off x="73914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9" name="Oval 238"/>
            <p:cNvSpPr/>
            <p:nvPr/>
          </p:nvSpPr>
          <p:spPr bwMode="auto">
            <a:xfrm>
              <a:off x="78486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0" name="Oval 239"/>
            <p:cNvSpPr/>
            <p:nvPr/>
          </p:nvSpPr>
          <p:spPr bwMode="auto">
            <a:xfrm>
              <a:off x="83058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1" name="Oval 240"/>
            <p:cNvSpPr/>
            <p:nvPr/>
          </p:nvSpPr>
          <p:spPr bwMode="auto">
            <a:xfrm>
              <a:off x="87630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5" name="TextBox 244"/>
            <p:cNvSpPr txBox="1"/>
            <p:nvPr/>
          </p:nvSpPr>
          <p:spPr>
            <a:xfrm>
              <a:off x="6324600" y="6019800"/>
              <a:ext cx="2743200" cy="457200"/>
            </a:xfrm>
            <a:prstGeom prst="rect">
              <a:avLst/>
            </a:prstGeom>
            <a:noFill/>
          </p:spPr>
          <p:txBody>
            <a:bodyPr wrap="none" lIns="0" tIns="0" rIns="0" bIns="0" rtlCol="0" anchor="t" anchorCtr="0">
              <a:noAutofit/>
            </a:bodyPr>
            <a:lstStyle/>
            <a:p>
              <a:pPr algn="ctr"/>
              <a:r>
                <a:rPr lang="en-US" sz="1800" dirty="0" smtClean="0"/>
                <a:t>Face-centered data</a:t>
              </a:r>
            </a:p>
            <a:p>
              <a:pPr algn="ctr"/>
              <a:r>
                <a:rPr lang="en-US" sz="1800" dirty="0" smtClean="0"/>
                <a:t>( e.g. </a:t>
              </a:r>
              <a:r>
                <a:rPr lang="en-US" sz="1800" dirty="0" err="1" smtClean="0"/>
                <a:t>beta_j</a:t>
              </a:r>
              <a:r>
                <a:rPr lang="en-US" sz="1800" dirty="0" smtClean="0"/>
                <a:t>[ ] )</a:t>
              </a:r>
              <a:endParaRPr lang="en-US" sz="1800" dirty="0"/>
            </a:p>
          </p:txBody>
        </p:sp>
      </p:grpSp>
      <p:sp>
        <p:nvSpPr>
          <p:cNvPr id="259" name="Content Placeholder 2"/>
          <p:cNvSpPr txBox="1">
            <a:spLocks/>
          </p:cNvSpPr>
          <p:nvPr/>
        </p:nvSpPr>
        <p:spPr bwMode="auto">
          <a:xfrm>
            <a:off x="457200" y="2667000"/>
            <a:ext cx="8226425" cy="381001"/>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Although</a:t>
            </a:r>
            <a:r>
              <a:rPr kumimoji="0" lang="en-US" sz="1800" b="0" i="0" u="none" strike="noStrike" kern="0" cap="none" spc="0" normalizeH="0" noProof="0" dirty="0" smtClean="0">
                <a:ln>
                  <a:noFill/>
                </a:ln>
                <a:solidFill>
                  <a:schemeClr val="tx1"/>
                </a:solidFill>
                <a:effectLst/>
                <a:uLnTx/>
                <a:uFillTx/>
                <a:latin typeface="+mn-lt"/>
                <a:ea typeface="+mn-ea"/>
                <a:cs typeface="+mn-cs"/>
              </a:rPr>
              <a:t> </a:t>
            </a:r>
            <a:r>
              <a:rPr lang="en-US" sz="1800" kern="0" dirty="0" smtClean="0">
                <a:latin typeface="+mn-lt"/>
                <a:ea typeface="+mn-ea"/>
                <a:cs typeface="+mn-cs"/>
              </a:rPr>
              <a:t>data </a:t>
            </a:r>
            <a:r>
              <a:rPr kumimoji="0" lang="en-US" sz="1800" b="0" i="0" u="none" strike="noStrike" kern="0" cap="none" spc="0" normalizeH="0" baseline="0" noProof="0" dirty="0" smtClean="0">
                <a:ln>
                  <a:noFill/>
                </a:ln>
                <a:solidFill>
                  <a:schemeClr val="tx1"/>
                </a:solidFill>
                <a:effectLst/>
                <a:uLnTx/>
                <a:uFillTx/>
                <a:latin typeface="+mn-lt"/>
                <a:ea typeface="+mn-ea"/>
                <a:cs typeface="+mn-cs"/>
              </a:rPr>
              <a:t>is always stored in separate arrays…</a:t>
            </a:r>
          </a:p>
        </p:txBody>
      </p:sp>
      <p:grpSp>
        <p:nvGrpSpPr>
          <p:cNvPr id="261" name="Group 260"/>
          <p:cNvGrpSpPr/>
          <p:nvPr/>
        </p:nvGrpSpPr>
        <p:grpSpPr>
          <a:xfrm>
            <a:off x="76200" y="2362199"/>
            <a:ext cx="8607425" cy="4114801"/>
            <a:chOff x="76200" y="2362199"/>
            <a:chExt cx="8607425" cy="4114801"/>
          </a:xfrm>
        </p:grpSpPr>
        <p:grpSp>
          <p:nvGrpSpPr>
            <p:cNvPr id="96" name="Group 95"/>
            <p:cNvGrpSpPr/>
            <p:nvPr/>
          </p:nvGrpSpPr>
          <p:grpSpPr>
            <a:xfrm>
              <a:off x="151606" y="3124200"/>
              <a:ext cx="2820194" cy="2819400"/>
              <a:chOff x="-794" y="1981200"/>
              <a:chExt cx="2820194" cy="2819400"/>
            </a:xfrm>
          </p:grpSpPr>
          <p:sp>
            <p:nvSpPr>
              <p:cNvPr id="95" name="Rectangle 94"/>
              <p:cNvSpPr/>
              <p:nvPr/>
            </p:nvSpPr>
            <p:spPr bwMode="auto">
              <a:xfrm>
                <a:off x="76200" y="1981200"/>
                <a:ext cx="2743200" cy="2743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4" name="Rectangle 93"/>
              <p:cNvSpPr/>
              <p:nvPr/>
            </p:nvSpPr>
            <p:spPr bwMode="auto">
              <a:xfrm>
                <a:off x="533400" y="2438400"/>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1" name="Straight Connector 10"/>
              <p:cNvCxnSpPr/>
              <p:nvPr/>
            </p:nvCxnSpPr>
            <p:spPr bwMode="auto">
              <a:xfrm rot="5400000">
                <a:off x="-1296988"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4" name="Straight Connector 13"/>
              <p:cNvCxnSpPr/>
              <p:nvPr/>
            </p:nvCxnSpPr>
            <p:spPr bwMode="auto">
              <a:xfrm rot="5400000">
                <a:off x="-381794"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5400000">
                <a:off x="3048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6" name="Straight Connector 15"/>
              <p:cNvCxnSpPr/>
              <p:nvPr/>
            </p:nvCxnSpPr>
            <p:spPr bwMode="auto">
              <a:xfrm rot="5400000">
                <a:off x="3048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8" name="Straight Connector 17"/>
              <p:cNvCxnSpPr/>
              <p:nvPr/>
            </p:nvCxnSpPr>
            <p:spPr bwMode="auto">
              <a:xfrm rot="5400000">
                <a:off x="754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5400000">
                <a:off x="7620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0" name="Straight Connector 19"/>
              <p:cNvCxnSpPr/>
              <p:nvPr/>
            </p:nvCxnSpPr>
            <p:spPr bwMode="auto">
              <a:xfrm rot="5400000">
                <a:off x="7620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2" name="Straight Connector 21"/>
              <p:cNvCxnSpPr/>
              <p:nvPr/>
            </p:nvCxnSpPr>
            <p:spPr bwMode="auto">
              <a:xfrm rot="5400000">
                <a:off x="5326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12192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4" name="Straight Connector 23"/>
              <p:cNvCxnSpPr/>
              <p:nvPr/>
            </p:nvCxnSpPr>
            <p:spPr bwMode="auto">
              <a:xfrm rot="5400000">
                <a:off x="12192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rot="5400000">
                <a:off x="9898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5400000">
                <a:off x="16764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8" name="Straight Connector 27"/>
              <p:cNvCxnSpPr/>
              <p:nvPr/>
            </p:nvCxnSpPr>
            <p:spPr bwMode="auto">
              <a:xfrm rot="5400000">
                <a:off x="16764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30" name="Straight Connector 29"/>
              <p:cNvCxnSpPr/>
              <p:nvPr/>
            </p:nvCxnSpPr>
            <p:spPr bwMode="auto">
              <a:xfrm rot="5400000">
                <a:off x="14470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21336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rot="5400000">
                <a:off x="21336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38" name="Straight Connector 37"/>
              <p:cNvCxnSpPr/>
              <p:nvPr/>
            </p:nvCxnSpPr>
            <p:spPr bwMode="auto">
              <a:xfrm rot="5400000">
                <a:off x="1447006"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41" name="Straight Connector 40"/>
              <p:cNvCxnSpPr/>
              <p:nvPr/>
            </p:nvCxnSpPr>
            <p:spPr bwMode="auto">
              <a:xfrm>
                <a:off x="74613" y="4725195"/>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42" name="Straight Connector 41"/>
              <p:cNvCxnSpPr/>
              <p:nvPr/>
            </p:nvCxnSpPr>
            <p:spPr bwMode="auto">
              <a:xfrm>
                <a:off x="531813" y="42672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74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44" name="Straight Connector 43"/>
              <p:cNvCxnSpPr/>
              <p:nvPr/>
            </p:nvCxnSpPr>
            <p:spPr bwMode="auto">
              <a:xfrm>
                <a:off x="2360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45" name="Straight Connector 44"/>
              <p:cNvCxnSpPr/>
              <p:nvPr/>
            </p:nvCxnSpPr>
            <p:spPr bwMode="auto">
              <a:xfrm>
                <a:off x="531813" y="38100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4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47" name="Straight Connector 46"/>
              <p:cNvCxnSpPr/>
              <p:nvPr/>
            </p:nvCxnSpPr>
            <p:spPr bwMode="auto">
              <a:xfrm>
                <a:off x="2360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48" name="Straight Connector 47"/>
              <p:cNvCxnSpPr/>
              <p:nvPr/>
            </p:nvCxnSpPr>
            <p:spPr bwMode="auto">
              <a:xfrm>
                <a:off x="531813" y="33528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4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50" name="Straight Connector 49"/>
              <p:cNvCxnSpPr/>
              <p:nvPr/>
            </p:nvCxnSpPr>
            <p:spPr bwMode="auto">
              <a:xfrm>
                <a:off x="2360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51" name="Straight Connector 50"/>
              <p:cNvCxnSpPr/>
              <p:nvPr/>
            </p:nvCxnSpPr>
            <p:spPr bwMode="auto">
              <a:xfrm>
                <a:off x="531813" y="28956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74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53" name="Straight Connector 52"/>
              <p:cNvCxnSpPr/>
              <p:nvPr/>
            </p:nvCxnSpPr>
            <p:spPr bwMode="auto">
              <a:xfrm>
                <a:off x="2360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54" name="Straight Connector 53"/>
              <p:cNvCxnSpPr/>
              <p:nvPr/>
            </p:nvCxnSpPr>
            <p:spPr bwMode="auto">
              <a:xfrm>
                <a:off x="531813" y="24384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74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56" name="Straight Connector 55"/>
              <p:cNvCxnSpPr/>
              <p:nvPr/>
            </p:nvCxnSpPr>
            <p:spPr bwMode="auto">
              <a:xfrm>
                <a:off x="2360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57" name="Straight Connector 56"/>
              <p:cNvCxnSpPr/>
              <p:nvPr/>
            </p:nvCxnSpPr>
            <p:spPr bwMode="auto">
              <a:xfrm>
                <a:off x="74613" y="1981201"/>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50" name="Straight Connector 249"/>
              <p:cNvCxnSpPr/>
              <p:nvPr/>
            </p:nvCxnSpPr>
            <p:spPr bwMode="auto">
              <a:xfrm>
                <a:off x="0" y="4799012"/>
                <a:ext cx="228600" cy="1588"/>
              </a:xfrm>
              <a:prstGeom prst="line">
                <a:avLst/>
              </a:prstGeom>
              <a:solidFill>
                <a:schemeClr val="accent1"/>
              </a:solidFill>
              <a:ln w="6350" cap="flat" cmpd="sng" algn="ctr">
                <a:solidFill>
                  <a:schemeClr val="tx1"/>
                </a:solidFill>
                <a:prstDash val="solid"/>
                <a:round/>
                <a:headEnd type="none" w="med" len="med"/>
                <a:tailEnd type="stealth" w="med" len="med"/>
              </a:ln>
              <a:effectLst/>
            </p:spPr>
          </p:cxnSp>
          <p:cxnSp>
            <p:nvCxnSpPr>
              <p:cNvPr id="252" name="Straight Connector 251"/>
              <p:cNvCxnSpPr/>
              <p:nvPr/>
            </p:nvCxnSpPr>
            <p:spPr bwMode="auto">
              <a:xfrm rot="5400000" flipH="1" flipV="1">
                <a:off x="-113506" y="4685506"/>
                <a:ext cx="227012" cy="1588"/>
              </a:xfrm>
              <a:prstGeom prst="line">
                <a:avLst/>
              </a:prstGeom>
              <a:solidFill>
                <a:schemeClr val="accent1"/>
              </a:solidFill>
              <a:ln w="6350" cap="flat" cmpd="sng" algn="ctr">
                <a:solidFill>
                  <a:schemeClr val="tx1"/>
                </a:solidFill>
                <a:prstDash val="solid"/>
                <a:round/>
                <a:headEnd type="none" w="med" len="med"/>
                <a:tailEnd type="stealth" w="med" len="med"/>
              </a:ln>
              <a:effectLst/>
            </p:spPr>
          </p:cxnSp>
        </p:grpSp>
        <p:sp>
          <p:nvSpPr>
            <p:cNvPr id="59" name="TextBox 58"/>
            <p:cNvSpPr txBox="1"/>
            <p:nvPr/>
          </p:nvSpPr>
          <p:spPr>
            <a:xfrm>
              <a:off x="8382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a:t>
              </a:r>
              <a:endParaRPr lang="en-US" sz="700" b="1" dirty="0">
                <a:solidFill>
                  <a:schemeClr val="bg1"/>
                </a:solidFill>
              </a:endParaRPr>
            </a:p>
          </p:txBody>
        </p:sp>
        <p:sp>
          <p:nvSpPr>
            <p:cNvPr id="60" name="TextBox 59"/>
            <p:cNvSpPr txBox="1"/>
            <p:nvPr/>
          </p:nvSpPr>
          <p:spPr>
            <a:xfrm>
              <a:off x="12954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a:t>
              </a:r>
              <a:endParaRPr lang="en-US" sz="700" b="1" dirty="0">
                <a:solidFill>
                  <a:schemeClr val="bg1"/>
                </a:solidFill>
              </a:endParaRPr>
            </a:p>
          </p:txBody>
        </p:sp>
        <p:sp>
          <p:nvSpPr>
            <p:cNvPr id="61" name="TextBox 60"/>
            <p:cNvSpPr txBox="1"/>
            <p:nvPr/>
          </p:nvSpPr>
          <p:spPr>
            <a:xfrm>
              <a:off x="17526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a:t>
              </a:r>
              <a:endParaRPr lang="en-US" sz="700" b="1" dirty="0">
                <a:solidFill>
                  <a:schemeClr val="bg1"/>
                </a:solidFill>
              </a:endParaRPr>
            </a:p>
          </p:txBody>
        </p:sp>
        <p:sp>
          <p:nvSpPr>
            <p:cNvPr id="62" name="TextBox 61"/>
            <p:cNvSpPr txBox="1"/>
            <p:nvPr/>
          </p:nvSpPr>
          <p:spPr>
            <a:xfrm>
              <a:off x="22098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4</a:t>
              </a:r>
              <a:endParaRPr lang="en-US" sz="700" b="1" dirty="0">
                <a:solidFill>
                  <a:schemeClr val="bg1"/>
                </a:solidFill>
              </a:endParaRPr>
            </a:p>
          </p:txBody>
        </p:sp>
        <p:sp>
          <p:nvSpPr>
            <p:cNvPr id="63" name="TextBox 62"/>
            <p:cNvSpPr txBox="1"/>
            <p:nvPr/>
          </p:nvSpPr>
          <p:spPr>
            <a:xfrm>
              <a:off x="26670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5</a:t>
              </a:r>
              <a:endParaRPr lang="en-US" sz="700" b="1" dirty="0">
                <a:solidFill>
                  <a:schemeClr val="bg1"/>
                </a:solidFill>
              </a:endParaRPr>
            </a:p>
          </p:txBody>
        </p:sp>
        <p:sp>
          <p:nvSpPr>
            <p:cNvPr id="64" name="TextBox 63"/>
            <p:cNvSpPr txBox="1"/>
            <p:nvPr/>
          </p:nvSpPr>
          <p:spPr>
            <a:xfrm>
              <a:off x="3810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6</a:t>
              </a:r>
              <a:endParaRPr lang="en-US" sz="700" b="1" dirty="0">
                <a:solidFill>
                  <a:schemeClr val="bg1"/>
                </a:solidFill>
              </a:endParaRPr>
            </a:p>
          </p:txBody>
        </p:sp>
        <p:sp>
          <p:nvSpPr>
            <p:cNvPr id="65" name="TextBox 64"/>
            <p:cNvSpPr txBox="1"/>
            <p:nvPr/>
          </p:nvSpPr>
          <p:spPr>
            <a:xfrm>
              <a:off x="8382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7</a:t>
              </a:r>
              <a:endParaRPr lang="en-US" sz="700" b="1" dirty="0">
                <a:solidFill>
                  <a:schemeClr val="bg1"/>
                </a:solidFill>
              </a:endParaRPr>
            </a:p>
          </p:txBody>
        </p:sp>
        <p:sp>
          <p:nvSpPr>
            <p:cNvPr id="66" name="TextBox 65"/>
            <p:cNvSpPr txBox="1"/>
            <p:nvPr/>
          </p:nvSpPr>
          <p:spPr>
            <a:xfrm>
              <a:off x="12954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8</a:t>
              </a:r>
              <a:endParaRPr lang="en-US" sz="700" b="1" dirty="0">
                <a:solidFill>
                  <a:schemeClr val="bg1"/>
                </a:solidFill>
              </a:endParaRPr>
            </a:p>
          </p:txBody>
        </p:sp>
        <p:sp>
          <p:nvSpPr>
            <p:cNvPr id="67" name="TextBox 66"/>
            <p:cNvSpPr txBox="1"/>
            <p:nvPr/>
          </p:nvSpPr>
          <p:spPr>
            <a:xfrm>
              <a:off x="17526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9</a:t>
              </a:r>
              <a:endParaRPr lang="en-US" sz="700" b="1" dirty="0">
                <a:solidFill>
                  <a:schemeClr val="bg1"/>
                </a:solidFill>
              </a:endParaRPr>
            </a:p>
          </p:txBody>
        </p:sp>
        <p:sp>
          <p:nvSpPr>
            <p:cNvPr id="68" name="TextBox 67"/>
            <p:cNvSpPr txBox="1"/>
            <p:nvPr/>
          </p:nvSpPr>
          <p:spPr>
            <a:xfrm>
              <a:off x="22098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10</a:t>
              </a:r>
              <a:endParaRPr lang="en-US" sz="700" b="1" dirty="0">
                <a:solidFill>
                  <a:schemeClr val="bg1"/>
                </a:solidFill>
              </a:endParaRPr>
            </a:p>
          </p:txBody>
        </p:sp>
        <p:sp>
          <p:nvSpPr>
            <p:cNvPr id="69" name="TextBox 68"/>
            <p:cNvSpPr txBox="1"/>
            <p:nvPr/>
          </p:nvSpPr>
          <p:spPr>
            <a:xfrm>
              <a:off x="26670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11</a:t>
              </a:r>
              <a:endParaRPr lang="en-US" sz="700" b="1" dirty="0">
                <a:solidFill>
                  <a:schemeClr val="bg1"/>
                </a:solidFill>
              </a:endParaRPr>
            </a:p>
          </p:txBody>
        </p:sp>
        <p:sp>
          <p:nvSpPr>
            <p:cNvPr id="70" name="TextBox 69"/>
            <p:cNvSpPr txBox="1"/>
            <p:nvPr/>
          </p:nvSpPr>
          <p:spPr>
            <a:xfrm>
              <a:off x="3810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12</a:t>
              </a:r>
              <a:endParaRPr lang="en-US" sz="700" b="1" dirty="0">
                <a:solidFill>
                  <a:schemeClr val="bg1"/>
                </a:solidFill>
              </a:endParaRPr>
            </a:p>
          </p:txBody>
        </p:sp>
        <p:sp>
          <p:nvSpPr>
            <p:cNvPr id="71" name="TextBox 70"/>
            <p:cNvSpPr txBox="1"/>
            <p:nvPr/>
          </p:nvSpPr>
          <p:spPr>
            <a:xfrm>
              <a:off x="8382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13</a:t>
              </a:r>
              <a:endParaRPr lang="en-US" sz="700" b="1" dirty="0">
                <a:solidFill>
                  <a:schemeClr val="bg1"/>
                </a:solidFill>
              </a:endParaRPr>
            </a:p>
          </p:txBody>
        </p:sp>
        <p:sp>
          <p:nvSpPr>
            <p:cNvPr id="72" name="TextBox 71"/>
            <p:cNvSpPr txBox="1"/>
            <p:nvPr/>
          </p:nvSpPr>
          <p:spPr>
            <a:xfrm>
              <a:off x="12954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14</a:t>
              </a:r>
              <a:endParaRPr lang="en-US" sz="700" b="1" dirty="0">
                <a:solidFill>
                  <a:schemeClr val="bg1"/>
                </a:solidFill>
              </a:endParaRPr>
            </a:p>
          </p:txBody>
        </p:sp>
        <p:sp>
          <p:nvSpPr>
            <p:cNvPr id="73" name="TextBox 72"/>
            <p:cNvSpPr txBox="1"/>
            <p:nvPr/>
          </p:nvSpPr>
          <p:spPr>
            <a:xfrm>
              <a:off x="17526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15</a:t>
              </a:r>
              <a:endParaRPr lang="en-US" sz="700" b="1" dirty="0">
                <a:solidFill>
                  <a:schemeClr val="bg1"/>
                </a:solidFill>
              </a:endParaRPr>
            </a:p>
          </p:txBody>
        </p:sp>
        <p:sp>
          <p:nvSpPr>
            <p:cNvPr id="74" name="TextBox 73"/>
            <p:cNvSpPr txBox="1"/>
            <p:nvPr/>
          </p:nvSpPr>
          <p:spPr>
            <a:xfrm>
              <a:off x="22098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16</a:t>
              </a:r>
              <a:endParaRPr lang="en-US" sz="700" b="1" dirty="0">
                <a:solidFill>
                  <a:schemeClr val="bg1"/>
                </a:solidFill>
              </a:endParaRPr>
            </a:p>
          </p:txBody>
        </p:sp>
        <p:sp>
          <p:nvSpPr>
            <p:cNvPr id="75" name="TextBox 74"/>
            <p:cNvSpPr txBox="1"/>
            <p:nvPr/>
          </p:nvSpPr>
          <p:spPr>
            <a:xfrm>
              <a:off x="26670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17</a:t>
              </a:r>
              <a:endParaRPr lang="en-US" sz="700" b="1" dirty="0">
                <a:solidFill>
                  <a:schemeClr val="bg1"/>
                </a:solidFill>
              </a:endParaRPr>
            </a:p>
          </p:txBody>
        </p:sp>
        <p:sp>
          <p:nvSpPr>
            <p:cNvPr id="76" name="TextBox 75"/>
            <p:cNvSpPr txBox="1"/>
            <p:nvPr/>
          </p:nvSpPr>
          <p:spPr>
            <a:xfrm>
              <a:off x="3810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18</a:t>
              </a:r>
              <a:endParaRPr lang="en-US" sz="700" b="1" dirty="0">
                <a:solidFill>
                  <a:schemeClr val="bg1"/>
                </a:solidFill>
              </a:endParaRPr>
            </a:p>
          </p:txBody>
        </p:sp>
        <p:sp>
          <p:nvSpPr>
            <p:cNvPr id="77" name="TextBox 76"/>
            <p:cNvSpPr txBox="1"/>
            <p:nvPr/>
          </p:nvSpPr>
          <p:spPr>
            <a:xfrm>
              <a:off x="8382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19</a:t>
              </a:r>
              <a:endParaRPr lang="en-US" sz="700" b="1" dirty="0">
                <a:solidFill>
                  <a:schemeClr val="bg1"/>
                </a:solidFill>
              </a:endParaRPr>
            </a:p>
          </p:txBody>
        </p:sp>
        <p:sp>
          <p:nvSpPr>
            <p:cNvPr id="78" name="TextBox 77"/>
            <p:cNvSpPr txBox="1"/>
            <p:nvPr/>
          </p:nvSpPr>
          <p:spPr>
            <a:xfrm>
              <a:off x="12954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20</a:t>
              </a:r>
              <a:endParaRPr lang="en-US" sz="700" b="1" dirty="0">
                <a:solidFill>
                  <a:schemeClr val="bg1"/>
                </a:solidFill>
              </a:endParaRPr>
            </a:p>
          </p:txBody>
        </p:sp>
        <p:sp>
          <p:nvSpPr>
            <p:cNvPr id="79" name="TextBox 78"/>
            <p:cNvSpPr txBox="1"/>
            <p:nvPr/>
          </p:nvSpPr>
          <p:spPr>
            <a:xfrm>
              <a:off x="17526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21</a:t>
              </a:r>
              <a:endParaRPr lang="en-US" sz="700" b="1" dirty="0">
                <a:solidFill>
                  <a:schemeClr val="bg1"/>
                </a:solidFill>
              </a:endParaRPr>
            </a:p>
          </p:txBody>
        </p:sp>
        <p:sp>
          <p:nvSpPr>
            <p:cNvPr id="80" name="TextBox 79"/>
            <p:cNvSpPr txBox="1"/>
            <p:nvPr/>
          </p:nvSpPr>
          <p:spPr>
            <a:xfrm>
              <a:off x="22098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22</a:t>
              </a:r>
              <a:endParaRPr lang="en-US" sz="700" b="1" dirty="0">
                <a:solidFill>
                  <a:schemeClr val="bg1"/>
                </a:solidFill>
              </a:endParaRPr>
            </a:p>
          </p:txBody>
        </p:sp>
        <p:sp>
          <p:nvSpPr>
            <p:cNvPr id="81" name="TextBox 80"/>
            <p:cNvSpPr txBox="1"/>
            <p:nvPr/>
          </p:nvSpPr>
          <p:spPr>
            <a:xfrm>
              <a:off x="26670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23</a:t>
              </a:r>
              <a:endParaRPr lang="en-US" sz="700" b="1" dirty="0">
                <a:solidFill>
                  <a:schemeClr val="bg1"/>
                </a:solidFill>
              </a:endParaRPr>
            </a:p>
          </p:txBody>
        </p:sp>
        <p:sp>
          <p:nvSpPr>
            <p:cNvPr id="82" name="TextBox 81"/>
            <p:cNvSpPr txBox="1"/>
            <p:nvPr/>
          </p:nvSpPr>
          <p:spPr>
            <a:xfrm>
              <a:off x="3810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24</a:t>
              </a:r>
              <a:endParaRPr lang="en-US" sz="700" b="1" dirty="0">
                <a:solidFill>
                  <a:schemeClr val="bg1"/>
                </a:solidFill>
              </a:endParaRPr>
            </a:p>
          </p:txBody>
        </p:sp>
        <p:sp>
          <p:nvSpPr>
            <p:cNvPr id="83" name="TextBox 82"/>
            <p:cNvSpPr txBox="1"/>
            <p:nvPr/>
          </p:nvSpPr>
          <p:spPr>
            <a:xfrm>
              <a:off x="8382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25</a:t>
              </a:r>
              <a:endParaRPr lang="en-US" sz="700" b="1" dirty="0">
                <a:solidFill>
                  <a:schemeClr val="bg1"/>
                </a:solidFill>
              </a:endParaRPr>
            </a:p>
          </p:txBody>
        </p:sp>
        <p:sp>
          <p:nvSpPr>
            <p:cNvPr id="84" name="TextBox 83"/>
            <p:cNvSpPr txBox="1"/>
            <p:nvPr/>
          </p:nvSpPr>
          <p:spPr>
            <a:xfrm>
              <a:off x="12954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26</a:t>
              </a:r>
              <a:endParaRPr lang="en-US" sz="700" b="1" dirty="0">
                <a:solidFill>
                  <a:schemeClr val="bg1"/>
                </a:solidFill>
              </a:endParaRPr>
            </a:p>
          </p:txBody>
        </p:sp>
        <p:sp>
          <p:nvSpPr>
            <p:cNvPr id="85" name="TextBox 84"/>
            <p:cNvSpPr txBox="1"/>
            <p:nvPr/>
          </p:nvSpPr>
          <p:spPr>
            <a:xfrm>
              <a:off x="17526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27</a:t>
              </a:r>
              <a:endParaRPr lang="en-US" sz="700" b="1" dirty="0">
                <a:solidFill>
                  <a:schemeClr val="bg1"/>
                </a:solidFill>
              </a:endParaRPr>
            </a:p>
          </p:txBody>
        </p:sp>
        <p:sp>
          <p:nvSpPr>
            <p:cNvPr id="86" name="TextBox 85"/>
            <p:cNvSpPr txBox="1"/>
            <p:nvPr/>
          </p:nvSpPr>
          <p:spPr>
            <a:xfrm>
              <a:off x="22098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28</a:t>
              </a:r>
              <a:endParaRPr lang="en-US" sz="700" b="1" dirty="0">
                <a:solidFill>
                  <a:schemeClr val="bg1"/>
                </a:solidFill>
              </a:endParaRPr>
            </a:p>
          </p:txBody>
        </p:sp>
        <p:sp>
          <p:nvSpPr>
            <p:cNvPr id="87" name="TextBox 86"/>
            <p:cNvSpPr txBox="1"/>
            <p:nvPr/>
          </p:nvSpPr>
          <p:spPr>
            <a:xfrm>
              <a:off x="26670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29</a:t>
              </a:r>
              <a:endParaRPr lang="en-US" sz="700" b="1" dirty="0">
                <a:solidFill>
                  <a:schemeClr val="bg1"/>
                </a:solidFill>
              </a:endParaRPr>
            </a:p>
          </p:txBody>
        </p:sp>
        <p:sp>
          <p:nvSpPr>
            <p:cNvPr id="88" name="TextBox 87"/>
            <p:cNvSpPr txBox="1"/>
            <p:nvPr/>
          </p:nvSpPr>
          <p:spPr>
            <a:xfrm>
              <a:off x="3810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30</a:t>
              </a:r>
              <a:endParaRPr lang="en-US" sz="700" b="1" dirty="0">
                <a:solidFill>
                  <a:schemeClr val="bg1"/>
                </a:solidFill>
              </a:endParaRPr>
            </a:p>
          </p:txBody>
        </p:sp>
        <p:sp>
          <p:nvSpPr>
            <p:cNvPr id="89" name="TextBox 88"/>
            <p:cNvSpPr txBox="1"/>
            <p:nvPr/>
          </p:nvSpPr>
          <p:spPr>
            <a:xfrm>
              <a:off x="8382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31</a:t>
              </a:r>
              <a:endParaRPr lang="en-US" sz="700" b="1" dirty="0">
                <a:solidFill>
                  <a:schemeClr val="bg1"/>
                </a:solidFill>
              </a:endParaRPr>
            </a:p>
          </p:txBody>
        </p:sp>
        <p:sp>
          <p:nvSpPr>
            <p:cNvPr id="90" name="TextBox 89"/>
            <p:cNvSpPr txBox="1"/>
            <p:nvPr/>
          </p:nvSpPr>
          <p:spPr>
            <a:xfrm>
              <a:off x="12954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32</a:t>
              </a:r>
              <a:endParaRPr lang="en-US" sz="700" b="1" dirty="0">
                <a:solidFill>
                  <a:schemeClr val="bg1"/>
                </a:solidFill>
              </a:endParaRPr>
            </a:p>
          </p:txBody>
        </p:sp>
        <p:sp>
          <p:nvSpPr>
            <p:cNvPr id="91" name="TextBox 90"/>
            <p:cNvSpPr txBox="1"/>
            <p:nvPr/>
          </p:nvSpPr>
          <p:spPr>
            <a:xfrm>
              <a:off x="17526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33</a:t>
              </a:r>
              <a:endParaRPr lang="en-US" sz="700" b="1" dirty="0">
                <a:solidFill>
                  <a:schemeClr val="bg1"/>
                </a:solidFill>
              </a:endParaRPr>
            </a:p>
          </p:txBody>
        </p:sp>
        <p:sp>
          <p:nvSpPr>
            <p:cNvPr id="92" name="TextBox 91"/>
            <p:cNvSpPr txBox="1"/>
            <p:nvPr/>
          </p:nvSpPr>
          <p:spPr>
            <a:xfrm>
              <a:off x="22098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34</a:t>
              </a:r>
              <a:endParaRPr lang="en-US" sz="700" b="1" dirty="0">
                <a:solidFill>
                  <a:schemeClr val="bg1"/>
                </a:solidFill>
              </a:endParaRPr>
            </a:p>
          </p:txBody>
        </p:sp>
        <p:sp>
          <p:nvSpPr>
            <p:cNvPr id="93" name="TextBox 92"/>
            <p:cNvSpPr txBox="1"/>
            <p:nvPr/>
          </p:nvSpPr>
          <p:spPr>
            <a:xfrm>
              <a:off x="26670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35</a:t>
              </a:r>
              <a:endParaRPr lang="en-US" sz="700" b="1" dirty="0">
                <a:solidFill>
                  <a:schemeClr val="bg1"/>
                </a:solidFill>
              </a:endParaRPr>
            </a:p>
          </p:txBody>
        </p:sp>
        <p:sp>
          <p:nvSpPr>
            <p:cNvPr id="5" name="TextBox 4"/>
            <p:cNvSpPr txBox="1"/>
            <p:nvPr/>
          </p:nvSpPr>
          <p:spPr>
            <a:xfrm>
              <a:off x="3810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0</a:t>
              </a:r>
              <a:endParaRPr lang="en-US" sz="700" b="1" dirty="0">
                <a:solidFill>
                  <a:schemeClr val="bg1"/>
                </a:solidFill>
              </a:endParaRPr>
            </a:p>
          </p:txBody>
        </p:sp>
        <p:sp>
          <p:nvSpPr>
            <p:cNvPr id="243" name="TextBox 242"/>
            <p:cNvSpPr txBox="1"/>
            <p:nvPr/>
          </p:nvSpPr>
          <p:spPr>
            <a:xfrm>
              <a:off x="226218" y="6019800"/>
              <a:ext cx="2743200" cy="457200"/>
            </a:xfrm>
            <a:prstGeom prst="rect">
              <a:avLst/>
            </a:prstGeom>
            <a:noFill/>
          </p:spPr>
          <p:txBody>
            <a:bodyPr wrap="none" lIns="0" tIns="0" rIns="0" bIns="0" rtlCol="0" anchor="t" anchorCtr="0">
              <a:noAutofit/>
            </a:bodyPr>
            <a:lstStyle/>
            <a:p>
              <a:pPr algn="ctr"/>
              <a:r>
                <a:rPr lang="en-US" sz="1800" dirty="0" smtClean="0"/>
                <a:t>Cell-centered data</a:t>
              </a:r>
            </a:p>
            <a:p>
              <a:pPr algn="ctr"/>
              <a:r>
                <a:rPr lang="en-US" sz="1800" dirty="0" smtClean="0"/>
                <a:t>( e.g. </a:t>
              </a:r>
              <a:r>
                <a:rPr lang="en-US" sz="1800" dirty="0" err="1" smtClean="0"/>
                <a:t>x</a:t>
              </a:r>
              <a:r>
                <a:rPr lang="en-US" sz="1800" dirty="0" smtClean="0"/>
                <a:t>[ ] )</a:t>
              </a:r>
              <a:endParaRPr lang="en-US" sz="1800" dirty="0"/>
            </a:p>
          </p:txBody>
        </p:sp>
        <p:sp>
          <p:nvSpPr>
            <p:cNvPr id="254" name="TextBox 253"/>
            <p:cNvSpPr txBox="1"/>
            <p:nvPr/>
          </p:nvSpPr>
          <p:spPr>
            <a:xfrm>
              <a:off x="381000" y="5867400"/>
              <a:ext cx="152400" cy="152400"/>
            </a:xfrm>
            <a:prstGeom prst="rect">
              <a:avLst/>
            </a:prstGeom>
            <a:noFill/>
          </p:spPr>
          <p:txBody>
            <a:bodyPr wrap="none" lIns="0" tIns="0" rIns="0" bIns="0" rtlCol="0" anchor="ctr" anchorCtr="0">
              <a:noAutofit/>
            </a:bodyPr>
            <a:lstStyle/>
            <a:p>
              <a:r>
                <a:rPr lang="en-US" sz="1000" b="1" i="1" dirty="0" err="1" smtClean="0">
                  <a:latin typeface="Times"/>
                  <a:cs typeface="Times"/>
                </a:rPr>
                <a:t>i</a:t>
              </a:r>
              <a:endParaRPr lang="en-US" sz="1000" b="1" i="1" dirty="0">
                <a:latin typeface="Times"/>
                <a:cs typeface="Times"/>
              </a:endParaRPr>
            </a:p>
          </p:txBody>
        </p:sp>
        <p:sp>
          <p:nvSpPr>
            <p:cNvPr id="255" name="TextBox 254"/>
            <p:cNvSpPr txBox="1"/>
            <p:nvPr/>
          </p:nvSpPr>
          <p:spPr>
            <a:xfrm>
              <a:off x="76200" y="5562600"/>
              <a:ext cx="152400" cy="152400"/>
            </a:xfrm>
            <a:prstGeom prst="rect">
              <a:avLst/>
            </a:prstGeom>
            <a:noFill/>
          </p:spPr>
          <p:txBody>
            <a:bodyPr wrap="none" lIns="0" tIns="0" rIns="0" bIns="0" rtlCol="0" anchor="ctr" anchorCtr="0">
              <a:noAutofit/>
            </a:bodyPr>
            <a:lstStyle/>
            <a:p>
              <a:pPr algn="ctr"/>
              <a:r>
                <a:rPr lang="en-US" sz="1000" b="1" i="1" dirty="0" err="1" smtClean="0">
                  <a:latin typeface="Times"/>
                  <a:cs typeface="Times"/>
                </a:rPr>
                <a:t>j</a:t>
              </a:r>
              <a:endParaRPr lang="en-US" sz="1000" b="1" i="1" dirty="0">
                <a:latin typeface="Times"/>
                <a:cs typeface="Times"/>
              </a:endParaRPr>
            </a:p>
          </p:txBody>
        </p:sp>
        <p:sp>
          <p:nvSpPr>
            <p:cNvPr id="260" name="Content Placeholder 2"/>
            <p:cNvSpPr txBox="1">
              <a:spLocks/>
            </p:cNvSpPr>
            <p:nvPr/>
          </p:nvSpPr>
          <p:spPr bwMode="auto">
            <a:xfrm>
              <a:off x="457200" y="2362199"/>
              <a:ext cx="8226425" cy="381001"/>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lang="en-US" sz="1800" kern="0" dirty="0" smtClean="0">
                  <a:latin typeface="+mn-lt"/>
                  <a:ea typeface="+mn-ea"/>
                  <a:cs typeface="+mn-cs"/>
                </a:rPr>
                <a:t>Thus we have different 3D arrays (#’</a:t>
              </a:r>
              <a:r>
                <a:rPr lang="en-US" sz="1800" kern="0" dirty="0" err="1" smtClean="0">
                  <a:latin typeface="+mn-lt"/>
                  <a:ea typeface="+mn-ea"/>
                  <a:cs typeface="+mn-cs"/>
                </a:rPr>
                <a:t>s</a:t>
              </a:r>
              <a:r>
                <a:rPr lang="en-US" sz="1800" kern="0" dirty="0" smtClean="0">
                  <a:latin typeface="+mn-lt"/>
                  <a:ea typeface="+mn-ea"/>
                  <a:cs typeface="+mn-cs"/>
                </a:rPr>
                <a:t> are offsets from the base pointer)</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Boxes</a:t>
            </a:r>
            <a:br>
              <a:rPr lang="en-US" dirty="0" smtClean="0"/>
            </a:br>
            <a:r>
              <a:rPr lang="en-US" sz="1600" dirty="0" smtClean="0"/>
              <a:t>(Cell- vs. Face-Centered Data Layout)</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48</a:t>
            </a:fld>
            <a:endParaRPr lang="en-US"/>
          </a:p>
        </p:txBody>
      </p:sp>
      <p:grpSp>
        <p:nvGrpSpPr>
          <p:cNvPr id="7" name="Group 96"/>
          <p:cNvGrpSpPr/>
          <p:nvPr/>
        </p:nvGrpSpPr>
        <p:grpSpPr>
          <a:xfrm>
            <a:off x="3198018" y="3121817"/>
            <a:ext cx="2745582" cy="2745583"/>
            <a:chOff x="73818" y="1981200"/>
            <a:chExt cx="2745582" cy="2745583"/>
          </a:xfrm>
        </p:grpSpPr>
        <p:sp>
          <p:nvSpPr>
            <p:cNvPr id="98" name="Rectangle 97"/>
            <p:cNvSpPr/>
            <p:nvPr/>
          </p:nvSpPr>
          <p:spPr bwMode="auto">
            <a:xfrm>
              <a:off x="76200" y="1981200"/>
              <a:ext cx="2743200" cy="2743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9" name="Rectangle 98"/>
            <p:cNvSpPr/>
            <p:nvPr/>
          </p:nvSpPr>
          <p:spPr bwMode="auto">
            <a:xfrm>
              <a:off x="533400" y="2438400"/>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0" name="Straight Connector 99"/>
            <p:cNvCxnSpPr/>
            <p:nvPr/>
          </p:nvCxnSpPr>
          <p:spPr bwMode="auto">
            <a:xfrm rot="5400000">
              <a:off x="-1296988"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rot="5400000">
              <a:off x="-381794"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rot="5400000">
              <a:off x="3048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3" name="Straight Connector 102"/>
            <p:cNvCxnSpPr/>
            <p:nvPr/>
          </p:nvCxnSpPr>
          <p:spPr bwMode="auto">
            <a:xfrm rot="5400000">
              <a:off x="3048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4" name="Straight Connector 103"/>
            <p:cNvCxnSpPr/>
            <p:nvPr/>
          </p:nvCxnSpPr>
          <p:spPr bwMode="auto">
            <a:xfrm rot="5400000">
              <a:off x="754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7620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6" name="Straight Connector 105"/>
            <p:cNvCxnSpPr/>
            <p:nvPr/>
          </p:nvCxnSpPr>
          <p:spPr bwMode="auto">
            <a:xfrm rot="5400000">
              <a:off x="7620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7" name="Straight Connector 106"/>
            <p:cNvCxnSpPr/>
            <p:nvPr/>
          </p:nvCxnSpPr>
          <p:spPr bwMode="auto">
            <a:xfrm rot="5400000">
              <a:off x="5326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rot="5400000">
              <a:off x="12192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9" name="Straight Connector 108"/>
            <p:cNvCxnSpPr/>
            <p:nvPr/>
          </p:nvCxnSpPr>
          <p:spPr bwMode="auto">
            <a:xfrm rot="5400000">
              <a:off x="12192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0" name="Straight Connector 109"/>
            <p:cNvCxnSpPr/>
            <p:nvPr/>
          </p:nvCxnSpPr>
          <p:spPr bwMode="auto">
            <a:xfrm rot="5400000">
              <a:off x="9898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rot="5400000">
              <a:off x="16764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2" name="Straight Connector 111"/>
            <p:cNvCxnSpPr/>
            <p:nvPr/>
          </p:nvCxnSpPr>
          <p:spPr bwMode="auto">
            <a:xfrm rot="5400000">
              <a:off x="16764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3" name="Straight Connector 112"/>
            <p:cNvCxnSpPr/>
            <p:nvPr/>
          </p:nvCxnSpPr>
          <p:spPr bwMode="auto">
            <a:xfrm rot="5400000">
              <a:off x="14470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rot="5400000">
              <a:off x="21336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5" name="Straight Connector 114"/>
            <p:cNvCxnSpPr/>
            <p:nvPr/>
          </p:nvCxnSpPr>
          <p:spPr bwMode="auto">
            <a:xfrm rot="5400000">
              <a:off x="21336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6" name="Straight Connector 115"/>
            <p:cNvCxnSpPr/>
            <p:nvPr/>
          </p:nvCxnSpPr>
          <p:spPr bwMode="auto">
            <a:xfrm rot="5400000">
              <a:off x="1447006"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7" name="Straight Connector 116"/>
            <p:cNvCxnSpPr/>
            <p:nvPr/>
          </p:nvCxnSpPr>
          <p:spPr bwMode="auto">
            <a:xfrm>
              <a:off x="74613" y="4725195"/>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8" name="Straight Connector 117"/>
            <p:cNvCxnSpPr/>
            <p:nvPr/>
          </p:nvCxnSpPr>
          <p:spPr bwMode="auto">
            <a:xfrm>
              <a:off x="531813" y="42672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4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0" name="Straight Connector 119"/>
            <p:cNvCxnSpPr/>
            <p:nvPr/>
          </p:nvCxnSpPr>
          <p:spPr bwMode="auto">
            <a:xfrm>
              <a:off x="2360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1" name="Straight Connector 120"/>
            <p:cNvCxnSpPr/>
            <p:nvPr/>
          </p:nvCxnSpPr>
          <p:spPr bwMode="auto">
            <a:xfrm>
              <a:off x="531813" y="38100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74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3" name="Straight Connector 122"/>
            <p:cNvCxnSpPr/>
            <p:nvPr/>
          </p:nvCxnSpPr>
          <p:spPr bwMode="auto">
            <a:xfrm>
              <a:off x="2360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4" name="Straight Connector 123"/>
            <p:cNvCxnSpPr/>
            <p:nvPr/>
          </p:nvCxnSpPr>
          <p:spPr bwMode="auto">
            <a:xfrm>
              <a:off x="531813" y="33528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74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6" name="Straight Connector 125"/>
            <p:cNvCxnSpPr/>
            <p:nvPr/>
          </p:nvCxnSpPr>
          <p:spPr bwMode="auto">
            <a:xfrm>
              <a:off x="2360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7" name="Straight Connector 126"/>
            <p:cNvCxnSpPr/>
            <p:nvPr/>
          </p:nvCxnSpPr>
          <p:spPr bwMode="auto">
            <a:xfrm>
              <a:off x="531813" y="28956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74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9" name="Straight Connector 128"/>
            <p:cNvCxnSpPr/>
            <p:nvPr/>
          </p:nvCxnSpPr>
          <p:spPr bwMode="auto">
            <a:xfrm>
              <a:off x="2360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0" name="Straight Connector 129"/>
            <p:cNvCxnSpPr/>
            <p:nvPr/>
          </p:nvCxnSpPr>
          <p:spPr bwMode="auto">
            <a:xfrm>
              <a:off x="531813" y="24384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74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2" name="Straight Connector 131"/>
            <p:cNvCxnSpPr/>
            <p:nvPr/>
          </p:nvCxnSpPr>
          <p:spPr bwMode="auto">
            <a:xfrm>
              <a:off x="2360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3" name="Straight Connector 132"/>
            <p:cNvCxnSpPr/>
            <p:nvPr/>
          </p:nvCxnSpPr>
          <p:spPr bwMode="auto">
            <a:xfrm>
              <a:off x="74613" y="1981201"/>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grpSp>
      <p:sp>
        <p:nvSpPr>
          <p:cNvPr id="59" name="TextBox 58"/>
          <p:cNvSpPr txBox="1"/>
          <p:nvPr/>
        </p:nvSpPr>
        <p:spPr>
          <a:xfrm>
            <a:off x="3810000" y="5560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a:t>
            </a:r>
            <a:endParaRPr lang="en-US" sz="700" b="1" dirty="0">
              <a:solidFill>
                <a:schemeClr val="bg1"/>
              </a:solidFill>
            </a:endParaRPr>
          </a:p>
        </p:txBody>
      </p:sp>
      <p:sp>
        <p:nvSpPr>
          <p:cNvPr id="60" name="TextBox 59"/>
          <p:cNvSpPr txBox="1"/>
          <p:nvPr/>
        </p:nvSpPr>
        <p:spPr>
          <a:xfrm>
            <a:off x="4267200" y="5560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a:t>
            </a:r>
            <a:endParaRPr lang="en-US" sz="700" b="1" dirty="0">
              <a:solidFill>
                <a:schemeClr val="bg1"/>
              </a:solidFill>
            </a:endParaRPr>
          </a:p>
        </p:txBody>
      </p:sp>
      <p:sp>
        <p:nvSpPr>
          <p:cNvPr id="61" name="TextBox 60"/>
          <p:cNvSpPr txBox="1"/>
          <p:nvPr/>
        </p:nvSpPr>
        <p:spPr>
          <a:xfrm>
            <a:off x="4724400" y="5560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a:t>
            </a:r>
            <a:endParaRPr lang="en-US" sz="700" b="1" dirty="0">
              <a:solidFill>
                <a:schemeClr val="bg1"/>
              </a:solidFill>
            </a:endParaRPr>
          </a:p>
        </p:txBody>
      </p:sp>
      <p:sp>
        <p:nvSpPr>
          <p:cNvPr id="62" name="TextBox 61"/>
          <p:cNvSpPr txBox="1"/>
          <p:nvPr/>
        </p:nvSpPr>
        <p:spPr>
          <a:xfrm>
            <a:off x="5181600" y="5560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4</a:t>
            </a:r>
            <a:endParaRPr lang="en-US" sz="700" b="1" dirty="0">
              <a:solidFill>
                <a:schemeClr val="bg1"/>
              </a:solidFill>
            </a:endParaRPr>
          </a:p>
        </p:txBody>
      </p:sp>
      <p:sp>
        <p:nvSpPr>
          <p:cNvPr id="63" name="TextBox 62"/>
          <p:cNvSpPr txBox="1"/>
          <p:nvPr/>
        </p:nvSpPr>
        <p:spPr>
          <a:xfrm>
            <a:off x="5638800" y="5560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5</a:t>
            </a:r>
            <a:endParaRPr lang="en-US" sz="700" b="1" dirty="0">
              <a:solidFill>
                <a:schemeClr val="bg1"/>
              </a:solidFill>
            </a:endParaRPr>
          </a:p>
        </p:txBody>
      </p:sp>
      <p:sp>
        <p:nvSpPr>
          <p:cNvPr id="64" name="TextBox 63"/>
          <p:cNvSpPr txBox="1"/>
          <p:nvPr/>
        </p:nvSpPr>
        <p:spPr>
          <a:xfrm>
            <a:off x="3352800" y="51030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6</a:t>
            </a:r>
            <a:endParaRPr lang="en-US" sz="700" b="1" dirty="0">
              <a:solidFill>
                <a:schemeClr val="bg1"/>
              </a:solidFill>
            </a:endParaRPr>
          </a:p>
        </p:txBody>
      </p:sp>
      <p:sp>
        <p:nvSpPr>
          <p:cNvPr id="69" name="TextBox 68"/>
          <p:cNvSpPr txBox="1"/>
          <p:nvPr/>
        </p:nvSpPr>
        <p:spPr>
          <a:xfrm>
            <a:off x="5638800" y="51030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11</a:t>
            </a:r>
            <a:endParaRPr lang="en-US" sz="700" b="1" dirty="0">
              <a:solidFill>
                <a:schemeClr val="bg1"/>
              </a:solidFill>
            </a:endParaRPr>
          </a:p>
        </p:txBody>
      </p:sp>
      <p:sp>
        <p:nvSpPr>
          <p:cNvPr id="70" name="TextBox 69"/>
          <p:cNvSpPr txBox="1"/>
          <p:nvPr/>
        </p:nvSpPr>
        <p:spPr>
          <a:xfrm>
            <a:off x="33528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12</a:t>
            </a:r>
            <a:endParaRPr lang="en-US" sz="700" b="1" dirty="0">
              <a:solidFill>
                <a:schemeClr val="bg1"/>
              </a:solidFill>
            </a:endParaRPr>
          </a:p>
        </p:txBody>
      </p:sp>
      <p:sp>
        <p:nvSpPr>
          <p:cNvPr id="75" name="TextBox 74"/>
          <p:cNvSpPr txBox="1"/>
          <p:nvPr/>
        </p:nvSpPr>
        <p:spPr>
          <a:xfrm>
            <a:off x="56388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17</a:t>
            </a:r>
            <a:endParaRPr lang="en-US" sz="700" b="1" dirty="0">
              <a:solidFill>
                <a:schemeClr val="bg1"/>
              </a:solidFill>
            </a:endParaRPr>
          </a:p>
        </p:txBody>
      </p:sp>
      <p:sp>
        <p:nvSpPr>
          <p:cNvPr id="76" name="TextBox 75"/>
          <p:cNvSpPr txBox="1"/>
          <p:nvPr/>
        </p:nvSpPr>
        <p:spPr>
          <a:xfrm>
            <a:off x="33528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18</a:t>
            </a:r>
            <a:endParaRPr lang="en-US" sz="700" b="1" dirty="0">
              <a:solidFill>
                <a:schemeClr val="bg1"/>
              </a:solidFill>
            </a:endParaRPr>
          </a:p>
        </p:txBody>
      </p:sp>
      <p:sp>
        <p:nvSpPr>
          <p:cNvPr id="81" name="TextBox 80"/>
          <p:cNvSpPr txBox="1"/>
          <p:nvPr/>
        </p:nvSpPr>
        <p:spPr>
          <a:xfrm>
            <a:off x="56388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23</a:t>
            </a:r>
            <a:endParaRPr lang="en-US" sz="700" b="1" dirty="0">
              <a:solidFill>
                <a:schemeClr val="bg1"/>
              </a:solidFill>
            </a:endParaRPr>
          </a:p>
        </p:txBody>
      </p:sp>
      <p:sp>
        <p:nvSpPr>
          <p:cNvPr id="82" name="TextBox 81"/>
          <p:cNvSpPr txBox="1"/>
          <p:nvPr/>
        </p:nvSpPr>
        <p:spPr>
          <a:xfrm>
            <a:off x="33528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24</a:t>
            </a:r>
            <a:endParaRPr lang="en-US" sz="700" b="1" dirty="0">
              <a:solidFill>
                <a:schemeClr val="bg1"/>
              </a:solidFill>
            </a:endParaRPr>
          </a:p>
        </p:txBody>
      </p:sp>
      <p:sp>
        <p:nvSpPr>
          <p:cNvPr id="87" name="TextBox 86"/>
          <p:cNvSpPr txBox="1"/>
          <p:nvPr/>
        </p:nvSpPr>
        <p:spPr>
          <a:xfrm>
            <a:off x="56388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29</a:t>
            </a:r>
            <a:endParaRPr lang="en-US" sz="700" b="1" dirty="0">
              <a:solidFill>
                <a:schemeClr val="bg1"/>
              </a:solidFill>
            </a:endParaRPr>
          </a:p>
        </p:txBody>
      </p:sp>
      <p:sp>
        <p:nvSpPr>
          <p:cNvPr id="88" name="TextBox 87"/>
          <p:cNvSpPr txBox="1"/>
          <p:nvPr/>
        </p:nvSpPr>
        <p:spPr>
          <a:xfrm>
            <a:off x="33528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30</a:t>
            </a:r>
            <a:endParaRPr lang="en-US" sz="700" b="1" dirty="0">
              <a:solidFill>
                <a:schemeClr val="bg1"/>
              </a:solidFill>
            </a:endParaRPr>
          </a:p>
        </p:txBody>
      </p:sp>
      <p:sp>
        <p:nvSpPr>
          <p:cNvPr id="89" name="TextBox 88"/>
          <p:cNvSpPr txBox="1"/>
          <p:nvPr/>
        </p:nvSpPr>
        <p:spPr>
          <a:xfrm>
            <a:off x="38100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31</a:t>
            </a:r>
            <a:endParaRPr lang="en-US" sz="700" b="1" dirty="0">
              <a:solidFill>
                <a:schemeClr val="bg1"/>
              </a:solidFill>
            </a:endParaRPr>
          </a:p>
        </p:txBody>
      </p:sp>
      <p:sp>
        <p:nvSpPr>
          <p:cNvPr id="90" name="TextBox 89"/>
          <p:cNvSpPr txBox="1"/>
          <p:nvPr/>
        </p:nvSpPr>
        <p:spPr>
          <a:xfrm>
            <a:off x="42672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32</a:t>
            </a:r>
            <a:endParaRPr lang="en-US" sz="700" b="1" dirty="0">
              <a:solidFill>
                <a:schemeClr val="bg1"/>
              </a:solidFill>
            </a:endParaRPr>
          </a:p>
        </p:txBody>
      </p:sp>
      <p:sp>
        <p:nvSpPr>
          <p:cNvPr id="91" name="TextBox 90"/>
          <p:cNvSpPr txBox="1"/>
          <p:nvPr/>
        </p:nvSpPr>
        <p:spPr>
          <a:xfrm>
            <a:off x="47244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33</a:t>
            </a:r>
            <a:endParaRPr lang="en-US" sz="700" b="1" dirty="0">
              <a:solidFill>
                <a:schemeClr val="bg1"/>
              </a:solidFill>
            </a:endParaRPr>
          </a:p>
        </p:txBody>
      </p:sp>
      <p:sp>
        <p:nvSpPr>
          <p:cNvPr id="92" name="TextBox 91"/>
          <p:cNvSpPr txBox="1"/>
          <p:nvPr/>
        </p:nvSpPr>
        <p:spPr>
          <a:xfrm>
            <a:off x="51816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34</a:t>
            </a:r>
            <a:endParaRPr lang="en-US" sz="700" b="1" dirty="0">
              <a:solidFill>
                <a:schemeClr val="bg1"/>
              </a:solidFill>
            </a:endParaRPr>
          </a:p>
        </p:txBody>
      </p:sp>
      <p:sp>
        <p:nvSpPr>
          <p:cNvPr id="93" name="TextBox 92"/>
          <p:cNvSpPr txBox="1"/>
          <p:nvPr/>
        </p:nvSpPr>
        <p:spPr>
          <a:xfrm>
            <a:off x="56388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35</a:t>
            </a:r>
            <a:endParaRPr lang="en-US" sz="700" b="1" dirty="0">
              <a:solidFill>
                <a:schemeClr val="bg1"/>
              </a:solidFill>
            </a:endParaRPr>
          </a:p>
        </p:txBody>
      </p:sp>
      <p:sp>
        <p:nvSpPr>
          <p:cNvPr id="5" name="TextBox 4"/>
          <p:cNvSpPr txBox="1"/>
          <p:nvPr/>
        </p:nvSpPr>
        <p:spPr>
          <a:xfrm>
            <a:off x="3352800" y="5560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0</a:t>
            </a:r>
            <a:endParaRPr lang="en-US" sz="700" b="1" dirty="0">
              <a:solidFill>
                <a:schemeClr val="bg1"/>
              </a:solidFill>
            </a:endParaRPr>
          </a:p>
        </p:txBody>
      </p:sp>
      <p:sp>
        <p:nvSpPr>
          <p:cNvPr id="6" name="Oval 5"/>
          <p:cNvSpPr/>
          <p:nvPr/>
        </p:nvSpPr>
        <p:spPr bwMode="auto">
          <a:xfrm>
            <a:off x="3124200" y="5560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4" name="Oval 133"/>
          <p:cNvSpPr/>
          <p:nvPr/>
        </p:nvSpPr>
        <p:spPr bwMode="auto">
          <a:xfrm>
            <a:off x="3581400" y="5560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5" name="Oval 134"/>
          <p:cNvSpPr/>
          <p:nvPr/>
        </p:nvSpPr>
        <p:spPr bwMode="auto">
          <a:xfrm>
            <a:off x="4038600" y="5560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6" name="Oval 135"/>
          <p:cNvSpPr/>
          <p:nvPr/>
        </p:nvSpPr>
        <p:spPr bwMode="auto">
          <a:xfrm>
            <a:off x="4495800" y="5560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7" name="Oval 136"/>
          <p:cNvSpPr/>
          <p:nvPr/>
        </p:nvSpPr>
        <p:spPr bwMode="auto">
          <a:xfrm>
            <a:off x="4953000" y="5560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8" name="Oval 137"/>
          <p:cNvSpPr/>
          <p:nvPr/>
        </p:nvSpPr>
        <p:spPr bwMode="auto">
          <a:xfrm>
            <a:off x="5410200" y="5560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9" name="Oval 138"/>
          <p:cNvSpPr/>
          <p:nvPr/>
        </p:nvSpPr>
        <p:spPr bwMode="auto">
          <a:xfrm>
            <a:off x="3124200" y="51030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5" name="Oval 144"/>
          <p:cNvSpPr/>
          <p:nvPr/>
        </p:nvSpPr>
        <p:spPr bwMode="auto">
          <a:xfrm>
            <a:off x="31242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1" name="Oval 150"/>
          <p:cNvSpPr/>
          <p:nvPr/>
        </p:nvSpPr>
        <p:spPr bwMode="auto">
          <a:xfrm>
            <a:off x="31242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7" name="Oval 156"/>
          <p:cNvSpPr/>
          <p:nvPr/>
        </p:nvSpPr>
        <p:spPr bwMode="auto">
          <a:xfrm>
            <a:off x="31242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3" name="Oval 162"/>
          <p:cNvSpPr/>
          <p:nvPr/>
        </p:nvSpPr>
        <p:spPr bwMode="auto">
          <a:xfrm>
            <a:off x="31242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4" name="Oval 163"/>
          <p:cNvSpPr/>
          <p:nvPr/>
        </p:nvSpPr>
        <p:spPr bwMode="auto">
          <a:xfrm>
            <a:off x="35814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5" name="Oval 164"/>
          <p:cNvSpPr/>
          <p:nvPr/>
        </p:nvSpPr>
        <p:spPr bwMode="auto">
          <a:xfrm>
            <a:off x="40386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6" name="Oval 165"/>
          <p:cNvSpPr/>
          <p:nvPr/>
        </p:nvSpPr>
        <p:spPr bwMode="auto">
          <a:xfrm>
            <a:off x="44958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7" name="Oval 166"/>
          <p:cNvSpPr/>
          <p:nvPr/>
        </p:nvSpPr>
        <p:spPr bwMode="auto">
          <a:xfrm>
            <a:off x="49530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8" name="Oval 167"/>
          <p:cNvSpPr/>
          <p:nvPr/>
        </p:nvSpPr>
        <p:spPr bwMode="auto">
          <a:xfrm>
            <a:off x="54102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6" name="Oval 205"/>
          <p:cNvSpPr/>
          <p:nvPr/>
        </p:nvSpPr>
        <p:spPr bwMode="auto">
          <a:xfrm>
            <a:off x="3352800" y="5791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7" name="Oval 206"/>
          <p:cNvSpPr/>
          <p:nvPr/>
        </p:nvSpPr>
        <p:spPr bwMode="auto">
          <a:xfrm>
            <a:off x="3810000" y="5791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8" name="Oval 207"/>
          <p:cNvSpPr/>
          <p:nvPr/>
        </p:nvSpPr>
        <p:spPr bwMode="auto">
          <a:xfrm>
            <a:off x="4267200" y="5791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9" name="Oval 208"/>
          <p:cNvSpPr/>
          <p:nvPr/>
        </p:nvSpPr>
        <p:spPr bwMode="auto">
          <a:xfrm>
            <a:off x="4724400" y="5791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0" name="Oval 209"/>
          <p:cNvSpPr/>
          <p:nvPr/>
        </p:nvSpPr>
        <p:spPr bwMode="auto">
          <a:xfrm>
            <a:off x="5181600" y="5791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1" name="Oval 210"/>
          <p:cNvSpPr/>
          <p:nvPr/>
        </p:nvSpPr>
        <p:spPr bwMode="auto">
          <a:xfrm>
            <a:off x="5638800" y="5791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2" name="Oval 211"/>
          <p:cNvSpPr/>
          <p:nvPr/>
        </p:nvSpPr>
        <p:spPr bwMode="auto">
          <a:xfrm>
            <a:off x="3352800" y="53340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7" name="Oval 216"/>
          <p:cNvSpPr/>
          <p:nvPr/>
        </p:nvSpPr>
        <p:spPr bwMode="auto">
          <a:xfrm>
            <a:off x="5638800" y="53340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8" name="Oval 217"/>
          <p:cNvSpPr/>
          <p:nvPr/>
        </p:nvSpPr>
        <p:spPr bwMode="auto">
          <a:xfrm>
            <a:off x="33528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3" name="Oval 222"/>
          <p:cNvSpPr/>
          <p:nvPr/>
        </p:nvSpPr>
        <p:spPr bwMode="auto">
          <a:xfrm>
            <a:off x="56388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4" name="Oval 223"/>
          <p:cNvSpPr/>
          <p:nvPr/>
        </p:nvSpPr>
        <p:spPr bwMode="auto">
          <a:xfrm>
            <a:off x="33528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9" name="Oval 228"/>
          <p:cNvSpPr/>
          <p:nvPr/>
        </p:nvSpPr>
        <p:spPr bwMode="auto">
          <a:xfrm>
            <a:off x="56388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0" name="Oval 229"/>
          <p:cNvSpPr/>
          <p:nvPr/>
        </p:nvSpPr>
        <p:spPr bwMode="auto">
          <a:xfrm>
            <a:off x="33528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5" name="Oval 234"/>
          <p:cNvSpPr/>
          <p:nvPr/>
        </p:nvSpPr>
        <p:spPr bwMode="auto">
          <a:xfrm>
            <a:off x="56388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6" name="Oval 235"/>
          <p:cNvSpPr/>
          <p:nvPr/>
        </p:nvSpPr>
        <p:spPr bwMode="auto">
          <a:xfrm>
            <a:off x="33528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1" name="Oval 240"/>
          <p:cNvSpPr/>
          <p:nvPr/>
        </p:nvSpPr>
        <p:spPr bwMode="auto">
          <a:xfrm>
            <a:off x="56388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2" name="Content Placeholder 2"/>
          <p:cNvSpPr>
            <a:spLocks noGrp="1"/>
          </p:cNvSpPr>
          <p:nvPr>
            <p:ph idx="1"/>
          </p:nvPr>
        </p:nvSpPr>
        <p:spPr>
          <a:xfrm>
            <a:off x="455613" y="1143001"/>
            <a:ext cx="8226425" cy="1676400"/>
          </a:xfrm>
        </p:spPr>
        <p:txBody>
          <a:bodyPr/>
          <a:lstStyle/>
          <a:p>
            <a:r>
              <a:rPr lang="en-US" sz="1800" dirty="0" smtClean="0"/>
              <a:t>However, conceptually, it represents different quantities in the same region of space…</a:t>
            </a:r>
            <a:endParaRPr lang="en-US" sz="1600" dirty="0" smtClean="0"/>
          </a:p>
        </p:txBody>
      </p:sp>
      <p:sp>
        <p:nvSpPr>
          <p:cNvPr id="169" name="Rectangle 168"/>
          <p:cNvSpPr/>
          <p:nvPr/>
        </p:nvSpPr>
        <p:spPr bwMode="auto">
          <a:xfrm>
            <a:off x="3048000" y="3048000"/>
            <a:ext cx="2971800" cy="2971800"/>
          </a:xfrm>
          <a:prstGeom prst="rect">
            <a:avLst/>
          </a:prstGeom>
          <a:solidFill>
            <a:schemeClr val="bg1">
              <a:alpha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171" name="Group 170"/>
          <p:cNvGrpSpPr/>
          <p:nvPr/>
        </p:nvGrpSpPr>
        <p:grpSpPr>
          <a:xfrm>
            <a:off x="3656012" y="3581400"/>
            <a:ext cx="1830388" cy="1831183"/>
            <a:chOff x="7161212" y="3731417"/>
            <a:chExt cx="1830388" cy="1831183"/>
          </a:xfrm>
        </p:grpSpPr>
        <p:sp>
          <p:nvSpPr>
            <p:cNvPr id="172" name="Rectangle 171"/>
            <p:cNvSpPr/>
            <p:nvPr/>
          </p:nvSpPr>
          <p:spPr bwMode="auto">
            <a:xfrm>
              <a:off x="7162800" y="3731417"/>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73" name="Straight Connector 172"/>
            <p:cNvCxnSpPr/>
            <p:nvPr/>
          </p:nvCxnSpPr>
          <p:spPr bwMode="auto">
            <a:xfrm rot="5400000">
              <a:off x="62476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4" name="Straight Connector 173"/>
            <p:cNvCxnSpPr/>
            <p:nvPr/>
          </p:nvCxnSpPr>
          <p:spPr bwMode="auto">
            <a:xfrm rot="5400000">
              <a:off x="67048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5" name="Straight Connector 174"/>
            <p:cNvCxnSpPr/>
            <p:nvPr/>
          </p:nvCxnSpPr>
          <p:spPr bwMode="auto">
            <a:xfrm rot="5400000">
              <a:off x="71620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6" name="Straight Connector 175"/>
            <p:cNvCxnSpPr/>
            <p:nvPr/>
          </p:nvCxnSpPr>
          <p:spPr bwMode="auto">
            <a:xfrm rot="5400000">
              <a:off x="76192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7" name="Straight Connector 176"/>
            <p:cNvCxnSpPr/>
            <p:nvPr/>
          </p:nvCxnSpPr>
          <p:spPr bwMode="auto">
            <a:xfrm>
              <a:off x="7161213" y="55602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8" name="Straight Connector 177"/>
            <p:cNvCxnSpPr/>
            <p:nvPr/>
          </p:nvCxnSpPr>
          <p:spPr bwMode="auto">
            <a:xfrm>
              <a:off x="7161213" y="51030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7161213" y="46458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7161213" y="41886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a:off x="7161213" y="37314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2" name="Straight Connector 181"/>
            <p:cNvCxnSpPr/>
            <p:nvPr/>
          </p:nvCxnSpPr>
          <p:spPr bwMode="auto">
            <a:xfrm rot="5400000">
              <a:off x="8076406" y="46474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grpSp>
      <p:grpSp>
        <p:nvGrpSpPr>
          <p:cNvPr id="170" name="Group 169"/>
          <p:cNvGrpSpPr/>
          <p:nvPr/>
        </p:nvGrpSpPr>
        <p:grpSpPr>
          <a:xfrm>
            <a:off x="3581400" y="3505200"/>
            <a:ext cx="1981200" cy="1981200"/>
            <a:chOff x="3581400" y="3505200"/>
            <a:chExt cx="1981200" cy="1981200"/>
          </a:xfrm>
        </p:grpSpPr>
        <p:sp>
          <p:nvSpPr>
            <p:cNvPr id="65" name="TextBox 64"/>
            <p:cNvSpPr txBox="1"/>
            <p:nvPr/>
          </p:nvSpPr>
          <p:spPr>
            <a:xfrm>
              <a:off x="3810000" y="51030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7</a:t>
              </a:r>
              <a:endParaRPr lang="en-US" sz="700" b="1" dirty="0">
                <a:solidFill>
                  <a:schemeClr val="bg1"/>
                </a:solidFill>
              </a:endParaRPr>
            </a:p>
          </p:txBody>
        </p:sp>
        <p:sp>
          <p:nvSpPr>
            <p:cNvPr id="67" name="TextBox 66"/>
            <p:cNvSpPr txBox="1"/>
            <p:nvPr/>
          </p:nvSpPr>
          <p:spPr>
            <a:xfrm>
              <a:off x="4724400" y="51030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9</a:t>
              </a:r>
              <a:endParaRPr lang="en-US" sz="700" b="1" dirty="0">
                <a:solidFill>
                  <a:schemeClr val="bg1"/>
                </a:solidFill>
              </a:endParaRPr>
            </a:p>
          </p:txBody>
        </p:sp>
        <p:sp>
          <p:nvSpPr>
            <p:cNvPr id="68" name="TextBox 67"/>
            <p:cNvSpPr txBox="1"/>
            <p:nvPr/>
          </p:nvSpPr>
          <p:spPr>
            <a:xfrm>
              <a:off x="5181600" y="51030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10</a:t>
              </a:r>
              <a:endParaRPr lang="en-US" sz="700" b="1" dirty="0">
                <a:solidFill>
                  <a:schemeClr val="bg1"/>
                </a:solidFill>
              </a:endParaRPr>
            </a:p>
          </p:txBody>
        </p:sp>
        <p:sp>
          <p:nvSpPr>
            <p:cNvPr id="74" name="TextBox 73"/>
            <p:cNvSpPr txBox="1"/>
            <p:nvPr/>
          </p:nvSpPr>
          <p:spPr>
            <a:xfrm>
              <a:off x="51816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16</a:t>
              </a:r>
              <a:endParaRPr lang="en-US" sz="700" b="1" dirty="0">
                <a:solidFill>
                  <a:schemeClr val="bg1"/>
                </a:solidFill>
              </a:endParaRPr>
            </a:p>
          </p:txBody>
        </p:sp>
        <p:sp>
          <p:nvSpPr>
            <p:cNvPr id="77" name="TextBox 76"/>
            <p:cNvSpPr txBox="1"/>
            <p:nvPr/>
          </p:nvSpPr>
          <p:spPr>
            <a:xfrm>
              <a:off x="38100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19</a:t>
              </a:r>
              <a:endParaRPr lang="en-US" sz="700" b="1" dirty="0">
                <a:solidFill>
                  <a:schemeClr val="bg1"/>
                </a:solidFill>
              </a:endParaRPr>
            </a:p>
          </p:txBody>
        </p:sp>
        <p:sp>
          <p:nvSpPr>
            <p:cNvPr id="79" name="TextBox 78"/>
            <p:cNvSpPr txBox="1"/>
            <p:nvPr/>
          </p:nvSpPr>
          <p:spPr>
            <a:xfrm>
              <a:off x="47244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21</a:t>
              </a:r>
              <a:endParaRPr lang="en-US" sz="700" b="1" dirty="0">
                <a:solidFill>
                  <a:schemeClr val="bg1"/>
                </a:solidFill>
              </a:endParaRPr>
            </a:p>
          </p:txBody>
        </p:sp>
        <p:sp>
          <p:nvSpPr>
            <p:cNvPr id="80" name="TextBox 79"/>
            <p:cNvSpPr txBox="1"/>
            <p:nvPr/>
          </p:nvSpPr>
          <p:spPr>
            <a:xfrm>
              <a:off x="51816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22</a:t>
              </a:r>
              <a:endParaRPr lang="en-US" sz="700" b="1" dirty="0">
                <a:solidFill>
                  <a:schemeClr val="bg1"/>
                </a:solidFill>
              </a:endParaRPr>
            </a:p>
          </p:txBody>
        </p:sp>
        <p:sp>
          <p:nvSpPr>
            <p:cNvPr id="83" name="TextBox 82"/>
            <p:cNvSpPr txBox="1"/>
            <p:nvPr/>
          </p:nvSpPr>
          <p:spPr>
            <a:xfrm>
              <a:off x="38100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25</a:t>
              </a:r>
              <a:endParaRPr lang="en-US" sz="700" b="1" dirty="0">
                <a:solidFill>
                  <a:schemeClr val="bg1"/>
                </a:solidFill>
              </a:endParaRPr>
            </a:p>
          </p:txBody>
        </p:sp>
        <p:sp>
          <p:nvSpPr>
            <p:cNvPr id="84" name="TextBox 83"/>
            <p:cNvSpPr txBox="1"/>
            <p:nvPr/>
          </p:nvSpPr>
          <p:spPr>
            <a:xfrm>
              <a:off x="42672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26</a:t>
              </a:r>
              <a:endParaRPr lang="en-US" sz="700" b="1" dirty="0">
                <a:solidFill>
                  <a:schemeClr val="bg1"/>
                </a:solidFill>
              </a:endParaRPr>
            </a:p>
          </p:txBody>
        </p:sp>
        <p:sp>
          <p:nvSpPr>
            <p:cNvPr id="85" name="TextBox 84"/>
            <p:cNvSpPr txBox="1"/>
            <p:nvPr/>
          </p:nvSpPr>
          <p:spPr>
            <a:xfrm>
              <a:off x="47244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27</a:t>
              </a:r>
              <a:endParaRPr lang="en-US" sz="700" b="1" dirty="0">
                <a:solidFill>
                  <a:schemeClr val="bg1"/>
                </a:solidFill>
              </a:endParaRPr>
            </a:p>
          </p:txBody>
        </p:sp>
        <p:sp>
          <p:nvSpPr>
            <p:cNvPr id="86" name="TextBox 85"/>
            <p:cNvSpPr txBox="1"/>
            <p:nvPr/>
          </p:nvSpPr>
          <p:spPr>
            <a:xfrm>
              <a:off x="51816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28</a:t>
              </a:r>
              <a:endParaRPr lang="en-US" sz="700" b="1" dirty="0">
                <a:solidFill>
                  <a:schemeClr val="bg1"/>
                </a:solidFill>
              </a:endParaRPr>
            </a:p>
          </p:txBody>
        </p:sp>
        <p:sp>
          <p:nvSpPr>
            <p:cNvPr id="140" name="Oval 139"/>
            <p:cNvSpPr/>
            <p:nvPr/>
          </p:nvSpPr>
          <p:spPr bwMode="auto">
            <a:xfrm>
              <a:off x="3581400" y="51030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1" name="Oval 140"/>
            <p:cNvSpPr/>
            <p:nvPr/>
          </p:nvSpPr>
          <p:spPr bwMode="auto">
            <a:xfrm>
              <a:off x="4038600" y="51030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2" name="Oval 141"/>
            <p:cNvSpPr/>
            <p:nvPr/>
          </p:nvSpPr>
          <p:spPr bwMode="auto">
            <a:xfrm>
              <a:off x="4495800" y="51030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3" name="Oval 142"/>
            <p:cNvSpPr/>
            <p:nvPr/>
          </p:nvSpPr>
          <p:spPr bwMode="auto">
            <a:xfrm>
              <a:off x="4953000" y="51030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4" name="Oval 143"/>
            <p:cNvSpPr/>
            <p:nvPr/>
          </p:nvSpPr>
          <p:spPr bwMode="auto">
            <a:xfrm>
              <a:off x="5410200" y="51030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6" name="Oval 145"/>
            <p:cNvSpPr/>
            <p:nvPr/>
          </p:nvSpPr>
          <p:spPr bwMode="auto">
            <a:xfrm>
              <a:off x="35814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9" name="Oval 148"/>
            <p:cNvSpPr/>
            <p:nvPr/>
          </p:nvSpPr>
          <p:spPr bwMode="auto">
            <a:xfrm>
              <a:off x="49530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0" name="Oval 149"/>
            <p:cNvSpPr/>
            <p:nvPr/>
          </p:nvSpPr>
          <p:spPr bwMode="auto">
            <a:xfrm>
              <a:off x="54102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2" name="Oval 151"/>
            <p:cNvSpPr/>
            <p:nvPr/>
          </p:nvSpPr>
          <p:spPr bwMode="auto">
            <a:xfrm>
              <a:off x="35814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3" name="Oval 152"/>
            <p:cNvSpPr/>
            <p:nvPr/>
          </p:nvSpPr>
          <p:spPr bwMode="auto">
            <a:xfrm>
              <a:off x="40386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4" name="Oval 153"/>
            <p:cNvSpPr/>
            <p:nvPr/>
          </p:nvSpPr>
          <p:spPr bwMode="auto">
            <a:xfrm>
              <a:off x="44958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5" name="Oval 154"/>
            <p:cNvSpPr/>
            <p:nvPr/>
          </p:nvSpPr>
          <p:spPr bwMode="auto">
            <a:xfrm>
              <a:off x="49530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6" name="Oval 155"/>
            <p:cNvSpPr/>
            <p:nvPr/>
          </p:nvSpPr>
          <p:spPr bwMode="auto">
            <a:xfrm>
              <a:off x="54102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8" name="Oval 157"/>
            <p:cNvSpPr/>
            <p:nvPr/>
          </p:nvSpPr>
          <p:spPr bwMode="auto">
            <a:xfrm>
              <a:off x="35814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9" name="Oval 158"/>
            <p:cNvSpPr/>
            <p:nvPr/>
          </p:nvSpPr>
          <p:spPr bwMode="auto">
            <a:xfrm>
              <a:off x="40386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0" name="Oval 159"/>
            <p:cNvSpPr/>
            <p:nvPr/>
          </p:nvSpPr>
          <p:spPr bwMode="auto">
            <a:xfrm>
              <a:off x="44958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1" name="Oval 160"/>
            <p:cNvSpPr/>
            <p:nvPr/>
          </p:nvSpPr>
          <p:spPr bwMode="auto">
            <a:xfrm>
              <a:off x="49530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2" name="Oval 161"/>
            <p:cNvSpPr/>
            <p:nvPr/>
          </p:nvSpPr>
          <p:spPr bwMode="auto">
            <a:xfrm>
              <a:off x="54102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3" name="Oval 212"/>
            <p:cNvSpPr/>
            <p:nvPr/>
          </p:nvSpPr>
          <p:spPr bwMode="auto">
            <a:xfrm>
              <a:off x="3810000" y="53340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4" name="Oval 213"/>
            <p:cNvSpPr/>
            <p:nvPr/>
          </p:nvSpPr>
          <p:spPr bwMode="auto">
            <a:xfrm>
              <a:off x="4267200" y="53340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5" name="Oval 214"/>
            <p:cNvSpPr/>
            <p:nvPr/>
          </p:nvSpPr>
          <p:spPr bwMode="auto">
            <a:xfrm>
              <a:off x="4724400" y="53340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6" name="Oval 215"/>
            <p:cNvSpPr/>
            <p:nvPr/>
          </p:nvSpPr>
          <p:spPr bwMode="auto">
            <a:xfrm>
              <a:off x="5181600" y="53340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9" name="Oval 218"/>
            <p:cNvSpPr/>
            <p:nvPr/>
          </p:nvSpPr>
          <p:spPr bwMode="auto">
            <a:xfrm>
              <a:off x="38100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1" name="Oval 220"/>
            <p:cNvSpPr/>
            <p:nvPr/>
          </p:nvSpPr>
          <p:spPr bwMode="auto">
            <a:xfrm>
              <a:off x="47244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2" name="Oval 221"/>
            <p:cNvSpPr/>
            <p:nvPr/>
          </p:nvSpPr>
          <p:spPr bwMode="auto">
            <a:xfrm>
              <a:off x="51816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5" name="Oval 224"/>
            <p:cNvSpPr/>
            <p:nvPr/>
          </p:nvSpPr>
          <p:spPr bwMode="auto">
            <a:xfrm>
              <a:off x="38100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7" name="Oval 226"/>
            <p:cNvSpPr/>
            <p:nvPr/>
          </p:nvSpPr>
          <p:spPr bwMode="auto">
            <a:xfrm>
              <a:off x="47244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8" name="Oval 227"/>
            <p:cNvSpPr/>
            <p:nvPr/>
          </p:nvSpPr>
          <p:spPr bwMode="auto">
            <a:xfrm>
              <a:off x="51816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1" name="Oval 230"/>
            <p:cNvSpPr/>
            <p:nvPr/>
          </p:nvSpPr>
          <p:spPr bwMode="auto">
            <a:xfrm>
              <a:off x="38100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2" name="Oval 231"/>
            <p:cNvSpPr/>
            <p:nvPr/>
          </p:nvSpPr>
          <p:spPr bwMode="auto">
            <a:xfrm>
              <a:off x="42672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3" name="Oval 232"/>
            <p:cNvSpPr/>
            <p:nvPr/>
          </p:nvSpPr>
          <p:spPr bwMode="auto">
            <a:xfrm>
              <a:off x="47244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4" name="Oval 233"/>
            <p:cNvSpPr/>
            <p:nvPr/>
          </p:nvSpPr>
          <p:spPr bwMode="auto">
            <a:xfrm>
              <a:off x="51816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7" name="Oval 236"/>
            <p:cNvSpPr/>
            <p:nvPr/>
          </p:nvSpPr>
          <p:spPr bwMode="auto">
            <a:xfrm>
              <a:off x="38100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8" name="Oval 237"/>
            <p:cNvSpPr/>
            <p:nvPr/>
          </p:nvSpPr>
          <p:spPr bwMode="auto">
            <a:xfrm>
              <a:off x="42672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9" name="Oval 238"/>
            <p:cNvSpPr/>
            <p:nvPr/>
          </p:nvSpPr>
          <p:spPr bwMode="auto">
            <a:xfrm>
              <a:off x="47244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0" name="Oval 239"/>
            <p:cNvSpPr/>
            <p:nvPr/>
          </p:nvSpPr>
          <p:spPr bwMode="auto">
            <a:xfrm>
              <a:off x="51816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66" name="TextBox 65"/>
            <p:cNvSpPr txBox="1"/>
            <p:nvPr/>
          </p:nvSpPr>
          <p:spPr>
            <a:xfrm>
              <a:off x="4267200" y="51030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8</a:t>
              </a:r>
              <a:endParaRPr lang="en-US" sz="700" b="1" dirty="0">
                <a:solidFill>
                  <a:schemeClr val="bg1"/>
                </a:solidFill>
              </a:endParaRPr>
            </a:p>
          </p:txBody>
        </p:sp>
        <p:sp>
          <p:nvSpPr>
            <p:cNvPr id="71" name="TextBox 70"/>
            <p:cNvSpPr txBox="1"/>
            <p:nvPr/>
          </p:nvSpPr>
          <p:spPr>
            <a:xfrm>
              <a:off x="38100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13</a:t>
              </a:r>
              <a:endParaRPr lang="en-US" sz="700" b="1" dirty="0">
                <a:solidFill>
                  <a:schemeClr val="bg1"/>
                </a:solidFill>
              </a:endParaRPr>
            </a:p>
          </p:txBody>
        </p:sp>
        <p:sp>
          <p:nvSpPr>
            <p:cNvPr id="72" name="TextBox 71"/>
            <p:cNvSpPr txBox="1"/>
            <p:nvPr/>
          </p:nvSpPr>
          <p:spPr>
            <a:xfrm>
              <a:off x="42672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14</a:t>
              </a:r>
              <a:endParaRPr lang="en-US" sz="700" b="1" dirty="0">
                <a:solidFill>
                  <a:schemeClr val="bg1"/>
                </a:solidFill>
              </a:endParaRPr>
            </a:p>
          </p:txBody>
        </p:sp>
        <p:sp>
          <p:nvSpPr>
            <p:cNvPr id="73" name="TextBox 72"/>
            <p:cNvSpPr txBox="1"/>
            <p:nvPr/>
          </p:nvSpPr>
          <p:spPr>
            <a:xfrm>
              <a:off x="47244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15</a:t>
              </a:r>
              <a:endParaRPr lang="en-US" sz="700" b="1" dirty="0">
                <a:solidFill>
                  <a:schemeClr val="bg1"/>
                </a:solidFill>
              </a:endParaRPr>
            </a:p>
          </p:txBody>
        </p:sp>
        <p:sp>
          <p:nvSpPr>
            <p:cNvPr id="78" name="TextBox 77"/>
            <p:cNvSpPr txBox="1"/>
            <p:nvPr/>
          </p:nvSpPr>
          <p:spPr>
            <a:xfrm>
              <a:off x="42672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20</a:t>
              </a:r>
              <a:endParaRPr lang="en-US" sz="700" b="1" dirty="0">
                <a:solidFill>
                  <a:schemeClr val="bg1"/>
                </a:solidFill>
              </a:endParaRPr>
            </a:p>
          </p:txBody>
        </p:sp>
        <p:sp>
          <p:nvSpPr>
            <p:cNvPr id="147" name="Oval 146"/>
            <p:cNvSpPr/>
            <p:nvPr/>
          </p:nvSpPr>
          <p:spPr bwMode="auto">
            <a:xfrm>
              <a:off x="40386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8" name="Oval 147"/>
            <p:cNvSpPr/>
            <p:nvPr/>
          </p:nvSpPr>
          <p:spPr bwMode="auto">
            <a:xfrm>
              <a:off x="44958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0" name="Oval 219"/>
            <p:cNvSpPr/>
            <p:nvPr/>
          </p:nvSpPr>
          <p:spPr bwMode="auto">
            <a:xfrm>
              <a:off x="42672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6" name="Oval 225"/>
            <p:cNvSpPr/>
            <p:nvPr/>
          </p:nvSpPr>
          <p:spPr bwMode="auto">
            <a:xfrm>
              <a:off x="42672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Boxes</a:t>
            </a:r>
            <a:br>
              <a:rPr lang="en-US" dirty="0" smtClean="0"/>
            </a:br>
            <a:r>
              <a:rPr lang="en-US" sz="1600" dirty="0" smtClean="0"/>
              <a:t>(Cell- vs. Face-Centered Data Layout)</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49</a:t>
            </a:fld>
            <a:endParaRPr lang="en-US"/>
          </a:p>
        </p:txBody>
      </p:sp>
      <p:grpSp>
        <p:nvGrpSpPr>
          <p:cNvPr id="3" name="Group 96"/>
          <p:cNvGrpSpPr/>
          <p:nvPr/>
        </p:nvGrpSpPr>
        <p:grpSpPr>
          <a:xfrm>
            <a:off x="3198018" y="3121817"/>
            <a:ext cx="2745582" cy="2745583"/>
            <a:chOff x="73818" y="1981200"/>
            <a:chExt cx="2745582" cy="2745583"/>
          </a:xfrm>
        </p:grpSpPr>
        <p:sp>
          <p:nvSpPr>
            <p:cNvPr id="98" name="Rectangle 97"/>
            <p:cNvSpPr/>
            <p:nvPr/>
          </p:nvSpPr>
          <p:spPr bwMode="auto">
            <a:xfrm>
              <a:off x="76200" y="1981200"/>
              <a:ext cx="2743200" cy="2743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9" name="Rectangle 98"/>
            <p:cNvSpPr/>
            <p:nvPr/>
          </p:nvSpPr>
          <p:spPr bwMode="auto">
            <a:xfrm>
              <a:off x="533400" y="2438400"/>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0" name="Straight Connector 99"/>
            <p:cNvCxnSpPr/>
            <p:nvPr/>
          </p:nvCxnSpPr>
          <p:spPr bwMode="auto">
            <a:xfrm rot="5400000">
              <a:off x="-1296988"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rot="5400000">
              <a:off x="-381794"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rot="5400000">
              <a:off x="3048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3" name="Straight Connector 102"/>
            <p:cNvCxnSpPr/>
            <p:nvPr/>
          </p:nvCxnSpPr>
          <p:spPr bwMode="auto">
            <a:xfrm rot="5400000">
              <a:off x="3048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4" name="Straight Connector 103"/>
            <p:cNvCxnSpPr/>
            <p:nvPr/>
          </p:nvCxnSpPr>
          <p:spPr bwMode="auto">
            <a:xfrm rot="5400000">
              <a:off x="754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7620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6" name="Straight Connector 105"/>
            <p:cNvCxnSpPr/>
            <p:nvPr/>
          </p:nvCxnSpPr>
          <p:spPr bwMode="auto">
            <a:xfrm rot="5400000">
              <a:off x="7620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7" name="Straight Connector 106"/>
            <p:cNvCxnSpPr/>
            <p:nvPr/>
          </p:nvCxnSpPr>
          <p:spPr bwMode="auto">
            <a:xfrm rot="5400000">
              <a:off x="5326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rot="5400000">
              <a:off x="12192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9" name="Straight Connector 108"/>
            <p:cNvCxnSpPr/>
            <p:nvPr/>
          </p:nvCxnSpPr>
          <p:spPr bwMode="auto">
            <a:xfrm rot="5400000">
              <a:off x="12192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0" name="Straight Connector 109"/>
            <p:cNvCxnSpPr/>
            <p:nvPr/>
          </p:nvCxnSpPr>
          <p:spPr bwMode="auto">
            <a:xfrm rot="5400000">
              <a:off x="9898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rot="5400000">
              <a:off x="16764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2" name="Straight Connector 111"/>
            <p:cNvCxnSpPr/>
            <p:nvPr/>
          </p:nvCxnSpPr>
          <p:spPr bwMode="auto">
            <a:xfrm rot="5400000">
              <a:off x="16764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3" name="Straight Connector 112"/>
            <p:cNvCxnSpPr/>
            <p:nvPr/>
          </p:nvCxnSpPr>
          <p:spPr bwMode="auto">
            <a:xfrm rot="5400000">
              <a:off x="14470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rot="5400000">
              <a:off x="21336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5" name="Straight Connector 114"/>
            <p:cNvCxnSpPr/>
            <p:nvPr/>
          </p:nvCxnSpPr>
          <p:spPr bwMode="auto">
            <a:xfrm rot="5400000">
              <a:off x="21336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6" name="Straight Connector 115"/>
            <p:cNvCxnSpPr/>
            <p:nvPr/>
          </p:nvCxnSpPr>
          <p:spPr bwMode="auto">
            <a:xfrm rot="5400000">
              <a:off x="1447006"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7" name="Straight Connector 116"/>
            <p:cNvCxnSpPr/>
            <p:nvPr/>
          </p:nvCxnSpPr>
          <p:spPr bwMode="auto">
            <a:xfrm>
              <a:off x="74613" y="4725195"/>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8" name="Straight Connector 117"/>
            <p:cNvCxnSpPr/>
            <p:nvPr/>
          </p:nvCxnSpPr>
          <p:spPr bwMode="auto">
            <a:xfrm>
              <a:off x="531813" y="42672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4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0" name="Straight Connector 119"/>
            <p:cNvCxnSpPr/>
            <p:nvPr/>
          </p:nvCxnSpPr>
          <p:spPr bwMode="auto">
            <a:xfrm>
              <a:off x="2360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1" name="Straight Connector 120"/>
            <p:cNvCxnSpPr/>
            <p:nvPr/>
          </p:nvCxnSpPr>
          <p:spPr bwMode="auto">
            <a:xfrm>
              <a:off x="531813" y="38100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74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3" name="Straight Connector 122"/>
            <p:cNvCxnSpPr/>
            <p:nvPr/>
          </p:nvCxnSpPr>
          <p:spPr bwMode="auto">
            <a:xfrm>
              <a:off x="2360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4" name="Straight Connector 123"/>
            <p:cNvCxnSpPr/>
            <p:nvPr/>
          </p:nvCxnSpPr>
          <p:spPr bwMode="auto">
            <a:xfrm>
              <a:off x="531813" y="33528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74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6" name="Straight Connector 125"/>
            <p:cNvCxnSpPr/>
            <p:nvPr/>
          </p:nvCxnSpPr>
          <p:spPr bwMode="auto">
            <a:xfrm>
              <a:off x="2360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7" name="Straight Connector 126"/>
            <p:cNvCxnSpPr/>
            <p:nvPr/>
          </p:nvCxnSpPr>
          <p:spPr bwMode="auto">
            <a:xfrm>
              <a:off x="531813" y="28956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74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9" name="Straight Connector 128"/>
            <p:cNvCxnSpPr/>
            <p:nvPr/>
          </p:nvCxnSpPr>
          <p:spPr bwMode="auto">
            <a:xfrm>
              <a:off x="2360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0" name="Straight Connector 129"/>
            <p:cNvCxnSpPr/>
            <p:nvPr/>
          </p:nvCxnSpPr>
          <p:spPr bwMode="auto">
            <a:xfrm>
              <a:off x="531813" y="24384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74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2" name="Straight Connector 131"/>
            <p:cNvCxnSpPr/>
            <p:nvPr/>
          </p:nvCxnSpPr>
          <p:spPr bwMode="auto">
            <a:xfrm>
              <a:off x="2360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3" name="Straight Connector 132"/>
            <p:cNvCxnSpPr/>
            <p:nvPr/>
          </p:nvCxnSpPr>
          <p:spPr bwMode="auto">
            <a:xfrm>
              <a:off x="74613" y="1981201"/>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grpSp>
      <p:sp>
        <p:nvSpPr>
          <p:cNvPr id="62" name="TextBox 61"/>
          <p:cNvSpPr txBox="1"/>
          <p:nvPr/>
        </p:nvSpPr>
        <p:spPr>
          <a:xfrm>
            <a:off x="56388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4</a:t>
            </a:r>
            <a:endParaRPr lang="en-US" sz="700" b="1" dirty="0">
              <a:solidFill>
                <a:schemeClr val="bg1"/>
              </a:solidFill>
            </a:endParaRPr>
          </a:p>
        </p:txBody>
      </p:sp>
      <p:sp>
        <p:nvSpPr>
          <p:cNvPr id="63" name="TextBox 62"/>
          <p:cNvSpPr txBox="1"/>
          <p:nvPr/>
        </p:nvSpPr>
        <p:spPr>
          <a:xfrm>
            <a:off x="33528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5</a:t>
            </a:r>
            <a:endParaRPr lang="en-US" sz="700" b="1" dirty="0">
              <a:solidFill>
                <a:schemeClr val="bg1"/>
              </a:solidFill>
            </a:endParaRPr>
          </a:p>
        </p:txBody>
      </p:sp>
      <p:sp>
        <p:nvSpPr>
          <p:cNvPr id="68" name="TextBox 67"/>
          <p:cNvSpPr txBox="1"/>
          <p:nvPr/>
        </p:nvSpPr>
        <p:spPr>
          <a:xfrm>
            <a:off x="56388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10</a:t>
            </a:r>
            <a:endParaRPr lang="en-US" sz="700" b="1" dirty="0">
              <a:solidFill>
                <a:schemeClr val="bg1"/>
              </a:solidFill>
            </a:endParaRPr>
          </a:p>
        </p:txBody>
      </p:sp>
      <p:sp>
        <p:nvSpPr>
          <p:cNvPr id="69" name="TextBox 68"/>
          <p:cNvSpPr txBox="1"/>
          <p:nvPr/>
        </p:nvSpPr>
        <p:spPr>
          <a:xfrm>
            <a:off x="33528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11</a:t>
            </a:r>
            <a:endParaRPr lang="en-US" sz="700" b="1" dirty="0">
              <a:solidFill>
                <a:schemeClr val="bg1"/>
              </a:solidFill>
            </a:endParaRPr>
          </a:p>
        </p:txBody>
      </p:sp>
      <p:sp>
        <p:nvSpPr>
          <p:cNvPr id="74" name="TextBox 73"/>
          <p:cNvSpPr txBox="1"/>
          <p:nvPr/>
        </p:nvSpPr>
        <p:spPr>
          <a:xfrm>
            <a:off x="56388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16</a:t>
            </a:r>
            <a:endParaRPr lang="en-US" sz="700" b="1" dirty="0">
              <a:solidFill>
                <a:schemeClr val="bg1"/>
              </a:solidFill>
            </a:endParaRPr>
          </a:p>
        </p:txBody>
      </p:sp>
      <p:sp>
        <p:nvSpPr>
          <p:cNvPr id="75" name="TextBox 74"/>
          <p:cNvSpPr txBox="1"/>
          <p:nvPr/>
        </p:nvSpPr>
        <p:spPr>
          <a:xfrm>
            <a:off x="33528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17</a:t>
            </a:r>
            <a:endParaRPr lang="en-US" sz="700" b="1" dirty="0">
              <a:solidFill>
                <a:schemeClr val="bg1"/>
              </a:solidFill>
            </a:endParaRPr>
          </a:p>
        </p:txBody>
      </p:sp>
      <p:sp>
        <p:nvSpPr>
          <p:cNvPr id="80" name="TextBox 79"/>
          <p:cNvSpPr txBox="1"/>
          <p:nvPr/>
        </p:nvSpPr>
        <p:spPr>
          <a:xfrm>
            <a:off x="56388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22</a:t>
            </a:r>
            <a:endParaRPr lang="en-US" sz="700" b="1" dirty="0">
              <a:solidFill>
                <a:schemeClr val="bg1"/>
              </a:solidFill>
            </a:endParaRPr>
          </a:p>
        </p:txBody>
      </p:sp>
      <p:sp>
        <p:nvSpPr>
          <p:cNvPr id="81" name="TextBox 80"/>
          <p:cNvSpPr txBox="1"/>
          <p:nvPr/>
        </p:nvSpPr>
        <p:spPr>
          <a:xfrm>
            <a:off x="33528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23</a:t>
            </a:r>
            <a:endParaRPr lang="en-US" sz="700" b="1" dirty="0">
              <a:solidFill>
                <a:schemeClr val="bg1"/>
              </a:solidFill>
            </a:endParaRPr>
          </a:p>
        </p:txBody>
      </p:sp>
      <p:sp>
        <p:nvSpPr>
          <p:cNvPr id="82" name="TextBox 81"/>
          <p:cNvSpPr txBox="1"/>
          <p:nvPr/>
        </p:nvSpPr>
        <p:spPr>
          <a:xfrm>
            <a:off x="38100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24</a:t>
            </a:r>
            <a:endParaRPr lang="en-US" sz="700" b="1" dirty="0">
              <a:solidFill>
                <a:schemeClr val="bg1"/>
              </a:solidFill>
            </a:endParaRPr>
          </a:p>
        </p:txBody>
      </p:sp>
      <p:sp>
        <p:nvSpPr>
          <p:cNvPr id="83" name="TextBox 82"/>
          <p:cNvSpPr txBox="1"/>
          <p:nvPr/>
        </p:nvSpPr>
        <p:spPr>
          <a:xfrm>
            <a:off x="42672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25</a:t>
            </a:r>
            <a:endParaRPr lang="en-US" sz="700" b="1" dirty="0">
              <a:solidFill>
                <a:schemeClr val="bg1"/>
              </a:solidFill>
            </a:endParaRPr>
          </a:p>
        </p:txBody>
      </p:sp>
      <p:sp>
        <p:nvSpPr>
          <p:cNvPr id="84" name="TextBox 83"/>
          <p:cNvSpPr txBox="1"/>
          <p:nvPr/>
        </p:nvSpPr>
        <p:spPr>
          <a:xfrm>
            <a:off x="47244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26</a:t>
            </a:r>
            <a:endParaRPr lang="en-US" sz="700" b="1" dirty="0">
              <a:solidFill>
                <a:schemeClr val="bg1"/>
              </a:solidFill>
            </a:endParaRPr>
          </a:p>
        </p:txBody>
      </p:sp>
      <p:sp>
        <p:nvSpPr>
          <p:cNvPr id="85" name="TextBox 84"/>
          <p:cNvSpPr txBox="1"/>
          <p:nvPr/>
        </p:nvSpPr>
        <p:spPr>
          <a:xfrm>
            <a:off x="51816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27</a:t>
            </a:r>
            <a:endParaRPr lang="en-US" sz="700" b="1" dirty="0">
              <a:solidFill>
                <a:schemeClr val="bg1"/>
              </a:solidFill>
            </a:endParaRPr>
          </a:p>
        </p:txBody>
      </p:sp>
      <p:sp>
        <p:nvSpPr>
          <p:cNvPr id="86" name="TextBox 85"/>
          <p:cNvSpPr txBox="1"/>
          <p:nvPr/>
        </p:nvSpPr>
        <p:spPr>
          <a:xfrm>
            <a:off x="56388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28</a:t>
            </a:r>
            <a:endParaRPr lang="en-US" sz="700" b="1" dirty="0">
              <a:solidFill>
                <a:schemeClr val="bg1"/>
              </a:solidFill>
            </a:endParaRPr>
          </a:p>
        </p:txBody>
      </p:sp>
      <p:sp>
        <p:nvSpPr>
          <p:cNvPr id="87" name="TextBox 86"/>
          <p:cNvSpPr txBox="1"/>
          <p:nvPr/>
        </p:nvSpPr>
        <p:spPr>
          <a:xfrm>
            <a:off x="33528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-7</a:t>
            </a:r>
            <a:endParaRPr lang="en-US" sz="700" b="1" dirty="0">
              <a:solidFill>
                <a:schemeClr val="bg1"/>
              </a:solidFill>
            </a:endParaRPr>
          </a:p>
        </p:txBody>
      </p:sp>
      <p:sp>
        <p:nvSpPr>
          <p:cNvPr id="88" name="TextBox 87"/>
          <p:cNvSpPr txBox="1"/>
          <p:nvPr/>
        </p:nvSpPr>
        <p:spPr>
          <a:xfrm>
            <a:off x="38100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-6</a:t>
            </a:r>
            <a:endParaRPr lang="en-US" sz="700" b="1" dirty="0">
              <a:solidFill>
                <a:schemeClr val="bg1"/>
              </a:solidFill>
            </a:endParaRPr>
          </a:p>
        </p:txBody>
      </p:sp>
      <p:sp>
        <p:nvSpPr>
          <p:cNvPr id="89" name="TextBox 88"/>
          <p:cNvSpPr txBox="1"/>
          <p:nvPr/>
        </p:nvSpPr>
        <p:spPr>
          <a:xfrm>
            <a:off x="42672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-5</a:t>
            </a:r>
            <a:endParaRPr lang="en-US" sz="700" b="1" dirty="0">
              <a:solidFill>
                <a:schemeClr val="bg1"/>
              </a:solidFill>
            </a:endParaRPr>
          </a:p>
        </p:txBody>
      </p:sp>
      <p:sp>
        <p:nvSpPr>
          <p:cNvPr id="90" name="TextBox 89"/>
          <p:cNvSpPr txBox="1"/>
          <p:nvPr/>
        </p:nvSpPr>
        <p:spPr>
          <a:xfrm>
            <a:off x="47244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-4</a:t>
            </a:r>
            <a:endParaRPr lang="en-US" sz="700" b="1" dirty="0">
              <a:solidFill>
                <a:schemeClr val="bg1"/>
              </a:solidFill>
            </a:endParaRPr>
          </a:p>
        </p:txBody>
      </p:sp>
      <p:sp>
        <p:nvSpPr>
          <p:cNvPr id="91" name="TextBox 90"/>
          <p:cNvSpPr txBox="1"/>
          <p:nvPr/>
        </p:nvSpPr>
        <p:spPr>
          <a:xfrm>
            <a:off x="51816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a:t>
            </a:r>
            <a:endParaRPr lang="en-US" sz="700" b="1" dirty="0">
              <a:solidFill>
                <a:schemeClr val="bg1"/>
              </a:solidFill>
            </a:endParaRPr>
          </a:p>
        </p:txBody>
      </p:sp>
      <p:sp>
        <p:nvSpPr>
          <p:cNvPr id="92" name="TextBox 91"/>
          <p:cNvSpPr txBox="1"/>
          <p:nvPr/>
        </p:nvSpPr>
        <p:spPr>
          <a:xfrm>
            <a:off x="56388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a:t>
            </a:r>
            <a:endParaRPr lang="en-US" sz="700" b="1" dirty="0">
              <a:solidFill>
                <a:schemeClr val="bg1"/>
              </a:solidFill>
            </a:endParaRPr>
          </a:p>
        </p:txBody>
      </p:sp>
      <p:sp>
        <p:nvSpPr>
          <p:cNvPr id="93" name="TextBox 92"/>
          <p:cNvSpPr txBox="1"/>
          <p:nvPr/>
        </p:nvSpPr>
        <p:spPr>
          <a:xfrm>
            <a:off x="33528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a:t>
            </a:r>
            <a:endParaRPr lang="en-US" sz="700" b="1" dirty="0">
              <a:solidFill>
                <a:schemeClr val="bg1"/>
              </a:solidFill>
            </a:endParaRPr>
          </a:p>
        </p:txBody>
      </p:sp>
      <p:sp>
        <p:nvSpPr>
          <p:cNvPr id="138" name="Oval 137"/>
          <p:cNvSpPr/>
          <p:nvPr/>
        </p:nvSpPr>
        <p:spPr bwMode="auto">
          <a:xfrm>
            <a:off x="31242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4" name="Oval 143"/>
          <p:cNvSpPr/>
          <p:nvPr/>
        </p:nvSpPr>
        <p:spPr bwMode="auto">
          <a:xfrm>
            <a:off x="31242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0" name="Oval 149"/>
          <p:cNvSpPr/>
          <p:nvPr/>
        </p:nvSpPr>
        <p:spPr bwMode="auto">
          <a:xfrm>
            <a:off x="31242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6" name="Oval 155"/>
          <p:cNvSpPr/>
          <p:nvPr/>
        </p:nvSpPr>
        <p:spPr bwMode="auto">
          <a:xfrm>
            <a:off x="31242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7" name="Oval 156"/>
          <p:cNvSpPr/>
          <p:nvPr/>
        </p:nvSpPr>
        <p:spPr bwMode="auto">
          <a:xfrm>
            <a:off x="35814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8" name="Oval 157"/>
          <p:cNvSpPr/>
          <p:nvPr/>
        </p:nvSpPr>
        <p:spPr bwMode="auto">
          <a:xfrm>
            <a:off x="40386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9" name="Oval 158"/>
          <p:cNvSpPr/>
          <p:nvPr/>
        </p:nvSpPr>
        <p:spPr bwMode="auto">
          <a:xfrm>
            <a:off x="44958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0" name="Oval 159"/>
          <p:cNvSpPr/>
          <p:nvPr/>
        </p:nvSpPr>
        <p:spPr bwMode="auto">
          <a:xfrm>
            <a:off x="49530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1" name="Oval 160"/>
          <p:cNvSpPr/>
          <p:nvPr/>
        </p:nvSpPr>
        <p:spPr bwMode="auto">
          <a:xfrm>
            <a:off x="54102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2" name="Oval 161"/>
          <p:cNvSpPr/>
          <p:nvPr/>
        </p:nvSpPr>
        <p:spPr bwMode="auto">
          <a:xfrm>
            <a:off x="31242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3" name="Oval 162"/>
          <p:cNvSpPr/>
          <p:nvPr/>
        </p:nvSpPr>
        <p:spPr bwMode="auto">
          <a:xfrm>
            <a:off x="35814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4" name="Oval 163"/>
          <p:cNvSpPr/>
          <p:nvPr/>
        </p:nvSpPr>
        <p:spPr bwMode="auto">
          <a:xfrm>
            <a:off x="40386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5" name="Oval 164"/>
          <p:cNvSpPr/>
          <p:nvPr/>
        </p:nvSpPr>
        <p:spPr bwMode="auto">
          <a:xfrm>
            <a:off x="44958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700" b="1" dirty="0" smtClean="0">
                <a:solidFill>
                  <a:srgbClr val="FFFFFF"/>
                </a:solidFill>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6" name="Oval 165"/>
          <p:cNvSpPr/>
          <p:nvPr/>
        </p:nvSpPr>
        <p:spPr bwMode="auto">
          <a:xfrm>
            <a:off x="49530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7" name="Oval 166"/>
          <p:cNvSpPr/>
          <p:nvPr/>
        </p:nvSpPr>
        <p:spPr bwMode="auto">
          <a:xfrm>
            <a:off x="54102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8" name="Oval 167"/>
          <p:cNvSpPr/>
          <p:nvPr/>
        </p:nvSpPr>
        <p:spPr bwMode="auto">
          <a:xfrm>
            <a:off x="31242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0" name="Oval 209"/>
          <p:cNvSpPr/>
          <p:nvPr/>
        </p:nvSpPr>
        <p:spPr bwMode="auto">
          <a:xfrm>
            <a:off x="56388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1" name="Oval 210"/>
          <p:cNvSpPr/>
          <p:nvPr/>
        </p:nvSpPr>
        <p:spPr bwMode="auto">
          <a:xfrm>
            <a:off x="33528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6" name="Oval 215"/>
          <p:cNvSpPr/>
          <p:nvPr/>
        </p:nvSpPr>
        <p:spPr bwMode="auto">
          <a:xfrm>
            <a:off x="56388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7" name="Oval 216"/>
          <p:cNvSpPr/>
          <p:nvPr/>
        </p:nvSpPr>
        <p:spPr bwMode="auto">
          <a:xfrm>
            <a:off x="33528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2" name="Oval 221"/>
          <p:cNvSpPr/>
          <p:nvPr/>
        </p:nvSpPr>
        <p:spPr bwMode="auto">
          <a:xfrm>
            <a:off x="56388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3" name="Oval 222"/>
          <p:cNvSpPr/>
          <p:nvPr/>
        </p:nvSpPr>
        <p:spPr bwMode="auto">
          <a:xfrm>
            <a:off x="33528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8" name="Oval 227"/>
          <p:cNvSpPr/>
          <p:nvPr/>
        </p:nvSpPr>
        <p:spPr bwMode="auto">
          <a:xfrm>
            <a:off x="56388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9" name="Oval 228"/>
          <p:cNvSpPr/>
          <p:nvPr/>
        </p:nvSpPr>
        <p:spPr bwMode="auto">
          <a:xfrm>
            <a:off x="33528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4" name="Oval 233"/>
          <p:cNvSpPr/>
          <p:nvPr/>
        </p:nvSpPr>
        <p:spPr bwMode="auto">
          <a:xfrm>
            <a:off x="56388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1" name="Oval 240"/>
          <p:cNvSpPr/>
          <p:nvPr/>
        </p:nvSpPr>
        <p:spPr bwMode="auto">
          <a:xfrm>
            <a:off x="33528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2" name="Content Placeholder 2"/>
          <p:cNvSpPr>
            <a:spLocks noGrp="1"/>
          </p:cNvSpPr>
          <p:nvPr>
            <p:ph idx="1"/>
          </p:nvPr>
        </p:nvSpPr>
        <p:spPr>
          <a:xfrm>
            <a:off x="455613" y="1143001"/>
            <a:ext cx="8226425" cy="1676400"/>
          </a:xfrm>
        </p:spPr>
        <p:txBody>
          <a:bodyPr/>
          <a:lstStyle/>
          <a:p>
            <a:r>
              <a:rPr lang="en-US" sz="1800" dirty="0" smtClean="0"/>
              <a:t>With a little pointer arithmetic, the first </a:t>
            </a:r>
            <a:r>
              <a:rPr lang="en-US" sz="1800" b="1" dirty="0" smtClean="0">
                <a:solidFill>
                  <a:srgbClr val="0000FF"/>
                </a:solidFill>
              </a:rPr>
              <a:t>non-ghost zone </a:t>
            </a:r>
            <a:r>
              <a:rPr lang="en-US" sz="1800" dirty="0" smtClean="0"/>
              <a:t>cell or lower faces of that cell have coordinates (0,0,0)</a:t>
            </a:r>
          </a:p>
          <a:p>
            <a:r>
              <a:rPr lang="en-US" sz="1800" dirty="0" smtClean="0"/>
              <a:t>e.g.</a:t>
            </a:r>
          </a:p>
          <a:p>
            <a:pPr>
              <a:buNone/>
            </a:pPr>
            <a:r>
              <a:rPr lang="en-US" sz="1000" b="1" dirty="0" smtClean="0">
                <a:solidFill>
                  <a:srgbClr val="0000FF"/>
                </a:solidFill>
                <a:latin typeface="Lucida Console"/>
                <a:cs typeface="Lucida Console"/>
              </a:rPr>
              <a:t>	const double * __restrict__ </a:t>
            </a:r>
            <a:r>
              <a:rPr lang="en-US" sz="1000" b="1" dirty="0" err="1" smtClean="0">
                <a:solidFill>
                  <a:srgbClr val="0000FF"/>
                </a:solidFill>
                <a:latin typeface="Lucida Console"/>
                <a:cs typeface="Lucida Console"/>
              </a:rPr>
              <a:t>rhs</a:t>
            </a:r>
            <a:r>
              <a:rPr lang="en-US" sz="1000" b="1" dirty="0" smtClean="0">
                <a:solidFill>
                  <a:srgbClr val="0000FF"/>
                </a:solidFill>
                <a:latin typeface="Lucida Console"/>
                <a:cs typeface="Lucida Console"/>
              </a:rPr>
              <a:t> = level-&gt;</a:t>
            </a:r>
            <a:r>
              <a:rPr lang="en-US" sz="1000" b="1" dirty="0" err="1" smtClean="0">
                <a:solidFill>
                  <a:srgbClr val="0000FF"/>
                </a:solidFill>
                <a:latin typeface="Lucida Console"/>
                <a:cs typeface="Lucida Console"/>
              </a:rPr>
              <a:t>my_boxes[box].vectors[rhs_id</a:t>
            </a:r>
            <a:r>
              <a:rPr lang="en-US" sz="1000" b="1" dirty="0" smtClean="0">
                <a:solidFill>
                  <a:srgbClr val="0000FF"/>
                </a:solidFill>
                <a:latin typeface="Lucida Console"/>
                <a:cs typeface="Lucida Console"/>
              </a:rPr>
              <a:t>] + ghosts*(1+jStride+kStride);</a:t>
            </a:r>
          </a:p>
        </p:txBody>
      </p:sp>
      <p:sp>
        <p:nvSpPr>
          <p:cNvPr id="169" name="Oval 168"/>
          <p:cNvSpPr/>
          <p:nvPr/>
        </p:nvSpPr>
        <p:spPr bwMode="auto">
          <a:xfrm>
            <a:off x="3352800" y="5788817"/>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0" name="Oval 169"/>
          <p:cNvSpPr/>
          <p:nvPr/>
        </p:nvSpPr>
        <p:spPr bwMode="auto">
          <a:xfrm>
            <a:off x="38100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1" name="Oval 170"/>
          <p:cNvSpPr/>
          <p:nvPr/>
        </p:nvSpPr>
        <p:spPr bwMode="auto">
          <a:xfrm>
            <a:off x="42672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2" name="Oval 171"/>
          <p:cNvSpPr/>
          <p:nvPr/>
        </p:nvSpPr>
        <p:spPr bwMode="auto">
          <a:xfrm>
            <a:off x="47244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700" b="1" dirty="0" smtClean="0">
                <a:solidFill>
                  <a:srgbClr val="FFFFFF"/>
                </a:solidFill>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3" name="Oval 172"/>
          <p:cNvSpPr/>
          <p:nvPr/>
        </p:nvSpPr>
        <p:spPr bwMode="auto">
          <a:xfrm>
            <a:off x="51816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4" name="Oval 173"/>
          <p:cNvSpPr/>
          <p:nvPr/>
        </p:nvSpPr>
        <p:spPr bwMode="auto">
          <a:xfrm>
            <a:off x="56388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6" name="Rectangle 175"/>
          <p:cNvSpPr/>
          <p:nvPr/>
        </p:nvSpPr>
        <p:spPr bwMode="auto">
          <a:xfrm>
            <a:off x="3048000" y="3048000"/>
            <a:ext cx="2971800" cy="2971800"/>
          </a:xfrm>
          <a:prstGeom prst="rect">
            <a:avLst/>
          </a:prstGeom>
          <a:solidFill>
            <a:schemeClr val="bg1">
              <a:alpha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252" name="Group 251"/>
          <p:cNvGrpSpPr/>
          <p:nvPr/>
        </p:nvGrpSpPr>
        <p:grpSpPr>
          <a:xfrm>
            <a:off x="3657600" y="3581400"/>
            <a:ext cx="1830388" cy="1831183"/>
            <a:chOff x="7161212" y="3731417"/>
            <a:chExt cx="1830388" cy="1831183"/>
          </a:xfrm>
        </p:grpSpPr>
        <p:sp>
          <p:nvSpPr>
            <p:cNvPr id="179" name="Rectangle 178"/>
            <p:cNvSpPr/>
            <p:nvPr/>
          </p:nvSpPr>
          <p:spPr bwMode="auto">
            <a:xfrm>
              <a:off x="7162800" y="3731417"/>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81" name="Straight Connector 180"/>
            <p:cNvCxnSpPr/>
            <p:nvPr/>
          </p:nvCxnSpPr>
          <p:spPr bwMode="auto">
            <a:xfrm rot="5400000">
              <a:off x="62476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4" name="Straight Connector 183"/>
            <p:cNvCxnSpPr/>
            <p:nvPr/>
          </p:nvCxnSpPr>
          <p:spPr bwMode="auto">
            <a:xfrm rot="5400000">
              <a:off x="67048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87" name="Straight Connector 186"/>
            <p:cNvCxnSpPr/>
            <p:nvPr/>
          </p:nvCxnSpPr>
          <p:spPr bwMode="auto">
            <a:xfrm rot="5400000">
              <a:off x="71620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90" name="Straight Connector 189"/>
            <p:cNvCxnSpPr/>
            <p:nvPr/>
          </p:nvCxnSpPr>
          <p:spPr bwMode="auto">
            <a:xfrm rot="5400000">
              <a:off x="7619206" y="4645023"/>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7161213" y="55602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7161213" y="51030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04" name="Straight Connector 203"/>
            <p:cNvCxnSpPr/>
            <p:nvPr/>
          </p:nvCxnSpPr>
          <p:spPr bwMode="auto">
            <a:xfrm>
              <a:off x="7161213" y="46458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44" name="Straight Connector 243"/>
            <p:cNvCxnSpPr/>
            <p:nvPr/>
          </p:nvCxnSpPr>
          <p:spPr bwMode="auto">
            <a:xfrm>
              <a:off x="7161213" y="41886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47" name="Straight Connector 246"/>
            <p:cNvCxnSpPr/>
            <p:nvPr/>
          </p:nvCxnSpPr>
          <p:spPr bwMode="auto">
            <a:xfrm>
              <a:off x="7161213" y="3731418"/>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251" name="Straight Connector 250"/>
            <p:cNvCxnSpPr/>
            <p:nvPr/>
          </p:nvCxnSpPr>
          <p:spPr bwMode="auto">
            <a:xfrm rot="5400000">
              <a:off x="8076406" y="46474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grpSp>
      <p:grpSp>
        <p:nvGrpSpPr>
          <p:cNvPr id="175" name="Group 174"/>
          <p:cNvGrpSpPr/>
          <p:nvPr/>
        </p:nvGrpSpPr>
        <p:grpSpPr>
          <a:xfrm>
            <a:off x="3581400" y="3507583"/>
            <a:ext cx="1981200" cy="1981200"/>
            <a:chOff x="3581400" y="3507583"/>
            <a:chExt cx="1981200" cy="1981200"/>
          </a:xfrm>
        </p:grpSpPr>
        <p:sp>
          <p:nvSpPr>
            <p:cNvPr id="59" name="TextBox 58"/>
            <p:cNvSpPr txBox="1"/>
            <p:nvPr/>
          </p:nvSpPr>
          <p:spPr>
            <a:xfrm>
              <a:off x="42672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a:t>
              </a:r>
              <a:endParaRPr lang="en-US" sz="700" b="1" dirty="0">
                <a:solidFill>
                  <a:schemeClr val="bg1"/>
                </a:solidFill>
              </a:endParaRPr>
            </a:p>
          </p:txBody>
        </p:sp>
        <p:sp>
          <p:nvSpPr>
            <p:cNvPr id="60" name="TextBox 59"/>
            <p:cNvSpPr txBox="1"/>
            <p:nvPr/>
          </p:nvSpPr>
          <p:spPr>
            <a:xfrm>
              <a:off x="47244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a:t>
              </a:r>
              <a:endParaRPr lang="en-US" sz="700" b="1" dirty="0">
                <a:solidFill>
                  <a:schemeClr val="bg1"/>
                </a:solidFill>
              </a:endParaRPr>
            </a:p>
          </p:txBody>
        </p:sp>
        <p:sp>
          <p:nvSpPr>
            <p:cNvPr id="61" name="TextBox 60"/>
            <p:cNvSpPr txBox="1"/>
            <p:nvPr/>
          </p:nvSpPr>
          <p:spPr>
            <a:xfrm>
              <a:off x="51816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a:t>
              </a:r>
              <a:endParaRPr lang="en-US" sz="700" b="1" dirty="0">
                <a:solidFill>
                  <a:schemeClr val="bg1"/>
                </a:solidFill>
              </a:endParaRPr>
            </a:p>
          </p:txBody>
        </p:sp>
        <p:sp>
          <p:nvSpPr>
            <p:cNvPr id="64" name="TextBox 63"/>
            <p:cNvSpPr txBox="1"/>
            <p:nvPr/>
          </p:nvSpPr>
          <p:spPr>
            <a:xfrm>
              <a:off x="38100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6</a:t>
              </a:r>
              <a:endParaRPr lang="en-US" sz="700" b="1" dirty="0">
                <a:solidFill>
                  <a:schemeClr val="bg1"/>
                </a:solidFill>
              </a:endParaRPr>
            </a:p>
          </p:txBody>
        </p:sp>
        <p:sp>
          <p:nvSpPr>
            <p:cNvPr id="65" name="TextBox 64"/>
            <p:cNvSpPr txBox="1"/>
            <p:nvPr/>
          </p:nvSpPr>
          <p:spPr>
            <a:xfrm>
              <a:off x="42672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7</a:t>
              </a:r>
              <a:endParaRPr lang="en-US" sz="700" b="1" dirty="0">
                <a:solidFill>
                  <a:schemeClr val="bg1"/>
                </a:solidFill>
              </a:endParaRPr>
            </a:p>
          </p:txBody>
        </p:sp>
        <p:sp>
          <p:nvSpPr>
            <p:cNvPr id="67" name="TextBox 66"/>
            <p:cNvSpPr txBox="1"/>
            <p:nvPr/>
          </p:nvSpPr>
          <p:spPr>
            <a:xfrm>
              <a:off x="51816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9</a:t>
              </a:r>
              <a:endParaRPr lang="en-US" sz="700" b="1" dirty="0">
                <a:solidFill>
                  <a:schemeClr val="bg1"/>
                </a:solidFill>
              </a:endParaRPr>
            </a:p>
          </p:txBody>
        </p:sp>
        <p:sp>
          <p:nvSpPr>
            <p:cNvPr id="70" name="TextBox 69"/>
            <p:cNvSpPr txBox="1"/>
            <p:nvPr/>
          </p:nvSpPr>
          <p:spPr>
            <a:xfrm>
              <a:off x="38100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12</a:t>
              </a:r>
              <a:endParaRPr lang="en-US" sz="700" b="1" dirty="0">
                <a:solidFill>
                  <a:schemeClr val="bg1"/>
                </a:solidFill>
              </a:endParaRPr>
            </a:p>
          </p:txBody>
        </p:sp>
        <p:sp>
          <p:nvSpPr>
            <p:cNvPr id="76" name="TextBox 75"/>
            <p:cNvSpPr txBox="1"/>
            <p:nvPr/>
          </p:nvSpPr>
          <p:spPr>
            <a:xfrm>
              <a:off x="38100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18</a:t>
              </a:r>
              <a:endParaRPr lang="en-US" sz="700" b="1" dirty="0">
                <a:solidFill>
                  <a:schemeClr val="bg1"/>
                </a:solidFill>
              </a:endParaRPr>
            </a:p>
          </p:txBody>
        </p:sp>
        <p:sp>
          <p:nvSpPr>
            <p:cNvPr id="77" name="TextBox 76"/>
            <p:cNvSpPr txBox="1"/>
            <p:nvPr/>
          </p:nvSpPr>
          <p:spPr>
            <a:xfrm>
              <a:off x="42672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19</a:t>
              </a:r>
              <a:endParaRPr lang="en-US" sz="700" b="1" dirty="0">
                <a:solidFill>
                  <a:schemeClr val="bg1"/>
                </a:solidFill>
              </a:endParaRPr>
            </a:p>
          </p:txBody>
        </p:sp>
        <p:sp>
          <p:nvSpPr>
            <p:cNvPr id="79" name="TextBox 78"/>
            <p:cNvSpPr txBox="1"/>
            <p:nvPr/>
          </p:nvSpPr>
          <p:spPr>
            <a:xfrm>
              <a:off x="51816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21</a:t>
              </a:r>
              <a:endParaRPr lang="en-US" sz="700" b="1" dirty="0">
                <a:solidFill>
                  <a:schemeClr val="bg1"/>
                </a:solidFill>
              </a:endParaRPr>
            </a:p>
          </p:txBody>
        </p:sp>
        <p:sp>
          <p:nvSpPr>
            <p:cNvPr id="5" name="TextBox 4"/>
            <p:cNvSpPr txBox="1"/>
            <p:nvPr/>
          </p:nvSpPr>
          <p:spPr>
            <a:xfrm>
              <a:off x="38100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0</a:t>
              </a:r>
              <a:endParaRPr lang="en-US" sz="700" b="1" dirty="0">
                <a:solidFill>
                  <a:schemeClr val="bg1"/>
                </a:solidFill>
              </a:endParaRPr>
            </a:p>
          </p:txBody>
        </p:sp>
        <p:sp>
          <p:nvSpPr>
            <p:cNvPr id="6" name="Oval 5"/>
            <p:cNvSpPr/>
            <p:nvPr/>
          </p:nvSpPr>
          <p:spPr bwMode="auto">
            <a:xfrm>
              <a:off x="35814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4" name="Oval 133"/>
            <p:cNvSpPr/>
            <p:nvPr/>
          </p:nvSpPr>
          <p:spPr bwMode="auto">
            <a:xfrm>
              <a:off x="40386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5" name="Oval 134"/>
            <p:cNvSpPr/>
            <p:nvPr/>
          </p:nvSpPr>
          <p:spPr bwMode="auto">
            <a:xfrm>
              <a:off x="44958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6" name="Oval 135"/>
            <p:cNvSpPr/>
            <p:nvPr/>
          </p:nvSpPr>
          <p:spPr bwMode="auto">
            <a:xfrm>
              <a:off x="49530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7" name="Oval 136"/>
            <p:cNvSpPr/>
            <p:nvPr/>
          </p:nvSpPr>
          <p:spPr bwMode="auto">
            <a:xfrm>
              <a:off x="54102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9" name="Oval 138"/>
            <p:cNvSpPr/>
            <p:nvPr/>
          </p:nvSpPr>
          <p:spPr bwMode="auto">
            <a:xfrm>
              <a:off x="35814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0" name="Oval 139"/>
            <p:cNvSpPr/>
            <p:nvPr/>
          </p:nvSpPr>
          <p:spPr bwMode="auto">
            <a:xfrm>
              <a:off x="40386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1" name="Oval 140"/>
            <p:cNvSpPr/>
            <p:nvPr/>
          </p:nvSpPr>
          <p:spPr bwMode="auto">
            <a:xfrm>
              <a:off x="44958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2" name="Oval 141"/>
            <p:cNvSpPr/>
            <p:nvPr/>
          </p:nvSpPr>
          <p:spPr bwMode="auto">
            <a:xfrm>
              <a:off x="49530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3" name="Oval 142"/>
            <p:cNvSpPr/>
            <p:nvPr/>
          </p:nvSpPr>
          <p:spPr bwMode="auto">
            <a:xfrm>
              <a:off x="54102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5" name="Oval 144"/>
            <p:cNvSpPr/>
            <p:nvPr/>
          </p:nvSpPr>
          <p:spPr bwMode="auto">
            <a:xfrm>
              <a:off x="35814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6" name="Oval 145"/>
            <p:cNvSpPr/>
            <p:nvPr/>
          </p:nvSpPr>
          <p:spPr bwMode="auto">
            <a:xfrm>
              <a:off x="40386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9" name="Oval 148"/>
            <p:cNvSpPr/>
            <p:nvPr/>
          </p:nvSpPr>
          <p:spPr bwMode="auto">
            <a:xfrm>
              <a:off x="54102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1" name="Oval 150"/>
            <p:cNvSpPr/>
            <p:nvPr/>
          </p:nvSpPr>
          <p:spPr bwMode="auto">
            <a:xfrm>
              <a:off x="35814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2" name="Oval 151"/>
            <p:cNvSpPr/>
            <p:nvPr/>
          </p:nvSpPr>
          <p:spPr bwMode="auto">
            <a:xfrm>
              <a:off x="40386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3" name="Oval 152"/>
            <p:cNvSpPr/>
            <p:nvPr/>
          </p:nvSpPr>
          <p:spPr bwMode="auto">
            <a:xfrm>
              <a:off x="44958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4" name="Oval 153"/>
            <p:cNvSpPr/>
            <p:nvPr/>
          </p:nvSpPr>
          <p:spPr bwMode="auto">
            <a:xfrm>
              <a:off x="49530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5" name="Oval 154"/>
            <p:cNvSpPr/>
            <p:nvPr/>
          </p:nvSpPr>
          <p:spPr bwMode="auto">
            <a:xfrm>
              <a:off x="54102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6" name="Oval 205"/>
            <p:cNvSpPr/>
            <p:nvPr/>
          </p:nvSpPr>
          <p:spPr bwMode="auto">
            <a:xfrm>
              <a:off x="38100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7" name="Oval 206"/>
            <p:cNvSpPr/>
            <p:nvPr/>
          </p:nvSpPr>
          <p:spPr bwMode="auto">
            <a:xfrm>
              <a:off x="42672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8" name="Oval 207"/>
            <p:cNvSpPr/>
            <p:nvPr/>
          </p:nvSpPr>
          <p:spPr bwMode="auto">
            <a:xfrm>
              <a:off x="47244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9" name="Oval 208"/>
            <p:cNvSpPr/>
            <p:nvPr/>
          </p:nvSpPr>
          <p:spPr bwMode="auto">
            <a:xfrm>
              <a:off x="51816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2" name="Oval 211"/>
            <p:cNvSpPr/>
            <p:nvPr/>
          </p:nvSpPr>
          <p:spPr bwMode="auto">
            <a:xfrm>
              <a:off x="38100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3" name="Oval 212"/>
            <p:cNvSpPr/>
            <p:nvPr/>
          </p:nvSpPr>
          <p:spPr bwMode="auto">
            <a:xfrm>
              <a:off x="42672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4" name="Oval 213"/>
            <p:cNvSpPr/>
            <p:nvPr/>
          </p:nvSpPr>
          <p:spPr bwMode="auto">
            <a:xfrm>
              <a:off x="47244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5" name="Oval 214"/>
            <p:cNvSpPr/>
            <p:nvPr/>
          </p:nvSpPr>
          <p:spPr bwMode="auto">
            <a:xfrm>
              <a:off x="51816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8" name="Oval 217"/>
            <p:cNvSpPr/>
            <p:nvPr/>
          </p:nvSpPr>
          <p:spPr bwMode="auto">
            <a:xfrm>
              <a:off x="38100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9" name="Oval 218"/>
            <p:cNvSpPr/>
            <p:nvPr/>
          </p:nvSpPr>
          <p:spPr bwMode="auto">
            <a:xfrm>
              <a:off x="42672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1" name="Oval 220"/>
            <p:cNvSpPr/>
            <p:nvPr/>
          </p:nvSpPr>
          <p:spPr bwMode="auto">
            <a:xfrm>
              <a:off x="51816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4" name="Oval 223"/>
            <p:cNvSpPr/>
            <p:nvPr/>
          </p:nvSpPr>
          <p:spPr bwMode="auto">
            <a:xfrm>
              <a:off x="38100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5" name="Oval 224"/>
            <p:cNvSpPr/>
            <p:nvPr/>
          </p:nvSpPr>
          <p:spPr bwMode="auto">
            <a:xfrm>
              <a:off x="42672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7" name="Oval 226"/>
            <p:cNvSpPr/>
            <p:nvPr/>
          </p:nvSpPr>
          <p:spPr bwMode="auto">
            <a:xfrm>
              <a:off x="51816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0" name="Oval 229"/>
            <p:cNvSpPr/>
            <p:nvPr/>
          </p:nvSpPr>
          <p:spPr bwMode="auto">
            <a:xfrm>
              <a:off x="38100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1" name="Oval 230"/>
            <p:cNvSpPr/>
            <p:nvPr/>
          </p:nvSpPr>
          <p:spPr bwMode="auto">
            <a:xfrm>
              <a:off x="42672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2" name="Oval 231"/>
            <p:cNvSpPr/>
            <p:nvPr/>
          </p:nvSpPr>
          <p:spPr bwMode="auto">
            <a:xfrm>
              <a:off x="47244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3" name="Oval 232"/>
            <p:cNvSpPr/>
            <p:nvPr/>
          </p:nvSpPr>
          <p:spPr bwMode="auto">
            <a:xfrm>
              <a:off x="51816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grpSp>
          <p:nvGrpSpPr>
            <p:cNvPr id="7" name="Group 253"/>
            <p:cNvGrpSpPr/>
            <p:nvPr/>
          </p:nvGrpSpPr>
          <p:grpSpPr>
            <a:xfrm>
              <a:off x="4267200" y="3733800"/>
              <a:ext cx="1066800" cy="1066800"/>
              <a:chOff x="3810000" y="3962400"/>
              <a:chExt cx="1066800" cy="1066800"/>
            </a:xfrm>
          </p:grpSpPr>
          <p:sp>
            <p:nvSpPr>
              <p:cNvPr id="66" name="TextBox 65"/>
              <p:cNvSpPr txBox="1"/>
              <p:nvPr/>
            </p:nvSpPr>
            <p:spPr>
              <a:xfrm>
                <a:off x="4267200" y="4876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8</a:t>
                </a:r>
                <a:endParaRPr lang="en-US" sz="700" b="1" dirty="0">
                  <a:solidFill>
                    <a:schemeClr val="bg1"/>
                  </a:solidFill>
                </a:endParaRPr>
              </a:p>
            </p:txBody>
          </p:sp>
          <p:sp>
            <p:nvSpPr>
              <p:cNvPr id="71" name="TextBox 70"/>
              <p:cNvSpPr txBox="1"/>
              <p:nvPr/>
            </p:nvSpPr>
            <p:spPr>
              <a:xfrm>
                <a:off x="3810000" y="4419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13</a:t>
                </a:r>
                <a:endParaRPr lang="en-US" sz="700" b="1" dirty="0">
                  <a:solidFill>
                    <a:schemeClr val="bg1"/>
                  </a:solidFill>
                </a:endParaRPr>
              </a:p>
            </p:txBody>
          </p:sp>
          <p:sp>
            <p:nvSpPr>
              <p:cNvPr id="72" name="TextBox 71"/>
              <p:cNvSpPr txBox="1"/>
              <p:nvPr/>
            </p:nvSpPr>
            <p:spPr>
              <a:xfrm>
                <a:off x="4267200" y="4419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14</a:t>
                </a:r>
                <a:endParaRPr lang="en-US" sz="700" b="1" dirty="0">
                  <a:solidFill>
                    <a:schemeClr val="bg1"/>
                  </a:solidFill>
                </a:endParaRPr>
              </a:p>
            </p:txBody>
          </p:sp>
          <p:sp>
            <p:nvSpPr>
              <p:cNvPr id="73" name="TextBox 72"/>
              <p:cNvSpPr txBox="1"/>
              <p:nvPr/>
            </p:nvSpPr>
            <p:spPr>
              <a:xfrm>
                <a:off x="4724400" y="4419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15</a:t>
                </a:r>
                <a:endParaRPr lang="en-US" sz="700" b="1" dirty="0">
                  <a:solidFill>
                    <a:schemeClr val="bg1"/>
                  </a:solidFill>
                </a:endParaRPr>
              </a:p>
            </p:txBody>
          </p:sp>
          <p:sp>
            <p:nvSpPr>
              <p:cNvPr id="78" name="TextBox 77"/>
              <p:cNvSpPr txBox="1"/>
              <p:nvPr/>
            </p:nvSpPr>
            <p:spPr>
              <a:xfrm>
                <a:off x="4267200" y="3962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20</a:t>
                </a:r>
                <a:endParaRPr lang="en-US" sz="700" b="1" dirty="0">
                  <a:solidFill>
                    <a:schemeClr val="bg1"/>
                  </a:solidFill>
                </a:endParaRPr>
              </a:p>
            </p:txBody>
          </p:sp>
          <p:sp>
            <p:nvSpPr>
              <p:cNvPr id="147" name="Oval 146"/>
              <p:cNvSpPr/>
              <p:nvPr/>
            </p:nvSpPr>
            <p:spPr bwMode="auto">
              <a:xfrm>
                <a:off x="4038600" y="4419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8" name="Oval 147"/>
              <p:cNvSpPr/>
              <p:nvPr/>
            </p:nvSpPr>
            <p:spPr bwMode="auto">
              <a:xfrm>
                <a:off x="4495800" y="4419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0" name="Oval 219"/>
              <p:cNvSpPr/>
              <p:nvPr/>
            </p:nvSpPr>
            <p:spPr bwMode="auto">
              <a:xfrm>
                <a:off x="4267200" y="4650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6" name="Oval 225"/>
              <p:cNvSpPr/>
              <p:nvPr/>
            </p:nvSpPr>
            <p:spPr bwMode="auto">
              <a:xfrm>
                <a:off x="4267200" y="4193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a new Top500</a:t>
            </a:r>
            <a:endParaRPr lang="en-US" dirty="0"/>
          </a:p>
        </p:txBody>
      </p:sp>
      <p:sp>
        <p:nvSpPr>
          <p:cNvPr id="3" name="Content Placeholder 2"/>
          <p:cNvSpPr>
            <a:spLocks noGrp="1"/>
          </p:cNvSpPr>
          <p:nvPr>
            <p:ph idx="1"/>
          </p:nvPr>
        </p:nvSpPr>
        <p:spPr/>
        <p:txBody>
          <a:bodyPr/>
          <a:lstStyle/>
          <a:p>
            <a:r>
              <a:rPr lang="en-US" dirty="0" smtClean="0"/>
              <a:t>HPC Applications are increasingly built on scalable/hierarchical/recursive algorithms…</a:t>
            </a:r>
          </a:p>
          <a:p>
            <a:pPr lvl="1"/>
            <a:r>
              <a:rPr lang="en-US" sz="1500" dirty="0" smtClean="0"/>
              <a:t>FFT, Fast </a:t>
            </a:r>
            <a:r>
              <a:rPr lang="en-US" sz="1500" dirty="0" err="1" smtClean="0"/>
              <a:t>Multipole</a:t>
            </a:r>
            <a:r>
              <a:rPr lang="en-US" sz="1500" dirty="0" smtClean="0"/>
              <a:t> (FMM), Algebraic </a:t>
            </a:r>
            <a:r>
              <a:rPr lang="en-US" sz="1500" dirty="0" err="1" smtClean="0"/>
              <a:t>Multigrid</a:t>
            </a:r>
            <a:r>
              <a:rPr lang="en-US" sz="1500" dirty="0" smtClean="0"/>
              <a:t> (AMG), Geometric MG (GMG)</a:t>
            </a:r>
          </a:p>
          <a:p>
            <a:pPr lvl="1"/>
            <a:r>
              <a:rPr lang="en-US" sz="1500" dirty="0" smtClean="0"/>
              <a:t>any relevant benchmark should embody similar characteristics</a:t>
            </a:r>
          </a:p>
          <a:p>
            <a:r>
              <a:rPr lang="en-US" dirty="0" smtClean="0"/>
              <a:t>Create an algorithm that is understandable by CS grad students.  </a:t>
            </a:r>
          </a:p>
          <a:p>
            <a:pPr lvl="1"/>
            <a:r>
              <a:rPr lang="en-US" sz="1500" dirty="0" smtClean="0"/>
              <a:t>fosters focused CS research (optimization, runtimes, languages, programming models, architecture, etc…) on MG just as HPL focused research on DGEMM</a:t>
            </a:r>
          </a:p>
          <a:p>
            <a:r>
              <a:rPr lang="en-US" dirty="0" smtClean="0"/>
              <a:t>Do not specify the problem size or require a fixed matrix.  </a:t>
            </a:r>
          </a:p>
          <a:p>
            <a:pPr lvl="1"/>
            <a:r>
              <a:rPr lang="en-US" sz="1500" dirty="0" smtClean="0"/>
              <a:t>use weak-scaled problem generators</a:t>
            </a:r>
          </a:p>
          <a:p>
            <a:pPr lvl="1"/>
            <a:r>
              <a:rPr lang="en-US" sz="1500" dirty="0" smtClean="0"/>
              <a:t>include self-checking/verification</a:t>
            </a:r>
          </a:p>
          <a:p>
            <a:r>
              <a:rPr lang="en-US" dirty="0" smtClean="0"/>
              <a:t>Specify the algorithm (math), but leave the implementation free.  </a:t>
            </a:r>
          </a:p>
          <a:p>
            <a:pPr lvl="1"/>
            <a:r>
              <a:rPr lang="en-US" sz="1500" dirty="0" smtClean="0"/>
              <a:t>submissions may change the implementation, programming model, language, etc…, </a:t>
            </a:r>
          </a:p>
          <a:p>
            <a:pPr lvl="1"/>
            <a:r>
              <a:rPr lang="en-US" sz="1500" dirty="0" smtClean="0"/>
              <a:t>submissions may not change the algorithm or math (e.g. the smoother)</a:t>
            </a:r>
          </a:p>
          <a:p>
            <a:r>
              <a:rPr lang="en-US" dirty="0" smtClean="0"/>
              <a:t>Reward systems that are tightly integrated</a:t>
            </a:r>
          </a:p>
          <a:p>
            <a:pPr lvl="1"/>
            <a:r>
              <a:rPr lang="en-US" sz="1500" dirty="0" smtClean="0"/>
              <a:t>provide an additional challenge to weak-scaled environments</a:t>
            </a:r>
          </a:p>
          <a:p>
            <a:pPr lvl="1">
              <a:buNone/>
            </a:pPr>
            <a:r>
              <a:rPr lang="en-US" sz="1500" dirty="0" smtClean="0"/>
              <a:t>	e.g. O(N) FP complexity with superliner communication complexity</a:t>
            </a:r>
          </a:p>
          <a:p>
            <a:pPr lvl="1"/>
            <a:r>
              <a:rPr lang="en-US" sz="1500" dirty="0" smtClean="0"/>
              <a:t>can penalize systems with massive numbers of compute nodes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Boxes</a:t>
            </a:r>
            <a:br>
              <a:rPr lang="en-US" dirty="0" smtClean="0"/>
            </a:br>
            <a:r>
              <a:rPr lang="en-US" sz="1600" dirty="0" smtClean="0"/>
              <a:t>(Cell- vs. Face-Centered Data Layout)</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50</a:t>
            </a:fld>
            <a:endParaRPr lang="en-US"/>
          </a:p>
        </p:txBody>
      </p:sp>
      <p:grpSp>
        <p:nvGrpSpPr>
          <p:cNvPr id="3" name="Group 96"/>
          <p:cNvGrpSpPr/>
          <p:nvPr/>
        </p:nvGrpSpPr>
        <p:grpSpPr>
          <a:xfrm>
            <a:off x="3198018" y="3121817"/>
            <a:ext cx="2745582" cy="2745583"/>
            <a:chOff x="73818" y="1981200"/>
            <a:chExt cx="2745582" cy="2745583"/>
          </a:xfrm>
        </p:grpSpPr>
        <p:sp>
          <p:nvSpPr>
            <p:cNvPr id="98" name="Rectangle 97"/>
            <p:cNvSpPr/>
            <p:nvPr/>
          </p:nvSpPr>
          <p:spPr bwMode="auto">
            <a:xfrm>
              <a:off x="76200" y="1981200"/>
              <a:ext cx="2743200" cy="2743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9" name="Rectangle 98"/>
            <p:cNvSpPr/>
            <p:nvPr/>
          </p:nvSpPr>
          <p:spPr bwMode="auto">
            <a:xfrm>
              <a:off x="533400" y="2438400"/>
              <a:ext cx="1828800" cy="18288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0" name="Straight Connector 99"/>
            <p:cNvCxnSpPr/>
            <p:nvPr/>
          </p:nvCxnSpPr>
          <p:spPr bwMode="auto">
            <a:xfrm rot="5400000">
              <a:off x="-1296988"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rot="5400000">
              <a:off x="-381794"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rot="5400000">
              <a:off x="3048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3" name="Straight Connector 102"/>
            <p:cNvCxnSpPr/>
            <p:nvPr/>
          </p:nvCxnSpPr>
          <p:spPr bwMode="auto">
            <a:xfrm rot="5400000">
              <a:off x="3048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4" name="Straight Connector 103"/>
            <p:cNvCxnSpPr/>
            <p:nvPr/>
          </p:nvCxnSpPr>
          <p:spPr bwMode="auto">
            <a:xfrm rot="5400000">
              <a:off x="754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7620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6" name="Straight Connector 105"/>
            <p:cNvCxnSpPr/>
            <p:nvPr/>
          </p:nvCxnSpPr>
          <p:spPr bwMode="auto">
            <a:xfrm rot="5400000">
              <a:off x="7620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7" name="Straight Connector 106"/>
            <p:cNvCxnSpPr/>
            <p:nvPr/>
          </p:nvCxnSpPr>
          <p:spPr bwMode="auto">
            <a:xfrm rot="5400000">
              <a:off x="5326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rot="5400000">
              <a:off x="12192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09" name="Straight Connector 108"/>
            <p:cNvCxnSpPr/>
            <p:nvPr/>
          </p:nvCxnSpPr>
          <p:spPr bwMode="auto">
            <a:xfrm rot="5400000">
              <a:off x="12192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0" name="Straight Connector 109"/>
            <p:cNvCxnSpPr/>
            <p:nvPr/>
          </p:nvCxnSpPr>
          <p:spPr bwMode="auto">
            <a:xfrm rot="5400000">
              <a:off x="9898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rot="5400000">
              <a:off x="16764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2" name="Straight Connector 111"/>
            <p:cNvCxnSpPr/>
            <p:nvPr/>
          </p:nvCxnSpPr>
          <p:spPr bwMode="auto">
            <a:xfrm rot="5400000">
              <a:off x="16764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3" name="Straight Connector 112"/>
            <p:cNvCxnSpPr/>
            <p:nvPr/>
          </p:nvCxnSpPr>
          <p:spPr bwMode="auto">
            <a:xfrm rot="5400000">
              <a:off x="1447006" y="3352006"/>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rot="5400000">
              <a:off x="2133600" y="2209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5" name="Straight Connector 114"/>
            <p:cNvCxnSpPr/>
            <p:nvPr/>
          </p:nvCxnSpPr>
          <p:spPr bwMode="auto">
            <a:xfrm rot="5400000">
              <a:off x="2133600" y="4495006"/>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6" name="Straight Connector 115"/>
            <p:cNvCxnSpPr/>
            <p:nvPr/>
          </p:nvCxnSpPr>
          <p:spPr bwMode="auto">
            <a:xfrm rot="5400000">
              <a:off x="1447006" y="3352006"/>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7" name="Straight Connector 116"/>
            <p:cNvCxnSpPr/>
            <p:nvPr/>
          </p:nvCxnSpPr>
          <p:spPr bwMode="auto">
            <a:xfrm>
              <a:off x="74613" y="4725195"/>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18" name="Straight Connector 117"/>
            <p:cNvCxnSpPr/>
            <p:nvPr/>
          </p:nvCxnSpPr>
          <p:spPr bwMode="auto">
            <a:xfrm>
              <a:off x="531813" y="42672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4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0" name="Straight Connector 119"/>
            <p:cNvCxnSpPr/>
            <p:nvPr/>
          </p:nvCxnSpPr>
          <p:spPr bwMode="auto">
            <a:xfrm>
              <a:off x="2360613" y="42664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1" name="Straight Connector 120"/>
            <p:cNvCxnSpPr/>
            <p:nvPr/>
          </p:nvCxnSpPr>
          <p:spPr bwMode="auto">
            <a:xfrm>
              <a:off x="531813" y="38100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74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3" name="Straight Connector 122"/>
            <p:cNvCxnSpPr/>
            <p:nvPr/>
          </p:nvCxnSpPr>
          <p:spPr bwMode="auto">
            <a:xfrm>
              <a:off x="2360613" y="38092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4" name="Straight Connector 123"/>
            <p:cNvCxnSpPr/>
            <p:nvPr/>
          </p:nvCxnSpPr>
          <p:spPr bwMode="auto">
            <a:xfrm>
              <a:off x="531813" y="33528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74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6" name="Straight Connector 125"/>
            <p:cNvCxnSpPr/>
            <p:nvPr/>
          </p:nvCxnSpPr>
          <p:spPr bwMode="auto">
            <a:xfrm>
              <a:off x="2360613" y="33520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7" name="Straight Connector 126"/>
            <p:cNvCxnSpPr/>
            <p:nvPr/>
          </p:nvCxnSpPr>
          <p:spPr bwMode="auto">
            <a:xfrm>
              <a:off x="531813" y="28956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74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29" name="Straight Connector 128"/>
            <p:cNvCxnSpPr/>
            <p:nvPr/>
          </p:nvCxnSpPr>
          <p:spPr bwMode="auto">
            <a:xfrm>
              <a:off x="2360613" y="28948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0" name="Straight Connector 129"/>
            <p:cNvCxnSpPr/>
            <p:nvPr/>
          </p:nvCxnSpPr>
          <p:spPr bwMode="auto">
            <a:xfrm>
              <a:off x="531813" y="2438401"/>
              <a:ext cx="1828800" cy="1588"/>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74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2" name="Straight Connector 131"/>
            <p:cNvCxnSpPr/>
            <p:nvPr/>
          </p:nvCxnSpPr>
          <p:spPr bwMode="auto">
            <a:xfrm>
              <a:off x="2360613" y="2437607"/>
              <a:ext cx="457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133" name="Straight Connector 132"/>
            <p:cNvCxnSpPr/>
            <p:nvPr/>
          </p:nvCxnSpPr>
          <p:spPr bwMode="auto">
            <a:xfrm>
              <a:off x="74613" y="1981201"/>
              <a:ext cx="2743200" cy="1588"/>
            </a:xfrm>
            <a:prstGeom prst="line">
              <a:avLst/>
            </a:prstGeom>
            <a:solidFill>
              <a:schemeClr val="accent1"/>
            </a:solidFill>
            <a:ln w="6350" cap="flat" cmpd="sng" algn="ctr">
              <a:solidFill>
                <a:schemeClr val="tx1"/>
              </a:solidFill>
              <a:prstDash val="dash"/>
              <a:round/>
              <a:headEnd type="none" w="med" len="med"/>
              <a:tailEnd type="none" w="med" len="med"/>
            </a:ln>
            <a:effectLst/>
          </p:spPr>
        </p:cxnSp>
      </p:grpSp>
      <p:sp>
        <p:nvSpPr>
          <p:cNvPr id="62" name="TextBox 61"/>
          <p:cNvSpPr txBox="1"/>
          <p:nvPr/>
        </p:nvSpPr>
        <p:spPr>
          <a:xfrm>
            <a:off x="56388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4</a:t>
            </a:r>
            <a:endParaRPr lang="en-US" sz="700" b="1" dirty="0">
              <a:solidFill>
                <a:schemeClr val="bg1"/>
              </a:solidFill>
            </a:endParaRPr>
          </a:p>
        </p:txBody>
      </p:sp>
      <p:sp>
        <p:nvSpPr>
          <p:cNvPr id="63" name="TextBox 62"/>
          <p:cNvSpPr txBox="1"/>
          <p:nvPr/>
        </p:nvSpPr>
        <p:spPr>
          <a:xfrm>
            <a:off x="3352800" y="46458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5</a:t>
            </a:r>
            <a:endParaRPr lang="en-US" sz="700" b="1" dirty="0">
              <a:solidFill>
                <a:schemeClr val="bg1"/>
              </a:solidFill>
            </a:endParaRPr>
          </a:p>
        </p:txBody>
      </p:sp>
      <p:sp>
        <p:nvSpPr>
          <p:cNvPr id="68" name="TextBox 67"/>
          <p:cNvSpPr txBox="1"/>
          <p:nvPr/>
        </p:nvSpPr>
        <p:spPr>
          <a:xfrm>
            <a:off x="56388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10</a:t>
            </a:r>
            <a:endParaRPr lang="en-US" sz="700" b="1" dirty="0">
              <a:solidFill>
                <a:schemeClr val="bg1"/>
              </a:solidFill>
            </a:endParaRPr>
          </a:p>
        </p:txBody>
      </p:sp>
      <p:sp>
        <p:nvSpPr>
          <p:cNvPr id="69" name="TextBox 68"/>
          <p:cNvSpPr txBox="1"/>
          <p:nvPr/>
        </p:nvSpPr>
        <p:spPr>
          <a:xfrm>
            <a:off x="3352800" y="41886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11</a:t>
            </a:r>
            <a:endParaRPr lang="en-US" sz="700" b="1" dirty="0">
              <a:solidFill>
                <a:schemeClr val="bg1"/>
              </a:solidFill>
            </a:endParaRPr>
          </a:p>
        </p:txBody>
      </p:sp>
      <p:sp>
        <p:nvSpPr>
          <p:cNvPr id="74" name="TextBox 73"/>
          <p:cNvSpPr txBox="1"/>
          <p:nvPr/>
        </p:nvSpPr>
        <p:spPr>
          <a:xfrm>
            <a:off x="56388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16</a:t>
            </a:r>
            <a:endParaRPr lang="en-US" sz="700" b="1" dirty="0">
              <a:solidFill>
                <a:schemeClr val="bg1"/>
              </a:solidFill>
            </a:endParaRPr>
          </a:p>
        </p:txBody>
      </p:sp>
      <p:sp>
        <p:nvSpPr>
          <p:cNvPr id="75" name="TextBox 74"/>
          <p:cNvSpPr txBox="1"/>
          <p:nvPr/>
        </p:nvSpPr>
        <p:spPr>
          <a:xfrm>
            <a:off x="3352800" y="37314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17</a:t>
            </a:r>
            <a:endParaRPr lang="en-US" sz="700" b="1" dirty="0">
              <a:solidFill>
                <a:schemeClr val="bg1"/>
              </a:solidFill>
            </a:endParaRPr>
          </a:p>
        </p:txBody>
      </p:sp>
      <p:sp>
        <p:nvSpPr>
          <p:cNvPr id="80" name="TextBox 79"/>
          <p:cNvSpPr txBox="1"/>
          <p:nvPr/>
        </p:nvSpPr>
        <p:spPr>
          <a:xfrm>
            <a:off x="56388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22</a:t>
            </a:r>
            <a:endParaRPr lang="en-US" sz="700" b="1" dirty="0">
              <a:solidFill>
                <a:schemeClr val="bg1"/>
              </a:solidFill>
            </a:endParaRPr>
          </a:p>
        </p:txBody>
      </p:sp>
      <p:sp>
        <p:nvSpPr>
          <p:cNvPr id="81" name="TextBox 80"/>
          <p:cNvSpPr txBox="1"/>
          <p:nvPr/>
        </p:nvSpPr>
        <p:spPr>
          <a:xfrm>
            <a:off x="3352800" y="3274217"/>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23</a:t>
            </a:r>
            <a:endParaRPr lang="en-US" sz="700" b="1" dirty="0">
              <a:solidFill>
                <a:schemeClr val="bg1"/>
              </a:solidFill>
            </a:endParaRPr>
          </a:p>
        </p:txBody>
      </p:sp>
      <p:sp>
        <p:nvSpPr>
          <p:cNvPr id="82" name="TextBox 81"/>
          <p:cNvSpPr txBox="1"/>
          <p:nvPr/>
        </p:nvSpPr>
        <p:spPr>
          <a:xfrm>
            <a:off x="38100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24</a:t>
            </a:r>
            <a:endParaRPr lang="en-US" sz="700" b="1" dirty="0">
              <a:solidFill>
                <a:schemeClr val="bg1"/>
              </a:solidFill>
            </a:endParaRPr>
          </a:p>
        </p:txBody>
      </p:sp>
      <p:sp>
        <p:nvSpPr>
          <p:cNvPr id="83" name="TextBox 82"/>
          <p:cNvSpPr txBox="1"/>
          <p:nvPr/>
        </p:nvSpPr>
        <p:spPr>
          <a:xfrm>
            <a:off x="42672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25</a:t>
            </a:r>
            <a:endParaRPr lang="en-US" sz="700" b="1" dirty="0">
              <a:solidFill>
                <a:schemeClr val="bg1"/>
              </a:solidFill>
            </a:endParaRPr>
          </a:p>
        </p:txBody>
      </p:sp>
      <p:sp>
        <p:nvSpPr>
          <p:cNvPr id="84" name="TextBox 83"/>
          <p:cNvSpPr txBox="1"/>
          <p:nvPr/>
        </p:nvSpPr>
        <p:spPr>
          <a:xfrm>
            <a:off x="47244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26</a:t>
            </a:r>
            <a:endParaRPr lang="en-US" sz="700" b="1" dirty="0">
              <a:solidFill>
                <a:schemeClr val="bg1"/>
              </a:solidFill>
            </a:endParaRPr>
          </a:p>
        </p:txBody>
      </p:sp>
      <p:sp>
        <p:nvSpPr>
          <p:cNvPr id="85" name="TextBox 84"/>
          <p:cNvSpPr txBox="1"/>
          <p:nvPr/>
        </p:nvSpPr>
        <p:spPr>
          <a:xfrm>
            <a:off x="51816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27</a:t>
            </a:r>
            <a:endParaRPr lang="en-US" sz="700" b="1" dirty="0">
              <a:solidFill>
                <a:schemeClr val="bg1"/>
              </a:solidFill>
            </a:endParaRPr>
          </a:p>
        </p:txBody>
      </p:sp>
      <p:sp>
        <p:nvSpPr>
          <p:cNvPr id="86" name="TextBox 85"/>
          <p:cNvSpPr txBox="1"/>
          <p:nvPr/>
        </p:nvSpPr>
        <p:spPr>
          <a:xfrm>
            <a:off x="5638800" y="3276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28</a:t>
            </a:r>
            <a:endParaRPr lang="en-US" sz="700" b="1" dirty="0">
              <a:solidFill>
                <a:schemeClr val="bg1"/>
              </a:solidFill>
            </a:endParaRPr>
          </a:p>
        </p:txBody>
      </p:sp>
      <p:sp>
        <p:nvSpPr>
          <p:cNvPr id="87" name="TextBox 86"/>
          <p:cNvSpPr txBox="1"/>
          <p:nvPr/>
        </p:nvSpPr>
        <p:spPr>
          <a:xfrm>
            <a:off x="3352800" y="5562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-7</a:t>
            </a:r>
            <a:endParaRPr lang="en-US" sz="700" b="1" dirty="0">
              <a:solidFill>
                <a:schemeClr val="bg1"/>
              </a:solidFill>
            </a:endParaRPr>
          </a:p>
        </p:txBody>
      </p:sp>
      <p:sp>
        <p:nvSpPr>
          <p:cNvPr id="89" name="TextBox 88"/>
          <p:cNvSpPr txBox="1"/>
          <p:nvPr/>
        </p:nvSpPr>
        <p:spPr>
          <a:xfrm>
            <a:off x="42672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-5</a:t>
            </a:r>
            <a:endParaRPr lang="en-US" sz="700" b="1" dirty="0">
              <a:solidFill>
                <a:schemeClr val="bg1"/>
              </a:solidFill>
            </a:endParaRPr>
          </a:p>
        </p:txBody>
      </p:sp>
      <p:sp>
        <p:nvSpPr>
          <p:cNvPr id="90" name="TextBox 89"/>
          <p:cNvSpPr txBox="1"/>
          <p:nvPr/>
        </p:nvSpPr>
        <p:spPr>
          <a:xfrm>
            <a:off x="47244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-4</a:t>
            </a:r>
            <a:endParaRPr lang="en-US" sz="700" b="1" dirty="0">
              <a:solidFill>
                <a:schemeClr val="bg1"/>
              </a:solidFill>
            </a:endParaRPr>
          </a:p>
        </p:txBody>
      </p:sp>
      <p:sp>
        <p:nvSpPr>
          <p:cNvPr id="91" name="TextBox 90"/>
          <p:cNvSpPr txBox="1"/>
          <p:nvPr/>
        </p:nvSpPr>
        <p:spPr>
          <a:xfrm>
            <a:off x="51816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a:t>
            </a:r>
            <a:endParaRPr lang="en-US" sz="700" b="1" dirty="0">
              <a:solidFill>
                <a:schemeClr val="bg1"/>
              </a:solidFill>
            </a:endParaRPr>
          </a:p>
        </p:txBody>
      </p:sp>
      <p:sp>
        <p:nvSpPr>
          <p:cNvPr id="92" name="TextBox 91"/>
          <p:cNvSpPr txBox="1"/>
          <p:nvPr/>
        </p:nvSpPr>
        <p:spPr>
          <a:xfrm>
            <a:off x="56388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a:t>
            </a:r>
            <a:endParaRPr lang="en-US" sz="700" b="1" dirty="0">
              <a:solidFill>
                <a:schemeClr val="bg1"/>
              </a:solidFill>
            </a:endParaRPr>
          </a:p>
        </p:txBody>
      </p:sp>
      <p:sp>
        <p:nvSpPr>
          <p:cNvPr id="138" name="Oval 137"/>
          <p:cNvSpPr/>
          <p:nvPr/>
        </p:nvSpPr>
        <p:spPr bwMode="auto">
          <a:xfrm>
            <a:off x="3124200" y="46458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4" name="Oval 143"/>
          <p:cNvSpPr/>
          <p:nvPr/>
        </p:nvSpPr>
        <p:spPr bwMode="auto">
          <a:xfrm>
            <a:off x="3124200" y="41886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0" name="Oval 149"/>
          <p:cNvSpPr/>
          <p:nvPr/>
        </p:nvSpPr>
        <p:spPr bwMode="auto">
          <a:xfrm>
            <a:off x="3124200" y="37314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6" name="Oval 155"/>
          <p:cNvSpPr/>
          <p:nvPr/>
        </p:nvSpPr>
        <p:spPr bwMode="auto">
          <a:xfrm>
            <a:off x="3124200" y="3274217"/>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7" name="Oval 156"/>
          <p:cNvSpPr/>
          <p:nvPr/>
        </p:nvSpPr>
        <p:spPr bwMode="auto">
          <a:xfrm>
            <a:off x="35814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8" name="Oval 157"/>
          <p:cNvSpPr/>
          <p:nvPr/>
        </p:nvSpPr>
        <p:spPr bwMode="auto">
          <a:xfrm>
            <a:off x="40386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9" name="Oval 158"/>
          <p:cNvSpPr/>
          <p:nvPr/>
        </p:nvSpPr>
        <p:spPr bwMode="auto">
          <a:xfrm>
            <a:off x="44958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0" name="Oval 159"/>
          <p:cNvSpPr/>
          <p:nvPr/>
        </p:nvSpPr>
        <p:spPr bwMode="auto">
          <a:xfrm>
            <a:off x="49530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1" name="Oval 160"/>
          <p:cNvSpPr/>
          <p:nvPr/>
        </p:nvSpPr>
        <p:spPr bwMode="auto">
          <a:xfrm>
            <a:off x="5410200" y="3276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2" name="Oval 161"/>
          <p:cNvSpPr/>
          <p:nvPr/>
        </p:nvSpPr>
        <p:spPr bwMode="auto">
          <a:xfrm>
            <a:off x="3124200" y="5562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3" name="Oval 162"/>
          <p:cNvSpPr/>
          <p:nvPr/>
        </p:nvSpPr>
        <p:spPr bwMode="auto">
          <a:xfrm>
            <a:off x="35814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4" name="Oval 163"/>
          <p:cNvSpPr/>
          <p:nvPr/>
        </p:nvSpPr>
        <p:spPr bwMode="auto">
          <a:xfrm>
            <a:off x="40386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5" name="Oval 164"/>
          <p:cNvSpPr/>
          <p:nvPr/>
        </p:nvSpPr>
        <p:spPr bwMode="auto">
          <a:xfrm>
            <a:off x="44958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700" b="1" dirty="0" smtClean="0">
                <a:solidFill>
                  <a:srgbClr val="FFFFFF"/>
                </a:solidFill>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6" name="Oval 165"/>
          <p:cNvSpPr/>
          <p:nvPr/>
        </p:nvSpPr>
        <p:spPr bwMode="auto">
          <a:xfrm>
            <a:off x="49530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7" name="Oval 166"/>
          <p:cNvSpPr/>
          <p:nvPr/>
        </p:nvSpPr>
        <p:spPr bwMode="auto">
          <a:xfrm>
            <a:off x="5410200" y="5564983"/>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68" name="Oval 167"/>
          <p:cNvSpPr/>
          <p:nvPr/>
        </p:nvSpPr>
        <p:spPr bwMode="auto">
          <a:xfrm>
            <a:off x="31242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0" name="Oval 209"/>
          <p:cNvSpPr/>
          <p:nvPr/>
        </p:nvSpPr>
        <p:spPr bwMode="auto">
          <a:xfrm>
            <a:off x="56388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1" name="Oval 210"/>
          <p:cNvSpPr/>
          <p:nvPr/>
        </p:nvSpPr>
        <p:spPr bwMode="auto">
          <a:xfrm>
            <a:off x="3352800" y="48768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6" name="Oval 215"/>
          <p:cNvSpPr/>
          <p:nvPr/>
        </p:nvSpPr>
        <p:spPr bwMode="auto">
          <a:xfrm>
            <a:off x="56388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7" name="Oval 216"/>
          <p:cNvSpPr/>
          <p:nvPr/>
        </p:nvSpPr>
        <p:spPr bwMode="auto">
          <a:xfrm>
            <a:off x="3352800" y="44196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2" name="Oval 221"/>
          <p:cNvSpPr/>
          <p:nvPr/>
        </p:nvSpPr>
        <p:spPr bwMode="auto">
          <a:xfrm>
            <a:off x="56388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3" name="Oval 222"/>
          <p:cNvSpPr/>
          <p:nvPr/>
        </p:nvSpPr>
        <p:spPr bwMode="auto">
          <a:xfrm>
            <a:off x="3352800" y="39624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8" name="Oval 227"/>
          <p:cNvSpPr/>
          <p:nvPr/>
        </p:nvSpPr>
        <p:spPr bwMode="auto">
          <a:xfrm>
            <a:off x="56388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9" name="Oval 228"/>
          <p:cNvSpPr/>
          <p:nvPr/>
        </p:nvSpPr>
        <p:spPr bwMode="auto">
          <a:xfrm>
            <a:off x="3352800" y="3505200"/>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4" name="Oval 233"/>
          <p:cNvSpPr/>
          <p:nvPr/>
        </p:nvSpPr>
        <p:spPr bwMode="auto">
          <a:xfrm>
            <a:off x="56388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1" name="Oval 240"/>
          <p:cNvSpPr/>
          <p:nvPr/>
        </p:nvSpPr>
        <p:spPr bwMode="auto">
          <a:xfrm>
            <a:off x="33528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42" name="Content Placeholder 2"/>
          <p:cNvSpPr>
            <a:spLocks noGrp="1"/>
          </p:cNvSpPr>
          <p:nvPr>
            <p:ph idx="1"/>
          </p:nvPr>
        </p:nvSpPr>
        <p:spPr>
          <a:xfrm>
            <a:off x="455613" y="1143001"/>
            <a:ext cx="8226425" cy="1676400"/>
          </a:xfrm>
        </p:spPr>
        <p:txBody>
          <a:bodyPr/>
          <a:lstStyle/>
          <a:p>
            <a:r>
              <a:rPr lang="en-US" sz="1800" dirty="0" smtClean="0"/>
              <a:t>A variable-coefficient 7-point stencil has asymmetric coefficient indexing</a:t>
            </a:r>
          </a:p>
          <a:p>
            <a:r>
              <a:rPr lang="en-US" sz="1800" dirty="0" smtClean="0"/>
              <a:t>observe that a stencil at </a:t>
            </a:r>
            <a:r>
              <a:rPr lang="en-US" sz="1800" dirty="0" err="1" smtClean="0"/>
              <a:t>x[ijk</a:t>
            </a:r>
            <a:r>
              <a:rPr lang="en-US" sz="1800" dirty="0" smtClean="0"/>
              <a:t>=0] uses…</a:t>
            </a:r>
          </a:p>
          <a:p>
            <a:pPr lvl="1"/>
            <a:r>
              <a:rPr lang="en-US" sz="1600" dirty="0" smtClean="0"/>
              <a:t>beta_i[0] and beta_i[1]</a:t>
            </a:r>
          </a:p>
          <a:p>
            <a:pPr lvl="1"/>
            <a:r>
              <a:rPr lang="en-US" sz="1600" dirty="0" smtClean="0"/>
              <a:t>beta_j[0] and beta_j[6]</a:t>
            </a:r>
          </a:p>
          <a:p>
            <a:pPr lvl="1"/>
            <a:r>
              <a:rPr lang="en-US" sz="1600" dirty="0" smtClean="0"/>
              <a:t>x[-1], x[1], x[-6], x[6], and x[0]</a:t>
            </a:r>
          </a:p>
        </p:txBody>
      </p:sp>
      <p:sp>
        <p:nvSpPr>
          <p:cNvPr id="169" name="Oval 168"/>
          <p:cNvSpPr/>
          <p:nvPr/>
        </p:nvSpPr>
        <p:spPr bwMode="auto">
          <a:xfrm>
            <a:off x="3352800" y="5788817"/>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0" name="Oval 169"/>
          <p:cNvSpPr/>
          <p:nvPr/>
        </p:nvSpPr>
        <p:spPr bwMode="auto">
          <a:xfrm>
            <a:off x="38100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1" name="Oval 170"/>
          <p:cNvSpPr/>
          <p:nvPr/>
        </p:nvSpPr>
        <p:spPr bwMode="auto">
          <a:xfrm>
            <a:off x="42672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2" name="Oval 171"/>
          <p:cNvSpPr/>
          <p:nvPr/>
        </p:nvSpPr>
        <p:spPr bwMode="auto">
          <a:xfrm>
            <a:off x="47244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700" b="1" dirty="0" smtClean="0">
                <a:solidFill>
                  <a:srgbClr val="FFFFFF"/>
                </a:solidFill>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3" name="Oval 172"/>
          <p:cNvSpPr/>
          <p:nvPr/>
        </p:nvSpPr>
        <p:spPr bwMode="auto">
          <a:xfrm>
            <a:off x="51816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74" name="Oval 173"/>
          <p:cNvSpPr/>
          <p:nvPr/>
        </p:nvSpPr>
        <p:spPr bwMode="auto">
          <a:xfrm>
            <a:off x="5638800" y="5791200"/>
            <a:ext cx="152400" cy="152400"/>
          </a:xfrm>
          <a:prstGeom prst="ellipse">
            <a:avLst/>
          </a:prstGeom>
          <a:solidFill>
            <a:srgbClr val="00804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60" name="TextBox 59"/>
          <p:cNvSpPr txBox="1"/>
          <p:nvPr/>
        </p:nvSpPr>
        <p:spPr>
          <a:xfrm>
            <a:off x="47244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a:t>
            </a:r>
            <a:endParaRPr lang="en-US" sz="700" b="1" dirty="0">
              <a:solidFill>
                <a:schemeClr val="bg1"/>
              </a:solidFill>
            </a:endParaRPr>
          </a:p>
        </p:txBody>
      </p:sp>
      <p:sp>
        <p:nvSpPr>
          <p:cNvPr id="61" name="TextBox 60"/>
          <p:cNvSpPr txBox="1"/>
          <p:nvPr/>
        </p:nvSpPr>
        <p:spPr>
          <a:xfrm>
            <a:off x="51816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3</a:t>
            </a:r>
            <a:endParaRPr lang="en-US" sz="700" b="1" dirty="0">
              <a:solidFill>
                <a:schemeClr val="bg1"/>
              </a:solidFill>
            </a:endParaRPr>
          </a:p>
        </p:txBody>
      </p:sp>
      <p:sp>
        <p:nvSpPr>
          <p:cNvPr id="65" name="TextBox 64"/>
          <p:cNvSpPr txBox="1"/>
          <p:nvPr/>
        </p:nvSpPr>
        <p:spPr>
          <a:xfrm>
            <a:off x="42672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7</a:t>
            </a:r>
            <a:endParaRPr lang="en-US" sz="700" b="1" dirty="0">
              <a:solidFill>
                <a:schemeClr val="bg1"/>
              </a:solidFill>
            </a:endParaRPr>
          </a:p>
        </p:txBody>
      </p:sp>
      <p:sp>
        <p:nvSpPr>
          <p:cNvPr id="67" name="TextBox 66"/>
          <p:cNvSpPr txBox="1"/>
          <p:nvPr/>
        </p:nvSpPr>
        <p:spPr>
          <a:xfrm>
            <a:off x="51816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9</a:t>
            </a:r>
            <a:endParaRPr lang="en-US" sz="700" b="1" dirty="0">
              <a:solidFill>
                <a:schemeClr val="bg1"/>
              </a:solidFill>
            </a:endParaRPr>
          </a:p>
        </p:txBody>
      </p:sp>
      <p:sp>
        <p:nvSpPr>
          <p:cNvPr id="70" name="TextBox 69"/>
          <p:cNvSpPr txBox="1"/>
          <p:nvPr/>
        </p:nvSpPr>
        <p:spPr>
          <a:xfrm>
            <a:off x="3810000" y="41910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12</a:t>
            </a:r>
            <a:endParaRPr lang="en-US" sz="700" b="1" dirty="0">
              <a:solidFill>
                <a:schemeClr val="bg1"/>
              </a:solidFill>
            </a:endParaRPr>
          </a:p>
        </p:txBody>
      </p:sp>
      <p:sp>
        <p:nvSpPr>
          <p:cNvPr id="76" name="TextBox 75"/>
          <p:cNvSpPr txBox="1"/>
          <p:nvPr/>
        </p:nvSpPr>
        <p:spPr>
          <a:xfrm>
            <a:off x="38100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18</a:t>
            </a:r>
            <a:endParaRPr lang="en-US" sz="700" b="1" dirty="0">
              <a:solidFill>
                <a:schemeClr val="bg1"/>
              </a:solidFill>
            </a:endParaRPr>
          </a:p>
        </p:txBody>
      </p:sp>
      <p:sp>
        <p:nvSpPr>
          <p:cNvPr id="77" name="TextBox 76"/>
          <p:cNvSpPr txBox="1"/>
          <p:nvPr/>
        </p:nvSpPr>
        <p:spPr>
          <a:xfrm>
            <a:off x="42672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19</a:t>
            </a:r>
            <a:endParaRPr lang="en-US" sz="700" b="1" dirty="0">
              <a:solidFill>
                <a:schemeClr val="bg1"/>
              </a:solidFill>
            </a:endParaRPr>
          </a:p>
        </p:txBody>
      </p:sp>
      <p:sp>
        <p:nvSpPr>
          <p:cNvPr id="79" name="TextBox 78"/>
          <p:cNvSpPr txBox="1"/>
          <p:nvPr/>
        </p:nvSpPr>
        <p:spPr>
          <a:xfrm>
            <a:off x="5181600" y="3733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21</a:t>
            </a:r>
            <a:endParaRPr lang="en-US" sz="700" b="1" dirty="0">
              <a:solidFill>
                <a:schemeClr val="bg1"/>
              </a:solidFill>
            </a:endParaRPr>
          </a:p>
        </p:txBody>
      </p:sp>
      <p:sp>
        <p:nvSpPr>
          <p:cNvPr id="135" name="Oval 134"/>
          <p:cNvSpPr/>
          <p:nvPr/>
        </p:nvSpPr>
        <p:spPr bwMode="auto">
          <a:xfrm>
            <a:off x="44958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6" name="Oval 135"/>
          <p:cNvSpPr/>
          <p:nvPr/>
        </p:nvSpPr>
        <p:spPr bwMode="auto">
          <a:xfrm>
            <a:off x="49530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7" name="Oval 136"/>
          <p:cNvSpPr/>
          <p:nvPr/>
        </p:nvSpPr>
        <p:spPr bwMode="auto">
          <a:xfrm>
            <a:off x="54102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9" name="Oval 138"/>
          <p:cNvSpPr/>
          <p:nvPr/>
        </p:nvSpPr>
        <p:spPr bwMode="auto">
          <a:xfrm>
            <a:off x="35814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0" name="Oval 139"/>
          <p:cNvSpPr/>
          <p:nvPr/>
        </p:nvSpPr>
        <p:spPr bwMode="auto">
          <a:xfrm>
            <a:off x="40386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1" name="Oval 140"/>
          <p:cNvSpPr/>
          <p:nvPr/>
        </p:nvSpPr>
        <p:spPr bwMode="auto">
          <a:xfrm>
            <a:off x="44958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2" name="Oval 141"/>
          <p:cNvSpPr/>
          <p:nvPr/>
        </p:nvSpPr>
        <p:spPr bwMode="auto">
          <a:xfrm>
            <a:off x="49530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3" name="Oval 142"/>
          <p:cNvSpPr/>
          <p:nvPr/>
        </p:nvSpPr>
        <p:spPr bwMode="auto">
          <a:xfrm>
            <a:off x="5410200" y="46482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5" name="Oval 144"/>
          <p:cNvSpPr/>
          <p:nvPr/>
        </p:nvSpPr>
        <p:spPr bwMode="auto">
          <a:xfrm>
            <a:off x="35814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6" name="Oval 145"/>
          <p:cNvSpPr/>
          <p:nvPr/>
        </p:nvSpPr>
        <p:spPr bwMode="auto">
          <a:xfrm>
            <a:off x="40386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9" name="Oval 148"/>
          <p:cNvSpPr/>
          <p:nvPr/>
        </p:nvSpPr>
        <p:spPr bwMode="auto">
          <a:xfrm>
            <a:off x="5410200" y="41910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1" name="Oval 150"/>
          <p:cNvSpPr/>
          <p:nvPr/>
        </p:nvSpPr>
        <p:spPr bwMode="auto">
          <a:xfrm>
            <a:off x="35814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2" name="Oval 151"/>
          <p:cNvSpPr/>
          <p:nvPr/>
        </p:nvSpPr>
        <p:spPr bwMode="auto">
          <a:xfrm>
            <a:off x="40386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3" name="Oval 152"/>
          <p:cNvSpPr/>
          <p:nvPr/>
        </p:nvSpPr>
        <p:spPr bwMode="auto">
          <a:xfrm>
            <a:off x="44958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4" name="Oval 153"/>
          <p:cNvSpPr/>
          <p:nvPr/>
        </p:nvSpPr>
        <p:spPr bwMode="auto">
          <a:xfrm>
            <a:off x="49530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55" name="Oval 154"/>
          <p:cNvSpPr/>
          <p:nvPr/>
        </p:nvSpPr>
        <p:spPr bwMode="auto">
          <a:xfrm>
            <a:off x="5410200" y="37338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7" name="Oval 206"/>
          <p:cNvSpPr/>
          <p:nvPr/>
        </p:nvSpPr>
        <p:spPr bwMode="auto">
          <a:xfrm>
            <a:off x="42672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8" name="Oval 207"/>
          <p:cNvSpPr/>
          <p:nvPr/>
        </p:nvSpPr>
        <p:spPr bwMode="auto">
          <a:xfrm>
            <a:off x="47244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9" name="Oval 208"/>
          <p:cNvSpPr/>
          <p:nvPr/>
        </p:nvSpPr>
        <p:spPr bwMode="auto">
          <a:xfrm>
            <a:off x="51816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3" name="Oval 212"/>
          <p:cNvSpPr/>
          <p:nvPr/>
        </p:nvSpPr>
        <p:spPr bwMode="auto">
          <a:xfrm>
            <a:off x="42672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4" name="Oval 213"/>
          <p:cNvSpPr/>
          <p:nvPr/>
        </p:nvSpPr>
        <p:spPr bwMode="auto">
          <a:xfrm>
            <a:off x="47244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5" name="Oval 214"/>
          <p:cNvSpPr/>
          <p:nvPr/>
        </p:nvSpPr>
        <p:spPr bwMode="auto">
          <a:xfrm>
            <a:off x="51816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8" name="Oval 217"/>
          <p:cNvSpPr/>
          <p:nvPr/>
        </p:nvSpPr>
        <p:spPr bwMode="auto">
          <a:xfrm>
            <a:off x="38100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12</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9" name="Oval 218"/>
          <p:cNvSpPr/>
          <p:nvPr/>
        </p:nvSpPr>
        <p:spPr bwMode="auto">
          <a:xfrm>
            <a:off x="42672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13</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1" name="Oval 220"/>
          <p:cNvSpPr/>
          <p:nvPr/>
        </p:nvSpPr>
        <p:spPr bwMode="auto">
          <a:xfrm>
            <a:off x="5181600" y="44219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4" name="Oval 223"/>
          <p:cNvSpPr/>
          <p:nvPr/>
        </p:nvSpPr>
        <p:spPr bwMode="auto">
          <a:xfrm>
            <a:off x="38100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18</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5" name="Oval 224"/>
          <p:cNvSpPr/>
          <p:nvPr/>
        </p:nvSpPr>
        <p:spPr bwMode="auto">
          <a:xfrm>
            <a:off x="42672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19</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7" name="Oval 226"/>
          <p:cNvSpPr/>
          <p:nvPr/>
        </p:nvSpPr>
        <p:spPr bwMode="auto">
          <a:xfrm>
            <a:off x="5181600" y="39647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0" name="Oval 229"/>
          <p:cNvSpPr/>
          <p:nvPr/>
        </p:nvSpPr>
        <p:spPr bwMode="auto">
          <a:xfrm>
            <a:off x="38100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1" name="Oval 230"/>
          <p:cNvSpPr/>
          <p:nvPr/>
        </p:nvSpPr>
        <p:spPr bwMode="auto">
          <a:xfrm>
            <a:off x="42672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2" name="Oval 231"/>
          <p:cNvSpPr/>
          <p:nvPr/>
        </p:nvSpPr>
        <p:spPr bwMode="auto">
          <a:xfrm>
            <a:off x="47244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33" name="Oval 232"/>
          <p:cNvSpPr/>
          <p:nvPr/>
        </p:nvSpPr>
        <p:spPr bwMode="auto">
          <a:xfrm>
            <a:off x="5181600" y="3507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27</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grpSp>
        <p:nvGrpSpPr>
          <p:cNvPr id="9" name="Group 253"/>
          <p:cNvGrpSpPr/>
          <p:nvPr/>
        </p:nvGrpSpPr>
        <p:grpSpPr>
          <a:xfrm>
            <a:off x="4267200" y="3733800"/>
            <a:ext cx="1066800" cy="1066800"/>
            <a:chOff x="3810000" y="3962400"/>
            <a:chExt cx="1066800" cy="1066800"/>
          </a:xfrm>
        </p:grpSpPr>
        <p:sp>
          <p:nvSpPr>
            <p:cNvPr id="66" name="TextBox 65"/>
            <p:cNvSpPr txBox="1"/>
            <p:nvPr/>
          </p:nvSpPr>
          <p:spPr>
            <a:xfrm>
              <a:off x="4267200" y="48768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8</a:t>
              </a:r>
              <a:endParaRPr lang="en-US" sz="700" b="1" dirty="0">
                <a:solidFill>
                  <a:schemeClr val="bg1"/>
                </a:solidFill>
              </a:endParaRPr>
            </a:p>
          </p:txBody>
        </p:sp>
        <p:sp>
          <p:nvSpPr>
            <p:cNvPr id="71" name="TextBox 70"/>
            <p:cNvSpPr txBox="1"/>
            <p:nvPr/>
          </p:nvSpPr>
          <p:spPr>
            <a:xfrm>
              <a:off x="3810000" y="4419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13</a:t>
              </a:r>
              <a:endParaRPr lang="en-US" sz="700" b="1" dirty="0">
                <a:solidFill>
                  <a:schemeClr val="bg1"/>
                </a:solidFill>
              </a:endParaRPr>
            </a:p>
          </p:txBody>
        </p:sp>
        <p:sp>
          <p:nvSpPr>
            <p:cNvPr id="72" name="TextBox 71"/>
            <p:cNvSpPr txBox="1"/>
            <p:nvPr/>
          </p:nvSpPr>
          <p:spPr>
            <a:xfrm>
              <a:off x="4267200" y="4419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14</a:t>
              </a:r>
              <a:endParaRPr lang="en-US" sz="700" b="1" dirty="0">
                <a:solidFill>
                  <a:schemeClr val="bg1"/>
                </a:solidFill>
              </a:endParaRPr>
            </a:p>
          </p:txBody>
        </p:sp>
        <p:sp>
          <p:nvSpPr>
            <p:cNvPr id="73" name="TextBox 72"/>
            <p:cNvSpPr txBox="1"/>
            <p:nvPr/>
          </p:nvSpPr>
          <p:spPr>
            <a:xfrm>
              <a:off x="4724400" y="44196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15</a:t>
              </a:r>
              <a:endParaRPr lang="en-US" sz="700" b="1" dirty="0">
                <a:solidFill>
                  <a:schemeClr val="bg1"/>
                </a:solidFill>
              </a:endParaRPr>
            </a:p>
          </p:txBody>
        </p:sp>
        <p:sp>
          <p:nvSpPr>
            <p:cNvPr id="78" name="TextBox 77"/>
            <p:cNvSpPr txBox="1"/>
            <p:nvPr/>
          </p:nvSpPr>
          <p:spPr>
            <a:xfrm>
              <a:off x="4267200" y="3962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20</a:t>
              </a:r>
              <a:endParaRPr lang="en-US" sz="700" b="1" dirty="0">
                <a:solidFill>
                  <a:schemeClr val="bg1"/>
                </a:solidFill>
              </a:endParaRPr>
            </a:p>
          </p:txBody>
        </p:sp>
        <p:sp>
          <p:nvSpPr>
            <p:cNvPr id="147" name="Oval 146"/>
            <p:cNvSpPr/>
            <p:nvPr/>
          </p:nvSpPr>
          <p:spPr bwMode="auto">
            <a:xfrm>
              <a:off x="4038600" y="4419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48" name="Oval 147"/>
            <p:cNvSpPr/>
            <p:nvPr/>
          </p:nvSpPr>
          <p:spPr bwMode="auto">
            <a:xfrm>
              <a:off x="4495800" y="44196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15</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0" name="Oval 219"/>
            <p:cNvSpPr/>
            <p:nvPr/>
          </p:nvSpPr>
          <p:spPr bwMode="auto">
            <a:xfrm>
              <a:off x="4267200" y="46505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14</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26" name="Oval 225"/>
            <p:cNvSpPr/>
            <p:nvPr/>
          </p:nvSpPr>
          <p:spPr bwMode="auto">
            <a:xfrm>
              <a:off x="4267200" y="4193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20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grpSp>
      <p:sp>
        <p:nvSpPr>
          <p:cNvPr id="176" name="Rectangle 175"/>
          <p:cNvSpPr/>
          <p:nvPr/>
        </p:nvSpPr>
        <p:spPr bwMode="auto">
          <a:xfrm>
            <a:off x="3048000" y="3048000"/>
            <a:ext cx="2971800" cy="2971800"/>
          </a:xfrm>
          <a:prstGeom prst="rect">
            <a:avLst/>
          </a:prstGeom>
          <a:solidFill>
            <a:schemeClr val="bg1">
              <a:alpha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175" name="Group 252"/>
          <p:cNvGrpSpPr/>
          <p:nvPr/>
        </p:nvGrpSpPr>
        <p:grpSpPr>
          <a:xfrm>
            <a:off x="3429000" y="4724400"/>
            <a:ext cx="914400" cy="914400"/>
            <a:chOff x="3429000" y="5486400"/>
            <a:chExt cx="914400" cy="914400"/>
          </a:xfrm>
        </p:grpSpPr>
        <p:cxnSp>
          <p:nvCxnSpPr>
            <p:cNvPr id="177" name="Straight Connector 176"/>
            <p:cNvCxnSpPr/>
            <p:nvPr/>
          </p:nvCxnSpPr>
          <p:spPr bwMode="auto">
            <a:xfrm>
              <a:off x="3429000" y="5943600"/>
              <a:ext cx="914400" cy="1588"/>
            </a:xfrm>
            <a:prstGeom prst="line">
              <a:avLst/>
            </a:prstGeom>
            <a:solidFill>
              <a:schemeClr val="accent1"/>
            </a:solidFill>
            <a:ln w="76200" cap="flat" cmpd="sng" algn="ctr">
              <a:solidFill>
                <a:schemeClr val="tx1"/>
              </a:solidFill>
              <a:prstDash val="solid"/>
              <a:round/>
              <a:headEnd type="oval" w="med" len="med"/>
              <a:tailEnd type="oval" w="med" len="med"/>
            </a:ln>
            <a:effectLst/>
          </p:spPr>
        </p:cxnSp>
        <p:cxnSp>
          <p:nvCxnSpPr>
            <p:cNvPr id="178" name="Straight Connector 177"/>
            <p:cNvCxnSpPr/>
            <p:nvPr/>
          </p:nvCxnSpPr>
          <p:spPr bwMode="auto">
            <a:xfrm>
              <a:off x="3886200" y="5486400"/>
              <a:ext cx="0" cy="457200"/>
            </a:xfrm>
            <a:prstGeom prst="line">
              <a:avLst/>
            </a:prstGeom>
            <a:solidFill>
              <a:schemeClr val="accent1"/>
            </a:solidFill>
            <a:ln w="76200" cap="flat" cmpd="sng" algn="ctr">
              <a:solidFill>
                <a:schemeClr val="tx1"/>
              </a:solidFill>
              <a:prstDash val="solid"/>
              <a:round/>
              <a:headEnd type="oval" w="med" len="med"/>
              <a:tailEnd type="oval" w="med" len="med"/>
            </a:ln>
            <a:effectLst/>
          </p:spPr>
        </p:cxnSp>
        <p:cxnSp>
          <p:nvCxnSpPr>
            <p:cNvPr id="180" name="Straight Connector 179"/>
            <p:cNvCxnSpPr/>
            <p:nvPr/>
          </p:nvCxnSpPr>
          <p:spPr bwMode="auto">
            <a:xfrm>
              <a:off x="3886200" y="5943600"/>
              <a:ext cx="0" cy="457200"/>
            </a:xfrm>
            <a:prstGeom prst="line">
              <a:avLst/>
            </a:prstGeom>
            <a:solidFill>
              <a:schemeClr val="accent1"/>
            </a:solidFill>
            <a:ln w="76200" cap="flat" cmpd="sng" algn="ctr">
              <a:solidFill>
                <a:schemeClr val="tx1"/>
              </a:solidFill>
              <a:prstDash val="solid"/>
              <a:round/>
              <a:headEnd type="oval" w="med" len="med"/>
              <a:tailEnd type="oval" w="med" len="med"/>
            </a:ln>
            <a:effectLst/>
          </p:spPr>
        </p:cxnSp>
      </p:grpSp>
      <p:grpSp>
        <p:nvGrpSpPr>
          <p:cNvPr id="182" name="Group 181"/>
          <p:cNvGrpSpPr/>
          <p:nvPr/>
        </p:nvGrpSpPr>
        <p:grpSpPr>
          <a:xfrm>
            <a:off x="3352800" y="4648200"/>
            <a:ext cx="1066800" cy="1069183"/>
            <a:chOff x="3352800" y="4648200"/>
            <a:chExt cx="1066800" cy="1069183"/>
          </a:xfrm>
        </p:grpSpPr>
        <p:sp>
          <p:nvSpPr>
            <p:cNvPr id="88" name="TextBox 87"/>
            <p:cNvSpPr txBox="1"/>
            <p:nvPr/>
          </p:nvSpPr>
          <p:spPr>
            <a:xfrm>
              <a:off x="3810000" y="5564983"/>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-6</a:t>
              </a:r>
              <a:endParaRPr lang="en-US" sz="700" b="1" dirty="0">
                <a:solidFill>
                  <a:schemeClr val="bg1"/>
                </a:solidFill>
              </a:endParaRPr>
            </a:p>
          </p:txBody>
        </p:sp>
        <p:sp>
          <p:nvSpPr>
            <p:cNvPr id="93" name="TextBox 92"/>
            <p:cNvSpPr txBox="1"/>
            <p:nvPr/>
          </p:nvSpPr>
          <p:spPr>
            <a:xfrm>
              <a:off x="33528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a:t>
              </a:r>
              <a:endParaRPr lang="en-US" sz="700" b="1" dirty="0">
                <a:solidFill>
                  <a:schemeClr val="bg1"/>
                </a:solidFill>
              </a:endParaRPr>
            </a:p>
          </p:txBody>
        </p:sp>
        <p:sp>
          <p:nvSpPr>
            <p:cNvPr id="59" name="TextBox 58"/>
            <p:cNvSpPr txBox="1"/>
            <p:nvPr/>
          </p:nvSpPr>
          <p:spPr>
            <a:xfrm>
              <a:off x="42672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1</a:t>
              </a:r>
              <a:endParaRPr lang="en-US" sz="700" b="1" dirty="0">
                <a:solidFill>
                  <a:schemeClr val="bg1"/>
                </a:solidFill>
              </a:endParaRPr>
            </a:p>
          </p:txBody>
        </p:sp>
        <p:sp>
          <p:nvSpPr>
            <p:cNvPr id="64" name="TextBox 63"/>
            <p:cNvSpPr txBox="1"/>
            <p:nvPr/>
          </p:nvSpPr>
          <p:spPr>
            <a:xfrm>
              <a:off x="3810000" y="46482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6</a:t>
              </a:r>
              <a:endParaRPr lang="en-US" sz="700" b="1" dirty="0">
                <a:solidFill>
                  <a:schemeClr val="bg1"/>
                </a:solidFill>
              </a:endParaRPr>
            </a:p>
          </p:txBody>
        </p:sp>
        <p:sp>
          <p:nvSpPr>
            <p:cNvPr id="5" name="TextBox 4"/>
            <p:cNvSpPr txBox="1"/>
            <p:nvPr/>
          </p:nvSpPr>
          <p:spPr>
            <a:xfrm>
              <a:off x="3810000" y="5105400"/>
              <a:ext cx="152400" cy="152400"/>
            </a:xfrm>
            <a:prstGeom prst="rect">
              <a:avLst/>
            </a:prstGeom>
            <a:solidFill>
              <a:srgbClr val="0000FF"/>
            </a:solidFill>
          </p:spPr>
          <p:txBody>
            <a:bodyPr wrap="none" lIns="0" tIns="0" rIns="0" bIns="0" rtlCol="0" anchor="ctr" anchorCtr="0">
              <a:noAutofit/>
            </a:bodyPr>
            <a:lstStyle/>
            <a:p>
              <a:pPr algn="ctr"/>
              <a:r>
                <a:rPr lang="en-US" sz="700" b="1" dirty="0" smtClean="0">
                  <a:solidFill>
                    <a:schemeClr val="bg1"/>
                  </a:solidFill>
                </a:rPr>
                <a:t>0</a:t>
              </a:r>
              <a:endParaRPr lang="en-US" sz="700" b="1" dirty="0">
                <a:solidFill>
                  <a:schemeClr val="bg1"/>
                </a:solidFill>
              </a:endParaRPr>
            </a:p>
          </p:txBody>
        </p:sp>
        <p:sp>
          <p:nvSpPr>
            <p:cNvPr id="6" name="Oval 5"/>
            <p:cNvSpPr/>
            <p:nvPr/>
          </p:nvSpPr>
          <p:spPr bwMode="auto">
            <a:xfrm>
              <a:off x="35814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134" name="Oval 133"/>
            <p:cNvSpPr/>
            <p:nvPr/>
          </p:nvSpPr>
          <p:spPr bwMode="auto">
            <a:xfrm>
              <a:off x="4038600" y="5105400"/>
              <a:ext cx="152400" cy="152400"/>
            </a:xfrm>
            <a:prstGeom prst="ellipse">
              <a:avLst/>
            </a:prstGeom>
            <a:solidFill>
              <a:srgbClr val="FF008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1</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06" name="Oval 205"/>
            <p:cNvSpPr/>
            <p:nvPr/>
          </p:nvSpPr>
          <p:spPr bwMode="auto">
            <a:xfrm>
              <a:off x="3810000" y="53363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0</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sp>
          <p:nvSpPr>
            <p:cNvPr id="212" name="Oval 211"/>
            <p:cNvSpPr/>
            <p:nvPr/>
          </p:nvSpPr>
          <p:spPr bwMode="auto">
            <a:xfrm>
              <a:off x="3810000" y="4879183"/>
              <a:ext cx="152400" cy="152400"/>
            </a:xfrm>
            <a:prstGeom prst="ellipse">
              <a:avLst/>
            </a:prstGeom>
            <a:solidFill>
              <a:srgbClr val="008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700" b="1" i="0" u="none" strike="noStrike" cap="none" normalizeH="0" baseline="0" dirty="0" smtClean="0">
                  <a:ln>
                    <a:noFill/>
                  </a:ln>
                  <a:solidFill>
                    <a:srgbClr val="FFFFFF"/>
                  </a:solidFill>
                  <a:effectLst/>
                  <a:latin typeface="Arial" pitchFamily="-110" charset="0"/>
                  <a:ea typeface="ＭＳ Ｐゴシック" pitchFamily="-110" charset="-128"/>
                  <a:cs typeface="ＭＳ Ｐゴシック" pitchFamily="-110" charset="-128"/>
                </a:rPr>
                <a:t>6</a:t>
              </a:r>
              <a:endParaRPr kumimoji="0" lang="en-US" sz="700" b="1" i="0" u="none" strike="noStrike" cap="none" normalizeH="0" baseline="0" dirty="0">
                <a:ln>
                  <a:noFill/>
                </a:ln>
                <a:solidFill>
                  <a:srgbClr val="FFFFFF"/>
                </a:solidFill>
                <a:effectLst/>
                <a:latin typeface="Arial" pitchFamily="-110" charset="0"/>
                <a:ea typeface="ＭＳ Ｐゴシック" pitchFamily="-110" charset="-128"/>
                <a:cs typeface="ＭＳ Ｐゴシック" pitchFamily="-110" charset="-128"/>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Smoother</a:t>
            </a:r>
            <a:endParaRPr lang="en-US" sz="1600" dirty="0"/>
          </a:p>
        </p:txBody>
      </p:sp>
      <p:sp>
        <p:nvSpPr>
          <p:cNvPr id="3" name="Content Placeholder 2"/>
          <p:cNvSpPr>
            <a:spLocks noGrp="1"/>
          </p:cNvSpPr>
          <p:nvPr>
            <p:ph idx="1"/>
          </p:nvPr>
        </p:nvSpPr>
        <p:spPr/>
        <p:txBody>
          <a:bodyPr/>
          <a:lstStyle/>
          <a:p>
            <a:r>
              <a:rPr lang="en-US" sz="1600" dirty="0" smtClean="0"/>
              <a:t>In the </a:t>
            </a:r>
            <a:r>
              <a:rPr lang="en-US" sz="1600" dirty="0" err="1" smtClean="0"/>
              <a:t>manycore</a:t>
            </a:r>
            <a:r>
              <a:rPr lang="en-US" sz="1600" dirty="0" smtClean="0"/>
              <a:t> era, the choice of smoother:</a:t>
            </a:r>
          </a:p>
          <a:p>
            <a:pPr lvl="1"/>
            <a:r>
              <a:rPr lang="en-US" sz="1400" dirty="0" smtClean="0"/>
              <a:t>must balance mathematical (convergence) and architectural constraints (TLP/SIMD/BW).</a:t>
            </a:r>
          </a:p>
          <a:p>
            <a:pPr lvl="1"/>
            <a:r>
              <a:rPr lang="en-US" sz="1400" dirty="0" smtClean="0"/>
              <a:t>may see up to a 100x performance hit without threading on a Xeon Phi (MIC)</a:t>
            </a:r>
          </a:p>
          <a:p>
            <a:r>
              <a:rPr lang="en-US" sz="1600" dirty="0" smtClean="0"/>
              <a:t>Using HPGMG-FV we observed differences in performance among smoothers…</a:t>
            </a:r>
          </a:p>
          <a:p>
            <a:pPr lvl="1"/>
            <a:r>
              <a:rPr lang="en-US" sz="1400" dirty="0" smtClean="0"/>
              <a:t>GSRB and </a:t>
            </a:r>
            <a:r>
              <a:rPr lang="en-US" sz="1400" dirty="0" err="1" smtClean="0"/>
              <a:t>w</a:t>
            </a:r>
            <a:r>
              <a:rPr lang="en-US" sz="1400" dirty="0" smtClean="0"/>
              <a:t>-Jacobi were the </a:t>
            </a:r>
            <a:r>
              <a:rPr lang="en-US" sz="1400" b="1" dirty="0" smtClean="0">
                <a:solidFill>
                  <a:srgbClr val="FF0080"/>
                </a:solidFill>
              </a:rPr>
              <a:t>easiest to use</a:t>
            </a:r>
          </a:p>
          <a:p>
            <a:pPr lvl="1"/>
            <a:r>
              <a:rPr lang="en-US" sz="1400" dirty="0" smtClean="0"/>
              <a:t>SYMGS required fewer total </a:t>
            </a:r>
            <a:r>
              <a:rPr lang="en-US" sz="1400" dirty="0" err="1" smtClean="0"/>
              <a:t>smooths</a:t>
            </a:r>
            <a:r>
              <a:rPr lang="en-US" sz="1400" dirty="0" smtClean="0"/>
              <a:t>, but its </a:t>
            </a:r>
            <a:r>
              <a:rPr lang="en-US" sz="1400" b="1" dirty="0" smtClean="0">
                <a:solidFill>
                  <a:srgbClr val="FF0080"/>
                </a:solidFill>
              </a:rPr>
              <a:t>performance per smooth was very poor</a:t>
            </a:r>
            <a:r>
              <a:rPr lang="en-US" sz="1400" dirty="0" smtClean="0"/>
              <a:t>.</a:t>
            </a:r>
          </a:p>
          <a:p>
            <a:pPr lvl="1"/>
            <a:r>
              <a:rPr lang="en-US" sz="1400" dirty="0" smtClean="0"/>
              <a:t>Based on Rob/Ulrike’s paper, L1 Jacobi was made as fast as </a:t>
            </a:r>
            <a:r>
              <a:rPr lang="en-US" sz="1400" dirty="0" err="1" smtClean="0"/>
              <a:t>w</a:t>
            </a:r>
            <a:r>
              <a:rPr lang="en-US" sz="1400" dirty="0" smtClean="0"/>
              <a:t>-Jacobi</a:t>
            </a:r>
          </a:p>
          <a:p>
            <a:pPr lvl="1"/>
            <a:r>
              <a:rPr lang="en-US" sz="1400" b="1" dirty="0" err="1" smtClean="0">
                <a:solidFill>
                  <a:srgbClr val="0000FF"/>
                </a:solidFill>
              </a:rPr>
              <a:t>Chebyshev</a:t>
            </a:r>
            <a:r>
              <a:rPr lang="en-US" sz="1400" b="1" dirty="0" smtClean="0">
                <a:solidFill>
                  <a:srgbClr val="0000FF"/>
                </a:solidFill>
              </a:rPr>
              <a:t> was fastest </a:t>
            </a:r>
            <a:r>
              <a:rPr lang="en-US" sz="1400" dirty="0" smtClean="0"/>
              <a:t>in the net (smooth was little slower, but required fewer </a:t>
            </a:r>
            <a:r>
              <a:rPr lang="en-US" sz="1400" dirty="0" err="1" smtClean="0"/>
              <a:t>smooths</a:t>
            </a:r>
            <a:r>
              <a:rPr lang="en-US" sz="1400" dirty="0" smtClean="0"/>
              <a:t>)</a:t>
            </a:r>
          </a:p>
          <a:p>
            <a:pPr lvl="1"/>
            <a:r>
              <a:rPr lang="en-US" sz="1400" dirty="0" smtClean="0"/>
              <a:t>Unfortunately, </a:t>
            </a:r>
            <a:r>
              <a:rPr lang="en-US" sz="1400" dirty="0" err="1" smtClean="0"/>
              <a:t>Chebyshev</a:t>
            </a:r>
            <a:r>
              <a:rPr lang="en-US" sz="1400" dirty="0" smtClean="0"/>
              <a:t> is a bit twitchy as it </a:t>
            </a:r>
            <a:r>
              <a:rPr lang="en-US" sz="1400" b="1" dirty="0" smtClean="0">
                <a:solidFill>
                  <a:srgbClr val="FF0080"/>
                </a:solidFill>
              </a:rPr>
              <a:t>needs </a:t>
            </a:r>
            <a:r>
              <a:rPr lang="en-US" sz="1400" b="1" dirty="0" err="1" smtClean="0">
                <a:solidFill>
                  <a:srgbClr val="FF0080"/>
                </a:solidFill>
              </a:rPr>
              <a:t>eigenvalue</a:t>
            </a:r>
            <a:r>
              <a:rPr lang="en-US" sz="1400" b="1" dirty="0" smtClean="0">
                <a:solidFill>
                  <a:srgbClr val="FF0080"/>
                </a:solidFill>
              </a:rPr>
              <a:t> estimates</a:t>
            </a:r>
            <a:r>
              <a:rPr lang="en-US" sz="1400" dirty="0" smtClean="0"/>
              <a:t>.</a:t>
            </a:r>
          </a:p>
        </p:txBody>
      </p:sp>
      <p:sp>
        <p:nvSpPr>
          <p:cNvPr id="4" name="Slide Number Placeholder 3"/>
          <p:cNvSpPr>
            <a:spLocks noGrp="1"/>
          </p:cNvSpPr>
          <p:nvPr>
            <p:ph type="sldNum" sz="quarter" idx="10"/>
          </p:nvPr>
        </p:nvSpPr>
        <p:spPr/>
        <p:txBody>
          <a:bodyPr/>
          <a:lstStyle/>
          <a:p>
            <a:fld id="{A6688060-3351-004F-BDDD-4D2330D7A48F}" type="slidenum">
              <a:rPr lang="en-US" smtClean="0"/>
              <a:pPr/>
              <a:t>51</a:t>
            </a:fld>
            <a:endParaRPr lang="en-US"/>
          </a:p>
        </p:txBody>
      </p:sp>
      <p:grpSp>
        <p:nvGrpSpPr>
          <p:cNvPr id="5" name="Group 41"/>
          <p:cNvGrpSpPr/>
          <p:nvPr/>
        </p:nvGrpSpPr>
        <p:grpSpPr>
          <a:xfrm>
            <a:off x="457200" y="4037806"/>
            <a:ext cx="8229600" cy="2286794"/>
            <a:chOff x="914400" y="2971800"/>
            <a:chExt cx="8229600" cy="2286794"/>
          </a:xfrm>
        </p:grpSpPr>
        <p:sp>
          <p:nvSpPr>
            <p:cNvPr id="6" name="TextBox 5"/>
            <p:cNvSpPr txBox="1"/>
            <p:nvPr/>
          </p:nvSpPr>
          <p:spPr>
            <a:xfrm>
              <a:off x="3657600" y="2971800"/>
              <a:ext cx="1371600" cy="457200"/>
            </a:xfrm>
            <a:prstGeom prst="rect">
              <a:avLst/>
            </a:prstGeom>
            <a:noFill/>
          </p:spPr>
          <p:txBody>
            <a:bodyPr wrap="square" lIns="0" tIns="0" rIns="0" bIns="0" rtlCol="0" anchor="ctr" anchorCtr="0">
              <a:noAutofit/>
            </a:bodyPr>
            <a:lstStyle/>
            <a:p>
              <a:pPr algn="ctr"/>
              <a:r>
                <a:rPr lang="en-US" sz="1600" b="1" dirty="0" smtClean="0"/>
                <a:t>Gauss-Seidel</a:t>
              </a:r>
            </a:p>
            <a:p>
              <a:pPr algn="ctr"/>
              <a:r>
                <a:rPr lang="en-US" sz="1600" b="1" dirty="0" smtClean="0"/>
                <a:t>Red-Black</a:t>
              </a:r>
              <a:endParaRPr lang="en-US" sz="1600" b="1" dirty="0"/>
            </a:p>
          </p:txBody>
        </p:sp>
        <p:sp>
          <p:nvSpPr>
            <p:cNvPr id="7" name="TextBox 6"/>
            <p:cNvSpPr txBox="1"/>
            <p:nvPr/>
          </p:nvSpPr>
          <p:spPr>
            <a:xfrm>
              <a:off x="5029200" y="2971800"/>
              <a:ext cx="1371600" cy="457200"/>
            </a:xfrm>
            <a:prstGeom prst="rect">
              <a:avLst/>
            </a:prstGeom>
            <a:noFill/>
          </p:spPr>
          <p:txBody>
            <a:bodyPr wrap="square" lIns="0" tIns="0" rIns="0" bIns="0" rtlCol="0" anchor="ctr" anchorCtr="0">
              <a:noAutofit/>
            </a:bodyPr>
            <a:lstStyle/>
            <a:p>
              <a:pPr algn="ctr"/>
              <a:r>
                <a:rPr lang="en-US" sz="1600" b="1" dirty="0" err="1" smtClean="0"/>
                <a:t>Chebyshev</a:t>
              </a:r>
              <a:endParaRPr lang="en-US" sz="1600" b="1" dirty="0" smtClean="0"/>
            </a:p>
            <a:p>
              <a:pPr algn="ctr"/>
              <a:r>
                <a:rPr lang="en-US" sz="1600" b="1" dirty="0" smtClean="0"/>
                <a:t>Polynomial</a:t>
              </a:r>
              <a:endParaRPr lang="en-US" sz="1600" b="1" dirty="0"/>
            </a:p>
          </p:txBody>
        </p:sp>
        <p:sp>
          <p:nvSpPr>
            <p:cNvPr id="8" name="TextBox 7"/>
            <p:cNvSpPr txBox="1"/>
            <p:nvPr/>
          </p:nvSpPr>
          <p:spPr>
            <a:xfrm>
              <a:off x="6400800" y="2971800"/>
              <a:ext cx="1371600" cy="457200"/>
            </a:xfrm>
            <a:prstGeom prst="rect">
              <a:avLst/>
            </a:prstGeom>
            <a:noFill/>
          </p:spPr>
          <p:txBody>
            <a:bodyPr wrap="square" lIns="0" tIns="0" rIns="0" bIns="0" rtlCol="0" anchor="ctr" anchorCtr="0">
              <a:noAutofit/>
            </a:bodyPr>
            <a:lstStyle/>
            <a:p>
              <a:pPr algn="ctr"/>
              <a:r>
                <a:rPr lang="en-US" sz="1600" b="1" dirty="0" smtClean="0"/>
                <a:t>weighted</a:t>
              </a:r>
            </a:p>
            <a:p>
              <a:pPr algn="ctr"/>
              <a:r>
                <a:rPr lang="en-US" sz="1600" b="1" dirty="0" smtClean="0"/>
                <a:t>Jacobi</a:t>
              </a:r>
              <a:endParaRPr lang="en-US" sz="1600" b="1" dirty="0"/>
            </a:p>
          </p:txBody>
        </p:sp>
        <p:sp>
          <p:nvSpPr>
            <p:cNvPr id="9" name="TextBox 8"/>
            <p:cNvSpPr txBox="1"/>
            <p:nvPr/>
          </p:nvSpPr>
          <p:spPr>
            <a:xfrm>
              <a:off x="7772400" y="2971800"/>
              <a:ext cx="1371600" cy="457200"/>
            </a:xfrm>
            <a:prstGeom prst="rect">
              <a:avLst/>
            </a:prstGeom>
            <a:noFill/>
          </p:spPr>
          <p:txBody>
            <a:bodyPr wrap="square" lIns="0" tIns="0" rIns="0" bIns="0" rtlCol="0" anchor="ctr" anchorCtr="0">
              <a:noAutofit/>
            </a:bodyPr>
            <a:lstStyle/>
            <a:p>
              <a:pPr algn="ctr"/>
              <a:r>
                <a:rPr lang="en-US" sz="1600" b="1" dirty="0" smtClean="0"/>
                <a:t>L1</a:t>
              </a:r>
            </a:p>
            <a:p>
              <a:pPr algn="ctr"/>
              <a:r>
                <a:rPr lang="en-US" sz="1600" b="1" dirty="0" smtClean="0"/>
                <a:t>Jacobi</a:t>
              </a:r>
              <a:endParaRPr lang="en-US" sz="1600" b="1" dirty="0"/>
            </a:p>
          </p:txBody>
        </p:sp>
        <p:sp>
          <p:nvSpPr>
            <p:cNvPr id="10" name="TextBox 9"/>
            <p:cNvSpPr txBox="1"/>
            <p:nvPr/>
          </p:nvSpPr>
          <p:spPr>
            <a:xfrm>
              <a:off x="2286000" y="2971800"/>
              <a:ext cx="1371600" cy="457200"/>
            </a:xfrm>
            <a:prstGeom prst="rect">
              <a:avLst/>
            </a:prstGeom>
            <a:noFill/>
          </p:spPr>
          <p:txBody>
            <a:bodyPr wrap="square" lIns="0" tIns="0" rIns="0" bIns="0" rtlCol="0" anchor="ctr" anchorCtr="0">
              <a:noAutofit/>
            </a:bodyPr>
            <a:lstStyle/>
            <a:p>
              <a:pPr algn="ctr"/>
              <a:r>
                <a:rPr lang="en-US" sz="1600" b="1" dirty="0" smtClean="0"/>
                <a:t>SYMGS</a:t>
              </a:r>
            </a:p>
            <a:p>
              <a:pPr algn="ctr"/>
              <a:r>
                <a:rPr lang="en-US" sz="1600" b="1" dirty="0" smtClean="0"/>
                <a:t>(blocked)</a:t>
              </a:r>
              <a:endParaRPr lang="en-US" sz="1600" b="1" dirty="0"/>
            </a:p>
          </p:txBody>
        </p:sp>
        <p:sp>
          <p:nvSpPr>
            <p:cNvPr id="11" name="TextBox 10"/>
            <p:cNvSpPr txBox="1"/>
            <p:nvPr/>
          </p:nvSpPr>
          <p:spPr>
            <a:xfrm>
              <a:off x="914400" y="3429000"/>
              <a:ext cx="1295400" cy="457200"/>
            </a:xfrm>
            <a:prstGeom prst="rect">
              <a:avLst/>
            </a:prstGeom>
            <a:noFill/>
          </p:spPr>
          <p:txBody>
            <a:bodyPr wrap="none" lIns="0" tIns="0" rIns="0" bIns="0" rtlCol="0" anchor="ctr" anchorCtr="0">
              <a:noAutofit/>
            </a:bodyPr>
            <a:lstStyle/>
            <a:p>
              <a:pPr algn="r"/>
              <a:r>
                <a:rPr lang="en-US" sz="1600" b="1" dirty="0" smtClean="0"/>
                <a:t>Convergence</a:t>
              </a:r>
              <a:endParaRPr lang="en-US" sz="1600" b="1" dirty="0"/>
            </a:p>
          </p:txBody>
        </p:sp>
        <p:sp>
          <p:nvSpPr>
            <p:cNvPr id="13" name="TextBox 12"/>
            <p:cNvSpPr txBox="1"/>
            <p:nvPr/>
          </p:nvSpPr>
          <p:spPr>
            <a:xfrm>
              <a:off x="914400" y="4343400"/>
              <a:ext cx="1295400" cy="457200"/>
            </a:xfrm>
            <a:prstGeom prst="rect">
              <a:avLst/>
            </a:prstGeom>
            <a:noFill/>
          </p:spPr>
          <p:txBody>
            <a:bodyPr wrap="none" lIns="0" tIns="0" rIns="0" bIns="0" rtlCol="0" anchor="ctr" anchorCtr="0">
              <a:noAutofit/>
            </a:bodyPr>
            <a:lstStyle/>
            <a:p>
              <a:pPr algn="r"/>
              <a:r>
                <a:rPr lang="en-US" sz="1600" b="1" dirty="0" smtClean="0"/>
                <a:t>Threading?</a:t>
              </a:r>
              <a:endParaRPr lang="en-US" sz="1600" b="1" dirty="0"/>
            </a:p>
          </p:txBody>
        </p:sp>
        <p:sp>
          <p:nvSpPr>
            <p:cNvPr id="14" name="TextBox 13"/>
            <p:cNvSpPr txBox="1"/>
            <p:nvPr/>
          </p:nvSpPr>
          <p:spPr>
            <a:xfrm>
              <a:off x="914400" y="4800600"/>
              <a:ext cx="1295400" cy="457200"/>
            </a:xfrm>
            <a:prstGeom prst="rect">
              <a:avLst/>
            </a:prstGeom>
            <a:noFill/>
          </p:spPr>
          <p:txBody>
            <a:bodyPr wrap="none" lIns="0" tIns="0" rIns="0" bIns="0" rtlCol="0" anchor="ctr" anchorCtr="0">
              <a:noAutofit/>
            </a:bodyPr>
            <a:lstStyle/>
            <a:p>
              <a:pPr algn="r"/>
              <a:r>
                <a:rPr lang="en-US" sz="1600" b="1" dirty="0" smtClean="0"/>
                <a:t>SIMD?</a:t>
              </a:r>
              <a:endParaRPr lang="en-US" sz="1600" b="1" dirty="0"/>
            </a:p>
          </p:txBody>
        </p:sp>
        <p:sp>
          <p:nvSpPr>
            <p:cNvPr id="16" name="TextBox 15"/>
            <p:cNvSpPr txBox="1"/>
            <p:nvPr/>
          </p:nvSpPr>
          <p:spPr>
            <a:xfrm>
              <a:off x="36576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good</a:t>
              </a:r>
            </a:p>
            <a:p>
              <a:pPr algn="ctr"/>
              <a:r>
                <a:rPr lang="en-US" sz="1200" b="1" dirty="0" smtClean="0">
                  <a:solidFill>
                    <a:srgbClr val="008000"/>
                  </a:solidFill>
                </a:rPr>
                <a:t>(2-3 GSRB)</a:t>
              </a:r>
            </a:p>
          </p:txBody>
        </p:sp>
        <p:sp>
          <p:nvSpPr>
            <p:cNvPr id="17" name="TextBox 16"/>
            <p:cNvSpPr txBox="1"/>
            <p:nvPr/>
          </p:nvSpPr>
          <p:spPr>
            <a:xfrm>
              <a:off x="50292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very good</a:t>
              </a:r>
            </a:p>
            <a:p>
              <a:pPr algn="ctr"/>
              <a:r>
                <a:rPr lang="en-US" sz="1200" b="1" dirty="0" smtClean="0">
                  <a:solidFill>
                    <a:srgbClr val="008000"/>
                  </a:solidFill>
                </a:rPr>
                <a:t>Degree 2 or 4</a:t>
              </a:r>
            </a:p>
          </p:txBody>
        </p:sp>
        <p:sp>
          <p:nvSpPr>
            <p:cNvPr id="18" name="TextBox 17"/>
            <p:cNvSpPr txBox="1"/>
            <p:nvPr/>
          </p:nvSpPr>
          <p:spPr>
            <a:xfrm>
              <a:off x="64008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FF0000"/>
                  </a:solidFill>
                </a:rPr>
                <a:t>slow</a:t>
              </a:r>
            </a:p>
            <a:p>
              <a:pPr algn="ctr"/>
              <a:r>
                <a:rPr lang="en-US" sz="1200" b="1" dirty="0" smtClean="0">
                  <a:solidFill>
                    <a:srgbClr val="FF0000"/>
                  </a:solidFill>
                </a:rPr>
                <a:t>(8+ </a:t>
              </a:r>
              <a:r>
                <a:rPr lang="en-US" sz="1200" b="1" dirty="0" err="1" smtClean="0">
                  <a:solidFill>
                    <a:srgbClr val="FF0000"/>
                  </a:solidFill>
                </a:rPr>
                <a:t>smooths</a:t>
              </a:r>
              <a:r>
                <a:rPr lang="en-US" sz="1200" b="1" dirty="0" smtClean="0">
                  <a:solidFill>
                    <a:srgbClr val="FF0000"/>
                  </a:solidFill>
                </a:rPr>
                <a:t>)</a:t>
              </a:r>
              <a:endParaRPr lang="en-US" sz="1200" b="1" dirty="0">
                <a:solidFill>
                  <a:srgbClr val="FF0000"/>
                </a:solidFill>
              </a:endParaRPr>
            </a:p>
          </p:txBody>
        </p:sp>
        <p:sp>
          <p:nvSpPr>
            <p:cNvPr id="19" name="TextBox 18"/>
            <p:cNvSpPr txBox="1"/>
            <p:nvPr/>
          </p:nvSpPr>
          <p:spPr>
            <a:xfrm>
              <a:off x="77724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FF0000"/>
                  </a:solidFill>
                </a:rPr>
                <a:t>slow</a:t>
              </a:r>
            </a:p>
            <a:p>
              <a:pPr algn="ctr"/>
              <a:r>
                <a:rPr lang="en-US" sz="1200" b="1" dirty="0" smtClean="0">
                  <a:solidFill>
                    <a:srgbClr val="FF0000"/>
                  </a:solidFill>
                </a:rPr>
                <a:t>(8+ </a:t>
              </a:r>
              <a:r>
                <a:rPr lang="en-US" sz="1200" b="1" dirty="0" err="1" smtClean="0">
                  <a:solidFill>
                    <a:srgbClr val="FF0000"/>
                  </a:solidFill>
                </a:rPr>
                <a:t>smooths</a:t>
              </a:r>
              <a:r>
                <a:rPr lang="en-US" sz="1200" b="1" dirty="0" smtClean="0">
                  <a:solidFill>
                    <a:srgbClr val="FF0000"/>
                  </a:solidFill>
                </a:rPr>
                <a:t>)</a:t>
              </a:r>
            </a:p>
          </p:txBody>
        </p:sp>
        <p:sp>
          <p:nvSpPr>
            <p:cNvPr id="20" name="TextBox 19"/>
            <p:cNvSpPr txBox="1"/>
            <p:nvPr/>
          </p:nvSpPr>
          <p:spPr>
            <a:xfrm>
              <a:off x="22860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very good</a:t>
              </a:r>
            </a:p>
            <a:p>
              <a:pPr algn="ctr"/>
              <a:r>
                <a:rPr lang="en-US" sz="1200" b="1" dirty="0" smtClean="0">
                  <a:solidFill>
                    <a:srgbClr val="008000"/>
                  </a:solidFill>
                </a:rPr>
                <a:t>(2 SYMGS)</a:t>
              </a:r>
              <a:endParaRPr lang="en-US" sz="1200" b="1" dirty="0">
                <a:solidFill>
                  <a:srgbClr val="008000"/>
                </a:solidFill>
              </a:endParaRPr>
            </a:p>
          </p:txBody>
        </p:sp>
        <p:sp>
          <p:nvSpPr>
            <p:cNvPr id="22" name="TextBox 21"/>
            <p:cNvSpPr txBox="1"/>
            <p:nvPr/>
          </p:nvSpPr>
          <p:spPr>
            <a:xfrm>
              <a:off x="5029200" y="38862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spectral properties of the operator</a:t>
              </a:r>
              <a:endParaRPr lang="en-US" sz="1200" b="1" dirty="0">
                <a:solidFill>
                  <a:srgbClr val="FF0000"/>
                </a:solidFill>
              </a:endParaRPr>
            </a:p>
          </p:txBody>
        </p:sp>
        <p:sp>
          <p:nvSpPr>
            <p:cNvPr id="23" name="TextBox 22"/>
            <p:cNvSpPr txBox="1"/>
            <p:nvPr/>
          </p:nvSpPr>
          <p:spPr>
            <a:xfrm>
              <a:off x="6400800" y="38862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not necessarily stable</a:t>
              </a:r>
              <a:endParaRPr lang="en-US" sz="1200" b="1" dirty="0">
                <a:solidFill>
                  <a:srgbClr val="FF0000"/>
                </a:solidFill>
              </a:endParaRPr>
            </a:p>
          </p:txBody>
        </p:sp>
        <p:sp>
          <p:nvSpPr>
            <p:cNvPr id="26" name="TextBox 25"/>
            <p:cNvSpPr txBox="1"/>
            <p:nvPr/>
          </p:nvSpPr>
          <p:spPr>
            <a:xfrm>
              <a:off x="36576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27" name="TextBox 26"/>
            <p:cNvSpPr txBox="1"/>
            <p:nvPr/>
          </p:nvSpPr>
          <p:spPr>
            <a:xfrm>
              <a:off x="50292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28" name="TextBox 27"/>
            <p:cNvSpPr txBox="1"/>
            <p:nvPr/>
          </p:nvSpPr>
          <p:spPr>
            <a:xfrm>
              <a:off x="64008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29" name="TextBox 28"/>
            <p:cNvSpPr txBox="1"/>
            <p:nvPr/>
          </p:nvSpPr>
          <p:spPr>
            <a:xfrm>
              <a:off x="77724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0" name="TextBox 29"/>
            <p:cNvSpPr txBox="1"/>
            <p:nvPr/>
          </p:nvSpPr>
          <p:spPr>
            <a:xfrm>
              <a:off x="2286000" y="43434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extremely</a:t>
              </a:r>
            </a:p>
            <a:p>
              <a:pPr algn="ctr"/>
              <a:r>
                <a:rPr lang="en-US" sz="1200" b="1" dirty="0" smtClean="0">
                  <a:solidFill>
                    <a:srgbClr val="FF0000"/>
                  </a:solidFill>
                </a:rPr>
                <a:t>difficult</a:t>
              </a:r>
            </a:p>
          </p:txBody>
        </p:sp>
        <p:sp>
          <p:nvSpPr>
            <p:cNvPr id="31" name="TextBox 30"/>
            <p:cNvSpPr txBox="1"/>
            <p:nvPr/>
          </p:nvSpPr>
          <p:spPr>
            <a:xfrm>
              <a:off x="3657600" y="4800600"/>
              <a:ext cx="1371600" cy="457200"/>
            </a:xfrm>
            <a:prstGeom prst="rect">
              <a:avLst/>
            </a:prstGeom>
            <a:noFill/>
          </p:spPr>
          <p:txBody>
            <a:bodyPr wrap="square" lIns="0" tIns="0" rIns="0" bIns="0" rtlCol="0" anchor="ctr" anchorCtr="0">
              <a:noAutofit/>
            </a:bodyPr>
            <a:lstStyle/>
            <a:p>
              <a:pPr algn="ctr"/>
              <a:r>
                <a:rPr lang="en-US" sz="1200" b="1" dirty="0" smtClean="0"/>
                <a:t>inefficient</a:t>
              </a:r>
            </a:p>
            <a:p>
              <a:pPr algn="ctr"/>
              <a:r>
                <a:rPr lang="en-US" sz="1200" b="1" dirty="0" smtClean="0"/>
                <a:t>(stride-2)</a:t>
              </a:r>
              <a:endParaRPr lang="en-US" sz="1200" b="1" dirty="0"/>
            </a:p>
          </p:txBody>
        </p:sp>
        <p:sp>
          <p:nvSpPr>
            <p:cNvPr id="32" name="TextBox 31"/>
            <p:cNvSpPr txBox="1"/>
            <p:nvPr/>
          </p:nvSpPr>
          <p:spPr>
            <a:xfrm>
              <a:off x="5029200" y="48006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3" name="TextBox 32"/>
            <p:cNvSpPr txBox="1"/>
            <p:nvPr/>
          </p:nvSpPr>
          <p:spPr>
            <a:xfrm>
              <a:off x="6400800" y="48006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4" name="TextBox 33"/>
            <p:cNvSpPr txBox="1"/>
            <p:nvPr/>
          </p:nvSpPr>
          <p:spPr>
            <a:xfrm>
              <a:off x="7772400" y="48006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5" name="TextBox 34"/>
            <p:cNvSpPr txBox="1"/>
            <p:nvPr/>
          </p:nvSpPr>
          <p:spPr>
            <a:xfrm>
              <a:off x="2286000" y="48006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extremely</a:t>
              </a:r>
            </a:p>
            <a:p>
              <a:pPr algn="ctr"/>
              <a:r>
                <a:rPr lang="en-US" sz="1200" b="1" dirty="0" smtClean="0">
                  <a:solidFill>
                    <a:srgbClr val="FF0000"/>
                  </a:solidFill>
                </a:rPr>
                <a:t>difficult</a:t>
              </a:r>
            </a:p>
          </p:txBody>
        </p:sp>
        <p:sp>
          <p:nvSpPr>
            <p:cNvPr id="36" name="TextBox 35"/>
            <p:cNvSpPr txBox="1"/>
            <p:nvPr/>
          </p:nvSpPr>
          <p:spPr>
            <a:xfrm>
              <a:off x="914400" y="3886200"/>
              <a:ext cx="1295400" cy="457200"/>
            </a:xfrm>
            <a:prstGeom prst="rect">
              <a:avLst/>
            </a:prstGeom>
            <a:noFill/>
          </p:spPr>
          <p:txBody>
            <a:bodyPr wrap="none" lIns="0" tIns="0" rIns="0" bIns="0" rtlCol="0" anchor="ctr" anchorCtr="0">
              <a:noAutofit/>
            </a:bodyPr>
            <a:lstStyle/>
            <a:p>
              <a:pPr algn="r"/>
              <a:r>
                <a:rPr lang="en-US" sz="1600" b="1" dirty="0" smtClean="0"/>
                <a:t>Requirements</a:t>
              </a:r>
            </a:p>
            <a:p>
              <a:pPr algn="r"/>
              <a:r>
                <a:rPr lang="en-US" sz="800" b="1" dirty="0" smtClean="0"/>
                <a:t>(in addition to D</a:t>
              </a:r>
              <a:r>
                <a:rPr lang="en-US" sz="800" b="1" baseline="30000" dirty="0" smtClean="0"/>
                <a:t>-1</a:t>
              </a:r>
              <a:r>
                <a:rPr lang="en-US" sz="800" b="1" dirty="0" smtClean="0"/>
                <a:t>)</a:t>
              </a:r>
              <a:endParaRPr lang="en-US" sz="800" b="1" dirty="0"/>
            </a:p>
          </p:txBody>
        </p:sp>
        <p:cxnSp>
          <p:nvCxnSpPr>
            <p:cNvPr id="38" name="Straight Connector 37"/>
            <p:cNvCxnSpPr/>
            <p:nvPr/>
          </p:nvCxnSpPr>
          <p:spPr bwMode="auto">
            <a:xfrm>
              <a:off x="914400" y="3429000"/>
              <a:ext cx="822960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5400000">
              <a:off x="1143000" y="4114800"/>
              <a:ext cx="228600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TextBox 42"/>
            <p:cNvSpPr txBox="1"/>
            <p:nvPr/>
          </p:nvSpPr>
          <p:spPr>
            <a:xfrm>
              <a:off x="7772400" y="3886994"/>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L1 norm</a:t>
              </a:r>
              <a:endParaRPr lang="en-US" sz="1200" b="1" dirty="0">
                <a:solidFill>
                  <a:srgbClr val="FF0000"/>
                </a:solidFill>
              </a:endParaRPr>
            </a:p>
          </p:txBody>
        </p:sp>
        <p:cxnSp>
          <p:nvCxnSpPr>
            <p:cNvPr id="37" name="Straight Connector 36"/>
            <p:cNvCxnSpPr/>
            <p:nvPr/>
          </p:nvCxnSpPr>
          <p:spPr bwMode="auto">
            <a:xfrm>
              <a:off x="914400" y="4344194"/>
              <a:ext cx="822960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TextBox 39"/>
            <p:cNvSpPr txBox="1"/>
            <p:nvPr/>
          </p:nvSpPr>
          <p:spPr>
            <a:xfrm>
              <a:off x="3657600" y="3886994"/>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N/A to high-order operators</a:t>
              </a:r>
              <a:endParaRPr lang="en-US" sz="1200" b="1" dirty="0">
                <a:solidFill>
                  <a:srgbClr val="FF0000"/>
                </a:solidFill>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GMG vs. AMG</a:t>
            </a:r>
            <a:endParaRPr lang="en-US" dirty="0"/>
          </a:p>
        </p:txBody>
      </p:sp>
      <p:sp>
        <p:nvSpPr>
          <p:cNvPr id="3" name="Content Placeholder 2"/>
          <p:cNvSpPr>
            <a:spLocks noGrp="1"/>
          </p:cNvSpPr>
          <p:nvPr>
            <p:ph idx="1"/>
          </p:nvPr>
        </p:nvSpPr>
        <p:spPr>
          <a:xfrm>
            <a:off x="455613" y="1143000"/>
            <a:ext cx="4116387" cy="5256213"/>
          </a:xfrm>
        </p:spPr>
        <p:txBody>
          <a:bodyPr/>
          <a:lstStyle/>
          <a:p>
            <a:pPr>
              <a:spcBef>
                <a:spcPts val="0"/>
              </a:spcBef>
              <a:buNone/>
            </a:pPr>
            <a:r>
              <a:rPr lang="en-US" sz="1600" b="1" dirty="0" smtClean="0">
                <a:latin typeface="Arial"/>
                <a:cs typeface="Arial"/>
              </a:rPr>
              <a:t>GMG</a:t>
            </a:r>
          </a:p>
          <a:p>
            <a:pPr>
              <a:spcBef>
                <a:spcPts val="0"/>
              </a:spcBef>
            </a:pPr>
            <a:r>
              <a:rPr lang="en-US" sz="1600" dirty="0" smtClean="0">
                <a:latin typeface="Arial"/>
                <a:cs typeface="Arial"/>
              </a:rPr>
              <a:t>uses a structured grid</a:t>
            </a:r>
          </a:p>
          <a:p>
            <a:pPr>
              <a:spcBef>
                <a:spcPts val="0"/>
              </a:spcBef>
            </a:pPr>
            <a:r>
              <a:rPr lang="en-US" sz="1600" dirty="0" smtClean="0">
                <a:latin typeface="Arial"/>
                <a:cs typeface="Arial"/>
              </a:rPr>
              <a:t>operator (A) is a stencil</a:t>
            </a:r>
          </a:p>
          <a:p>
            <a:pPr lvl="1">
              <a:spcBef>
                <a:spcPts val="0"/>
              </a:spcBef>
            </a:pPr>
            <a:r>
              <a:rPr lang="en-US" sz="1200" dirty="0" smtClean="0">
                <a:latin typeface="Arial"/>
                <a:cs typeface="Arial"/>
              </a:rPr>
              <a:t>variable coefficient finite volume stencil requires 32 bytes per stencil</a:t>
            </a:r>
          </a:p>
          <a:p>
            <a:pPr lvl="1">
              <a:spcBef>
                <a:spcPts val="0"/>
              </a:spcBef>
            </a:pPr>
            <a:r>
              <a:rPr lang="en-US" sz="1200" dirty="0" smtClean="0">
                <a:latin typeface="Arial"/>
                <a:cs typeface="Arial"/>
              </a:rPr>
              <a:t>same is true for 27pt or higher order </a:t>
            </a:r>
          </a:p>
          <a:p>
            <a:pPr lvl="1">
              <a:spcBef>
                <a:spcPts val="0"/>
              </a:spcBef>
              <a:buNone/>
            </a:pPr>
            <a:endParaRPr lang="en-US" sz="1200" dirty="0" smtClean="0">
              <a:latin typeface="Arial"/>
              <a:cs typeface="Arial"/>
            </a:endParaRPr>
          </a:p>
          <a:p>
            <a:pPr>
              <a:spcBef>
                <a:spcPts val="0"/>
              </a:spcBef>
            </a:pPr>
            <a:r>
              <a:rPr lang="en-US" sz="1600" dirty="0" smtClean="0">
                <a:latin typeface="Arial"/>
                <a:cs typeface="Arial"/>
              </a:rPr>
              <a:t>R and P are defined geometrically based on properties of the underlying numerical method.</a:t>
            </a:r>
          </a:p>
          <a:p>
            <a:pPr>
              <a:spcBef>
                <a:spcPts val="0"/>
              </a:spcBef>
            </a:pPr>
            <a:r>
              <a:rPr lang="en-US" sz="1600" dirty="0" smtClean="0">
                <a:latin typeface="Arial"/>
                <a:cs typeface="Arial"/>
              </a:rPr>
              <a:t>constructs the coarse grid operator directly as if it were a fine grid</a:t>
            </a:r>
          </a:p>
          <a:p>
            <a:pPr>
              <a:spcBef>
                <a:spcPts val="0"/>
              </a:spcBef>
            </a:pPr>
            <a:endParaRPr lang="en-US" sz="1600" dirty="0" smtClean="0">
              <a:latin typeface="Arial"/>
              <a:cs typeface="Arial"/>
            </a:endParaRPr>
          </a:p>
          <a:p>
            <a:pPr>
              <a:spcBef>
                <a:spcPts val="0"/>
              </a:spcBef>
            </a:pPr>
            <a:r>
              <a:rPr lang="en-US" sz="1600" dirty="0" smtClean="0">
                <a:latin typeface="Arial"/>
                <a:cs typeface="Arial"/>
              </a:rPr>
              <a:t>decomposition, communication, and optimization are straightforward.</a:t>
            </a:r>
          </a:p>
          <a:p>
            <a:pPr>
              <a:spcBef>
                <a:spcPts val="0"/>
              </a:spcBef>
            </a:pPr>
            <a:endParaRPr lang="en-US" sz="1600" dirty="0" smtClean="0">
              <a:latin typeface="Arial"/>
              <a:cs typeface="Arial"/>
            </a:endParaRPr>
          </a:p>
          <a:p>
            <a:pPr>
              <a:spcBef>
                <a:spcPts val="0"/>
              </a:spcBef>
            </a:pPr>
            <a:r>
              <a:rPr lang="en-US" sz="1600" dirty="0" smtClean="0">
                <a:latin typeface="Arial"/>
                <a:cs typeface="Arial"/>
              </a:rPr>
              <a:t>works very well for many problems of interest.  </a:t>
            </a:r>
          </a:p>
          <a:p>
            <a:pPr>
              <a:spcBef>
                <a:spcPts val="0"/>
              </a:spcBef>
            </a:pPr>
            <a:r>
              <a:rPr lang="en-US" sz="1600" dirty="0" smtClean="0">
                <a:latin typeface="Arial"/>
                <a:cs typeface="Arial"/>
              </a:rPr>
              <a:t>when it fails, try alternate bottom solve or use AMG.</a:t>
            </a:r>
          </a:p>
        </p:txBody>
      </p:sp>
      <p:sp>
        <p:nvSpPr>
          <p:cNvPr id="4" name="Slide Number Placeholder 3"/>
          <p:cNvSpPr>
            <a:spLocks noGrp="1"/>
          </p:cNvSpPr>
          <p:nvPr>
            <p:ph type="sldNum" sz="quarter" idx="10"/>
          </p:nvPr>
        </p:nvSpPr>
        <p:spPr/>
        <p:txBody>
          <a:bodyPr/>
          <a:lstStyle/>
          <a:p>
            <a:fld id="{A6688060-3351-004F-BDDD-4D2330D7A48F}" type="slidenum">
              <a:rPr lang="en-US" smtClean="0"/>
              <a:pPr/>
              <a:t>52</a:t>
            </a:fld>
            <a:endParaRPr lang="en-US"/>
          </a:p>
        </p:txBody>
      </p:sp>
      <p:sp>
        <p:nvSpPr>
          <p:cNvPr id="5" name="Content Placeholder 2"/>
          <p:cNvSpPr txBox="1">
            <a:spLocks/>
          </p:cNvSpPr>
          <p:nvPr/>
        </p:nvSpPr>
        <p:spPr bwMode="auto">
          <a:xfrm>
            <a:off x="4572000" y="1143000"/>
            <a:ext cx="4116387" cy="5256213"/>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defTabSz="914400" rtl="0" eaLnBrk="1" fontAlgn="base" latinLnBrk="0" hangingPunct="1">
              <a:spcBef>
                <a:spcPts val="0"/>
              </a:spcBef>
              <a:spcAft>
                <a:spcPct val="0"/>
              </a:spcAft>
              <a:buClr>
                <a:srgbClr val="000080"/>
              </a:buClr>
              <a:buSzPct val="85000"/>
              <a:tabLst/>
              <a:defRPr/>
            </a:pPr>
            <a:r>
              <a:rPr kumimoji="0" lang="en-US" sz="1600" b="1" u="none" strike="noStrike" kern="0" cap="none" spc="0" normalizeH="0" baseline="0" noProof="0" dirty="0" smtClean="0">
                <a:ln>
                  <a:noFill/>
                </a:ln>
                <a:solidFill>
                  <a:schemeClr val="tx1"/>
                </a:solidFill>
                <a:effectLst/>
                <a:uLnTx/>
                <a:uFillTx/>
                <a:latin typeface="Arial"/>
                <a:ea typeface="+mn-ea"/>
                <a:cs typeface="Arial"/>
              </a:rPr>
              <a:t>AMG</a:t>
            </a: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r>
              <a:rPr lang="en-US" sz="1600" kern="0" dirty="0" smtClean="0">
                <a:latin typeface="Arial"/>
                <a:ea typeface="+mn-ea"/>
                <a:cs typeface="Arial"/>
              </a:rPr>
              <a:t>uses a arbitrary graph</a:t>
            </a: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r>
              <a:rPr lang="en-US" sz="1600" kern="0" dirty="0" smtClean="0">
                <a:latin typeface="Arial"/>
                <a:ea typeface="+mn-ea"/>
                <a:cs typeface="Arial"/>
              </a:rPr>
              <a:t>operator (A) is a sparse matrix</a:t>
            </a:r>
          </a:p>
          <a:p>
            <a:pPr marL="800100" lvl="1" indent="-342900" eaLnBrk="1" hangingPunct="1">
              <a:spcBef>
                <a:spcPts val="0"/>
              </a:spcBef>
              <a:buSzPct val="85000"/>
              <a:buFont typeface="Wingdings" charset="2"/>
              <a:buChar char="§"/>
              <a:defRPr/>
            </a:pPr>
            <a:r>
              <a:rPr lang="en-US" sz="1200" kern="0" dirty="0" smtClean="0">
                <a:latin typeface="Arial"/>
                <a:cs typeface="Arial"/>
              </a:rPr>
              <a:t>assembled matrix requires ~12 bytes and a FMA per point in the stencil</a:t>
            </a:r>
          </a:p>
          <a:p>
            <a:pPr marL="800100" lvl="1" indent="-342900" eaLnBrk="1" hangingPunct="1">
              <a:spcBef>
                <a:spcPts val="0"/>
              </a:spcBef>
              <a:buSzPct val="85000"/>
              <a:buFont typeface="Wingdings" charset="2"/>
              <a:buChar char="§"/>
              <a:defRPr/>
            </a:pPr>
            <a:r>
              <a:rPr lang="en-US" sz="1200" kern="0" dirty="0" smtClean="0">
                <a:latin typeface="Arial"/>
                <a:ea typeface="+mn-ea"/>
                <a:cs typeface="Arial"/>
              </a:rPr>
              <a:t>low compute intensity regardless of </a:t>
            </a:r>
            <a:r>
              <a:rPr lang="en-US" sz="1200" kern="0" dirty="0" err="1" smtClean="0">
                <a:latin typeface="Arial"/>
                <a:ea typeface="+mn-ea"/>
                <a:cs typeface="Arial"/>
              </a:rPr>
              <a:t>discretization</a:t>
            </a:r>
            <a:endParaRPr lang="en-US" sz="1200" kern="0" dirty="0" smtClean="0">
              <a:latin typeface="Arial"/>
              <a:ea typeface="+mn-ea"/>
              <a:cs typeface="Arial"/>
            </a:endParaRP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r>
              <a:rPr lang="en-US" sz="1600" kern="0" dirty="0" smtClean="0">
                <a:latin typeface="Arial"/>
                <a:ea typeface="+mn-ea"/>
                <a:cs typeface="Arial"/>
              </a:rPr>
              <a:t>R and P are constructed based on the graph and the operator.</a:t>
            </a: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endParaRPr lang="en-US" sz="1600" kern="0" dirty="0" smtClean="0">
              <a:latin typeface="Arial"/>
              <a:ea typeface="+mn-ea"/>
              <a:cs typeface="Arial"/>
            </a:endParaRP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r>
              <a:rPr lang="en-US" sz="1600" kern="0" dirty="0" smtClean="0">
                <a:latin typeface="Arial"/>
                <a:ea typeface="+mn-ea"/>
                <a:cs typeface="Arial"/>
              </a:rPr>
              <a:t>constructs the coarse grid operator using the A</a:t>
            </a:r>
            <a:r>
              <a:rPr lang="en-US" sz="1600" kern="0" baseline="30000" dirty="0" smtClean="0">
                <a:latin typeface="Arial"/>
                <a:ea typeface="+mn-ea"/>
                <a:cs typeface="Arial"/>
              </a:rPr>
              <a:t>2h</a:t>
            </a:r>
            <a:r>
              <a:rPr lang="en-US" sz="1600" kern="0" dirty="0" smtClean="0">
                <a:latin typeface="Arial"/>
                <a:ea typeface="+mn-ea"/>
                <a:cs typeface="Arial"/>
              </a:rPr>
              <a:t> = </a:t>
            </a:r>
            <a:r>
              <a:rPr lang="en-US" sz="1600" kern="0" dirty="0" err="1" smtClean="0">
                <a:latin typeface="Arial"/>
                <a:ea typeface="+mn-ea"/>
                <a:cs typeface="Arial"/>
              </a:rPr>
              <a:t>R</a:t>
            </a:r>
            <a:r>
              <a:rPr lang="en-US" sz="1600" kern="0" baseline="30000" dirty="0" err="1" smtClean="0">
                <a:latin typeface="Arial"/>
                <a:cs typeface="Arial"/>
              </a:rPr>
              <a:t>h</a:t>
            </a:r>
            <a:r>
              <a:rPr lang="en-US" sz="1600" kern="0" dirty="0" err="1" smtClean="0">
                <a:latin typeface="Arial"/>
                <a:ea typeface="+mn-ea"/>
                <a:cs typeface="Arial"/>
              </a:rPr>
              <a:t>A</a:t>
            </a:r>
            <a:r>
              <a:rPr lang="en-US" sz="1600" kern="0" baseline="30000" dirty="0" err="1" smtClean="0">
                <a:latin typeface="Arial"/>
                <a:cs typeface="Arial"/>
              </a:rPr>
              <a:t>h</a:t>
            </a:r>
            <a:r>
              <a:rPr lang="en-US" sz="1600" kern="0" dirty="0" err="1" smtClean="0">
                <a:latin typeface="Arial"/>
                <a:ea typeface="+mn-ea"/>
                <a:cs typeface="Arial"/>
              </a:rPr>
              <a:t>P</a:t>
            </a:r>
            <a:r>
              <a:rPr lang="en-US" sz="1600" kern="0" baseline="30000" dirty="0" err="1" smtClean="0">
                <a:latin typeface="Arial"/>
                <a:cs typeface="Arial"/>
              </a:rPr>
              <a:t>h</a:t>
            </a:r>
            <a:r>
              <a:rPr lang="en-US" sz="1600" kern="0" dirty="0" smtClean="0">
                <a:latin typeface="Arial"/>
                <a:ea typeface="+mn-ea"/>
                <a:cs typeface="Arial"/>
              </a:rPr>
              <a:t> triple product (expensive)</a:t>
            </a: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r>
              <a:rPr lang="en-US" sz="1600" kern="0" dirty="0" smtClean="0">
                <a:latin typeface="Arial"/>
                <a:ea typeface="+mn-ea"/>
                <a:cs typeface="Arial"/>
              </a:rPr>
              <a:t>good decomposition becomes a graph partitioning problem</a:t>
            </a: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endParaRPr lang="en-US" sz="1600" kern="0" dirty="0" smtClean="0">
              <a:latin typeface="Arial"/>
              <a:ea typeface="+mn-ea"/>
              <a:cs typeface="Arial"/>
            </a:endParaRPr>
          </a:p>
          <a:p>
            <a:pPr marL="342900" marR="0" lvl="0" indent="-342900" defTabSz="914400" rtl="0" eaLnBrk="1" fontAlgn="base" latinLnBrk="0" hangingPunct="1">
              <a:spcBef>
                <a:spcPts val="0"/>
              </a:spcBef>
              <a:spcAft>
                <a:spcPct val="0"/>
              </a:spcAft>
              <a:buClr>
                <a:srgbClr val="000080"/>
              </a:buClr>
              <a:buSzPct val="85000"/>
              <a:buFont typeface="Wingdings" pitchFamily="-110" charset="2"/>
              <a:buChar char="v"/>
              <a:tabLst/>
              <a:defRPr/>
            </a:pPr>
            <a:r>
              <a:rPr lang="en-US" sz="1600" kern="0" dirty="0" smtClean="0">
                <a:latin typeface="Arial"/>
                <a:ea typeface="+mn-ea"/>
                <a:cs typeface="Arial"/>
              </a:rPr>
              <a:t>more general approach, but performance optimization is challenging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6400" dirty="0" smtClean="0"/>
              <a:t>HPGMG</a:t>
            </a:r>
            <a:endParaRPr lang="en-US" sz="6400"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A6688060-3351-004F-BDDD-4D2330D7A48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HPGMG</a:t>
            </a:r>
            <a:endParaRPr lang="en-US" dirty="0"/>
          </a:p>
        </p:txBody>
      </p:sp>
      <p:sp>
        <p:nvSpPr>
          <p:cNvPr id="3" name="Content Placeholder 2"/>
          <p:cNvSpPr>
            <a:spLocks noGrp="1"/>
          </p:cNvSpPr>
          <p:nvPr>
            <p:ph idx="1"/>
          </p:nvPr>
        </p:nvSpPr>
        <p:spPr/>
        <p:txBody>
          <a:bodyPr/>
          <a:lstStyle/>
          <a:p>
            <a:r>
              <a:rPr lang="en-US" dirty="0" smtClean="0"/>
              <a:t>Geometric </a:t>
            </a:r>
            <a:r>
              <a:rPr lang="en-US" dirty="0" err="1" smtClean="0"/>
              <a:t>Multigrid</a:t>
            </a:r>
            <a:endParaRPr lang="en-US" dirty="0" smtClean="0"/>
          </a:p>
          <a:p>
            <a:pPr lvl="1"/>
            <a:r>
              <a:rPr lang="en-US" sz="1500" dirty="0" err="1" smtClean="0"/>
              <a:t>multigrid</a:t>
            </a:r>
            <a:r>
              <a:rPr lang="en-US" sz="1500" dirty="0" smtClean="0"/>
              <a:t> on a structured Cartesian grid</a:t>
            </a:r>
          </a:p>
          <a:p>
            <a:pPr lvl="1"/>
            <a:r>
              <a:rPr lang="en-US" sz="1500" dirty="0" smtClean="0"/>
              <a:t>GMG is found at the heart of many DOE applications including AMR/MG frameworks like CHOMBO and </a:t>
            </a:r>
            <a:r>
              <a:rPr lang="en-US" sz="1500" dirty="0" err="1" smtClean="0"/>
              <a:t>BoxLib</a:t>
            </a:r>
            <a:endParaRPr lang="en-US" dirty="0" smtClean="0"/>
          </a:p>
          <a:p>
            <a:r>
              <a:rPr lang="en-US" dirty="0" smtClean="0"/>
              <a:t>HPGMG (High Performance Geometric </a:t>
            </a:r>
            <a:r>
              <a:rPr lang="en-US" dirty="0" err="1" smtClean="0"/>
              <a:t>Multigrid</a:t>
            </a:r>
            <a:r>
              <a:rPr lang="en-US" dirty="0" smtClean="0"/>
              <a:t>)</a:t>
            </a:r>
          </a:p>
          <a:p>
            <a:pPr lvl="1"/>
            <a:r>
              <a:rPr lang="en-US" sz="1500" dirty="0" smtClean="0"/>
              <a:t>solves </a:t>
            </a:r>
            <a:r>
              <a:rPr lang="en-US" sz="1500" dirty="0" err="1" smtClean="0">
                <a:solidFill>
                  <a:srgbClr val="0000FF"/>
                </a:solidFill>
              </a:rPr>
              <a:t>b</a:t>
            </a:r>
            <a:r>
              <a:rPr lang="en-US" sz="1500" dirty="0" err="1" smtClean="0">
                <a:solidFill>
                  <a:srgbClr val="0000FF"/>
                </a:solidFill>
                <a:sym typeface="Symbol"/>
              </a:rPr>
              <a:t></a:t>
            </a:r>
            <a:r>
              <a:rPr lang="en-US" sz="1500" dirty="0" err="1" smtClean="0">
                <a:solidFill>
                  <a:srgbClr val="0000FF"/>
                </a:solidFill>
                <a:latin typeface="Wingdings"/>
                <a:ea typeface="Wingdings"/>
                <a:cs typeface="Wingdings"/>
                <a:sym typeface="Symbol"/>
              </a:rPr>
              <a:t></a:t>
            </a:r>
            <a:r>
              <a:rPr lang="en-US" sz="1500" dirty="0" err="1" smtClean="0">
                <a:solidFill>
                  <a:srgbClr val="0000FF"/>
                </a:solidFill>
                <a:sym typeface="Symbol"/>
              </a:rPr>
              <a:t>βu</a:t>
            </a:r>
            <a:r>
              <a:rPr lang="en-US" sz="1500" dirty="0" smtClean="0">
                <a:solidFill>
                  <a:srgbClr val="0000FF"/>
                </a:solidFill>
                <a:sym typeface="Symbol"/>
              </a:rPr>
              <a:t>=</a:t>
            </a:r>
            <a:r>
              <a:rPr lang="en-US" sz="1500" dirty="0" err="1" smtClean="0">
                <a:solidFill>
                  <a:srgbClr val="0000FF"/>
                </a:solidFill>
                <a:sym typeface="Symbol"/>
              </a:rPr>
              <a:t>f</a:t>
            </a:r>
            <a:r>
              <a:rPr lang="en-US" sz="1500" dirty="0" smtClean="0">
                <a:sym typeface="Symbol"/>
              </a:rPr>
              <a:t> on the [0,1]</a:t>
            </a:r>
            <a:r>
              <a:rPr lang="en-US" sz="1500" baseline="30000" dirty="0" smtClean="0">
                <a:sym typeface="Symbol"/>
              </a:rPr>
              <a:t>3</a:t>
            </a:r>
            <a:r>
              <a:rPr lang="en-US" sz="1500" dirty="0" smtClean="0">
                <a:sym typeface="Symbol"/>
              </a:rPr>
              <a:t> domain discretized on a regular grid with </a:t>
            </a:r>
            <a:r>
              <a:rPr lang="en-US" sz="1500" dirty="0" err="1" smtClean="0">
                <a:sym typeface="Symbol"/>
              </a:rPr>
              <a:t>Dirichlet</a:t>
            </a:r>
            <a:r>
              <a:rPr lang="en-US" sz="1500" dirty="0" smtClean="0">
                <a:sym typeface="Symbol"/>
              </a:rPr>
              <a:t> BC’s</a:t>
            </a:r>
          </a:p>
          <a:p>
            <a:pPr lvl="1"/>
            <a:r>
              <a:rPr lang="en-US" sz="1500" dirty="0" smtClean="0"/>
              <a:t>uses Full </a:t>
            </a:r>
            <a:r>
              <a:rPr lang="en-US" sz="1500" dirty="0" err="1" smtClean="0"/>
              <a:t>Multigrid</a:t>
            </a:r>
            <a:r>
              <a:rPr lang="en-US" sz="1500" dirty="0" smtClean="0"/>
              <a:t> (</a:t>
            </a:r>
            <a:r>
              <a:rPr lang="en-US" sz="1500" b="1" dirty="0" smtClean="0">
                <a:solidFill>
                  <a:srgbClr val="0000FF"/>
                </a:solidFill>
              </a:rPr>
              <a:t>FMG</a:t>
            </a:r>
            <a:r>
              <a:rPr lang="en-US" sz="1500" dirty="0" smtClean="0"/>
              <a:t>) which is a one-pass direct solver built from a hierarchy of MG V-Cycles.</a:t>
            </a:r>
          </a:p>
          <a:p>
            <a:r>
              <a:rPr lang="en-US" dirty="0" smtClean="0"/>
              <a:t>Three variants of HPGMG are currently being evaluated…</a:t>
            </a:r>
          </a:p>
          <a:p>
            <a:pPr lvl="1"/>
            <a:r>
              <a:rPr lang="en-US" sz="1500" dirty="0" smtClean="0"/>
              <a:t>HPGMG-FV ( Finite Volume, 2</a:t>
            </a:r>
            <a:r>
              <a:rPr lang="en-US" sz="1500" baseline="30000" dirty="0" smtClean="0"/>
              <a:t>nd</a:t>
            </a:r>
            <a:r>
              <a:rPr lang="en-US" sz="1500" dirty="0" smtClean="0"/>
              <a:t> order, memory intensive)</a:t>
            </a:r>
          </a:p>
          <a:p>
            <a:pPr lvl="1"/>
            <a:r>
              <a:rPr lang="en-US" sz="1500" dirty="0" smtClean="0"/>
              <a:t>HPGMG-FV ( Finite Volume, 4</a:t>
            </a:r>
            <a:r>
              <a:rPr lang="en-US" sz="1500" baseline="30000" dirty="0" smtClean="0"/>
              <a:t>th</a:t>
            </a:r>
            <a:r>
              <a:rPr lang="en-US" sz="1500" dirty="0" smtClean="0"/>
              <a:t> order, memory/cache intensive)</a:t>
            </a:r>
          </a:p>
          <a:p>
            <a:pPr lvl="1"/>
            <a:r>
              <a:rPr lang="en-US" sz="1500" dirty="0" smtClean="0"/>
              <a:t>HPGMG-FE ( Finite Element, 3</a:t>
            </a:r>
            <a:r>
              <a:rPr lang="en-US" sz="1500" baseline="30000" dirty="0" smtClean="0"/>
              <a:t>rd</a:t>
            </a:r>
            <a:r>
              <a:rPr lang="en-US" sz="1500" dirty="0" smtClean="0"/>
              <a:t> order, cache/floating-point intensive)</a:t>
            </a:r>
          </a:p>
          <a:p>
            <a:r>
              <a:rPr lang="en-US" dirty="0" smtClean="0"/>
              <a:t>Reference Implementations on </a:t>
            </a:r>
            <a:r>
              <a:rPr lang="en-US" dirty="0" smtClean="0">
                <a:hlinkClick r:id="rId2"/>
              </a:rPr>
              <a:t>https://bitbucket.org/hpgmg/hpgmg</a:t>
            </a:r>
            <a:endParaRPr lang="en-US" dirty="0" smtClean="0"/>
          </a:p>
          <a:p>
            <a:pPr lvl="1"/>
            <a:r>
              <a:rPr lang="en-US" sz="1500" dirty="0" smtClean="0"/>
              <a:t>HPGMG-FV is written in C and parallelized with </a:t>
            </a:r>
            <a:r>
              <a:rPr lang="en-US" sz="1500" dirty="0" err="1" smtClean="0"/>
              <a:t>MPI+OpenMP</a:t>
            </a:r>
            <a:endParaRPr lang="en-US" sz="1500" dirty="0" smtClean="0"/>
          </a:p>
          <a:p>
            <a:pPr lvl="1"/>
            <a:r>
              <a:rPr lang="en-US" sz="1500" dirty="0" smtClean="0"/>
              <a:t>HPGMG-FE is written in C and parallelized with MPI (and </a:t>
            </a:r>
            <a:r>
              <a:rPr lang="en-US" sz="1500" dirty="0" err="1" smtClean="0"/>
              <a:t>PETSc</a:t>
            </a:r>
            <a:r>
              <a:rPr lang="en-US" sz="1500" dirty="0" smtClean="0"/>
              <a:t>)</a:t>
            </a:r>
          </a:p>
          <a:p>
            <a:pPr lvl="1"/>
            <a:endParaRPr lang="en-US" sz="15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Multigrid</a:t>
            </a:r>
            <a:endParaRPr lang="en-US" dirty="0"/>
          </a:p>
        </p:txBody>
      </p:sp>
      <p:sp>
        <p:nvSpPr>
          <p:cNvPr id="3" name="Content Placeholder 2"/>
          <p:cNvSpPr>
            <a:spLocks noGrp="1"/>
          </p:cNvSpPr>
          <p:nvPr>
            <p:ph idx="1"/>
          </p:nvPr>
        </p:nvSpPr>
        <p:spPr/>
        <p:txBody>
          <a:bodyPr/>
          <a:lstStyle/>
          <a:p>
            <a:r>
              <a:rPr lang="en-US" sz="2400" dirty="0" smtClean="0"/>
              <a:t>Linear Solvers (</a:t>
            </a:r>
            <a:r>
              <a:rPr lang="en-US" sz="2400" i="1" dirty="0" smtClean="0"/>
              <a:t>Lu=</a:t>
            </a:r>
            <a:r>
              <a:rPr lang="en-US" sz="2400" i="1" dirty="0" err="1" smtClean="0"/>
              <a:t>f</a:t>
            </a:r>
            <a:r>
              <a:rPr lang="en-US" sz="2400" dirty="0" smtClean="0"/>
              <a:t>) are ubiquitous in scientific computing</a:t>
            </a:r>
          </a:p>
          <a:p>
            <a:endParaRPr lang="en-US" sz="2400" dirty="0" smtClean="0"/>
          </a:p>
          <a:p>
            <a:r>
              <a:rPr lang="en-US" sz="2400" dirty="0" err="1" smtClean="0"/>
              <a:t>Multigrid</a:t>
            </a:r>
            <a:r>
              <a:rPr lang="en-US" sz="2400" dirty="0" smtClean="0"/>
              <a:t> solves elliptic </a:t>
            </a:r>
            <a:r>
              <a:rPr lang="en-US" sz="2400" dirty="0" err="1" smtClean="0"/>
              <a:t>PDEs</a:t>
            </a:r>
            <a:r>
              <a:rPr lang="en-US" sz="2400" dirty="0" smtClean="0"/>
              <a:t> (</a:t>
            </a:r>
            <a:r>
              <a:rPr lang="en-US" sz="2400" i="1" dirty="0" smtClean="0"/>
              <a:t>Lu=</a:t>
            </a:r>
            <a:r>
              <a:rPr lang="en-US" sz="2400" i="1" dirty="0" err="1" smtClean="0"/>
              <a:t>f</a:t>
            </a:r>
            <a:r>
              <a:rPr lang="en-US" sz="2400" dirty="0" smtClean="0"/>
              <a:t>) using a hierarchical (recursive) approach.</a:t>
            </a:r>
          </a:p>
          <a:p>
            <a:pPr marL="742950" lvl="2" indent="-342900">
              <a:buClr>
                <a:srgbClr val="000080"/>
              </a:buClr>
              <a:buSzPct val="85000"/>
              <a:buFont typeface="Wingdings" pitchFamily="-110" charset="2"/>
              <a:buChar char="v"/>
            </a:pPr>
            <a:r>
              <a:rPr lang="en-US" dirty="0" smtClean="0"/>
              <a:t>solution (correction) to hard problem is expressed in terms of solution to an easier problem</a:t>
            </a:r>
          </a:p>
          <a:p>
            <a:pPr marL="742950" lvl="2" indent="-342900">
              <a:buClr>
                <a:srgbClr val="000080"/>
              </a:buClr>
              <a:buSzPct val="85000"/>
              <a:buFont typeface="Wingdings" pitchFamily="-110" charset="2"/>
              <a:buChar char="v"/>
            </a:pPr>
            <a:r>
              <a:rPr lang="en-US" dirty="0" smtClean="0"/>
              <a:t>Provides </a:t>
            </a:r>
            <a:r>
              <a:rPr lang="en-US" b="1" dirty="0" smtClean="0">
                <a:solidFill>
                  <a:srgbClr val="0000FF"/>
                </a:solidFill>
              </a:rPr>
              <a:t>O(N) computational complexity </a:t>
            </a:r>
            <a:r>
              <a:rPr lang="en-US" dirty="0" smtClean="0"/>
              <a:t>where N is number of unknowns</a:t>
            </a:r>
          </a:p>
          <a:p>
            <a:endParaRPr lang="en-US" sz="1600" dirty="0" smtClean="0"/>
          </a:p>
        </p:txBody>
      </p:sp>
      <p:sp>
        <p:nvSpPr>
          <p:cNvPr id="4" name="Slide Number Placeholder 3"/>
          <p:cNvSpPr>
            <a:spLocks noGrp="1"/>
          </p:cNvSpPr>
          <p:nvPr>
            <p:ph type="sldNum" sz="quarter" idx="10"/>
          </p:nvPr>
        </p:nvSpPr>
        <p:spPr>
          <a:xfrm>
            <a:off x="7010400" y="6553200"/>
            <a:ext cx="2133600" cy="238125"/>
          </a:xfrm>
        </p:spPr>
        <p:txBody>
          <a:bodyPr/>
          <a:lstStyle/>
          <a:p>
            <a:fld id="{A6688060-3351-004F-BDDD-4D2330D7A48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179"/>
          <p:cNvGrpSpPr/>
          <p:nvPr/>
        </p:nvGrpSpPr>
        <p:grpSpPr>
          <a:xfrm>
            <a:off x="3581400" y="5181600"/>
            <a:ext cx="1905000" cy="1225296"/>
            <a:chOff x="3505200" y="5181600"/>
            <a:chExt cx="1905000" cy="1225296"/>
          </a:xfrm>
        </p:grpSpPr>
        <p:grpSp>
          <p:nvGrpSpPr>
            <p:cNvPr id="6" name="Group 125"/>
            <p:cNvGrpSpPr/>
            <p:nvPr/>
          </p:nvGrpSpPr>
          <p:grpSpPr>
            <a:xfrm>
              <a:off x="3581400" y="5794248"/>
              <a:ext cx="1828800" cy="612648"/>
              <a:chOff x="-1752600" y="1903412"/>
              <a:chExt cx="1828800" cy="614236"/>
            </a:xfrm>
          </p:grpSpPr>
          <p:cxnSp>
            <p:nvCxnSpPr>
              <p:cNvPr id="127" name="Straight Connector 126"/>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8" name="Straight Connector 127"/>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9" name="Straight Connector 128"/>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0" name="Straight Connector 129"/>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1" name="Straight Connector 130"/>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2" name="Straight Connector 131"/>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cxnSp>
          <p:nvCxnSpPr>
            <p:cNvPr id="175" name="Straight Arrow Connector 174"/>
            <p:cNvCxnSpPr/>
            <p:nvPr/>
          </p:nvCxnSpPr>
          <p:spPr bwMode="auto">
            <a:xfrm rot="16200000" flipH="1">
              <a:off x="3505200" y="51816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
        <p:nvSpPr>
          <p:cNvPr id="2" name="Title 1"/>
          <p:cNvSpPr>
            <a:spLocks noGrp="1"/>
          </p:cNvSpPr>
          <p:nvPr>
            <p:ph type="title"/>
          </p:nvPr>
        </p:nvSpPr>
        <p:spPr/>
        <p:txBody>
          <a:bodyPr/>
          <a:lstStyle/>
          <a:p>
            <a:r>
              <a:rPr lang="en-US" dirty="0" smtClean="0"/>
              <a:t>Geometric </a:t>
            </a:r>
            <a:r>
              <a:rPr lang="en-US" dirty="0" err="1" smtClean="0"/>
              <a:t>Multigrid</a:t>
            </a:r>
            <a:endParaRPr lang="en-US" dirty="0"/>
          </a:p>
        </p:txBody>
      </p:sp>
      <p:sp>
        <p:nvSpPr>
          <p:cNvPr id="3" name="Content Placeholder 2"/>
          <p:cNvSpPr>
            <a:spLocks noGrp="1"/>
          </p:cNvSpPr>
          <p:nvPr>
            <p:ph idx="1"/>
          </p:nvPr>
        </p:nvSpPr>
        <p:spPr/>
        <p:txBody>
          <a:bodyPr/>
          <a:lstStyle/>
          <a:p>
            <a:r>
              <a:rPr lang="en-US" dirty="0" smtClean="0"/>
              <a:t>In geometric </a:t>
            </a:r>
            <a:r>
              <a:rPr lang="en-US" dirty="0" err="1" smtClean="0"/>
              <a:t>multigrid</a:t>
            </a:r>
            <a:r>
              <a:rPr lang="en-US" dirty="0" smtClean="0"/>
              <a:t>, the linear operator (L) when solving Lu=</a:t>
            </a:r>
            <a:r>
              <a:rPr lang="en-US" dirty="0" err="1" smtClean="0"/>
              <a:t>f</a:t>
            </a:r>
            <a:r>
              <a:rPr lang="en-US" dirty="0" smtClean="0"/>
              <a:t> is a </a:t>
            </a:r>
            <a:r>
              <a:rPr lang="en-US" b="1" dirty="0" smtClean="0">
                <a:solidFill>
                  <a:srgbClr val="0000FF"/>
                </a:solidFill>
              </a:rPr>
              <a:t>stencil on a structured grid</a:t>
            </a:r>
            <a:r>
              <a:rPr lang="en-US" dirty="0" smtClean="0"/>
              <a:t> (i.e. </a:t>
            </a:r>
            <a:r>
              <a:rPr lang="en-US" i="1" dirty="0" smtClean="0"/>
              <a:t>matrix-free</a:t>
            </a:r>
            <a:r>
              <a:rPr lang="en-US" dirty="0" smtClean="0"/>
              <a:t>)</a:t>
            </a:r>
          </a:p>
          <a:p>
            <a:r>
              <a:rPr lang="en-US" dirty="0" smtClean="0"/>
              <a:t>Inter-grid operations are recast in terms of stencils based on the underlying numerical method (e.g. cell-centered finite volume)</a:t>
            </a:r>
          </a:p>
          <a:p>
            <a:r>
              <a:rPr lang="en-US" dirty="0" smtClean="0"/>
              <a:t>Extremely fast/efficient…	</a:t>
            </a:r>
          </a:p>
          <a:p>
            <a:pPr lvl="1"/>
            <a:r>
              <a:rPr lang="en-US" sz="1600" dirty="0" smtClean="0"/>
              <a:t>O(N) computational complexity (#flops)</a:t>
            </a:r>
          </a:p>
          <a:p>
            <a:pPr lvl="1"/>
            <a:r>
              <a:rPr lang="en-US" sz="1600" dirty="0" smtClean="0"/>
              <a:t>O(N) DRAM data movement (#bytes)</a:t>
            </a:r>
          </a:p>
          <a:p>
            <a:pPr lvl="1"/>
            <a:r>
              <a:rPr lang="en-US" sz="1600" dirty="0" smtClean="0"/>
              <a:t>O(N</a:t>
            </a:r>
            <a:r>
              <a:rPr lang="en-US" sz="1600" baseline="30000" dirty="0" smtClean="0"/>
              <a:t>0.66</a:t>
            </a:r>
            <a:r>
              <a:rPr lang="en-US" sz="1600" dirty="0" smtClean="0"/>
              <a:t>) MPI data movement + </a:t>
            </a:r>
            <a:r>
              <a:rPr lang="en-US" sz="1600" dirty="0" err="1" smtClean="0"/>
              <a:t>O(logN</a:t>
            </a:r>
            <a:r>
              <a:rPr lang="en-US" sz="1600" dirty="0" smtClean="0"/>
              <a:t>) MPI messages</a:t>
            </a:r>
          </a:p>
        </p:txBody>
      </p:sp>
      <p:sp>
        <p:nvSpPr>
          <p:cNvPr id="4" name="Slide Number Placeholder 3"/>
          <p:cNvSpPr>
            <a:spLocks noGrp="1"/>
          </p:cNvSpPr>
          <p:nvPr>
            <p:ph type="sldNum" sz="quarter" idx="10"/>
          </p:nvPr>
        </p:nvSpPr>
        <p:spPr>
          <a:xfrm>
            <a:off x="7010400" y="6553200"/>
            <a:ext cx="2133600" cy="238125"/>
          </a:xfrm>
        </p:spPr>
        <p:txBody>
          <a:bodyPr/>
          <a:lstStyle/>
          <a:p>
            <a:fld id="{A6688060-3351-004F-BDDD-4D2330D7A48F}" type="slidenum">
              <a:rPr lang="en-US" smtClean="0"/>
              <a:pPr/>
              <a:t>9</a:t>
            </a:fld>
            <a:endParaRPr lang="en-US"/>
          </a:p>
        </p:txBody>
      </p:sp>
      <p:grpSp>
        <p:nvGrpSpPr>
          <p:cNvPr id="7" name="Group 180"/>
          <p:cNvGrpSpPr/>
          <p:nvPr/>
        </p:nvGrpSpPr>
        <p:grpSpPr>
          <a:xfrm>
            <a:off x="4648200" y="4876800"/>
            <a:ext cx="1905000" cy="1219200"/>
            <a:chOff x="4572000" y="4876800"/>
            <a:chExt cx="1905000" cy="1219200"/>
          </a:xfrm>
        </p:grpSpPr>
        <p:cxnSp>
          <p:nvCxnSpPr>
            <p:cNvPr id="176" name="Straight Arrow Connector 175"/>
            <p:cNvCxnSpPr/>
            <p:nvPr/>
          </p:nvCxnSpPr>
          <p:spPr bwMode="auto">
            <a:xfrm rot="5400000" flipH="1" flipV="1">
              <a:off x="4572000" y="51816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8" name="Group 134"/>
            <p:cNvGrpSpPr/>
            <p:nvPr/>
          </p:nvGrpSpPr>
          <p:grpSpPr>
            <a:xfrm>
              <a:off x="4648200" y="4876800"/>
              <a:ext cx="1828800" cy="612648"/>
              <a:chOff x="-1752600" y="1903412"/>
              <a:chExt cx="1828800" cy="614236"/>
            </a:xfrm>
          </p:grpSpPr>
          <p:cxnSp>
            <p:nvCxnSpPr>
              <p:cNvPr id="136" name="Straight Connector 135"/>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7" name="Straight Connector 136"/>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8" name="Straight Connector 137"/>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9" name="Straight Connector 138"/>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0" name="Straight Connector 139"/>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1" name="Straight Connector 140"/>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2" name="Straight Connector 141"/>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3" name="Straight Connector 142"/>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4" name="Straight Connector 143"/>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5" name="Straight Connector 144"/>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grpSp>
        <p:nvGrpSpPr>
          <p:cNvPr id="9" name="Group 181"/>
          <p:cNvGrpSpPr/>
          <p:nvPr/>
        </p:nvGrpSpPr>
        <p:grpSpPr>
          <a:xfrm>
            <a:off x="5562600" y="3962400"/>
            <a:ext cx="1905000" cy="1219200"/>
            <a:chOff x="5486400" y="3962400"/>
            <a:chExt cx="1905000" cy="1219200"/>
          </a:xfrm>
        </p:grpSpPr>
        <p:cxnSp>
          <p:nvCxnSpPr>
            <p:cNvPr id="178" name="Straight Arrow Connector 177"/>
            <p:cNvCxnSpPr/>
            <p:nvPr/>
          </p:nvCxnSpPr>
          <p:spPr bwMode="auto">
            <a:xfrm rot="5400000" flipH="1" flipV="1">
              <a:off x="5486400" y="42672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10" name="Group 145"/>
            <p:cNvGrpSpPr/>
            <p:nvPr/>
          </p:nvGrpSpPr>
          <p:grpSpPr>
            <a:xfrm>
              <a:off x="5562600" y="3962400"/>
              <a:ext cx="1828800" cy="612648"/>
              <a:chOff x="-1752600" y="1903412"/>
              <a:chExt cx="1828800" cy="614236"/>
            </a:xfrm>
          </p:grpSpPr>
          <p:cxnSp>
            <p:nvCxnSpPr>
              <p:cNvPr id="147" name="Straight Connector 146"/>
              <p:cNvCxnSpPr/>
              <p:nvPr/>
            </p:nvCxnSpPr>
            <p:spPr bwMode="auto">
              <a:xfrm>
                <a:off x="-1676400" y="1981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8" name="Straight Connector 147"/>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9" name="Straight Connector 148"/>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0" name="Straight Connector 149"/>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1" name="Straight Connector 150"/>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2" name="Straight Connector 151"/>
              <p:cNvCxnSpPr/>
              <p:nvPr/>
            </p:nvCxnSpPr>
            <p:spPr bwMode="auto">
              <a:xfrm>
                <a:off x="-1524000" y="2133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3" name="Straight Connector 152"/>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4" name="Straight Connector 153"/>
              <p:cNvCxnSpPr/>
              <p:nvPr/>
            </p:nvCxnSpPr>
            <p:spPr bwMode="auto">
              <a:xfrm>
                <a:off x="-1603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5" name="Straight Connector 154"/>
              <p:cNvCxnSpPr/>
              <p:nvPr/>
            </p:nvCxnSpPr>
            <p:spPr bwMode="auto">
              <a:xfrm>
                <a:off x="-1298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6" name="Straight Connector 155"/>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7" name="Straight Connector 156"/>
              <p:cNvCxnSpPr/>
              <p:nvPr/>
            </p:nvCxnSpPr>
            <p:spPr bwMode="auto">
              <a:xfrm>
                <a:off x="-1371600" y="22860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8" name="Straight Connector 157"/>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9" name="Straight Connector 158"/>
              <p:cNvCxnSpPr/>
              <p:nvPr/>
            </p:nvCxnSpPr>
            <p:spPr bwMode="auto">
              <a:xfrm>
                <a:off x="-1219200" y="2438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0" name="Straight Connector 159"/>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1" name="Straight Connector 160"/>
              <p:cNvCxnSpPr/>
              <p:nvPr/>
            </p:nvCxnSpPr>
            <p:spPr bwMode="auto">
              <a:xfrm>
                <a:off x="-9936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2" name="Straight Connector 161"/>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3" name="Straight Connector 162"/>
              <p:cNvCxnSpPr/>
              <p:nvPr/>
            </p:nvCxnSpPr>
            <p:spPr bwMode="auto">
              <a:xfrm>
                <a:off x="-6888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4" name="Straight Connector 163"/>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grpSp>
        <p:nvGrpSpPr>
          <p:cNvPr id="11" name="Group 178"/>
          <p:cNvGrpSpPr/>
          <p:nvPr/>
        </p:nvGrpSpPr>
        <p:grpSpPr>
          <a:xfrm>
            <a:off x="2667000" y="4267200"/>
            <a:ext cx="1905000" cy="1222248"/>
            <a:chOff x="2590800" y="4267200"/>
            <a:chExt cx="1905000" cy="1222248"/>
          </a:xfrm>
        </p:grpSpPr>
        <p:grpSp>
          <p:nvGrpSpPr>
            <p:cNvPr id="12" name="Group 114"/>
            <p:cNvGrpSpPr/>
            <p:nvPr/>
          </p:nvGrpSpPr>
          <p:grpSpPr>
            <a:xfrm>
              <a:off x="2667000" y="4876800"/>
              <a:ext cx="1828800" cy="612648"/>
              <a:chOff x="-1752600" y="1903412"/>
              <a:chExt cx="1828800" cy="614236"/>
            </a:xfrm>
          </p:grpSpPr>
          <p:cxnSp>
            <p:nvCxnSpPr>
              <p:cNvPr id="116" name="Straight Connector 115"/>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7" name="Straight Connector 116"/>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8" name="Straight Connector 117"/>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9" name="Straight Connector 118"/>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0" name="Straight Connector 119"/>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1" name="Straight Connector 120"/>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2" name="Straight Connector 121"/>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3" name="Straight Connector 122"/>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4" name="Straight Connector 123"/>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5" name="Straight Connector 124"/>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cxnSp>
          <p:nvCxnSpPr>
            <p:cNvPr id="171" name="Straight Arrow Connector 170"/>
            <p:cNvCxnSpPr/>
            <p:nvPr/>
          </p:nvCxnSpPr>
          <p:spPr bwMode="auto">
            <a:xfrm rot="16200000" flipH="1">
              <a:off x="2590800" y="42672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grpSp>
        <p:nvGrpSpPr>
          <p:cNvPr id="13" name="Group 95"/>
          <p:cNvGrpSpPr/>
          <p:nvPr/>
        </p:nvGrpSpPr>
        <p:grpSpPr>
          <a:xfrm>
            <a:off x="1828800" y="3962400"/>
            <a:ext cx="1828800" cy="612648"/>
            <a:chOff x="-1752600" y="1903412"/>
            <a:chExt cx="1828800" cy="614236"/>
          </a:xfrm>
        </p:grpSpPr>
        <p:cxnSp>
          <p:nvCxnSpPr>
            <p:cNvPr id="97" name="Straight Connector 96"/>
            <p:cNvCxnSpPr/>
            <p:nvPr/>
          </p:nvCxnSpPr>
          <p:spPr bwMode="auto">
            <a:xfrm>
              <a:off x="-1676400" y="1981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98" name="Straight Connector 97"/>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99" name="Straight Connector 98"/>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0" name="Straight Connector 99"/>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1" name="Straight Connector 100"/>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2" name="Straight Connector 101"/>
            <p:cNvCxnSpPr/>
            <p:nvPr/>
          </p:nvCxnSpPr>
          <p:spPr bwMode="auto">
            <a:xfrm>
              <a:off x="-1524000" y="2133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3" name="Straight Connector 102"/>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4" name="Straight Connector 103"/>
            <p:cNvCxnSpPr/>
            <p:nvPr/>
          </p:nvCxnSpPr>
          <p:spPr bwMode="auto">
            <a:xfrm>
              <a:off x="-1603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5" name="Straight Connector 104"/>
            <p:cNvCxnSpPr/>
            <p:nvPr/>
          </p:nvCxnSpPr>
          <p:spPr bwMode="auto">
            <a:xfrm>
              <a:off x="-1298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6" name="Straight Connector 105"/>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7" name="Straight Connector 106"/>
            <p:cNvCxnSpPr/>
            <p:nvPr/>
          </p:nvCxnSpPr>
          <p:spPr bwMode="auto">
            <a:xfrm>
              <a:off x="-1371600" y="22860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8" name="Straight Connector 107"/>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9" name="Straight Connector 108"/>
            <p:cNvCxnSpPr/>
            <p:nvPr/>
          </p:nvCxnSpPr>
          <p:spPr bwMode="auto">
            <a:xfrm>
              <a:off x="-1219200" y="2438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0" name="Straight Connector 109"/>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1" name="Straight Connector 110"/>
            <p:cNvCxnSpPr/>
            <p:nvPr/>
          </p:nvCxnSpPr>
          <p:spPr bwMode="auto">
            <a:xfrm>
              <a:off x="-9936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2" name="Straight Connector 111"/>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3" name="Straight Connector 112"/>
            <p:cNvCxnSpPr/>
            <p:nvPr/>
          </p:nvCxnSpPr>
          <p:spPr bwMode="auto">
            <a:xfrm>
              <a:off x="-6888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4" name="Straight Connector 113"/>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nvGrpSpPr>
          <p:cNvPr id="14" name="Group 182"/>
          <p:cNvGrpSpPr/>
          <p:nvPr/>
        </p:nvGrpSpPr>
        <p:grpSpPr>
          <a:xfrm>
            <a:off x="2667000" y="4267200"/>
            <a:ext cx="3810000" cy="1828800"/>
            <a:chOff x="2590800" y="4267200"/>
            <a:chExt cx="3810000" cy="1828800"/>
          </a:xfrm>
        </p:grpSpPr>
        <p:grpSp>
          <p:nvGrpSpPr>
            <p:cNvPr id="15" name="Group 169"/>
            <p:cNvGrpSpPr/>
            <p:nvPr/>
          </p:nvGrpSpPr>
          <p:grpSpPr>
            <a:xfrm>
              <a:off x="4572000" y="4267200"/>
              <a:ext cx="1828800" cy="1828800"/>
              <a:chOff x="4572000" y="4267200"/>
              <a:chExt cx="1828800" cy="1828800"/>
            </a:xfrm>
          </p:grpSpPr>
          <p:cxnSp>
            <p:nvCxnSpPr>
              <p:cNvPr id="134" name="Straight Arrow Connector 133"/>
              <p:cNvCxnSpPr/>
              <p:nvPr/>
            </p:nvCxnSpPr>
            <p:spPr bwMode="auto">
              <a:xfrm flipV="1">
                <a:off x="4572000" y="4267200"/>
                <a:ext cx="1828800" cy="1828800"/>
              </a:xfrm>
              <a:prstGeom prst="straightConnector1">
                <a:avLst/>
              </a:prstGeom>
              <a:solidFill>
                <a:schemeClr val="accent1"/>
              </a:solidFill>
              <a:ln w="76200" cap="flat" cmpd="sng" algn="ctr">
                <a:solidFill>
                  <a:srgbClr val="FF0080"/>
                </a:solidFill>
                <a:prstDash val="solid"/>
                <a:round/>
                <a:headEnd type="none" w="med" len="med"/>
                <a:tailEnd type="triangle" w="med" len="med"/>
              </a:ln>
              <a:effectLst/>
            </p:spPr>
          </p:cxnSp>
          <p:sp>
            <p:nvSpPr>
              <p:cNvPr id="167" name="TextBox 166"/>
              <p:cNvSpPr txBox="1"/>
              <p:nvPr/>
            </p:nvSpPr>
            <p:spPr>
              <a:xfrm rot="18900000">
                <a:off x="5154375" y="5079699"/>
                <a:ext cx="914400" cy="301752"/>
              </a:xfrm>
              <a:prstGeom prst="rect">
                <a:avLst/>
              </a:prstGeom>
              <a:noFill/>
            </p:spPr>
            <p:txBody>
              <a:bodyPr wrap="none" lIns="0" tIns="0" rIns="0" bIns="0" rtlCol="0" anchor="ctr" anchorCtr="0">
                <a:noAutofit/>
              </a:bodyPr>
              <a:lstStyle/>
              <a:p>
                <a:pPr algn="ctr"/>
                <a:r>
                  <a:rPr lang="en-US" sz="2000" dirty="0" smtClean="0">
                    <a:solidFill>
                      <a:srgbClr val="FF0080"/>
                    </a:solidFill>
                  </a:rPr>
                  <a:t>interpolation</a:t>
                </a:r>
                <a:endParaRPr lang="en-US" sz="2000" dirty="0">
                  <a:solidFill>
                    <a:srgbClr val="FF0080"/>
                  </a:solidFill>
                </a:endParaRPr>
              </a:p>
            </p:txBody>
          </p:sp>
        </p:grpSp>
        <p:grpSp>
          <p:nvGrpSpPr>
            <p:cNvPr id="16" name="Group 168"/>
            <p:cNvGrpSpPr/>
            <p:nvPr/>
          </p:nvGrpSpPr>
          <p:grpSpPr>
            <a:xfrm>
              <a:off x="2590800" y="4267200"/>
              <a:ext cx="1828800" cy="1828800"/>
              <a:chOff x="2590800" y="4267200"/>
              <a:chExt cx="1828800" cy="1828800"/>
            </a:xfrm>
          </p:grpSpPr>
          <p:cxnSp>
            <p:nvCxnSpPr>
              <p:cNvPr id="133" name="Straight Arrow Connector 132"/>
              <p:cNvCxnSpPr/>
              <p:nvPr/>
            </p:nvCxnSpPr>
            <p:spPr bwMode="auto">
              <a:xfrm rot="16200000" flipH="1">
                <a:off x="2590800" y="4267200"/>
                <a:ext cx="1828800" cy="1828800"/>
              </a:xfrm>
              <a:prstGeom prst="straightConnector1">
                <a:avLst/>
              </a:prstGeom>
              <a:solidFill>
                <a:schemeClr val="accent1"/>
              </a:solidFill>
              <a:ln w="76200" cap="flat" cmpd="sng" algn="ctr">
                <a:solidFill>
                  <a:srgbClr val="FF0080"/>
                </a:solidFill>
                <a:prstDash val="solid"/>
                <a:round/>
                <a:headEnd type="none" w="med" len="med"/>
                <a:tailEnd type="triangle" w="med" len="med"/>
              </a:ln>
              <a:effectLst/>
            </p:spPr>
          </p:cxnSp>
          <p:sp>
            <p:nvSpPr>
              <p:cNvPr id="168" name="TextBox 167"/>
              <p:cNvSpPr txBox="1"/>
              <p:nvPr/>
            </p:nvSpPr>
            <p:spPr>
              <a:xfrm rot="2700000">
                <a:off x="2922825" y="5079699"/>
                <a:ext cx="914400" cy="301752"/>
              </a:xfrm>
              <a:prstGeom prst="rect">
                <a:avLst/>
              </a:prstGeom>
              <a:noFill/>
            </p:spPr>
            <p:txBody>
              <a:bodyPr wrap="none" lIns="0" tIns="0" rIns="0" bIns="0" rtlCol="0" anchor="ctr" anchorCtr="0">
                <a:noAutofit/>
              </a:bodyPr>
              <a:lstStyle/>
              <a:p>
                <a:pPr algn="ctr"/>
                <a:r>
                  <a:rPr lang="en-US" sz="2000" dirty="0" smtClean="0">
                    <a:solidFill>
                      <a:srgbClr val="FF0080"/>
                    </a:solidFill>
                  </a:rPr>
                  <a:t>restriction</a:t>
                </a:r>
                <a:endParaRPr lang="en-US" sz="2000" dirty="0">
                  <a:solidFill>
                    <a:srgbClr val="FF0080"/>
                  </a:solidFill>
                </a:endParaRPr>
              </a:p>
            </p:txBody>
          </p:sp>
        </p:grpSp>
      </p:grpSp>
      <p:sp>
        <p:nvSpPr>
          <p:cNvPr id="88" name="TextBox 87"/>
          <p:cNvSpPr txBox="1"/>
          <p:nvPr/>
        </p:nvSpPr>
        <p:spPr>
          <a:xfrm>
            <a:off x="4114800" y="4498848"/>
            <a:ext cx="914400" cy="301752"/>
          </a:xfrm>
          <a:prstGeom prst="rect">
            <a:avLst/>
          </a:prstGeom>
          <a:noFill/>
        </p:spPr>
        <p:txBody>
          <a:bodyPr wrap="none" lIns="0" tIns="0" rIns="0" bIns="0" rtlCol="0" anchor="ctr" anchorCtr="0">
            <a:noAutofit/>
          </a:bodyPr>
          <a:lstStyle/>
          <a:p>
            <a:pPr algn="ctr"/>
            <a:r>
              <a:rPr lang="en-US" sz="3000" dirty="0" smtClean="0">
                <a:solidFill>
                  <a:srgbClr val="FF0080"/>
                </a:solidFill>
              </a:rPr>
              <a:t>“MG V-cycle”</a:t>
            </a:r>
            <a:endParaRPr lang="en-US" sz="3000" dirty="0">
              <a:solidFill>
                <a:srgbClr val="FF0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theme/theme1.xml><?xml version="1.0" encoding="utf-8"?>
<a:theme xmlns:a="http://schemas.openxmlformats.org/drawingml/2006/main" name="ParLabTemplate">
  <a:themeElements>
    <a:clrScheme name="ParLa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Lab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ParLa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La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La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La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La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La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Lab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La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La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La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La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La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MulticoreOptimization.pptx</Template>
  <TotalTime>9961</TotalTime>
  <Words>6389</Words>
  <Application>Microsoft Macintosh PowerPoint</Application>
  <PresentationFormat>On-screen Show (4:3)</PresentationFormat>
  <Paragraphs>1111</Paragraphs>
  <Slides>52</Slides>
  <Notes>5</Notes>
  <HiddenSlides>0</HiddenSlides>
  <MMClips>0</MMClips>
  <ScaleCrop>false</ScaleCrop>
  <HeadingPairs>
    <vt:vector size="4" baseType="variant">
      <vt:variant>
        <vt:lpstr>Design Template</vt:lpstr>
      </vt:variant>
      <vt:variant>
        <vt:i4>1</vt:i4>
      </vt:variant>
      <vt:variant>
        <vt:lpstr>Slide Titles</vt:lpstr>
      </vt:variant>
      <vt:variant>
        <vt:i4>52</vt:i4>
      </vt:variant>
    </vt:vector>
  </HeadingPairs>
  <TitlesOfParts>
    <vt:vector size="53" baseType="lpstr">
      <vt:lpstr>ParLabTemplate</vt:lpstr>
      <vt:lpstr>HPGMG</vt:lpstr>
      <vt:lpstr>Benchmarks</vt:lpstr>
      <vt:lpstr>Top500</vt:lpstr>
      <vt:lpstr>Alternate Benchmarks</vt:lpstr>
      <vt:lpstr>Goals for a new Top500</vt:lpstr>
      <vt:lpstr>HPGMG</vt:lpstr>
      <vt:lpstr>HPGMG</vt:lpstr>
      <vt:lpstr>Multigrid</vt:lpstr>
      <vt:lpstr>Geometric Multigrid</vt:lpstr>
      <vt:lpstr>Geometric Multigrid</vt:lpstr>
      <vt:lpstr>“V-Cycle” vs. “U-Cycle”</vt:lpstr>
      <vt:lpstr>Full Multigrid (FMG)</vt:lpstr>
      <vt:lpstr>Multigrid Performance Challenges</vt:lpstr>
      <vt:lpstr>Ideal Performance</vt:lpstr>
      <vt:lpstr>Faster Machines?</vt:lpstr>
      <vt:lpstr>HPGMG-FV Implementation</vt:lpstr>
      <vt:lpstr>Cell Centered / Averaged</vt:lpstr>
      <vt:lpstr>Boundary Conditions</vt:lpstr>
      <vt:lpstr>Problem and Decomposition</vt:lpstr>
      <vt:lpstr>OpenMP Threading</vt:lpstr>
      <vt:lpstr>HPGMG-FV Performance</vt:lpstr>
      <vt:lpstr>Weak Scaling Experiments</vt:lpstr>
      <vt:lpstr>3D Torus (Gemini)</vt:lpstr>
      <vt:lpstr>3D Torus (Gemini)</vt:lpstr>
      <vt:lpstr>Blue Gene/Q</vt:lpstr>
      <vt:lpstr>K (6D Torus/Mesh)</vt:lpstr>
      <vt:lpstr>Fat Trees and Dragonfly</vt:lpstr>
      <vt:lpstr>Accelerators? Baseline Network Performance</vt:lpstr>
      <vt:lpstr>Accelerators? MIC Scaling</vt:lpstr>
      <vt:lpstr>Accelerators? MIC Scaling</vt:lpstr>
      <vt:lpstr>Accelerators? MIC Scaling</vt:lpstr>
      <vt:lpstr>Weak Scaling Breakdown of Time</vt:lpstr>
      <vt:lpstr>Unlimited Problem Size</vt:lpstr>
      <vt:lpstr>Summary</vt:lpstr>
      <vt:lpstr>Observations</vt:lpstr>
      <vt:lpstr>4th order HPGMG-FV</vt:lpstr>
      <vt:lpstr>HPGMG</vt:lpstr>
      <vt:lpstr>Acknowledgements</vt:lpstr>
      <vt:lpstr>Questions?</vt:lpstr>
      <vt:lpstr>BACKUP SLIDES</vt:lpstr>
      <vt:lpstr>Points</vt:lpstr>
      <vt:lpstr>HPGMG-FV</vt:lpstr>
      <vt:lpstr>HPGMG-FV detailed timing….</vt:lpstr>
      <vt:lpstr>HPGMG-FV (message sizes)</vt:lpstr>
      <vt:lpstr>Coordinates</vt:lpstr>
      <vt:lpstr>Boxes (The Quanta for Domain Decomposition)</vt:lpstr>
      <vt:lpstr>Boxes (Cell- vs. Face-Centered Data Layout)</vt:lpstr>
      <vt:lpstr>Boxes (Cell- vs. Face-Centered Data Layout)</vt:lpstr>
      <vt:lpstr>Boxes (Cell- vs. Face-Centered Data Layout)</vt:lpstr>
      <vt:lpstr>Boxes (Cell- vs. Face-Centered Data Layout)</vt:lpstr>
      <vt:lpstr>Choice of Smoother</vt:lpstr>
      <vt:lpstr>GMG vs. AMG</vt:lpstr>
    </vt:vector>
  </TitlesOfParts>
  <Company>Sam Williams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Autotuning Sparse Matrix and  Lattice-Boltzmann Kernels</dc:title>
  <dc:creator>Sam Williams</dc:creator>
  <cp:lastModifiedBy>Samuel Williams</cp:lastModifiedBy>
  <cp:revision>1334</cp:revision>
  <cp:lastPrinted>2007-11-27T19:56:58Z</cp:lastPrinted>
  <dcterms:created xsi:type="dcterms:W3CDTF">2015-05-13T21:40:05Z</dcterms:created>
  <dcterms:modified xsi:type="dcterms:W3CDTF">2015-05-13T22:03:41Z</dcterms:modified>
</cp:coreProperties>
</file>