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tags/tag3.xml" ContentType="application/vnd.openxmlformats-officedocument.presentationml.tags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0" r:id="rId3"/>
    <p:sldId id="257" r:id="rId4"/>
    <p:sldId id="29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85" r:id="rId19"/>
    <p:sldId id="286" r:id="rId20"/>
    <p:sldId id="287" r:id="rId21"/>
    <p:sldId id="288" r:id="rId22"/>
    <p:sldId id="289" r:id="rId23"/>
    <p:sldId id="279" r:id="rId24"/>
    <p:sldId id="292" r:id="rId25"/>
    <p:sldId id="281" r:id="rId26"/>
    <p:sldId id="290" r:id="rId27"/>
    <p:sldId id="291" r:id="rId28"/>
    <p:sldId id="278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-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BC4C-675D-B143-A16E-6AAEB7E1431F}" type="datetimeFigureOut">
              <a:rPr lang="en-US" smtClean="0"/>
              <a:pPr/>
              <a:t>5/20/15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ED425-F76A-B64E-9045-2D0ACEA2E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9A67-0373-7249-8DCD-939B1543F44C}" type="datetimeFigureOut">
              <a:rPr lang="en-US" smtClean="0"/>
              <a:pPr/>
              <a:t>5/20/15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7FEB-9449-2B42-B3B1-E7B1E6268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Over the years, many alternates to HPL have been proposed…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5D499-FDCA-A94F-BACE-C172930C090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r>
              <a:rPr lang="en-US" dirty="0" smtClean="0"/>
              <a:t>UMT 2013 - transport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7FEB-9449-2B42-B3B1-E7B1E6268E9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7FEB-9449-2B42-B3B1-E7B1E6268E9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7FEB-9449-2B42-B3B1-E7B1E6268E9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>
            <a:grpSpLocks/>
          </p:cNvGrpSpPr>
          <p:nvPr userDrawn="1"/>
        </p:nvGrpSpPr>
        <p:grpSpPr bwMode="auto">
          <a:xfrm>
            <a:off x="0" y="1828800"/>
            <a:ext cx="9144000" cy="1981200"/>
            <a:chOff x="0" y="0"/>
            <a:chExt cx="5760" cy="708"/>
          </a:xfrm>
        </p:grpSpPr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11" name="Group 19"/>
          <p:cNvGrpSpPr>
            <a:grpSpLocks/>
          </p:cNvGrpSpPr>
          <p:nvPr userDrawn="1"/>
        </p:nvGrpSpPr>
        <p:grpSpPr bwMode="auto">
          <a:xfrm>
            <a:off x="0" y="3886200"/>
            <a:ext cx="9144000" cy="76200"/>
            <a:chOff x="0" y="0"/>
            <a:chExt cx="5760" cy="708"/>
          </a:xfrm>
        </p:grpSpPr>
        <p:sp>
          <p:nvSpPr>
            <p:cNvPr id="12" name="Rectangle 20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3" name="Rectangle 21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676400"/>
            <a:ext cx="9144000" cy="76200"/>
            <a:chOff x="0" y="0"/>
            <a:chExt cx="5760" cy="708"/>
          </a:xfrm>
        </p:grpSpPr>
        <p:sp>
          <p:nvSpPr>
            <p:cNvPr id="15" name="Rectangle 23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6" name="Rectangle 24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7F83-3FCE-D14F-B86C-88CD2FDCF53E}" type="datetime1">
              <a:rPr lang="en-US" smtClean="0"/>
              <a:pPr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IHPCF’15, 20-22 May 2015, Tianjin City China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PGMG-logo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03" y="84670"/>
            <a:ext cx="5373659" cy="1515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D57-07E5-7E4A-AB11-B56BF1B13A3E}" type="datetime1">
              <a:rPr lang="en-US" smtClean="0"/>
              <a:pPr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IHPCF’15, 20-22 May 2015, Tianjin City China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2212-E489-904A-AA4D-329DA95BBA03}" type="datetime1">
              <a:rPr lang="en-US" smtClean="0"/>
              <a:pPr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IHPCF’15, 20-22 May 2015, Tianjin City China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626D-8EBF-BA43-B53B-75389F594A2A}" type="datetime1">
              <a:rPr lang="en-US" smtClean="0"/>
              <a:pPr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IHPCF’15, 20-22 May 2015, Tianjin City China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7B57-8ABD-4F47-8F69-DCB216CBBC8C}" type="datetime1">
              <a:rPr lang="en-US" smtClean="0"/>
              <a:pPr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IHPCF’15, 20-22 May 2015, Tianjin City China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CBE8-76BB-B047-BFE1-9DC8DD5CBD7E}" type="datetime1">
              <a:rPr lang="en-US" smtClean="0"/>
              <a:pPr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IHPCF’15, 20-22 May 2015, Tianjin City China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E9F3-8756-E648-AF9E-2B55E1DC008A}" type="datetime1">
              <a:rPr lang="en-US" smtClean="0"/>
              <a:pPr/>
              <a:t>5/20/15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IHPCF’15, 20-22 May 2015, Tianjin City China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4"/>
          <p:cNvGrpSpPr>
            <a:grpSpLocks/>
          </p:cNvGrpSpPr>
          <p:nvPr userDrawn="1"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15BA-7ADA-C242-8891-A3CEAEDBFEEF}" type="datetime1">
              <a:rPr lang="en-US" smtClean="0"/>
              <a:pPr/>
              <a:t>5/20/15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IHPCF’15, 20-22 May 2015, Tianjin City China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3C85-DDF3-C348-9AD0-23CD5373A8D3}" type="datetime1">
              <a:rPr lang="en-US" smtClean="0"/>
              <a:pPr/>
              <a:t>5/20/15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IHPCF’15, 20-22 May 2015, Tianjin City China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508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77533"/>
            <a:ext cx="3008313" cy="3848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4C83-BCFD-4845-ACBC-091586EB62F3}" type="datetime1">
              <a:rPr lang="en-US" smtClean="0"/>
              <a:pPr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IHPCF’15, 20-22 May 2015, Tianjin City China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06EB-E372-9A42-B58D-34333096C4CD}" type="datetime1">
              <a:rPr lang="en-US" smtClean="0"/>
              <a:pPr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IHPCF’15, 20-22 May 2015, Tianjin City China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4466" y="274638"/>
            <a:ext cx="5308601" cy="605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0DD4C-24AE-BD46-AD65-4A4C6DFC67B3}" type="datetime1">
              <a:rPr lang="en-US" smtClean="0"/>
              <a:pPr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IHPCF’15, 20-22 May 2015, Tianjin City China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F13C-EFD0-E64D-A681-5E1DB1FEFB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PGMG-logo2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0341"/>
            <a:ext cx="3451641" cy="9734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d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4" Type="http://schemas.openxmlformats.org/officeDocument/2006/relationships/image" Target="../media/image1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df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df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hpgmg/hpgmg" TargetMode="External"/><Relationship Id="rId3" Type="http://schemas.openxmlformats.org/officeDocument/2006/relationships/hyperlink" Target="mailto:hpgmg-forum@hpgmg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515" y="2037715"/>
            <a:ext cx="8222764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High Performance Geometric Multigrid:</a:t>
            </a:r>
            <a:br>
              <a:rPr lang="en-US" sz="3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a New Computer Architecture Benchmark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43807"/>
            <a:ext cx="77724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Mark Adams (LBNL)</a:t>
            </a:r>
            <a:r>
              <a:rPr lang="en-US" dirty="0" smtClean="0"/>
              <a:t>, Jed Brown (ANL,CU)</a:t>
            </a:r>
            <a:br>
              <a:rPr lang="en-US" dirty="0" smtClean="0"/>
            </a:br>
            <a:r>
              <a:rPr lang="en-US" dirty="0" smtClean="0"/>
              <a:t>John </a:t>
            </a:r>
            <a:r>
              <a:rPr lang="en-US" dirty="0" err="1" smtClean="0"/>
              <a:t>Shalf</a:t>
            </a:r>
            <a:r>
              <a:rPr lang="en-US" dirty="0" smtClean="0"/>
              <a:t> (LBNL), Erich </a:t>
            </a:r>
            <a:r>
              <a:rPr lang="en-US" dirty="0" err="1" smtClean="0"/>
              <a:t>Strohmaier</a:t>
            </a:r>
            <a:r>
              <a:rPr lang="en-US" dirty="0" smtClean="0"/>
              <a:t> (LBNL) </a:t>
            </a:r>
            <a:br>
              <a:rPr lang="en-US" dirty="0" smtClean="0"/>
            </a:br>
            <a:r>
              <a:rPr lang="en-US" dirty="0" smtClean="0"/>
              <a:t>Brian Van </a:t>
            </a:r>
            <a:r>
              <a:rPr lang="en-US" dirty="0" err="1" smtClean="0"/>
              <a:t>Straalen</a:t>
            </a:r>
            <a:r>
              <a:rPr lang="en-US" dirty="0" smtClean="0"/>
              <a:t> (LBNL), Sam Williams (LBNL)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18783" y="6356350"/>
            <a:ext cx="3276615" cy="365125"/>
          </a:xfrm>
        </p:spPr>
        <p:txBody>
          <a:bodyPr/>
          <a:lstStyle/>
          <a:p>
            <a:r>
              <a:rPr lang="en-US" dirty="0" smtClean="0"/>
              <a:t>IHPCF’15, 20-22 May 2015, Tianjin City China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00569" y="3616045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05150" y="361541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28723" y="3588740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86279" y="3601709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6" name="Up-Down Arrow 65"/>
          <p:cNvSpPr/>
          <p:nvPr/>
        </p:nvSpPr>
        <p:spPr bwMode="auto">
          <a:xfrm rot="16200000">
            <a:off x="6976261" y="3637788"/>
            <a:ext cx="252570" cy="69127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3313967" y="2849762"/>
            <a:ext cx="286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refine &amp; populate </a:t>
            </a:r>
            <a:r>
              <a:rPr lang="en-US" sz="2000" dirty="0" err="1" smtClean="0"/>
              <a:t>procs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8" name="Up-Down Arrow 77"/>
          <p:cNvSpPr/>
          <p:nvPr/>
        </p:nvSpPr>
        <p:spPr bwMode="auto">
          <a:xfrm rot="16200000">
            <a:off x="2282290" y="3644194"/>
            <a:ext cx="267804" cy="66322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9" name="Up-Down Arrow 78"/>
          <p:cNvSpPr/>
          <p:nvPr/>
        </p:nvSpPr>
        <p:spPr bwMode="auto">
          <a:xfrm rot="16200000">
            <a:off x="4619298" y="3671131"/>
            <a:ext cx="263986" cy="661094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4" name="Up-Down Arrow 63"/>
          <p:cNvSpPr/>
          <p:nvPr/>
        </p:nvSpPr>
        <p:spPr bwMode="auto">
          <a:xfrm>
            <a:off x="1673928" y="3016022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5" name="Up-Down Arrow 64"/>
          <p:cNvSpPr/>
          <p:nvPr/>
        </p:nvSpPr>
        <p:spPr bwMode="auto">
          <a:xfrm>
            <a:off x="6282995" y="302465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7" name="Up-Down Arrow 66"/>
          <p:cNvSpPr/>
          <p:nvPr/>
        </p:nvSpPr>
        <p:spPr bwMode="auto">
          <a:xfrm>
            <a:off x="2808685" y="302465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3" name="Up-Down Arrow 72"/>
          <p:cNvSpPr/>
          <p:nvPr/>
        </p:nvSpPr>
        <p:spPr bwMode="auto">
          <a:xfrm>
            <a:off x="7409143" y="3024649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IHPCF’15, 20-22 May 2015, Tianjin City China </a:t>
            </a:r>
            <a:endParaRPr lang="en-US"/>
          </a:p>
        </p:txBody>
      </p:sp>
      <p:sp>
        <p:nvSpPr>
          <p:cNvPr id="26" name="Title 9"/>
          <p:cNvSpPr>
            <a:spLocks noGrp="1"/>
          </p:cNvSpPr>
          <p:nvPr>
            <p:ph type="title"/>
          </p:nvPr>
        </p:nvSpPr>
        <p:spPr>
          <a:xfrm>
            <a:off x="3564466" y="274638"/>
            <a:ext cx="5308601" cy="60589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Multigrid Tree++ &amp; Nearest Neighbor Communication Patterns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00569" y="3616045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05150" y="361541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28723" y="3588740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86279" y="3601709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816934" y="4967327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144592" y="496273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80313" y="4980502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5501732" y="496698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Up-Down Arrow 58"/>
          <p:cNvSpPr/>
          <p:nvPr/>
        </p:nvSpPr>
        <p:spPr bwMode="auto">
          <a:xfrm rot="16200000">
            <a:off x="6882102" y="4906836"/>
            <a:ext cx="375803" cy="96096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0" name="Up-Down Arrow 59"/>
          <p:cNvSpPr/>
          <p:nvPr/>
        </p:nvSpPr>
        <p:spPr bwMode="auto">
          <a:xfrm rot="16200000">
            <a:off x="2214488" y="4967778"/>
            <a:ext cx="375803" cy="826646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" name="Up-Down Arrow 60"/>
          <p:cNvSpPr/>
          <p:nvPr/>
        </p:nvSpPr>
        <p:spPr bwMode="auto">
          <a:xfrm rot="16200000">
            <a:off x="4574411" y="4930393"/>
            <a:ext cx="375803" cy="920769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6" name="Up-Down Arrow 65"/>
          <p:cNvSpPr/>
          <p:nvPr/>
        </p:nvSpPr>
        <p:spPr bwMode="auto">
          <a:xfrm rot="16200000">
            <a:off x="6976261" y="3637788"/>
            <a:ext cx="252570" cy="69127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3676164" y="2962217"/>
            <a:ext cx="215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Populate &amp; refine</a:t>
            </a:r>
            <a:endParaRPr lang="en-US" sz="2000" dirty="0"/>
          </a:p>
        </p:txBody>
      </p:sp>
      <p:sp>
        <p:nvSpPr>
          <p:cNvPr id="78" name="Up-Down Arrow 77"/>
          <p:cNvSpPr/>
          <p:nvPr/>
        </p:nvSpPr>
        <p:spPr bwMode="auto">
          <a:xfrm rot="16200000">
            <a:off x="2282290" y="3644194"/>
            <a:ext cx="267804" cy="66322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9" name="Up-Down Arrow 78"/>
          <p:cNvSpPr/>
          <p:nvPr/>
        </p:nvSpPr>
        <p:spPr bwMode="auto">
          <a:xfrm rot="16200000">
            <a:off x="4619298" y="3671131"/>
            <a:ext cx="263986" cy="661094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4" name="Up-Down Arrow 63"/>
          <p:cNvSpPr/>
          <p:nvPr/>
        </p:nvSpPr>
        <p:spPr bwMode="auto">
          <a:xfrm>
            <a:off x="1673928" y="3016022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5" name="Up-Down Arrow 64"/>
          <p:cNvSpPr/>
          <p:nvPr/>
        </p:nvSpPr>
        <p:spPr bwMode="auto">
          <a:xfrm>
            <a:off x="6282995" y="302465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7" name="Up-Down Arrow 66"/>
          <p:cNvSpPr/>
          <p:nvPr/>
        </p:nvSpPr>
        <p:spPr bwMode="auto">
          <a:xfrm>
            <a:off x="2808685" y="302465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3" name="Up-Down Arrow 72"/>
          <p:cNvSpPr/>
          <p:nvPr/>
        </p:nvSpPr>
        <p:spPr bwMode="auto">
          <a:xfrm>
            <a:off x="7409143" y="3024649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0"/>
          </p:nvPr>
        </p:nvSpPr>
        <p:spPr>
          <a:xfrm>
            <a:off x="2601093" y="6519191"/>
            <a:ext cx="3551751" cy="295408"/>
          </a:xfrm>
        </p:spPr>
        <p:txBody>
          <a:bodyPr/>
          <a:lstStyle/>
          <a:p>
            <a:pPr>
              <a:defRPr/>
            </a:pPr>
            <a:r>
              <a:rPr lang="en-US" smtClean="0"/>
              <a:t>IHPCF’15, 20-22 May 2015, Tianjin City China </a:t>
            </a:r>
            <a:endParaRPr lang="en-US" dirty="0"/>
          </a:p>
        </p:txBody>
      </p:sp>
      <p:sp>
        <p:nvSpPr>
          <p:cNvPr id="48" name="Up-Down Arrow 47"/>
          <p:cNvSpPr/>
          <p:nvPr/>
        </p:nvSpPr>
        <p:spPr bwMode="auto">
          <a:xfrm>
            <a:off x="1117014" y="436764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49" name="Up-Down Arrow 48"/>
          <p:cNvSpPr/>
          <p:nvPr/>
        </p:nvSpPr>
        <p:spPr bwMode="auto">
          <a:xfrm>
            <a:off x="3377363" y="4361295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0" name="Up-Down Arrow 49"/>
          <p:cNvSpPr/>
          <p:nvPr/>
        </p:nvSpPr>
        <p:spPr bwMode="auto">
          <a:xfrm>
            <a:off x="5725911" y="4390226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1" name="Up-Down Arrow 50"/>
          <p:cNvSpPr/>
          <p:nvPr/>
        </p:nvSpPr>
        <p:spPr bwMode="auto">
          <a:xfrm>
            <a:off x="8030359" y="436624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3141" y="5915451"/>
            <a:ext cx="7759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Fully populated – continue refinement</a:t>
            </a:r>
            <a:endParaRPr lang="en-US" sz="2000" dirty="0"/>
          </a:p>
        </p:txBody>
      </p:sp>
      <p:sp>
        <p:nvSpPr>
          <p:cNvPr id="38" name="Title 9"/>
          <p:cNvSpPr>
            <a:spLocks noGrp="1"/>
          </p:cNvSpPr>
          <p:nvPr>
            <p:ph type="title"/>
          </p:nvPr>
        </p:nvSpPr>
        <p:spPr>
          <a:xfrm>
            <a:off x="3564466" y="274638"/>
            <a:ext cx="5308601" cy="60589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Multigrid Tree++ &amp; Nearest Neighbor Communication Patterns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00569" y="3616045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05150" y="361541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28723" y="3588740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86279" y="3601709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816934" y="4967327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144592" y="496273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80313" y="4980502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79"/>
          <p:cNvGrpSpPr/>
          <p:nvPr/>
        </p:nvGrpSpPr>
        <p:grpSpPr>
          <a:xfrm>
            <a:off x="1237797" y="6021838"/>
            <a:ext cx="165368" cy="810189"/>
            <a:chOff x="1237797" y="5836639"/>
            <a:chExt cx="165368" cy="810189"/>
          </a:xfrm>
        </p:grpSpPr>
        <p:sp>
          <p:nvSpPr>
            <p:cNvPr id="28" name="Oval 27"/>
            <p:cNvSpPr/>
            <p:nvPr/>
          </p:nvSpPr>
          <p:spPr bwMode="auto">
            <a:xfrm rot="10800000">
              <a:off x="1237797" y="6504291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 rot="10800000">
              <a:off x="1247659" y="6183424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 rot="10800000">
              <a:off x="1244563" y="5836639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3" name="Group 76"/>
          <p:cNvGrpSpPr/>
          <p:nvPr/>
        </p:nvGrpSpPr>
        <p:grpSpPr>
          <a:xfrm>
            <a:off x="3480995" y="6000289"/>
            <a:ext cx="175230" cy="836107"/>
            <a:chOff x="3480995" y="5815090"/>
            <a:chExt cx="175230" cy="836107"/>
          </a:xfrm>
        </p:grpSpPr>
        <p:sp>
          <p:nvSpPr>
            <p:cNvPr id="31" name="Oval 30"/>
            <p:cNvSpPr/>
            <p:nvPr/>
          </p:nvSpPr>
          <p:spPr bwMode="auto">
            <a:xfrm rot="10800000">
              <a:off x="3480995" y="6508660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 rot="10800000">
              <a:off x="3490857" y="6135957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 rot="10800000">
              <a:off x="3500719" y="5815090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4" name="Group 75"/>
          <p:cNvGrpSpPr/>
          <p:nvPr/>
        </p:nvGrpSpPr>
        <p:grpSpPr>
          <a:xfrm>
            <a:off x="5836030" y="5979439"/>
            <a:ext cx="175230" cy="836107"/>
            <a:chOff x="5033347" y="6021892"/>
            <a:chExt cx="175230" cy="836107"/>
          </a:xfrm>
        </p:grpSpPr>
        <p:sp>
          <p:nvSpPr>
            <p:cNvPr id="35" name="Oval 34"/>
            <p:cNvSpPr/>
            <p:nvPr/>
          </p:nvSpPr>
          <p:spPr bwMode="auto">
            <a:xfrm rot="10800000">
              <a:off x="5033347" y="6715462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 rot="10800000">
              <a:off x="5043209" y="6342759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 rot="10800000">
              <a:off x="5053071" y="6021892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5" name="Group 74"/>
          <p:cNvGrpSpPr/>
          <p:nvPr/>
        </p:nvGrpSpPr>
        <p:grpSpPr>
          <a:xfrm>
            <a:off x="8143099" y="5981564"/>
            <a:ext cx="175230" cy="836107"/>
            <a:chOff x="8143099" y="5796365"/>
            <a:chExt cx="175230" cy="836107"/>
          </a:xfrm>
        </p:grpSpPr>
        <p:sp>
          <p:nvSpPr>
            <p:cNvPr id="39" name="Oval 38"/>
            <p:cNvSpPr/>
            <p:nvPr/>
          </p:nvSpPr>
          <p:spPr bwMode="auto">
            <a:xfrm rot="10800000">
              <a:off x="8143099" y="6489935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 rot="10800000">
              <a:off x="8152961" y="6117232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 rot="10800000">
              <a:off x="8162823" y="5796365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5501732" y="496698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Up-Down Arrow 58"/>
          <p:cNvSpPr/>
          <p:nvPr/>
        </p:nvSpPr>
        <p:spPr bwMode="auto">
          <a:xfrm rot="16200000">
            <a:off x="6882102" y="4906836"/>
            <a:ext cx="375803" cy="96096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0" name="Up-Down Arrow 59"/>
          <p:cNvSpPr/>
          <p:nvPr/>
        </p:nvSpPr>
        <p:spPr bwMode="auto">
          <a:xfrm rot="16200000">
            <a:off x="2214488" y="4967778"/>
            <a:ext cx="375803" cy="826646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" name="Up-Down Arrow 60"/>
          <p:cNvSpPr/>
          <p:nvPr/>
        </p:nvSpPr>
        <p:spPr bwMode="auto">
          <a:xfrm rot="16200000">
            <a:off x="4574411" y="4930393"/>
            <a:ext cx="375803" cy="920769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6" name="Up-Down Arrow 65"/>
          <p:cNvSpPr/>
          <p:nvPr/>
        </p:nvSpPr>
        <p:spPr bwMode="auto">
          <a:xfrm rot="16200000">
            <a:off x="6976261" y="3637788"/>
            <a:ext cx="252570" cy="69127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700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 comm.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3676164" y="2962217"/>
            <a:ext cx="215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Populate &amp; refine</a:t>
            </a:r>
            <a:endParaRPr lang="en-US" sz="2000" dirty="0"/>
          </a:p>
        </p:txBody>
      </p:sp>
      <p:sp>
        <p:nvSpPr>
          <p:cNvPr id="78" name="Up-Down Arrow 77"/>
          <p:cNvSpPr/>
          <p:nvPr/>
        </p:nvSpPr>
        <p:spPr bwMode="auto">
          <a:xfrm rot="16200000">
            <a:off x="2282290" y="3644194"/>
            <a:ext cx="267804" cy="66322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9" name="Up-Down Arrow 78"/>
          <p:cNvSpPr/>
          <p:nvPr/>
        </p:nvSpPr>
        <p:spPr bwMode="auto">
          <a:xfrm rot="16200000">
            <a:off x="4619298" y="3671131"/>
            <a:ext cx="263986" cy="661094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4" name="Up-Down Arrow 63"/>
          <p:cNvSpPr/>
          <p:nvPr/>
        </p:nvSpPr>
        <p:spPr bwMode="auto">
          <a:xfrm>
            <a:off x="1673928" y="3016022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5" name="Up-Down Arrow 64"/>
          <p:cNvSpPr/>
          <p:nvPr/>
        </p:nvSpPr>
        <p:spPr bwMode="auto">
          <a:xfrm>
            <a:off x="6282995" y="302465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7" name="Up-Down Arrow 66"/>
          <p:cNvSpPr/>
          <p:nvPr/>
        </p:nvSpPr>
        <p:spPr bwMode="auto">
          <a:xfrm>
            <a:off x="2808685" y="302465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3" name="Up-Down Arrow 72"/>
          <p:cNvSpPr/>
          <p:nvPr/>
        </p:nvSpPr>
        <p:spPr bwMode="auto">
          <a:xfrm>
            <a:off x="7409143" y="3024649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48" name="Up-Down Arrow 47"/>
          <p:cNvSpPr/>
          <p:nvPr/>
        </p:nvSpPr>
        <p:spPr bwMode="auto">
          <a:xfrm>
            <a:off x="1117014" y="436764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49" name="Up-Down Arrow 48"/>
          <p:cNvSpPr/>
          <p:nvPr/>
        </p:nvSpPr>
        <p:spPr bwMode="auto">
          <a:xfrm>
            <a:off x="3377363" y="4361295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0" name="Up-Down Arrow 49"/>
          <p:cNvSpPr/>
          <p:nvPr/>
        </p:nvSpPr>
        <p:spPr bwMode="auto">
          <a:xfrm>
            <a:off x="5725911" y="4390226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1" name="Up-Down Arrow 50"/>
          <p:cNvSpPr/>
          <p:nvPr/>
        </p:nvSpPr>
        <p:spPr bwMode="auto">
          <a:xfrm>
            <a:off x="8030359" y="436624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3" name="Title 9"/>
          <p:cNvSpPr>
            <a:spLocks noGrp="1"/>
          </p:cNvSpPr>
          <p:nvPr>
            <p:ph type="title"/>
          </p:nvPr>
        </p:nvSpPr>
        <p:spPr>
          <a:xfrm>
            <a:off x="3564466" y="274638"/>
            <a:ext cx="5308601" cy="60589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Multigrid Tree++ &amp; Nearest Neighbor Communication Patterns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>
            <a:noAutofit/>
          </a:bodyPr>
          <a:lstStyle/>
          <a:p>
            <a:r>
              <a:rPr lang="en-US" sz="2400" dirty="0" smtClean="0"/>
              <a:t>Metrics: Applications &amp; Benchmarks</a:t>
            </a:r>
            <a:br>
              <a:rPr lang="en-US" sz="2400" dirty="0" smtClean="0"/>
            </a:br>
            <a:r>
              <a:rPr lang="en-US" sz="2400" dirty="0" smtClean="0"/>
              <a:t>HPM on IBM BG/Q data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IHPCF’15, 20-22 May 2015, Tianjin City China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6091545"/>
            <a:ext cx="39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11" name="Content Placeholder 10" descr="LLNL-Kiviat-App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53" r="-53"/>
              <a:stretch>
                <a:fillRect/>
              </a:stretch>
            </p:blipFill>
          </mc:Choice>
          <mc:Fallback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IHPCF’15, 20-22 May 2015, Tianjin City China </a:t>
            </a:r>
            <a:endParaRPr lang="en-US" dirty="0"/>
          </a:p>
        </p:txBody>
      </p:sp>
      <p:pic>
        <p:nvPicPr>
          <p:cNvPr id="9" name="Content Placeholder 8" descr="LLNL-Kiviat-HPL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53" r="-53"/>
              <a:stretch>
                <a:fillRect/>
              </a:stretch>
            </p:blipFill>
          </mc:Choice>
          <mc:Fallback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>
            <a:noAutofit/>
          </a:bodyPr>
          <a:lstStyle/>
          <a:p>
            <a:r>
              <a:rPr lang="en-US" sz="2400" dirty="0" smtClean="0"/>
              <a:t>Metrics: Applications &amp; Benchmarks</a:t>
            </a:r>
            <a:br>
              <a:rPr lang="en-US" sz="2400" dirty="0" smtClean="0"/>
            </a:br>
            <a:r>
              <a:rPr lang="en-US" sz="2400" dirty="0" smtClean="0"/>
              <a:t>HPM on IBM BG/Q data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6091545"/>
            <a:ext cx="399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</a:t>
            </a:r>
            <a:r>
              <a:rPr lang="en-US" dirty="0" smtClean="0"/>
              <a:t>LLNL</a:t>
            </a:r>
          </a:p>
          <a:p>
            <a:r>
              <a:rPr lang="en-US" dirty="0" err="1" smtClean="0"/>
              <a:t>Qbox</a:t>
            </a:r>
            <a:r>
              <a:rPr lang="en-US" dirty="0" smtClean="0"/>
              <a:t> &amp; HACC removed (by LLNL)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IHPCF’15, 20-22 May 2015, Tianjin City China </a:t>
            </a:r>
            <a:endParaRPr lang="en-US" dirty="0"/>
          </a:p>
        </p:txBody>
      </p:sp>
      <p:pic>
        <p:nvPicPr>
          <p:cNvPr id="9" name="Content Placeholder 8" descr="LLNL-Kiviat-HPL-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53" r="-53"/>
              <a:stretch>
                <a:fillRect/>
              </a:stretch>
            </p:blipFill>
          </mc:Choice>
          <mc:Fallback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>
            <a:noAutofit/>
          </a:bodyPr>
          <a:lstStyle/>
          <a:p>
            <a:r>
              <a:rPr lang="en-US" sz="2400" dirty="0" smtClean="0"/>
              <a:t>Metrics: Applications &amp; Benchmarks</a:t>
            </a:r>
            <a:br>
              <a:rPr lang="en-US" sz="2400" dirty="0" smtClean="0"/>
            </a:br>
            <a:r>
              <a:rPr lang="en-US" sz="2400" dirty="0" smtClean="0"/>
              <a:t>HPM on IBM BG/Q data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6091545"/>
            <a:ext cx="39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IHPCF’15, 20-22 May 2015, Tianjin City China </a:t>
            </a:r>
            <a:endParaRPr lang="en-US" dirty="0"/>
          </a:p>
        </p:txBody>
      </p:sp>
      <p:pic>
        <p:nvPicPr>
          <p:cNvPr id="9" name="Content Placeholder 8" descr="LLNL-Kiviat-HPL-ST-hpcg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53" r="-53"/>
              <a:stretch>
                <a:fillRect/>
              </a:stretch>
            </p:blipFill>
          </mc:Choice>
          <mc:Fallback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>
            <a:noAutofit/>
          </a:bodyPr>
          <a:lstStyle/>
          <a:p>
            <a:r>
              <a:rPr lang="en-US" sz="2400" dirty="0" smtClean="0"/>
              <a:t>Metrics: Applications &amp; Benchmarks</a:t>
            </a:r>
            <a:br>
              <a:rPr lang="en-US" sz="2400" dirty="0" smtClean="0"/>
            </a:br>
            <a:r>
              <a:rPr lang="en-US" sz="2400" dirty="0" smtClean="0"/>
              <a:t>HPM on IBM BG/Q data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6091545"/>
            <a:ext cx="39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IHPCF’15, 20-22 May 2015, Tianjin City China </a:t>
            </a:r>
            <a:endParaRPr lang="en-US" dirty="0"/>
          </a:p>
        </p:txBody>
      </p:sp>
      <p:pic>
        <p:nvPicPr>
          <p:cNvPr id="12" name="Content Placeholder 11" descr="LLNL-Kivia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133" r="-133"/>
              <a:stretch>
                <a:fillRect/>
              </a:stretch>
            </p:blipFill>
          </mc:Choice>
          <mc:Fallback>
            <p:blipFill>
              <a:blip r:embed="rId4"/>
              <a:srcRect l="-133" r="-133"/>
              <a:stretch>
                <a:fillRect/>
              </a:stretch>
            </p:blipFill>
          </mc:Fallback>
        </mc:AlternateContent>
        <p:spPr/>
      </p:pic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>
            <a:noAutofit/>
          </a:bodyPr>
          <a:lstStyle/>
          <a:p>
            <a:r>
              <a:rPr lang="en-US" sz="2400" dirty="0" smtClean="0"/>
              <a:t>Metrics: Applications &amp; Benchmarks</a:t>
            </a:r>
            <a:br>
              <a:rPr lang="en-US" sz="2400" dirty="0" smtClean="0"/>
            </a:br>
            <a:r>
              <a:rPr lang="en-US" sz="2400" dirty="0" smtClean="0"/>
              <a:t>HPM on IBM BG/Q data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6091545"/>
            <a:ext cx="39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9278" y="5080541"/>
            <a:ext cx="1171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</a:t>
            </a:r>
            <a:r>
              <a:rPr lang="en-US" baseline="30000" dirty="0" smtClean="0"/>
              <a:t>nd</a:t>
            </a:r>
            <a:r>
              <a:rPr lang="en-US" dirty="0" smtClean="0"/>
              <a:t> order)</a:t>
            </a:r>
          </a:p>
          <a:p>
            <a:r>
              <a:rPr lang="en-US" dirty="0" smtClean="0"/>
              <a:t>Broken </a:t>
            </a:r>
          </a:p>
          <a:p>
            <a:r>
              <a:rPr lang="en-US" dirty="0" smtClean="0"/>
              <a:t>compiler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HPGMG-FV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43000"/>
            <a:ext cx="4116387" cy="5256213"/>
          </a:xfrm>
        </p:spPr>
        <p:txBody>
          <a:bodyPr/>
          <a:lstStyle/>
          <a:p>
            <a:r>
              <a:rPr lang="en-US" dirty="0" smtClean="0"/>
              <a:t>3D Torus (Gemini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Hopper </a:t>
            </a:r>
            <a:r>
              <a:rPr lang="en-US" dirty="0" smtClean="0"/>
              <a:t>(Cray XE6)</a:t>
            </a:r>
          </a:p>
          <a:p>
            <a:pPr lvl="1"/>
            <a:r>
              <a:rPr lang="en-US" sz="1600" dirty="0" smtClean="0"/>
              <a:t>single process </a:t>
            </a:r>
            <a:r>
              <a:rPr lang="en-US" sz="1600" dirty="0" err="1" smtClean="0"/>
              <a:t>multigrid</a:t>
            </a:r>
            <a:r>
              <a:rPr lang="en-US" sz="1600" dirty="0" smtClean="0"/>
              <a:t> solve time is fast (250ms)</a:t>
            </a:r>
          </a:p>
          <a:p>
            <a:pPr lvl="1"/>
            <a:r>
              <a:rPr lang="en-US" sz="1600" dirty="0" smtClean="0"/>
              <a:t>performance degrades at scale</a:t>
            </a:r>
          </a:p>
          <a:p>
            <a:pPr lvl="1"/>
            <a:r>
              <a:rPr lang="en-US" sz="1600" dirty="0" smtClean="0"/>
              <a:t>larger problem sizes mitigate this lack of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88060-3351-004F-BDDD-4D2330D7A48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a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572000" y="1371600"/>
            <a:ext cx="4572000" cy="332927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410200" y="1524000"/>
            <a:ext cx="2590800" cy="992188"/>
            <a:chOff x="5410200" y="1524000"/>
            <a:chExt cx="2590800" cy="992188"/>
          </a:xfrm>
        </p:grpSpPr>
        <p:grpSp>
          <p:nvGrpSpPr>
            <p:cNvPr id="7" name="Group 17"/>
            <p:cNvGrpSpPr/>
            <p:nvPr/>
          </p:nvGrpSpPr>
          <p:grpSpPr>
            <a:xfrm>
              <a:off x="5410200" y="1524000"/>
              <a:ext cx="2590800" cy="992188"/>
              <a:chOff x="3048000" y="2362200"/>
              <a:chExt cx="2590800" cy="992188"/>
            </a:xfrm>
            <a:noFill/>
            <a:effectLst>
              <a:glow rad="76200">
                <a:srgbClr val="800080">
                  <a:alpha val="75000"/>
                </a:srgbClr>
              </a:glow>
            </a:effectLst>
          </p:grpSpPr>
          <p:sp>
            <p:nvSpPr>
              <p:cNvPr id="9" name="Oval 8"/>
              <p:cNvSpPr/>
              <p:nvPr/>
            </p:nvSpPr>
            <p:spPr bwMode="auto">
              <a:xfrm>
                <a:off x="5181600" y="2362200"/>
                <a:ext cx="304800" cy="30480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FF6FC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48" charset="0"/>
                  <a:ea typeface="ＭＳ Ｐゴシック" pitchFamily="48" charset="-128"/>
                </a:endParaRPr>
              </a:p>
            </p:txBody>
          </p:sp>
          <p:cxnSp>
            <p:nvCxnSpPr>
              <p:cNvPr id="10" name="Straight Arrow Connector 9"/>
              <p:cNvCxnSpPr>
                <a:stCxn id="9" idx="4"/>
              </p:cNvCxnSpPr>
              <p:nvPr/>
            </p:nvCxnSpPr>
            <p:spPr bwMode="auto">
              <a:xfrm rot="5400000">
                <a:off x="4991100" y="3009900"/>
                <a:ext cx="685800" cy="1588"/>
              </a:xfrm>
              <a:prstGeom prst="straightConnector1">
                <a:avLst/>
              </a:prstGeom>
              <a:grpFill/>
              <a:ln w="12700" cap="flat" cmpd="sng" algn="ctr">
                <a:solidFill>
                  <a:srgbClr val="FF6FCF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3048000" y="3352800"/>
                <a:ext cx="2590800" cy="1588"/>
              </a:xfrm>
              <a:prstGeom prst="straightConnector1">
                <a:avLst/>
              </a:prstGeom>
              <a:grpFill/>
              <a:ln w="12700" cap="flat" cmpd="sng" algn="ctr">
                <a:solidFill>
                  <a:srgbClr val="FF6FC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" name="TextBox 7"/>
            <p:cNvSpPr txBox="1"/>
            <p:nvPr/>
          </p:nvSpPr>
          <p:spPr>
            <a:xfrm>
              <a:off x="6248400" y="1905000"/>
              <a:ext cx="1371600" cy="4572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r"/>
              <a:r>
                <a:rPr lang="en-US" b="1" dirty="0" smtClean="0">
                  <a:solidFill>
                    <a:srgbClr val="FF6FCF"/>
                  </a:solidFill>
                  <a:effectLst>
                    <a:glow rad="50800">
                      <a:srgbClr val="800080"/>
                    </a:glow>
                  </a:effectLst>
                  <a:latin typeface="Arial"/>
                  <a:cs typeface="Arial"/>
                </a:rPr>
                <a:t>Scalability</a:t>
              </a:r>
            </a:p>
            <a:p>
              <a:pPr algn="r"/>
              <a:r>
                <a:rPr lang="en-US" b="1" dirty="0" smtClean="0">
                  <a:solidFill>
                    <a:srgbClr val="FF6FCF"/>
                  </a:solidFill>
                  <a:effectLst>
                    <a:glow rad="50800">
                      <a:srgbClr val="800080"/>
                    </a:glow>
                  </a:effectLst>
                  <a:latin typeface="Arial"/>
                  <a:cs typeface="Arial"/>
                </a:rPr>
                <a:t>of the Network</a:t>
              </a:r>
              <a:endParaRPr lang="en-US" b="1" dirty="0">
                <a:solidFill>
                  <a:srgbClr val="FF6FCF"/>
                </a:solidFill>
                <a:effectLst>
                  <a:glow rad="50800">
                    <a:srgbClr val="800080"/>
                  </a:glow>
                </a:effectLst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81600" y="2362200"/>
            <a:ext cx="1600200" cy="1829594"/>
            <a:chOff x="5181600" y="2362200"/>
            <a:chExt cx="1600200" cy="1829594"/>
          </a:xfrm>
        </p:grpSpPr>
        <p:grpSp>
          <p:nvGrpSpPr>
            <p:cNvPr id="13" name="Group 12"/>
            <p:cNvGrpSpPr/>
            <p:nvPr/>
          </p:nvGrpSpPr>
          <p:grpSpPr>
            <a:xfrm>
              <a:off x="5181600" y="2362200"/>
              <a:ext cx="304800" cy="1829594"/>
              <a:chOff x="5181600" y="2362200"/>
              <a:chExt cx="304800" cy="1829594"/>
            </a:xfrm>
            <a:noFill/>
            <a:effectLst>
              <a:glow rad="76200">
                <a:srgbClr val="008000">
                  <a:alpha val="75000"/>
                </a:srgbClr>
              </a:glow>
            </a:effectLst>
          </p:grpSpPr>
          <p:sp>
            <p:nvSpPr>
              <p:cNvPr id="15" name="Oval 14"/>
              <p:cNvSpPr/>
              <p:nvPr/>
            </p:nvSpPr>
            <p:spPr bwMode="auto">
              <a:xfrm>
                <a:off x="5181600" y="2362200"/>
                <a:ext cx="304800" cy="30480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5E60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48" charset="0"/>
                  <a:ea typeface="ＭＳ Ｐゴシック" pitchFamily="48" charset="-128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4"/>
              </p:cNvCxnSpPr>
              <p:nvPr/>
            </p:nvCxnSpPr>
            <p:spPr bwMode="auto">
              <a:xfrm rot="5400000">
                <a:off x="4572000" y="3429000"/>
                <a:ext cx="1524000" cy="1588"/>
              </a:xfrm>
              <a:prstGeom prst="straightConnector1">
                <a:avLst/>
              </a:prstGeom>
              <a:grpFill/>
              <a:ln w="12700" cap="flat" cmpd="sng" algn="ctr">
                <a:solidFill>
                  <a:srgbClr val="55E604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</p:cxnSp>
        </p:grpSp>
        <p:sp>
          <p:nvSpPr>
            <p:cNvPr id="14" name="TextBox 13"/>
            <p:cNvSpPr txBox="1"/>
            <p:nvPr/>
          </p:nvSpPr>
          <p:spPr>
            <a:xfrm>
              <a:off x="5410200" y="2895600"/>
              <a:ext cx="1371600" cy="4572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  <a:effectLst>
                    <a:glow rad="50800">
                      <a:srgbClr val="008000"/>
                    </a:glow>
                  </a:effectLst>
                  <a:latin typeface="Arial"/>
                  <a:cs typeface="Arial"/>
                </a:rPr>
                <a:t>Performance</a:t>
              </a:r>
            </a:p>
            <a:p>
              <a:r>
                <a:rPr lang="en-US" b="1" dirty="0" smtClean="0">
                  <a:solidFill>
                    <a:srgbClr val="00FF00"/>
                  </a:solidFill>
                  <a:effectLst>
                    <a:glow rad="50800">
                      <a:srgbClr val="008000"/>
                    </a:glow>
                  </a:effectLst>
                  <a:latin typeface="Arial"/>
                  <a:cs typeface="Arial"/>
                </a:rPr>
                <a:t>of the Processor</a:t>
              </a:r>
              <a:endParaRPr lang="en-US" b="1" dirty="0">
                <a:solidFill>
                  <a:srgbClr val="00FF00"/>
                </a:solidFill>
                <a:effectLst>
                  <a:glow rad="50800">
                    <a:srgbClr val="008000"/>
                  </a:glow>
                </a:effectLst>
                <a:latin typeface="Arial"/>
                <a:cs typeface="Arial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HPGMG-FV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43000"/>
            <a:ext cx="4116387" cy="5256213"/>
          </a:xfrm>
        </p:spPr>
        <p:txBody>
          <a:bodyPr/>
          <a:lstStyle/>
          <a:p>
            <a:r>
              <a:rPr lang="en-US" dirty="0" smtClean="0"/>
              <a:t>3D Torus (Gemini)</a:t>
            </a:r>
          </a:p>
          <a:p>
            <a:r>
              <a:rPr lang="en-US" dirty="0" smtClean="0"/>
              <a:t>Hopper (Cray XE6)</a:t>
            </a:r>
          </a:p>
          <a:p>
            <a:pPr lvl="1"/>
            <a:r>
              <a:rPr lang="en-US" sz="1600" dirty="0" smtClean="0"/>
              <a:t>single </a:t>
            </a:r>
            <a:r>
              <a:rPr lang="en-US" sz="1600" dirty="0" smtClean="0"/>
              <a:t>process multigrid solve time is fast (250ms)</a:t>
            </a:r>
          </a:p>
          <a:p>
            <a:pPr lvl="1"/>
            <a:r>
              <a:rPr lang="en-US" sz="1600" dirty="0" smtClean="0"/>
              <a:t>performance degrades at scale</a:t>
            </a:r>
          </a:p>
          <a:p>
            <a:pPr lvl="1"/>
            <a:r>
              <a:rPr lang="en-US" sz="1600" dirty="0" smtClean="0"/>
              <a:t>larger problem sizes mitigate this lack of scalability</a:t>
            </a:r>
          </a:p>
          <a:p>
            <a:r>
              <a:rPr lang="en-US" dirty="0" smtClean="0"/>
              <a:t>Titan (Cray XK7)</a:t>
            </a:r>
          </a:p>
          <a:p>
            <a:pPr lvl="1"/>
            <a:r>
              <a:rPr lang="en-US" sz="1600" dirty="0" smtClean="0"/>
              <a:t>use only CPUs (same </a:t>
            </a:r>
            <a:r>
              <a:rPr lang="en-US" sz="1600" dirty="0" err="1" smtClean="0"/>
              <a:t>MPI+OpenMP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delivered 50% better performance per socket and ~2x better overall performance</a:t>
            </a:r>
          </a:p>
          <a:p>
            <a:pPr lvl="1"/>
            <a:r>
              <a:rPr lang="en-US" sz="1600" dirty="0" smtClean="0"/>
              <a:t>However, as Hopper and Titan both use Gemini, the network impeded performance at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88060-3351-004F-BDDD-4D2330D7A48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0" y="1371600"/>
            <a:ext cx="4572000" cy="332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369" y="274638"/>
            <a:ext cx="5830367" cy="60589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18" y="1602160"/>
            <a:ext cx="8721882" cy="475003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Drive system designers, provide tool/target for designers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Ranking – Top500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 smtClean="0"/>
              <a:t>machine </a:t>
            </a:r>
            <a:r>
              <a:rPr lang="en-US" dirty="0" smtClean="0"/>
              <a:t>capability</a:t>
            </a:r>
            <a:r>
              <a:rPr lang="en-US" dirty="0" smtClean="0"/>
              <a:t> for </a:t>
            </a:r>
            <a:r>
              <a:rPr lang="en-US" dirty="0" smtClean="0"/>
              <a:t>procurement to allocate </a:t>
            </a:r>
            <a:r>
              <a:rPr lang="en-US" dirty="0" smtClean="0"/>
              <a:t>resources</a:t>
            </a:r>
          </a:p>
          <a:p>
            <a:pPr marL="971550" lvl="1" indent="-514350"/>
            <a:r>
              <a:rPr lang="en-US" dirty="0" smtClean="0"/>
              <a:t>How do you measure benefit of an </a:t>
            </a:r>
            <a:r>
              <a:rPr lang="en-US" dirty="0" err="1" smtClean="0"/>
              <a:t>exa</a:t>
            </a:r>
            <a:r>
              <a:rPr lang="en-US" dirty="0" smtClean="0"/>
              <a:t>-machine?  </a:t>
            </a:r>
            <a:r>
              <a:rPr lang="en-US" dirty="0" err="1" smtClean="0"/>
              <a:t>Exa</a:t>
            </a:r>
            <a:r>
              <a:rPr lang="en-US" dirty="0" smtClean="0"/>
              <a:t>-science?</a:t>
            </a:r>
          </a:p>
          <a:p>
            <a:pPr marL="971550" lvl="1" indent="-514350"/>
            <a:r>
              <a:rPr lang="en-US" dirty="0" smtClean="0"/>
              <a:t>HPC facility production capability</a:t>
            </a:r>
            <a:r>
              <a:rPr lang="en-US" dirty="0" smtClean="0"/>
              <a:t> hard to measure</a:t>
            </a:r>
          </a:p>
          <a:p>
            <a:r>
              <a:rPr lang="en-US" dirty="0" smtClean="0"/>
              <a:t>HPGMG: a small &amp; (conceptually) simple benchmark</a:t>
            </a:r>
          </a:p>
          <a:p>
            <a:pPr lvl="1"/>
            <a:r>
              <a:rPr lang="en-US" dirty="0" smtClean="0"/>
              <a:t>Not a replacement for </a:t>
            </a:r>
            <a:r>
              <a:rPr lang="en-US" dirty="0" smtClean="0"/>
              <a:t>extensive procurement  </a:t>
            </a:r>
            <a:r>
              <a:rPr lang="en-US" dirty="0" smtClean="0"/>
              <a:t>suites (</a:t>
            </a:r>
            <a:r>
              <a:rPr lang="en-US" dirty="0" err="1" smtClean="0"/>
              <a:t>eg</a:t>
            </a:r>
            <a:r>
              <a:rPr lang="en-US" dirty="0" smtClean="0"/>
              <a:t>, CORAL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ensitive </a:t>
            </a:r>
            <a:r>
              <a:rPr lang="en-US" dirty="0" smtClean="0"/>
              <a:t>many metrics: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MPI BW &amp; rates; DRAM BW;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FPU, cache …</a:t>
            </a:r>
            <a:endParaRPr lang="en-US" dirty="0" smtClean="0"/>
          </a:p>
          <a:p>
            <a:pPr lvl="1"/>
            <a:r>
              <a:rPr lang="en-US" dirty="0" smtClean="0"/>
              <a:t>Balanced exercise of machines </a:t>
            </a:r>
            <a:r>
              <a:rPr lang="en-US" b="1" dirty="0" smtClean="0"/>
              <a:t>emphasis on scalability </a:t>
            </a:r>
            <a:r>
              <a:rPr lang="en-US" dirty="0" smtClean="0"/>
              <a:t>– tightly integrated </a:t>
            </a:r>
          </a:p>
          <a:p>
            <a:r>
              <a:rPr lang="en-US" dirty="0" smtClean="0"/>
              <a:t>Community </a:t>
            </a:r>
            <a:r>
              <a:rPr lang="en-US" dirty="0" smtClean="0"/>
              <a:t>needs build tools aid in allocating resources cost effectively</a:t>
            </a:r>
          </a:p>
          <a:p>
            <a:pPr lvl="1"/>
            <a:r>
              <a:rPr lang="en-US" i="1" dirty="0" smtClean="0"/>
              <a:t>Develop benchmark codes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smtClean="0"/>
              <a:t>HPGMG</a:t>
            </a:r>
            <a:r>
              <a:rPr lang="en-US" dirty="0" smtClean="0"/>
              <a:t>, CORAL benchmark suite, …)</a:t>
            </a:r>
            <a:endParaRPr lang="en-US" dirty="0" smtClean="0"/>
          </a:p>
          <a:p>
            <a:pPr lvl="1"/>
            <a:r>
              <a:rPr lang="en-US" dirty="0" smtClean="0"/>
              <a:t>Correlate </a:t>
            </a:r>
            <a:r>
              <a:rPr lang="en-US" dirty="0" smtClean="0"/>
              <a:t>benchmarks &amp; applications – </a:t>
            </a:r>
            <a:r>
              <a:rPr lang="en-US" b="1" dirty="0" smtClean="0"/>
              <a:t>data on efficacy of </a:t>
            </a:r>
            <a:r>
              <a:rPr lang="en-US" b="1" dirty="0" smtClean="0"/>
              <a:t>benchmarks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637" y="6356350"/>
            <a:ext cx="3487104" cy="365125"/>
          </a:xfrm>
        </p:spPr>
        <p:txBody>
          <a:bodyPr/>
          <a:lstStyle/>
          <a:p>
            <a:r>
              <a:rPr lang="en-US" dirty="0" smtClean="0"/>
              <a:t>IHPCF’15, 20-22 May 2015, Tianjin City China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HPGMG-</a:t>
            </a:r>
            <a:r>
              <a:rPr lang="en-US" dirty="0" smtClean="0"/>
              <a:t>FV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57731"/>
            <a:ext cx="4116387" cy="5041482"/>
          </a:xfrm>
        </p:spPr>
        <p:txBody>
          <a:bodyPr/>
          <a:lstStyle/>
          <a:p>
            <a:r>
              <a:rPr lang="en-US" dirty="0" smtClean="0"/>
              <a:t>Blue Gene/</a:t>
            </a:r>
            <a:r>
              <a:rPr lang="en-US" dirty="0" smtClean="0"/>
              <a:t>Q</a:t>
            </a:r>
          </a:p>
          <a:p>
            <a:r>
              <a:rPr lang="en-US" dirty="0" smtClean="0"/>
              <a:t>Mira </a:t>
            </a:r>
            <a:r>
              <a:rPr lang="en-US" dirty="0" smtClean="0"/>
              <a:t>(Blue Gene/Q)</a:t>
            </a:r>
          </a:p>
          <a:p>
            <a:pPr lvl="1"/>
            <a:r>
              <a:rPr lang="en-US" sz="1600" dirty="0" smtClean="0"/>
              <a:t>custom processor enabled better performance per socket</a:t>
            </a:r>
          </a:p>
          <a:p>
            <a:pPr lvl="1"/>
            <a:r>
              <a:rPr lang="en-US" sz="1600" dirty="0" smtClean="0"/>
              <a:t>custom network (5D torus) enabled better scalability</a:t>
            </a:r>
          </a:p>
          <a:p>
            <a:pPr lvl="1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88060-3351-004F-BDDD-4D2330D7A48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c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0" y="1371601"/>
            <a:ext cx="4572000" cy="332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 (6D Torus/Mesh)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43000"/>
            <a:ext cx="4116387" cy="5256213"/>
          </a:xfrm>
        </p:spPr>
        <p:txBody>
          <a:bodyPr/>
          <a:lstStyle/>
          <a:p>
            <a:r>
              <a:rPr lang="en-US" dirty="0" smtClean="0"/>
              <a:t>K (</a:t>
            </a:r>
            <a:r>
              <a:rPr lang="en-US" dirty="0" err="1" smtClean="0"/>
              <a:t>Sparc</a:t>
            </a:r>
            <a:r>
              <a:rPr lang="en-US" dirty="0" smtClean="0"/>
              <a:t> </a:t>
            </a:r>
            <a:r>
              <a:rPr lang="en-US" dirty="0" err="1" smtClean="0"/>
              <a:t>VIIIfx</a:t>
            </a:r>
            <a:r>
              <a:rPr lang="en-US" dirty="0" smtClean="0"/>
              <a:t>) at RIKEN</a:t>
            </a:r>
          </a:p>
          <a:p>
            <a:pPr lvl="1"/>
            <a:r>
              <a:rPr lang="en-US" sz="1600" dirty="0" smtClean="0"/>
              <a:t>less flops per proc than BGQ</a:t>
            </a:r>
          </a:p>
          <a:p>
            <a:pPr lvl="1"/>
            <a:r>
              <a:rPr lang="en-US" sz="1600" dirty="0" smtClean="0"/>
              <a:t>more bandwidth per proc than BGQ</a:t>
            </a:r>
          </a:p>
          <a:p>
            <a:pPr lvl="1">
              <a:buNone/>
            </a:pPr>
            <a:r>
              <a:rPr lang="en-US" sz="1600" dirty="0" smtClean="0"/>
              <a:t>	= deliver better HPGMG-FV performance per node.</a:t>
            </a:r>
          </a:p>
          <a:p>
            <a:pPr lvl="1"/>
            <a:r>
              <a:rPr lang="en-US" sz="1600" dirty="0" smtClean="0"/>
              <a:t>TOFU (6D) delivered similar (but smoother) scalability to BGQ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88060-3351-004F-BDDD-4D2330D7A48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0" y="1371600"/>
            <a:ext cx="4572000" cy="332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Fat Trees and Dragonfly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43000"/>
            <a:ext cx="4116387" cy="52562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Xeon processors (IVB, SNB, NHM) are common on the Top500 today</a:t>
            </a:r>
          </a:p>
          <a:p>
            <a:endParaRPr lang="en-US" dirty="0" smtClean="0"/>
          </a:p>
          <a:p>
            <a:r>
              <a:rPr lang="en-US" dirty="0" smtClean="0"/>
              <a:t>Xeon performance defined by #cores, processor frequency, and memory frequency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Fat Trees saw degraded scaling beyond 1K sockets</a:t>
            </a:r>
          </a:p>
          <a:p>
            <a:endParaRPr lang="en-US" dirty="0" smtClean="0"/>
          </a:p>
          <a:p>
            <a:r>
              <a:rPr lang="en-US" dirty="0" smtClean="0"/>
              <a:t>XC30/Aries (Dragonfly), K (6D), and BGQ (5D) </a:t>
            </a:r>
            <a:r>
              <a:rPr lang="en-US" b="1" dirty="0" smtClean="0">
                <a:solidFill>
                  <a:srgbClr val="0000FF"/>
                </a:solidFill>
              </a:rPr>
              <a:t>continued to scale well from 1K-48K sockets</a:t>
            </a:r>
            <a:endParaRPr lang="en-US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88060-3351-004F-BDDD-4D2330D7A48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0" y="1371601"/>
            <a:ext cx="4572000" cy="332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5-04-14 at 4.45.20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174" r="-14174"/>
          <a:stretch>
            <a:fillRect/>
          </a:stretch>
        </p:blipFill>
        <p:spPr>
          <a:xfrm>
            <a:off x="228600" y="536276"/>
            <a:ext cx="10287001" cy="601692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30600" y="152401"/>
            <a:ext cx="5374318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spectra</a:t>
            </a:r>
            <a:endParaRPr lang="en-US" dirty="0"/>
          </a:p>
        </p:txBody>
      </p:sp>
      <p:sp>
        <p:nvSpPr>
          <p:cNvPr id="19" name="Up-Down Arrow 18"/>
          <p:cNvSpPr/>
          <p:nvPr/>
        </p:nvSpPr>
        <p:spPr bwMode="auto">
          <a:xfrm>
            <a:off x="1828800" y="2590800"/>
            <a:ext cx="381000" cy="3048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661" y="3729335"/>
            <a:ext cx="163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metric</a:t>
            </a:r>
            <a:endParaRPr lang="en-US" sz="2400" dirty="0"/>
          </a:p>
        </p:txBody>
      </p:sp>
    </p:spTree>
  </p:cSld>
  <p:clrMapOvr>
    <a:masterClrMapping/>
  </p:clrMapOvr>
  <p:transition advTm="124933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5-04-14 at 4.45.20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174" r="-14174"/>
          <a:stretch>
            <a:fillRect/>
          </a:stretch>
        </p:blipFill>
        <p:spPr>
          <a:xfrm>
            <a:off x="228600" y="536276"/>
            <a:ext cx="10287001" cy="601692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30600" y="152401"/>
            <a:ext cx="5374318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spectra</a:t>
            </a:r>
            <a:endParaRPr lang="en-US" dirty="0"/>
          </a:p>
        </p:txBody>
      </p:sp>
      <p:sp>
        <p:nvSpPr>
          <p:cNvPr id="19" name="Up-Down Arrow 18"/>
          <p:cNvSpPr/>
          <p:nvPr/>
        </p:nvSpPr>
        <p:spPr bwMode="auto">
          <a:xfrm>
            <a:off x="1828800" y="2590800"/>
            <a:ext cx="381000" cy="3048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661" y="3729335"/>
            <a:ext cx="163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metric</a:t>
            </a:r>
            <a:endParaRPr lang="en-US" sz="2400" dirty="0"/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2605241" y="-451720"/>
            <a:ext cx="6296215" cy="5884833"/>
          </a:xfrm>
          <a:prstGeom prst="bentConnector3">
            <a:avLst>
              <a:gd name="adj1" fmla="val 50000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486588" y="-194235"/>
            <a:ext cx="657412" cy="303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62592" y="1987177"/>
            <a:ext cx="1241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Perfect</a:t>
            </a:r>
            <a:endParaRPr lang="en-US" sz="2800" b="1" dirty="0"/>
          </a:p>
        </p:txBody>
      </p:sp>
      <p:sp>
        <p:nvSpPr>
          <p:cNvPr id="11" name="Left Arrow 10"/>
          <p:cNvSpPr/>
          <p:nvPr/>
        </p:nvSpPr>
        <p:spPr bwMode="auto">
          <a:xfrm>
            <a:off x="3048000" y="5960036"/>
            <a:ext cx="2895600" cy="457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5883836"/>
            <a:ext cx="2186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Strong Scaling</a:t>
            </a:r>
            <a:endParaRPr lang="en-US" sz="2400" dirty="0"/>
          </a:p>
        </p:txBody>
      </p:sp>
    </p:spTree>
  </p:cSld>
  <p:clrMapOvr>
    <a:masterClrMapping/>
  </p:clrMapOvr>
  <p:transition advTm="124933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5-04-14 at 4.45.20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4174" r="-14174"/>
          <a:stretch>
            <a:fillRect/>
          </a:stretch>
        </p:blipFill>
        <p:spPr>
          <a:xfrm>
            <a:off x="228600" y="536276"/>
            <a:ext cx="10287001" cy="601692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30600" y="152401"/>
            <a:ext cx="5374318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spectra</a:t>
            </a:r>
            <a:endParaRPr lang="en-US" dirty="0"/>
          </a:p>
        </p:txBody>
      </p:sp>
      <p:sp>
        <p:nvSpPr>
          <p:cNvPr id="19" name="Up-Down Arrow 18"/>
          <p:cNvSpPr/>
          <p:nvPr/>
        </p:nvSpPr>
        <p:spPr bwMode="auto">
          <a:xfrm>
            <a:off x="1828800" y="2590800"/>
            <a:ext cx="381000" cy="3048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661" y="3729335"/>
            <a:ext cx="163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metric</a:t>
            </a:r>
            <a:endParaRPr lang="en-US" sz="2400" dirty="0"/>
          </a:p>
        </p:txBody>
      </p:sp>
      <p:sp>
        <p:nvSpPr>
          <p:cNvPr id="21" name="Left Arrow 20"/>
          <p:cNvSpPr/>
          <p:nvPr/>
        </p:nvSpPr>
        <p:spPr bwMode="auto">
          <a:xfrm>
            <a:off x="3048000" y="6019800"/>
            <a:ext cx="2895600" cy="457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0" y="5943600"/>
            <a:ext cx="2186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Strong Scaling</a:t>
            </a:r>
            <a:endParaRPr lang="en-US" sz="2400" dirty="0"/>
          </a:p>
        </p:txBody>
      </p:sp>
      <p:sp>
        <p:nvSpPr>
          <p:cNvPr id="15" name="Freeform 14"/>
          <p:cNvSpPr/>
          <p:nvPr/>
        </p:nvSpPr>
        <p:spPr>
          <a:xfrm>
            <a:off x="2853765" y="1807882"/>
            <a:ext cx="4527176" cy="3077883"/>
          </a:xfrm>
          <a:custGeom>
            <a:avLst/>
            <a:gdLst>
              <a:gd name="connsiteX0" fmla="*/ 0 w 4527176"/>
              <a:gd name="connsiteY0" fmla="*/ 3077883 h 3077883"/>
              <a:gd name="connsiteX1" fmla="*/ 971176 w 4527176"/>
              <a:gd name="connsiteY1" fmla="*/ 1538942 h 3077883"/>
              <a:gd name="connsiteX2" fmla="*/ 3421529 w 4527176"/>
              <a:gd name="connsiteY2" fmla="*/ 313765 h 3077883"/>
              <a:gd name="connsiteX3" fmla="*/ 4527176 w 4527176"/>
              <a:gd name="connsiteY3" fmla="*/ 0 h 3077883"/>
              <a:gd name="connsiteX4" fmla="*/ 4527176 w 4527176"/>
              <a:gd name="connsiteY4" fmla="*/ 0 h 307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176" h="3077883">
                <a:moveTo>
                  <a:pt x="0" y="3077883"/>
                </a:moveTo>
                <a:cubicBezTo>
                  <a:pt x="200460" y="2538755"/>
                  <a:pt x="400921" y="1999628"/>
                  <a:pt x="971176" y="1538942"/>
                </a:cubicBezTo>
                <a:cubicBezTo>
                  <a:pt x="1541431" y="1078256"/>
                  <a:pt x="2828862" y="570255"/>
                  <a:pt x="3421529" y="313765"/>
                </a:cubicBezTo>
                <a:cubicBezTo>
                  <a:pt x="4014196" y="57275"/>
                  <a:pt x="4527176" y="0"/>
                  <a:pt x="4527176" y="0"/>
                </a:cubicBezTo>
                <a:lnTo>
                  <a:pt x="4527176" y="0"/>
                </a:lnTo>
              </a:path>
            </a:pathLst>
          </a:custGeom>
          <a:ln w="76200">
            <a:solidFill>
              <a:srgbClr val="FF0000"/>
            </a:solidFill>
          </a:ln>
          <a:effectLst>
            <a:outerShdw blurRad="40000" dist="20000" dir="5400000" rotWithShape="0">
              <a:schemeClr val="accent2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124933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5-04-14 at 4.45.20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4174" r="-14174"/>
          <a:stretch>
            <a:fillRect/>
          </a:stretch>
        </p:blipFill>
        <p:spPr>
          <a:xfrm>
            <a:off x="228600" y="536276"/>
            <a:ext cx="10287001" cy="601692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30600" y="152401"/>
            <a:ext cx="5374318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spectra</a:t>
            </a:r>
            <a:endParaRPr lang="en-US" dirty="0"/>
          </a:p>
        </p:txBody>
      </p:sp>
      <p:sp>
        <p:nvSpPr>
          <p:cNvPr id="19" name="Up-Down Arrow 18"/>
          <p:cNvSpPr/>
          <p:nvPr/>
        </p:nvSpPr>
        <p:spPr bwMode="auto">
          <a:xfrm>
            <a:off x="1828800" y="2590800"/>
            <a:ext cx="381000" cy="3048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661" y="3729335"/>
            <a:ext cx="163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metric</a:t>
            </a:r>
            <a:endParaRPr lang="en-US" sz="2400" dirty="0"/>
          </a:p>
        </p:txBody>
      </p:sp>
      <p:sp>
        <p:nvSpPr>
          <p:cNvPr id="21" name="Left Arrow 20"/>
          <p:cNvSpPr/>
          <p:nvPr/>
        </p:nvSpPr>
        <p:spPr bwMode="auto">
          <a:xfrm>
            <a:off x="3048000" y="6019800"/>
            <a:ext cx="2895600" cy="457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0" y="5943600"/>
            <a:ext cx="2186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Strong Scaling</a:t>
            </a:r>
            <a:endParaRPr lang="en-US" sz="2400" dirty="0"/>
          </a:p>
        </p:txBody>
      </p:sp>
      <p:sp>
        <p:nvSpPr>
          <p:cNvPr id="15" name="Freeform 14"/>
          <p:cNvSpPr/>
          <p:nvPr/>
        </p:nvSpPr>
        <p:spPr>
          <a:xfrm>
            <a:off x="2853765" y="1807882"/>
            <a:ext cx="4527176" cy="3077883"/>
          </a:xfrm>
          <a:custGeom>
            <a:avLst/>
            <a:gdLst>
              <a:gd name="connsiteX0" fmla="*/ 0 w 4527176"/>
              <a:gd name="connsiteY0" fmla="*/ 3077883 h 3077883"/>
              <a:gd name="connsiteX1" fmla="*/ 971176 w 4527176"/>
              <a:gd name="connsiteY1" fmla="*/ 1538942 h 3077883"/>
              <a:gd name="connsiteX2" fmla="*/ 3421529 w 4527176"/>
              <a:gd name="connsiteY2" fmla="*/ 313765 h 3077883"/>
              <a:gd name="connsiteX3" fmla="*/ 4527176 w 4527176"/>
              <a:gd name="connsiteY3" fmla="*/ 0 h 3077883"/>
              <a:gd name="connsiteX4" fmla="*/ 4527176 w 4527176"/>
              <a:gd name="connsiteY4" fmla="*/ 0 h 307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176" h="3077883">
                <a:moveTo>
                  <a:pt x="0" y="3077883"/>
                </a:moveTo>
                <a:cubicBezTo>
                  <a:pt x="200460" y="2538755"/>
                  <a:pt x="400921" y="1999628"/>
                  <a:pt x="971176" y="1538942"/>
                </a:cubicBezTo>
                <a:cubicBezTo>
                  <a:pt x="1541431" y="1078256"/>
                  <a:pt x="2828862" y="570255"/>
                  <a:pt x="3421529" y="313765"/>
                </a:cubicBezTo>
                <a:cubicBezTo>
                  <a:pt x="4014196" y="57275"/>
                  <a:pt x="4527176" y="0"/>
                  <a:pt x="4527176" y="0"/>
                </a:cubicBezTo>
                <a:lnTo>
                  <a:pt x="4527176" y="0"/>
                </a:lnTo>
              </a:path>
            </a:pathLst>
          </a:custGeom>
          <a:ln w="76200">
            <a:solidFill>
              <a:srgbClr val="FF0000"/>
            </a:solidFill>
          </a:ln>
          <a:effectLst>
            <a:outerShdw blurRad="40000" dist="20000" dir="5400000" rotWithShape="0">
              <a:schemeClr val="accent2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785533" y="1811867"/>
            <a:ext cx="4800600" cy="3606800"/>
          </a:xfrm>
          <a:custGeom>
            <a:avLst/>
            <a:gdLst>
              <a:gd name="connsiteX0" fmla="*/ 59267 w 4800600"/>
              <a:gd name="connsiteY0" fmla="*/ 3606800 h 3606800"/>
              <a:gd name="connsiteX1" fmla="*/ 330200 w 4800600"/>
              <a:gd name="connsiteY1" fmla="*/ 2218266 h 3606800"/>
              <a:gd name="connsiteX2" fmla="*/ 2040467 w 4800600"/>
              <a:gd name="connsiteY2" fmla="*/ 694266 h 3606800"/>
              <a:gd name="connsiteX3" fmla="*/ 3835400 w 4800600"/>
              <a:gd name="connsiteY3" fmla="*/ 169333 h 3606800"/>
              <a:gd name="connsiteX4" fmla="*/ 4800600 w 4800600"/>
              <a:gd name="connsiteY4" fmla="*/ 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3606800">
                <a:moveTo>
                  <a:pt x="59267" y="3606800"/>
                </a:moveTo>
                <a:cubicBezTo>
                  <a:pt x="29633" y="3155244"/>
                  <a:pt x="0" y="2703688"/>
                  <a:pt x="330200" y="2218266"/>
                </a:cubicBezTo>
                <a:cubicBezTo>
                  <a:pt x="660400" y="1732844"/>
                  <a:pt x="1456267" y="1035755"/>
                  <a:pt x="2040467" y="694266"/>
                </a:cubicBezTo>
                <a:cubicBezTo>
                  <a:pt x="2624667" y="352777"/>
                  <a:pt x="3375378" y="285044"/>
                  <a:pt x="3835400" y="169333"/>
                </a:cubicBezTo>
                <a:cubicBezTo>
                  <a:pt x="4295422" y="53622"/>
                  <a:pt x="4548011" y="26811"/>
                  <a:pt x="4800600" y="0"/>
                </a:cubicBezTo>
              </a:path>
            </a:pathLst>
          </a:cu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124933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5-04-14 at 4.45.20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4174" r="-14174"/>
          <a:stretch>
            <a:fillRect/>
          </a:stretch>
        </p:blipFill>
        <p:spPr>
          <a:xfrm>
            <a:off x="228600" y="536276"/>
            <a:ext cx="10287001" cy="601692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30600" y="152401"/>
            <a:ext cx="5374318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spectra</a:t>
            </a:r>
            <a:endParaRPr lang="en-US" dirty="0"/>
          </a:p>
        </p:txBody>
      </p:sp>
      <p:sp>
        <p:nvSpPr>
          <p:cNvPr id="19" name="Up-Down Arrow 18"/>
          <p:cNvSpPr/>
          <p:nvPr/>
        </p:nvSpPr>
        <p:spPr bwMode="auto">
          <a:xfrm>
            <a:off x="1828800" y="2590800"/>
            <a:ext cx="381000" cy="3048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661" y="3729335"/>
            <a:ext cx="163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metric</a:t>
            </a:r>
            <a:endParaRPr lang="en-US" sz="2400" dirty="0"/>
          </a:p>
        </p:txBody>
      </p:sp>
      <p:sp>
        <p:nvSpPr>
          <p:cNvPr id="21" name="Left Arrow 20"/>
          <p:cNvSpPr/>
          <p:nvPr/>
        </p:nvSpPr>
        <p:spPr bwMode="auto">
          <a:xfrm>
            <a:off x="3048000" y="6019800"/>
            <a:ext cx="2895600" cy="457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0" y="5943600"/>
            <a:ext cx="2186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Strong Scaling</a:t>
            </a:r>
            <a:endParaRPr lang="en-US" sz="2400" dirty="0"/>
          </a:p>
        </p:txBody>
      </p:sp>
      <p:sp>
        <p:nvSpPr>
          <p:cNvPr id="15" name="Freeform 14"/>
          <p:cNvSpPr/>
          <p:nvPr/>
        </p:nvSpPr>
        <p:spPr>
          <a:xfrm>
            <a:off x="2853765" y="1807882"/>
            <a:ext cx="4527176" cy="3077883"/>
          </a:xfrm>
          <a:custGeom>
            <a:avLst/>
            <a:gdLst>
              <a:gd name="connsiteX0" fmla="*/ 0 w 4527176"/>
              <a:gd name="connsiteY0" fmla="*/ 3077883 h 3077883"/>
              <a:gd name="connsiteX1" fmla="*/ 971176 w 4527176"/>
              <a:gd name="connsiteY1" fmla="*/ 1538942 h 3077883"/>
              <a:gd name="connsiteX2" fmla="*/ 3421529 w 4527176"/>
              <a:gd name="connsiteY2" fmla="*/ 313765 h 3077883"/>
              <a:gd name="connsiteX3" fmla="*/ 4527176 w 4527176"/>
              <a:gd name="connsiteY3" fmla="*/ 0 h 3077883"/>
              <a:gd name="connsiteX4" fmla="*/ 4527176 w 4527176"/>
              <a:gd name="connsiteY4" fmla="*/ 0 h 307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176" h="3077883">
                <a:moveTo>
                  <a:pt x="0" y="3077883"/>
                </a:moveTo>
                <a:cubicBezTo>
                  <a:pt x="200460" y="2538755"/>
                  <a:pt x="400921" y="1999628"/>
                  <a:pt x="971176" y="1538942"/>
                </a:cubicBezTo>
                <a:cubicBezTo>
                  <a:pt x="1541431" y="1078256"/>
                  <a:pt x="2828862" y="570255"/>
                  <a:pt x="3421529" y="313765"/>
                </a:cubicBezTo>
                <a:cubicBezTo>
                  <a:pt x="4014196" y="57275"/>
                  <a:pt x="4527176" y="0"/>
                  <a:pt x="4527176" y="0"/>
                </a:cubicBezTo>
                <a:lnTo>
                  <a:pt x="4527176" y="0"/>
                </a:lnTo>
              </a:path>
            </a:pathLst>
          </a:custGeom>
          <a:ln w="76200">
            <a:solidFill>
              <a:srgbClr val="FF0000"/>
            </a:solidFill>
          </a:ln>
          <a:effectLst>
            <a:outerShdw blurRad="40000" dist="20000" dir="5400000" rotWithShape="0">
              <a:schemeClr val="accent2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785533" y="1811867"/>
            <a:ext cx="4800600" cy="3606800"/>
          </a:xfrm>
          <a:custGeom>
            <a:avLst/>
            <a:gdLst>
              <a:gd name="connsiteX0" fmla="*/ 59267 w 4800600"/>
              <a:gd name="connsiteY0" fmla="*/ 3606800 h 3606800"/>
              <a:gd name="connsiteX1" fmla="*/ 330200 w 4800600"/>
              <a:gd name="connsiteY1" fmla="*/ 2218266 h 3606800"/>
              <a:gd name="connsiteX2" fmla="*/ 2040467 w 4800600"/>
              <a:gd name="connsiteY2" fmla="*/ 694266 h 3606800"/>
              <a:gd name="connsiteX3" fmla="*/ 3835400 w 4800600"/>
              <a:gd name="connsiteY3" fmla="*/ 169333 h 3606800"/>
              <a:gd name="connsiteX4" fmla="*/ 4800600 w 4800600"/>
              <a:gd name="connsiteY4" fmla="*/ 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3606800">
                <a:moveTo>
                  <a:pt x="59267" y="3606800"/>
                </a:moveTo>
                <a:cubicBezTo>
                  <a:pt x="29633" y="3155244"/>
                  <a:pt x="0" y="2703688"/>
                  <a:pt x="330200" y="2218266"/>
                </a:cubicBezTo>
                <a:cubicBezTo>
                  <a:pt x="660400" y="1732844"/>
                  <a:pt x="1456267" y="1035755"/>
                  <a:pt x="2040467" y="694266"/>
                </a:cubicBezTo>
                <a:cubicBezTo>
                  <a:pt x="2624667" y="352777"/>
                  <a:pt x="3375378" y="285044"/>
                  <a:pt x="3835400" y="169333"/>
                </a:cubicBezTo>
                <a:cubicBezTo>
                  <a:pt x="4295422" y="53622"/>
                  <a:pt x="4548011" y="26811"/>
                  <a:pt x="4800600" y="0"/>
                </a:cubicBezTo>
              </a:path>
            </a:pathLst>
          </a:cu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784600" y="2966155"/>
            <a:ext cx="4004733" cy="2469445"/>
          </a:xfrm>
          <a:custGeom>
            <a:avLst/>
            <a:gdLst>
              <a:gd name="connsiteX0" fmla="*/ 127000 w 4004733"/>
              <a:gd name="connsiteY0" fmla="*/ 2469445 h 2469445"/>
              <a:gd name="connsiteX1" fmla="*/ 245533 w 4004733"/>
              <a:gd name="connsiteY1" fmla="*/ 1148645 h 2469445"/>
              <a:gd name="connsiteX2" fmla="*/ 1600200 w 4004733"/>
              <a:gd name="connsiteY2" fmla="*/ 217312 h 2469445"/>
              <a:gd name="connsiteX3" fmla="*/ 3445933 w 4004733"/>
              <a:gd name="connsiteY3" fmla="*/ 31045 h 2469445"/>
              <a:gd name="connsiteX4" fmla="*/ 4004733 w 4004733"/>
              <a:gd name="connsiteY4" fmla="*/ 31045 h 246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4733" h="2469445">
                <a:moveTo>
                  <a:pt x="127000" y="2469445"/>
                </a:moveTo>
                <a:cubicBezTo>
                  <a:pt x="63500" y="1996722"/>
                  <a:pt x="0" y="1524000"/>
                  <a:pt x="245533" y="1148645"/>
                </a:cubicBezTo>
                <a:cubicBezTo>
                  <a:pt x="491066" y="773290"/>
                  <a:pt x="1066800" y="403579"/>
                  <a:pt x="1600200" y="217312"/>
                </a:cubicBezTo>
                <a:cubicBezTo>
                  <a:pt x="2133600" y="31045"/>
                  <a:pt x="3045177" y="62090"/>
                  <a:pt x="3445933" y="31045"/>
                </a:cubicBezTo>
                <a:cubicBezTo>
                  <a:pt x="3846689" y="0"/>
                  <a:pt x="3925711" y="15522"/>
                  <a:pt x="4004733" y="31045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124933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PGMG-500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5114" b="-35114"/>
          <a:stretch>
            <a:fillRect/>
          </a:stretch>
        </p:blipFill>
        <p:spPr>
          <a:xfrm>
            <a:off x="0" y="1097316"/>
            <a:ext cx="9144000" cy="50288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64466" y="139060"/>
            <a:ext cx="5308601" cy="741473"/>
          </a:xfrm>
        </p:spPr>
        <p:txBody>
          <a:bodyPr>
            <a:noAutofit/>
          </a:bodyPr>
          <a:lstStyle/>
          <a:p>
            <a:r>
              <a:rPr lang="en-US" sz="2800" dirty="0" smtClean="0"/>
              <a:t>GMG500</a:t>
            </a:r>
            <a:r>
              <a:rPr lang="en-US" sz="2800" dirty="0" smtClean="0"/>
              <a:t>: </a:t>
            </a:r>
            <a:r>
              <a:rPr lang="en-US" sz="2800" dirty="0" smtClean="0"/>
              <a:t>getting ready first release</a:t>
            </a:r>
            <a:endParaRPr lang="en-US" sz="2800" dirty="0"/>
          </a:p>
        </p:txBody>
      </p:sp>
    </p:spTree>
  </p:cSld>
  <p:clrMapOvr>
    <a:masterClrMapping/>
  </p:clrMapOvr>
  <p:transition advTm="25916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794" y="274638"/>
            <a:ext cx="5503552" cy="605895"/>
          </a:xfrm>
        </p:spPr>
        <p:txBody>
          <a:bodyPr>
            <a:noAutofit/>
          </a:bodyPr>
          <a:lstStyle/>
          <a:p>
            <a:r>
              <a:rPr lang="en-US" dirty="0" err="1" smtClean="0"/>
              <a:t>hpgmg.org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01528"/>
            <a:ext cx="8506147" cy="49053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Three variants of HPGMG available (% peak FPU)</a:t>
            </a:r>
          </a:p>
          <a:p>
            <a:pPr lvl="1"/>
            <a:r>
              <a:rPr lang="en-US" sz="2000" dirty="0" smtClean="0"/>
              <a:t>HPGMG-FV: Finite Volume,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order, memory intensive (5)</a:t>
            </a:r>
          </a:p>
          <a:p>
            <a:pPr lvl="1"/>
            <a:r>
              <a:rPr lang="en-US" sz="2000" dirty="0" smtClean="0"/>
              <a:t>HPGMG-FV: Finite Volume,</a:t>
            </a:r>
            <a:r>
              <a:rPr lang="en-US" sz="2000" dirty="0" smtClean="0"/>
              <a:t> (new)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</a:t>
            </a:r>
            <a:r>
              <a:rPr lang="en-US" sz="2000" dirty="0" smtClean="0"/>
              <a:t>order, memory/cache intensive (20)</a:t>
            </a:r>
          </a:p>
          <a:p>
            <a:pPr lvl="1"/>
            <a:r>
              <a:rPr lang="en-US" sz="2000" dirty="0" smtClean="0"/>
              <a:t>HPGMG-FE: Finite Element,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order, cache/floating-point intensive (25)</a:t>
            </a:r>
          </a:p>
          <a:p>
            <a:r>
              <a:rPr lang="en-US" sz="2400" dirty="0" smtClean="0"/>
              <a:t>Reference Implementations</a:t>
            </a:r>
            <a:r>
              <a:rPr lang="en-US" sz="2400" dirty="0" smtClean="0"/>
              <a:t> (C + MPI) on </a:t>
            </a:r>
            <a:r>
              <a:rPr lang="en-US" sz="2400" dirty="0" smtClean="0">
                <a:hlinkClick r:id="rId2"/>
              </a:rPr>
              <a:t>https://bitbucket.org/hpgmg/</a:t>
            </a:r>
            <a:r>
              <a:rPr lang="en-US" sz="2400" dirty="0" smtClean="0">
                <a:hlinkClick r:id="rId2"/>
              </a:rPr>
              <a:t>hpgmg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 smtClean="0"/>
              <a:t>welcome community input and involvement</a:t>
            </a:r>
            <a:r>
              <a:rPr lang="en-US" sz="2400" dirty="0" smtClean="0"/>
              <a:t>:</a:t>
            </a:r>
          </a:p>
          <a:p>
            <a:pPr lvl="1"/>
            <a:r>
              <a:rPr lang="en-US" sz="2162" dirty="0" smtClean="0">
                <a:hlinkClick r:id="rId3"/>
              </a:rPr>
              <a:t>hpgmg-forum@</a:t>
            </a:r>
            <a:r>
              <a:rPr lang="en-US" sz="2162" dirty="0" smtClean="0">
                <a:hlinkClick r:id="rId3"/>
              </a:rPr>
              <a:t>hpgmg.org</a:t>
            </a:r>
            <a:endParaRPr lang="en-US" sz="2162" dirty="0" smtClean="0"/>
          </a:p>
          <a:p>
            <a:r>
              <a:rPr lang="en-US" sz="2400" dirty="0" smtClean="0"/>
              <a:t>Welcome collaboration on metric design, metric acquisition tools, application pool (</a:t>
            </a:r>
            <a:r>
              <a:rPr lang="en-US" sz="2400" dirty="0" err="1" smtClean="0"/>
              <a:t>eg</a:t>
            </a:r>
            <a:r>
              <a:rPr lang="en-US" sz="2400" dirty="0" smtClean="0"/>
              <a:t>, CORAL), an analysis of correlation with application pool to rationally design a Top500 like metric</a:t>
            </a:r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20559" y="6335299"/>
            <a:ext cx="3515169" cy="365125"/>
          </a:xfrm>
        </p:spPr>
        <p:txBody>
          <a:bodyPr/>
          <a:lstStyle/>
          <a:p>
            <a:r>
              <a:rPr lang="en-US" dirty="0" smtClean="0"/>
              <a:t>IHPCF’15, 20-22 May 2015, Tianjin City China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425" y="1416127"/>
            <a:ext cx="8706575" cy="4949147"/>
          </a:xfrm>
        </p:spPr>
        <p:txBody>
          <a:bodyPr vert="horz">
            <a:normAutofit fontScale="6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all </a:t>
            </a:r>
            <a:r>
              <a:rPr lang="en-US" dirty="0" smtClean="0">
                <a:solidFill>
                  <a:srgbClr val="000000"/>
                </a:solidFill>
              </a:rPr>
              <a:t>dislike </a:t>
            </a:r>
            <a:r>
              <a:rPr lang="en-US" dirty="0" err="1" smtClean="0">
                <a:solidFill>
                  <a:srgbClr val="000000"/>
                </a:solidFill>
              </a:rPr>
              <a:t>HPL’s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influence, depends </a:t>
            </a:r>
            <a:r>
              <a:rPr lang="en-US" dirty="0" smtClean="0">
                <a:solidFill>
                  <a:srgbClr val="000000"/>
                </a:solidFill>
              </a:rPr>
              <a:t>perspective, we don’t do chemistry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HPL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good benchmark </a:t>
            </a:r>
            <a:r>
              <a:rPr lang="en-US" dirty="0" smtClean="0">
                <a:solidFill>
                  <a:srgbClr val="000000"/>
                </a:solidFill>
              </a:rPr>
              <a:t>but abused </a:t>
            </a:r>
            <a:r>
              <a:rPr lang="en-US" dirty="0" smtClean="0">
                <a:solidFill>
                  <a:srgbClr val="000000"/>
                </a:solidFill>
              </a:rPr>
              <a:t>– good HPL machine not good for most</a:t>
            </a:r>
            <a:r>
              <a:rPr lang="en-US" dirty="0" smtClean="0">
                <a:solidFill>
                  <a:srgbClr val="000000"/>
                </a:solidFill>
              </a:rPr>
              <a:t> apps now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HPL got a lot right: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Solve a global problem - algebraic equation solve - fully coupled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Best practices solver algorithm, well defined &amp; understood – Gauss LU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Good implementations - block all levels memory, etc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000000"/>
              </a:solidFill>
            </a:endParaRPr>
          </a:p>
          <a:p>
            <a:pPr marL="51435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Applications changed: now exploit structure get O(1) work / word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Architectures changed: trend in relative memory bandwidth </a:t>
            </a:r>
            <a:r>
              <a:rPr lang="en-US" dirty="0" smtClean="0">
                <a:solidFill>
                  <a:srgbClr val="000000"/>
                </a:solidFill>
              </a:rPr>
              <a:t>decay</a:t>
            </a:r>
          </a:p>
          <a:p>
            <a:pPr marL="914400" lvl="1" indent="-457200"/>
            <a:r>
              <a:rPr lang="en-US" dirty="0" smtClean="0">
                <a:solidFill>
                  <a:srgbClr val="000000"/>
                </a:solidFill>
              </a:rPr>
              <a:t>My </a:t>
            </a:r>
            <a:r>
              <a:rPr lang="en-US" dirty="0" smtClean="0">
                <a:solidFill>
                  <a:srgbClr val="000000"/>
                </a:solidFill>
              </a:rPr>
              <a:t>experience: stored matrix, 3D elasticity, algebraic multigrid, </a:t>
            </a:r>
            <a:r>
              <a:rPr lang="en-US" dirty="0" err="1" smtClean="0">
                <a:solidFill>
                  <a:srgbClr val="000000"/>
                </a:solidFill>
              </a:rPr>
              <a:t>PETSc</a:t>
            </a:r>
            <a:r>
              <a:rPr lang="en-US" dirty="0" smtClean="0">
                <a:solidFill>
                  <a:srgbClr val="000000"/>
                </a:solidFill>
              </a:rPr>
              <a:t>  (</a:t>
            </a:r>
            <a:r>
              <a:rPr lang="en-US" dirty="0" err="1" smtClean="0">
                <a:solidFill>
                  <a:srgbClr val="000000"/>
                </a:solidFill>
              </a:rPr>
              <a:t>IBMs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1994 (92) IBM RS6K (my first AMG):</a:t>
            </a:r>
            <a:r>
              <a:rPr lang="en-US" dirty="0" smtClean="0">
                <a:solidFill>
                  <a:srgbClr val="000000"/>
                </a:solidFill>
              </a:rPr>
              <a:t>				25</a:t>
            </a:r>
            <a:r>
              <a:rPr lang="en-US" dirty="0" smtClean="0">
                <a:solidFill>
                  <a:srgbClr val="000000"/>
                </a:solidFill>
              </a:rPr>
              <a:t>% </a:t>
            </a:r>
            <a:r>
              <a:rPr lang="en-US" dirty="0" err="1" smtClean="0">
                <a:solidFill>
                  <a:srgbClr val="000000"/>
                </a:solidFill>
              </a:rPr>
              <a:t>R</a:t>
            </a:r>
            <a:r>
              <a:rPr lang="en-US" baseline="-25000" dirty="0" err="1" smtClean="0">
                <a:solidFill>
                  <a:srgbClr val="000000"/>
                </a:solidFill>
              </a:rPr>
              <a:t>peak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2004 (00) IBM SP3 Gordon </a:t>
            </a:r>
            <a:r>
              <a:rPr lang="en-US" dirty="0" smtClean="0">
                <a:solidFill>
                  <a:srgbClr val="000000"/>
                </a:solidFill>
              </a:rPr>
              <a:t>Bell (special category): 	5</a:t>
            </a:r>
            <a:r>
              <a:rPr lang="en-US" dirty="0" smtClean="0">
                <a:solidFill>
                  <a:srgbClr val="000000"/>
                </a:solidFill>
              </a:rPr>
              <a:t>% </a:t>
            </a:r>
            <a:r>
              <a:rPr lang="en-US" dirty="0" err="1" smtClean="0">
                <a:solidFill>
                  <a:srgbClr val="000000"/>
                </a:solidFill>
              </a:rPr>
              <a:t>R</a:t>
            </a:r>
            <a:r>
              <a:rPr lang="en-US" baseline="-25000" dirty="0" err="1" smtClean="0">
                <a:solidFill>
                  <a:srgbClr val="000000"/>
                </a:solidFill>
              </a:rPr>
              <a:t>peak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2014 (12) IBM BG/Q (</a:t>
            </a:r>
            <a:r>
              <a:rPr lang="en-US" dirty="0" err="1" smtClean="0">
                <a:solidFill>
                  <a:srgbClr val="000000"/>
                </a:solidFill>
              </a:rPr>
              <a:t>PETSc</a:t>
            </a:r>
            <a:r>
              <a:rPr lang="en-US" dirty="0" smtClean="0">
                <a:solidFill>
                  <a:srgbClr val="000000"/>
                </a:solidFill>
              </a:rPr>
              <a:t> ex56):</a:t>
            </a:r>
            <a:r>
              <a:rPr lang="en-US" dirty="0" smtClean="0">
                <a:solidFill>
                  <a:srgbClr val="000000"/>
                </a:solidFill>
              </a:rPr>
              <a:t>				1</a:t>
            </a:r>
            <a:r>
              <a:rPr lang="en-US" dirty="0" smtClean="0">
                <a:solidFill>
                  <a:srgbClr val="000000"/>
                </a:solidFill>
              </a:rPr>
              <a:t>% </a:t>
            </a:r>
            <a:r>
              <a:rPr lang="en-US" dirty="0" err="1" smtClean="0">
                <a:solidFill>
                  <a:srgbClr val="000000"/>
                </a:solidFill>
              </a:rPr>
              <a:t>R</a:t>
            </a:r>
            <a:r>
              <a:rPr lang="en-US" baseline="-25000" dirty="0" err="1" smtClean="0">
                <a:solidFill>
                  <a:srgbClr val="000000"/>
                </a:solidFill>
              </a:rPr>
              <a:t>peak</a:t>
            </a:r>
            <a:endParaRPr lang="en-US" baseline="-25000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Applications </a:t>
            </a:r>
            <a:r>
              <a:rPr lang="en-US" dirty="0" smtClean="0">
                <a:solidFill>
                  <a:srgbClr val="000000"/>
                </a:solidFill>
              </a:rPr>
              <a:t>now use algorithms that exploit structure (e.g., multigrid)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HPL sensitive FPU; FPU </a:t>
            </a:r>
            <a:r>
              <a:rPr lang="en-US" dirty="0" smtClean="0">
                <a:solidFill>
                  <a:srgbClr val="000000"/>
                </a:solidFill>
              </a:rPr>
              <a:t>over provisioned for most apps (</a:t>
            </a:r>
            <a:r>
              <a:rPr lang="en-US" dirty="0" smtClean="0">
                <a:solidFill>
                  <a:srgbClr val="000000"/>
                </a:solidFill>
              </a:rPr>
              <a:t>cheap &amp; HPL influence)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HPL and HPCG each stress one component (FPU &amp; DRAM bandwidth resp.)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HPGMG is sensitive to: MPI BW &amp; message rates, DRAM BW, FPU, OMP runtime…</a:t>
            </a:r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676" y="96774"/>
            <a:ext cx="5374318" cy="809625"/>
          </a:xfrm>
        </p:spPr>
        <p:txBody>
          <a:bodyPr>
            <a:noAutofit/>
          </a:bodyPr>
          <a:lstStyle/>
          <a:p>
            <a:r>
              <a:rPr lang="en-US" sz="3200" dirty="0" smtClean="0"/>
              <a:t>Motivation:</a:t>
            </a:r>
            <a:br>
              <a:rPr lang="en-US" sz="3200" dirty="0" smtClean="0"/>
            </a:br>
            <a:r>
              <a:rPr lang="en-US" sz="3200" dirty="0" smtClean="0"/>
              <a:t>HPL is a distorting force in HPC </a:t>
            </a:r>
            <a:endParaRPr lang="en-US" sz="3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95587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IHPCF’15, 20-22 May 2015, Tianjin City China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Alternate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528"/>
            <a:ext cx="8229600" cy="4963747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NAS Parallel Benchmarks / NPB (1991)</a:t>
            </a:r>
          </a:p>
          <a:p>
            <a:pPr lvl="1"/>
            <a:r>
              <a:rPr lang="en-US" sz="1400" dirty="0" smtClean="0"/>
              <a:t>8 benchmarks including CG (stored matrix), MG (</a:t>
            </a:r>
            <a:r>
              <a:rPr lang="en-US" sz="1400" dirty="0" err="1" smtClean="0"/>
              <a:t>ccPoisson</a:t>
            </a:r>
            <a:r>
              <a:rPr lang="en-US" sz="1400" dirty="0" smtClean="0"/>
              <a:t>), FFT, …</a:t>
            </a:r>
          </a:p>
          <a:p>
            <a:pPr lvl="1"/>
            <a:r>
              <a:rPr lang="en-US" sz="1400" dirty="0" smtClean="0"/>
              <a:t>specified problem sizes, strong scaled</a:t>
            </a:r>
          </a:p>
          <a:p>
            <a:r>
              <a:rPr lang="en-US" sz="1800" b="1" dirty="0" smtClean="0"/>
              <a:t>HPCC (2005)</a:t>
            </a:r>
          </a:p>
          <a:p>
            <a:pPr lvl="1"/>
            <a:r>
              <a:rPr lang="en-US" sz="1400" dirty="0" smtClean="0"/>
              <a:t>weak scaled</a:t>
            </a:r>
          </a:p>
          <a:p>
            <a:pPr lvl="1"/>
            <a:r>
              <a:rPr lang="en-US" sz="1400" dirty="0" smtClean="0"/>
              <a:t>STREAM:	simple DRAM bandwidth kernel</a:t>
            </a:r>
          </a:p>
          <a:p>
            <a:pPr lvl="1"/>
            <a:r>
              <a:rPr lang="en-US" sz="1400" dirty="0" smtClean="0"/>
              <a:t>GUPS:	Random access kernel;  atypical of most HPC applications</a:t>
            </a:r>
          </a:p>
          <a:p>
            <a:pPr lvl="1"/>
            <a:r>
              <a:rPr lang="en-US" sz="1400" dirty="0" smtClean="0"/>
              <a:t>HPL:	LINPACK; peak flop/</a:t>
            </a:r>
            <a:r>
              <a:rPr lang="en-US" sz="1400" dirty="0" err="1" smtClean="0"/>
              <a:t>s</a:t>
            </a:r>
            <a:r>
              <a:rPr lang="en-US" sz="1400" dirty="0" smtClean="0"/>
              <a:t>; atypical of most HPC applications</a:t>
            </a:r>
          </a:p>
          <a:p>
            <a:pPr lvl="1"/>
            <a:r>
              <a:rPr lang="en-US" sz="1400" dirty="0" smtClean="0"/>
              <a:t>FFT:	common method for small-scale HPC and simple problems</a:t>
            </a:r>
          </a:p>
          <a:p>
            <a:r>
              <a:rPr lang="en-US" sz="1800" b="1" dirty="0" smtClean="0"/>
              <a:t>HPCG (2013)</a:t>
            </a:r>
          </a:p>
          <a:p>
            <a:pPr lvl="1"/>
            <a:r>
              <a:rPr lang="en-US" sz="1400" dirty="0" smtClean="0"/>
              <a:t>solves a FEM problem on a structured grid using a stored matrix PCG algorithm</a:t>
            </a:r>
          </a:p>
          <a:p>
            <a:pPr lvl="1"/>
            <a:r>
              <a:rPr lang="en-US" sz="1400" dirty="0" smtClean="0"/>
              <a:t>weak scaled</a:t>
            </a:r>
          </a:p>
          <a:p>
            <a:pPr lvl="1"/>
            <a:r>
              <a:rPr lang="en-US" sz="1400" dirty="0" smtClean="0"/>
              <a:t>after discussions with us, a (2-level) MG </a:t>
            </a:r>
            <a:r>
              <a:rPr lang="en-US" sz="1400" dirty="0" err="1" smtClean="0"/>
              <a:t>preconditioner</a:t>
            </a:r>
            <a:r>
              <a:rPr lang="en-US" sz="1400" dirty="0" smtClean="0"/>
              <a:t> was added.</a:t>
            </a:r>
          </a:p>
          <a:p>
            <a:r>
              <a:rPr lang="en-US" sz="1800" b="1" dirty="0" smtClean="0"/>
              <a:t>Graph500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BFS on graphs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little/no FP (targets a different domain)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specified problem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88060-3351-004F-BDDD-4D2330D7A48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0050" y="1448610"/>
            <a:ext cx="8470303" cy="493031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Design: Full geometric multigrid (FMG) Laplacian solve Cartesian grids</a:t>
            </a:r>
          </a:p>
          <a:p>
            <a:pPr lvl="1"/>
            <a:r>
              <a:rPr lang="en-US" dirty="0" smtClean="0"/>
              <a:t>Non-iterative, asymptotically exact solver with O(N) work complexity </a:t>
            </a:r>
          </a:p>
          <a:p>
            <a:pPr lvl="1"/>
            <a:r>
              <a:rPr lang="en-US" dirty="0" smtClean="0"/>
              <a:t>Built-in correctness verification –  oblivious to floating point errors</a:t>
            </a:r>
          </a:p>
          <a:p>
            <a:pPr lvl="1"/>
            <a:r>
              <a:rPr lang="en-US" b="1" dirty="0" smtClean="0"/>
              <a:t>Metric: equations solved / sec</a:t>
            </a:r>
          </a:p>
          <a:p>
            <a:r>
              <a:rPr lang="en-US" dirty="0" smtClean="0"/>
              <a:t>Scale Free specification: Solution independent parallelization strategy</a:t>
            </a:r>
          </a:p>
          <a:p>
            <a:pPr lvl="1"/>
            <a:r>
              <a:rPr lang="en-US" dirty="0" smtClean="0"/>
              <a:t>Do not mathematically punish/reward  fine/coarse grain parallelism</a:t>
            </a:r>
          </a:p>
          <a:p>
            <a:pPr lvl="1"/>
            <a:r>
              <a:rPr lang="en-US" dirty="0" smtClean="0"/>
              <a:t>No problem size specified</a:t>
            </a:r>
          </a:p>
          <a:p>
            <a:r>
              <a:rPr lang="en-US" dirty="0" smtClean="0"/>
              <a:t>Stresses interconnect – global tree </a:t>
            </a:r>
            <a:r>
              <a:rPr lang="en-US" dirty="0" err="1" smtClean="0"/>
              <a:t>w</a:t>
            </a:r>
            <a:r>
              <a:rPr lang="en-US" dirty="0" smtClean="0"/>
              <a:t>/ non-trivial software kernels</a:t>
            </a:r>
          </a:p>
          <a:p>
            <a:pPr lvl="1"/>
            <a:r>
              <a:rPr lang="en-US" b="1" dirty="0" smtClean="0"/>
              <a:t>Reward systems that are tightly integrated</a:t>
            </a:r>
          </a:p>
          <a:p>
            <a:pPr lvl="1"/>
            <a:r>
              <a:rPr lang="en-US" dirty="0" smtClean="0"/>
              <a:t>Hard problem implicitly demands good end-to-end engineering (HPL)</a:t>
            </a:r>
          </a:p>
          <a:p>
            <a:r>
              <a:rPr lang="en-US" dirty="0" smtClean="0"/>
              <a:t>Benchmark remain relevant indefinitely</a:t>
            </a:r>
          </a:p>
          <a:p>
            <a:pPr lvl="1"/>
            <a:r>
              <a:rPr lang="en-US" dirty="0" smtClean="0"/>
              <a:t>Increasingly effective proxy over time more apps use efficient algorithms</a:t>
            </a:r>
          </a:p>
          <a:p>
            <a:r>
              <a:rPr lang="en-US" dirty="0" smtClean="0"/>
              <a:t>HPGMG</a:t>
            </a:r>
            <a:r>
              <a:rPr lang="en-US" dirty="0" smtClean="0"/>
              <a:t> </a:t>
            </a:r>
            <a:r>
              <a:rPr lang="en-US" dirty="0" smtClean="0"/>
              <a:t>is</a:t>
            </a:r>
            <a:r>
              <a:rPr lang="en-US" dirty="0" smtClean="0"/>
              <a:t> good direct proxy for matrix free stencil &amp; FE apps, &amp; multigrid, but intended to mirror sensitivities of apps with no superficial similarities:</a:t>
            </a:r>
          </a:p>
          <a:p>
            <a:pPr lvl="1"/>
            <a:r>
              <a:rPr lang="en-US" dirty="0" smtClean="0"/>
              <a:t>Correlate apps and HPGMG with metrics – </a:t>
            </a:r>
            <a:r>
              <a:rPr lang="en-US" b="1" dirty="0" smtClean="0"/>
              <a:t>efficacy demonstrated </a:t>
            </a:r>
            <a:r>
              <a:rPr lang="en-US" b="1" dirty="0" err="1" smtClean="0"/>
              <a:t>w</a:t>
            </a:r>
            <a:r>
              <a:rPr lang="en-US" b="1" dirty="0" smtClean="0"/>
              <a:t>/ </a:t>
            </a:r>
            <a:r>
              <a:rPr lang="en-US" b="1" dirty="0" smtClean="0"/>
              <a:t>data</a:t>
            </a:r>
          </a:p>
          <a:p>
            <a:pPr lvl="1"/>
            <a:r>
              <a:rPr lang="en-US" dirty="0" smtClean="0"/>
              <a:t>Metrics that apps are sensitive to: MPI BW &amp; message rate, DRAM BW, …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HPGMG design &amp; philosophy</a:t>
            </a:r>
            <a:endParaRPr lang="en-US" sz="3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95587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IHPCF’15, 20-22 May 2015, Tianjin City China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Multigrid Tree++ &amp; Nearest Neighbor Communication Patterns</a:t>
            </a:r>
            <a:endParaRPr lang="en-US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69644" y="2169513"/>
            <a:ext cx="824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FMG starts with accurate solve on coarsest grid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IHPCF’15, 20-22 May 2015, Tianjin City China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Multigrid Tree++ &amp; Nearest Neighbor Communication Patterns</a:t>
            </a:r>
            <a:endParaRPr lang="en-US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800" y="3324824"/>
            <a:ext cx="822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Refine grid split processes, building tree</a:t>
            </a:r>
            <a:endParaRPr lang="en-US" sz="20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IHPCF’15, 20-22 May 2015, Tianjin City China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03498" y="2222428"/>
            <a:ext cx="8294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FMG goes back to coarse grid after each new level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IHPCF’15, 20-22 May 2015, Tianjin City China </a:t>
            </a:r>
            <a:endParaRPr lang="en-US"/>
          </a:p>
        </p:txBody>
      </p: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3564466" y="274638"/>
            <a:ext cx="5308601" cy="60589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Multigrid Tree++ &amp; Nearest Neighbor Communication Patterns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6582" y="3351280"/>
            <a:ext cx="1439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 down</a:t>
            </a:r>
            <a:endParaRPr lang="en-US" sz="20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IHPCF’15, 20-22 May 2015, Tianjin City China </a:t>
            </a:r>
            <a:endParaRPr lang="en-US"/>
          </a:p>
        </p:txBody>
      </p:sp>
      <p:sp>
        <p:nvSpPr>
          <p:cNvPr id="18" name="Title 9"/>
          <p:cNvSpPr>
            <a:spLocks noGrp="1"/>
          </p:cNvSpPr>
          <p:nvPr>
            <p:ph type="title"/>
          </p:nvPr>
        </p:nvSpPr>
        <p:spPr>
          <a:xfrm>
            <a:off x="3564466" y="274638"/>
            <a:ext cx="5308601" cy="60589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Multigrid Tree++ &amp; Nearest Neighbor Communication Patterns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.7|1.3|1.4|1.2|0.:|1.3|0.: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4.6|2.8|1.9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.5|2.9|2.2|1.9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.1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4745</TotalTime>
  <Words>1802</Words>
  <Application>Microsoft Macintosh PowerPoint</Application>
  <PresentationFormat>On-screen Show (4:3)</PresentationFormat>
  <Paragraphs>208</Paragraphs>
  <Slides>29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High Performance Geometric Multigrid: a New Computer Architecture Benchmark</vt:lpstr>
      <vt:lpstr>Benchmarking</vt:lpstr>
      <vt:lpstr>Motivation: HPL is a distorting force in HPC </vt:lpstr>
      <vt:lpstr>Alternate Benchmarks</vt:lpstr>
      <vt:lpstr>HPGMG design &amp; philosophy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Metrics: Applications &amp; Benchmarks HPM on IBM BG/Q data</vt:lpstr>
      <vt:lpstr>Metrics: Applications &amp; Benchmarks HPM on IBM BG/Q data</vt:lpstr>
      <vt:lpstr>Metrics: Applications &amp; Benchmarks HPM on IBM BG/Q data</vt:lpstr>
      <vt:lpstr>Metrics: Applications &amp; Benchmarks HPM on IBM BG/Q data</vt:lpstr>
      <vt:lpstr>Metrics: Applications &amp; Benchmarks HPM on IBM BG/Q data</vt:lpstr>
      <vt:lpstr>HPGMG-FV</vt:lpstr>
      <vt:lpstr>HPGMG-FV</vt:lpstr>
      <vt:lpstr>HPGMG-FV</vt:lpstr>
      <vt:lpstr>K (6D Torus/Mesh)</vt:lpstr>
      <vt:lpstr>Fat Trees and Dragonfly</vt:lpstr>
      <vt:lpstr>Machine spectra</vt:lpstr>
      <vt:lpstr>Machine spectra</vt:lpstr>
      <vt:lpstr>Machine spectra</vt:lpstr>
      <vt:lpstr>Machine spectra</vt:lpstr>
      <vt:lpstr>Machine spectra</vt:lpstr>
      <vt:lpstr>GMG500: getting ready first release</vt:lpstr>
      <vt:lpstr>hpgmg.org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adams</dc:creator>
  <cp:lastModifiedBy>mark adams</cp:lastModifiedBy>
  <cp:revision>87</cp:revision>
  <dcterms:created xsi:type="dcterms:W3CDTF">2015-05-20T00:42:21Z</dcterms:created>
  <dcterms:modified xsi:type="dcterms:W3CDTF">2015-05-21T02:16:20Z</dcterms:modified>
</cp:coreProperties>
</file>