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E238212-672E-4941-9018-BB7A7624AA9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BD36C5B-7602-43FC-A314-8A8D93AEB81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D2FD9AF-C395-4618-AD6C-BA8AEFFBC94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227B206-5FEA-439A-A5CF-DC460470C42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F686850-0D6C-4CED-9E6C-A912D8F049A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095D011-74FD-419A-87C9-B6F314EBB73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20AADB1-5FB7-490F-9843-47A4528C0A0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BF56026-7B49-40FB-8CFE-638909721EA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AD8E9FF-CD20-432A-9067-AB2384A97AE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831D9DA-9531-478B-BDC3-36C967500F5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CAC953C-3FD6-4D62-BC8E-9DABA12E75F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F71DEE-3B10-47F8-9707-F6536C7916E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6D67278-13B6-4AB9-BD77-45D6E6AAB21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3CC28E9-C51E-488B-BA0B-52CDBE28F96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527AAE0-CCBE-45E3-A336-EB7FA76E43A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FA5B1B2-2B17-4F4A-980E-4EF8B38CE32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53F3B7F-E965-4626-BD2A-6C951347468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119DFC6-E438-4F9E-8543-1D6D086FA29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8114BFE-E2F2-4DC3-80F6-2056E75E8FF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60204B7-48B4-4CE2-91AF-EC59B475889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E5CA685-EC10-47FA-8AC2-CC9683826EC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6D6932-8D9C-4C47-B995-5EFFE0926C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4E61BAD-8E7A-451B-B274-999EB86AD37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KE"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K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9206834-E338-434D-982F-AEC3DE08161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KE"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KE" sz="1200" spc="-1" strike="noStrike">
                <a:solidFill>
                  <a:srgbClr val="8b8b8b"/>
                </a:solidFill>
                <a:latin typeface="Calibri"/>
              </a:defRPr>
            </a:lvl1pPr>
          </a:lstStyle>
          <a:p>
            <a:pPr indent="0">
              <a:lnSpc>
                <a:spcPct val="100000"/>
              </a:lnSpc>
              <a:buNone/>
            </a:pPr>
            <a:r>
              <a:rPr b="0" lang="en-KE" sz="1200" spc="-1" strike="noStrike">
                <a:solidFill>
                  <a:srgbClr val="8b8b8b"/>
                </a:solidFill>
                <a:latin typeface="Calibri"/>
              </a:rPr>
              <a:t> </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KE" sz="1200" spc="-1" strike="noStrike">
                <a:solidFill>
                  <a:srgbClr val="8b8b8b"/>
                </a:solidFill>
                <a:latin typeface="Calibri"/>
              </a:defRPr>
            </a:lvl1pPr>
          </a:lstStyle>
          <a:p>
            <a:pPr indent="0" algn="r">
              <a:lnSpc>
                <a:spcPct val="100000"/>
              </a:lnSpc>
              <a:buNone/>
            </a:pPr>
            <a:fld id="{6620170E-D464-46F1-AEC7-98651C78DFAE}" type="slidenum">
              <a:rPr b="0" lang="en-KE" sz="1200" spc="-1" strike="noStrike">
                <a:solidFill>
                  <a:srgbClr val="8b8b8b"/>
                </a:solidFill>
                <a:latin typeface="Calibri"/>
              </a:rPr>
              <a:t>13</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KE" sz="2800" spc="-1" strike="noStrike">
                <a:solidFill>
                  <a:srgbClr val="000000"/>
                </a:solidFill>
                <a:latin typeface="Calibri"/>
              </a:rPr>
              <a:t>Click to edit the outline text format</a:t>
            </a:r>
            <a:endParaRPr b="0" lang="en-K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KE" sz="2000" spc="-1" strike="noStrike">
                <a:solidFill>
                  <a:srgbClr val="000000"/>
                </a:solidFill>
                <a:latin typeface="Calibri"/>
              </a:rPr>
              <a:t>Second Outline Level</a:t>
            </a:r>
            <a:endParaRPr b="0" lang="en-KE"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KE" sz="1800" spc="-1" strike="noStrike">
                <a:solidFill>
                  <a:srgbClr val="000000"/>
                </a:solidFill>
                <a:latin typeface="Calibri"/>
              </a:rPr>
              <a:t>Third Outline Level</a:t>
            </a:r>
            <a:endParaRPr b="0" lang="en-KE"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KE" sz="1800" spc="-1" strike="noStrike">
                <a:solidFill>
                  <a:srgbClr val="000000"/>
                </a:solidFill>
                <a:latin typeface="Calibri"/>
              </a:rPr>
              <a:t>Fourth Outline Level</a:t>
            </a:r>
            <a:endParaRPr b="0" lang="en-KE"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KE" sz="2000" spc="-1" strike="noStrike">
                <a:solidFill>
                  <a:srgbClr val="000000"/>
                </a:solidFill>
                <a:latin typeface="Calibri"/>
              </a:rPr>
              <a:t>Fifth Outline Level</a:t>
            </a:r>
            <a:endParaRPr b="0" lang="en-KE"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KE" sz="2000" spc="-1" strike="noStrike">
                <a:solidFill>
                  <a:srgbClr val="000000"/>
                </a:solidFill>
                <a:latin typeface="Calibri"/>
              </a:rPr>
              <a:t>Sixth Outline Level</a:t>
            </a:r>
            <a:endParaRPr b="0" lang="en-KE"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KE" sz="2000" spc="-1" strike="noStrike">
                <a:solidFill>
                  <a:srgbClr val="000000"/>
                </a:solidFill>
                <a:latin typeface="Calibri"/>
              </a:rPr>
              <a:t>Seventh Outline Level</a:t>
            </a:r>
            <a:endParaRPr b="0" lang="en-K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KE"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K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KE"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KE"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KE"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KE"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KE" sz="1200" spc="-1" strike="noStrike">
                <a:solidFill>
                  <a:srgbClr val="8b8b8b"/>
                </a:solidFill>
                <a:latin typeface="Calibri"/>
              </a:defRPr>
            </a:lvl1pPr>
          </a:lstStyle>
          <a:p>
            <a:pPr indent="0">
              <a:lnSpc>
                <a:spcPct val="100000"/>
              </a:lnSpc>
              <a:buNone/>
            </a:pPr>
            <a:r>
              <a:rPr b="0" lang="en-KE"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KE" sz="1200" spc="-1" strike="noStrike">
                <a:solidFill>
                  <a:srgbClr val="8b8b8b"/>
                </a:solidFill>
                <a:latin typeface="Calibri"/>
              </a:defRPr>
            </a:lvl1pPr>
          </a:lstStyle>
          <a:p>
            <a:pPr indent="0" algn="r">
              <a:lnSpc>
                <a:spcPct val="100000"/>
              </a:lnSpc>
              <a:buNone/>
            </a:pPr>
            <a:fld id="{A511E34C-4EF9-4248-8AC0-7D305581107E}" type="slidenum">
              <a:rPr b="0" lang="en-KE"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Part 2</a:t>
            </a:r>
            <a:endParaRPr b="0" lang="en-KE"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Analysis of existing system</a:t>
            </a:r>
            <a:endParaRPr b="1" lang="en-KE" sz="4400" spc="-1" strike="noStrike">
              <a:solidFill>
                <a:srgbClr val="000000"/>
              </a:solidFill>
              <a:latin typeface="Times New Roman"/>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0">
              <a:lnSpc>
                <a:spcPct val="90000"/>
              </a:lnSpc>
              <a:spcBef>
                <a:spcPts val="1001"/>
              </a:spcBef>
              <a:buNone/>
            </a:pPr>
            <a:r>
              <a:rPr b="0" lang="en-KE" sz="2800" spc="-1" strike="noStrike" u="sng">
                <a:solidFill>
                  <a:srgbClr val="000000"/>
                </a:solidFill>
                <a:uFillTx/>
                <a:latin typeface="Times New Roman"/>
              </a:rPr>
              <a:t>Advantages:</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Accessibility to SuperMart's wide range of grocery products.</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Convenience of online shopping.</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Secure and trusted source for groceries.</a:t>
            </a:r>
            <a:endParaRPr b="0" lang="en-KE" sz="2800" spc="-1" strike="noStrike">
              <a:solidFill>
                <a:srgbClr val="000000"/>
              </a:solidFill>
              <a:latin typeface="Times New Roman"/>
            </a:endParaRPr>
          </a:p>
          <a:p>
            <a:pPr marL="228600" indent="0">
              <a:lnSpc>
                <a:spcPct val="90000"/>
              </a:lnSpc>
              <a:spcBef>
                <a:spcPts val="1417"/>
              </a:spcBef>
              <a:buNone/>
            </a:pPr>
            <a:r>
              <a:rPr b="0" lang="en-KE" sz="2800" spc="-1" strike="noStrike" u="sng">
                <a:solidFill>
                  <a:srgbClr val="000000"/>
                </a:solidFill>
                <a:uFillTx/>
                <a:latin typeface="Times New Roman"/>
              </a:rPr>
              <a:t>Deficiencies:</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    </a:t>
            </a:r>
            <a:r>
              <a:rPr b="0" lang="en-KE" sz="2800" spc="-1" strike="noStrike">
                <a:solidFill>
                  <a:srgbClr val="000000"/>
                </a:solidFill>
                <a:latin typeface="Times New Roman"/>
              </a:rPr>
              <a:t>Limited search and filtering options.</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    </a:t>
            </a:r>
            <a:r>
              <a:rPr b="0" lang="en-KE" sz="2800" spc="-1" strike="noStrike">
                <a:solidFill>
                  <a:srgbClr val="000000"/>
                </a:solidFill>
                <a:latin typeface="Times New Roman"/>
              </a:rPr>
              <a:t>Potential for inventory inaccuracies.</a:t>
            </a:r>
            <a:endParaRPr b="0" lang="en-KE" sz="28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KE" sz="2800" spc="-1" strike="noStrike">
                <a:solidFill>
                  <a:srgbClr val="000000"/>
                </a:solidFill>
                <a:latin typeface="Times New Roman"/>
              </a:rPr>
              <a:t>    </a:t>
            </a:r>
            <a:r>
              <a:rPr b="0" lang="en-KE" sz="2800" spc="-1" strike="noStrike">
                <a:solidFill>
                  <a:srgbClr val="000000"/>
                </a:solidFill>
                <a:latin typeface="Times New Roman"/>
              </a:rPr>
              <a:t>Suboptimal user support and issue resolution.</a:t>
            </a:r>
            <a:endParaRPr b="0" lang="en-KE"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Usability Criteria</a:t>
            </a:r>
            <a:endParaRPr b="1" lang="en-KE" sz="4400" spc="-1" strike="noStrike">
              <a:solidFill>
                <a:srgbClr val="000000"/>
              </a:solidFill>
              <a:latin typeface="Times New Roman"/>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0">
              <a:lnSpc>
                <a:spcPct val="90000"/>
              </a:lnSpc>
              <a:spcBef>
                <a:spcPts val="1001"/>
              </a:spcBef>
              <a:buNone/>
            </a:pPr>
            <a:r>
              <a:rPr b="0" lang="en-KE" sz="2400" spc="-1" strike="noStrike">
                <a:solidFill>
                  <a:srgbClr val="000000"/>
                </a:solidFill>
                <a:latin typeface="Times New Roman"/>
              </a:rPr>
              <a:t>The following usability criteria will be used to evaluate the design of this e-commerce web application:</a:t>
            </a:r>
            <a:endParaRPr b="0" lang="en-KE" sz="2400" spc="-1" strike="noStrike">
              <a:solidFill>
                <a:srgbClr val="000000"/>
              </a:solidFill>
              <a:latin typeface="Times New Roman"/>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rPr>
              <a:t>Efficiency: Tasks should be completed with minimal effort and time.</a:t>
            </a:r>
            <a:endParaRPr b="0" lang="en-KE" sz="24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rPr>
              <a:t>Learnability: The system should be intuitive for new users.</a:t>
            </a:r>
            <a:endParaRPr b="0" lang="en-KE" sz="24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rPr>
              <a:t>Satisfaction: Users should find the platform enjoyable and trustworthy.</a:t>
            </a:r>
            <a:endParaRPr b="0" lang="en-KE" sz="24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rPr>
              <a:t> </a:t>
            </a:r>
            <a:r>
              <a:rPr b="0" lang="en-KE" sz="2400" spc="-1" strike="noStrike">
                <a:solidFill>
                  <a:srgbClr val="000000"/>
                </a:solidFill>
                <a:latin typeface="Times New Roman"/>
              </a:rPr>
              <a:t>Error Prevention and Recovery: The system should minimize user errors and provide clear recovery paths.</a:t>
            </a:r>
            <a:endParaRPr b="0" lang="en-K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Tools and techniques</a:t>
            </a:r>
            <a:endParaRPr b="1" lang="en-KE" sz="4400" spc="-1" strike="noStrike">
              <a:solidFill>
                <a:srgbClr val="000000"/>
              </a:solidFill>
              <a:latin typeface="Times New Roman"/>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pPr>
            <a:r>
              <a:rPr b="0" lang="en-US" sz="2400" spc="-1" strike="noStrike">
                <a:solidFill>
                  <a:srgbClr val="000000"/>
                </a:solidFill>
                <a:latin typeface="Times New Roman"/>
              </a:rPr>
              <a:t>The information was gathered through various methods:</a:t>
            </a:r>
            <a:endParaRPr b="0" lang="en-KE" sz="24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US" sz="2400" spc="-1" strike="noStrike">
                <a:solidFill>
                  <a:srgbClr val="000000"/>
                </a:solidFill>
                <a:latin typeface="Times New Roman"/>
              </a:rPr>
              <a:t>User Surveys and Interviews: To identify and understand the needs, preferences, and pain points of SuperMart's customers. Through the use of open-ended questions and conversations, it is possible to identify what aspects of the shopping experience currently cause frustration, what features users desire, and what their preferences are.</a:t>
            </a:r>
            <a:endParaRPr b="0" lang="en-KE" sz="2400" spc="-1" strike="noStrike">
              <a:solidFill>
                <a:srgbClr val="000000"/>
              </a:solidFill>
              <a:latin typeface="Calibri"/>
            </a:endParaRPr>
          </a:p>
          <a:p>
            <a:pPr marL="228600" indent="-228600">
              <a:lnSpc>
                <a:spcPct val="90000"/>
              </a:lnSpc>
              <a:spcBef>
                <a:spcPts val="1417"/>
              </a:spcBef>
              <a:buClr>
                <a:srgbClr val="000000"/>
              </a:buClr>
              <a:buFont typeface="Arial"/>
              <a:buChar char="•"/>
            </a:pPr>
            <a:r>
              <a:rPr b="0" lang="en-US" sz="2400" spc="-1" strike="noStrike">
                <a:solidFill>
                  <a:srgbClr val="000000"/>
                </a:solidFill>
                <a:latin typeface="Times New Roman"/>
              </a:rPr>
              <a:t>Competitor Analysis: Studying similar e-commerce platforms such as ‘Jumia’, ‘Alibaba’ and ‘Amazon’ to identify strengths and weaknesses. This is important in understanding the current industry standards, design trends, and best practices.</a:t>
            </a:r>
            <a:endParaRPr b="0" lang="en-KE" sz="2400" spc="-1" strike="noStrike">
              <a:solidFill>
                <a:srgbClr val="000000"/>
              </a:solidFill>
              <a:latin typeface="Calibri"/>
            </a:endParaRPr>
          </a:p>
          <a:p>
            <a:pPr marL="228600" indent="0">
              <a:lnSpc>
                <a:spcPct val="90000"/>
              </a:lnSpc>
              <a:spcBef>
                <a:spcPts val="1417"/>
              </a:spcBef>
              <a:buNone/>
            </a:pPr>
            <a:r>
              <a:rPr b="0" lang="en-US" sz="2400" spc="-1" strike="noStrike">
                <a:solidFill>
                  <a:srgbClr val="000000"/>
                </a:solidFill>
                <a:latin typeface="Times New Roman"/>
              </a:rPr>
              <a:t>Hence the project can benefit from existing knowledge and potentially avoid common pitfalls</a:t>
            </a:r>
            <a:endParaRPr b="0" lang="en-KE" sz="2400" spc="-1" strike="noStrike">
              <a:solidFill>
                <a:srgbClr val="000000"/>
              </a:solidFill>
              <a:latin typeface="Calibri"/>
            </a:endParaRPr>
          </a:p>
          <a:p>
            <a:pPr marL="228600" indent="0">
              <a:lnSpc>
                <a:spcPct val="90000"/>
              </a:lnSpc>
              <a:spcBef>
                <a:spcPts val="1417"/>
              </a:spcBef>
              <a:buNone/>
            </a:pPr>
            <a:endParaRPr b="0" lang="en-KE" sz="2400" spc="-1" strike="noStrike">
              <a:solidFill>
                <a:srgbClr val="000000"/>
              </a:solidFill>
              <a:latin typeface="Calibri"/>
            </a:endParaRPr>
          </a:p>
          <a:p>
            <a:pPr marL="457200" indent="0">
              <a:lnSpc>
                <a:spcPct val="90000"/>
              </a:lnSpc>
              <a:spcBef>
                <a:spcPts val="499"/>
              </a:spcBef>
              <a:buNone/>
              <a:tabLst>
                <a:tab algn="l" pos="0"/>
              </a:tabLst>
            </a:pPr>
            <a:endParaRPr b="0" lang="en-KE" sz="2400" spc="-1" strike="noStrike">
              <a:solidFill>
                <a:srgbClr val="000000"/>
              </a:solidFill>
              <a:latin typeface="Times New Roman"/>
            </a:endParaRPr>
          </a:p>
          <a:p>
            <a:pPr indent="0">
              <a:lnSpc>
                <a:spcPct val="90000"/>
              </a:lnSpc>
              <a:spcBef>
                <a:spcPts val="1417"/>
              </a:spcBef>
              <a:buNone/>
              <a:tabLst>
                <a:tab algn="l" pos="0"/>
              </a:tabLst>
            </a:pPr>
            <a:endParaRPr b="0" lang="en-KE" sz="2400" spc="-1" strike="noStrike">
              <a:solidFill>
                <a:srgbClr val="000000"/>
              </a:solidFill>
              <a:latin typeface="Times New Roman"/>
            </a:endParaRPr>
          </a:p>
          <a:p>
            <a:pPr indent="0">
              <a:lnSpc>
                <a:spcPct val="90000"/>
              </a:lnSpc>
              <a:spcBef>
                <a:spcPts val="1001"/>
              </a:spcBef>
              <a:buNone/>
              <a:tabLst>
                <a:tab algn="l" pos="0"/>
              </a:tabLst>
            </a:pPr>
            <a:endParaRPr b="0" lang="en-KE"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Tools and techniques</a:t>
            </a:r>
            <a:endParaRPr b="1" lang="en-KE" sz="4400" spc="-1" strike="noStrike">
              <a:solidFill>
                <a:srgbClr val="000000"/>
              </a:solidFill>
              <a:latin typeface="Times New Roman"/>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pPr>
            <a:endParaRPr b="0" lang="en-KE" sz="2400" spc="-1" strike="noStrike">
              <a:solidFill>
                <a:srgbClr val="000000"/>
              </a:solidFill>
              <a:latin typeface="Times New Roman"/>
            </a:endParaRPr>
          </a:p>
          <a:p>
            <a:pPr marL="228600" indent="-228600">
              <a:lnSpc>
                <a:spcPct val="90000"/>
              </a:lnSpc>
              <a:spcBef>
                <a:spcPts val="1417"/>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Literature Review: Consulted HCI literature ie 3 Usability Engineering Principles, e-commerce case studies, and usability guidelines. HCI literature and usability guidelines offer evidence-based recommendations, while e-commerce case studies provide real-world examples of successful and unsuccessful design strategies. This knowledge ensures that the project is aligned with industry standards and best practices.</a:t>
            </a:r>
            <a:endParaRPr b="0" lang="en-KE" sz="2400" spc="-1" strike="noStrike">
              <a:solidFill>
                <a:srgbClr val="000000"/>
              </a:solidFill>
              <a:latin typeface="Calibri"/>
            </a:endParaRPr>
          </a:p>
          <a:p>
            <a:pPr marL="228600" indent="-228600">
              <a:lnSpc>
                <a:spcPct val="90000"/>
              </a:lnSpc>
              <a:spcBef>
                <a:spcPts val="1417"/>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Usability Testing: Preliminary usability testing to evaluate the existing system's deficiencies and gather user feedback. This involves observing users as they interact with the current system thus helping in identifying pain points, usability issues, and areas where the system falls short of user expectations.</a:t>
            </a:r>
            <a:endParaRPr b="0" lang="en-KE" sz="2400" spc="-1" strike="noStrike">
              <a:solidFill>
                <a:srgbClr val="000000"/>
              </a:solidFill>
              <a:latin typeface="Calibri"/>
            </a:endParaRPr>
          </a:p>
          <a:p>
            <a:pPr marL="457200" indent="0">
              <a:lnSpc>
                <a:spcPct val="90000"/>
              </a:lnSpc>
              <a:spcBef>
                <a:spcPts val="499"/>
              </a:spcBef>
              <a:buNone/>
              <a:tabLst>
                <a:tab algn="l" pos="0"/>
              </a:tabLst>
            </a:pPr>
            <a:endParaRPr b="0" lang="en-KE" sz="2400" spc="-1" strike="noStrike">
              <a:solidFill>
                <a:srgbClr val="000000"/>
              </a:solidFill>
              <a:latin typeface="Times New Roman"/>
            </a:endParaRPr>
          </a:p>
          <a:p>
            <a:pPr indent="0">
              <a:lnSpc>
                <a:spcPct val="90000"/>
              </a:lnSpc>
              <a:spcBef>
                <a:spcPts val="1417"/>
              </a:spcBef>
              <a:buNone/>
              <a:tabLst>
                <a:tab algn="l" pos="0"/>
              </a:tabLst>
            </a:pPr>
            <a:endParaRPr b="0" lang="en-KE" sz="2400" spc="-1" strike="noStrike">
              <a:solidFill>
                <a:srgbClr val="000000"/>
              </a:solidFill>
              <a:latin typeface="Times New Roman"/>
            </a:endParaRPr>
          </a:p>
          <a:p>
            <a:pPr indent="0">
              <a:lnSpc>
                <a:spcPct val="90000"/>
              </a:lnSpc>
              <a:spcBef>
                <a:spcPts val="1001"/>
              </a:spcBef>
              <a:buNone/>
              <a:tabLst>
                <a:tab algn="l" pos="0"/>
              </a:tabLst>
            </a:pPr>
            <a:endParaRPr b="0" lang="en-KE"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800" spc="-1" strike="noStrike">
                <a:solidFill>
                  <a:srgbClr val="000000"/>
                </a:solidFill>
                <a:latin typeface="Times New Roman"/>
              </a:rPr>
              <a:t>Initial Problem Statement</a:t>
            </a:r>
            <a:endParaRPr b="1" lang="en-KE" sz="4800" spc="-1" strike="noStrike">
              <a:solidFill>
                <a:srgbClr val="000000"/>
              </a:solidFill>
              <a:latin typeface="Times New Roman"/>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Times New Roman"/>
                <a:ea typeface="宋体"/>
              </a:rPr>
              <a:t>The proposed system is an e-commerce web application designed to revolutionize the shopping experience at SuperMart, a traditional brick-and-mortar supermarket. This system is needed to address the inefficiencies and limitations of the current shopping method, making it more convenient and efficient for customers. It will also enable SuperMart to enhance inventory management, gather customer data, and provide a personalized shopping experience</a:t>
            </a:r>
            <a:endParaRPr b="0" lang="en-KE" sz="2400" spc="-1" strike="noStrike">
              <a:solidFill>
                <a:srgbClr val="000000"/>
              </a:solidFill>
              <a:latin typeface="Calibri"/>
            </a:endParaRPr>
          </a:p>
          <a:p>
            <a:pPr indent="0">
              <a:lnSpc>
                <a:spcPct val="90000"/>
              </a:lnSpc>
              <a:spcBef>
                <a:spcPts val="1001"/>
              </a:spcBef>
              <a:buNone/>
            </a:pPr>
            <a:endParaRPr b="0" lang="en-K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User Characteristics</a:t>
            </a:r>
            <a:endParaRPr b="1" lang="en-KE" sz="4400" spc="-1" strike="noStrike">
              <a:solidFill>
                <a:srgbClr val="000000"/>
              </a:solidFill>
              <a:latin typeface="Times New Roman"/>
            </a:endParaRPr>
          </a:p>
        </p:txBody>
      </p:sp>
      <p:sp>
        <p:nvSpPr>
          <p:cNvPr id="87" name="PlaceHolder 2"/>
          <p:cNvSpPr>
            <a:spLocks noGrp="1"/>
          </p:cNvSpPr>
          <p:nvPr>
            <p:ph/>
          </p:nvPr>
        </p:nvSpPr>
        <p:spPr>
          <a:xfrm>
            <a:off x="685800" y="1828800"/>
            <a:ext cx="10515240" cy="4350960"/>
          </a:xfrm>
          <a:prstGeom prst="rect">
            <a:avLst/>
          </a:prstGeom>
          <a:noFill/>
          <a:ln w="0">
            <a:noFill/>
          </a:ln>
        </p:spPr>
        <p:txBody>
          <a:bodyPr anchor="t">
            <a:noAutofit/>
          </a:bodyPr>
          <a:p>
            <a:pPr marL="228600" indent="0">
              <a:lnSpc>
                <a:spcPct val="90000"/>
              </a:lnSpc>
              <a:spcBef>
                <a:spcPts val="1001"/>
              </a:spcBef>
              <a:buNone/>
            </a:pPr>
            <a:r>
              <a:rPr b="0" lang="en-KE" sz="2400" spc="-1" strike="noStrike">
                <a:solidFill>
                  <a:srgbClr val="000000"/>
                </a:solidFill>
                <a:latin typeface="Times New Roman"/>
                <a:ea typeface="宋体"/>
              </a:rPr>
              <a:t>The users of this system can be categorized into several groups:</a:t>
            </a:r>
            <a:endParaRPr b="0" lang="en-KE" sz="2400" spc="-1" strike="noStrike">
              <a:solidFill>
                <a:srgbClr val="000000"/>
              </a:solidFill>
              <a:latin typeface="Times New Roman"/>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ea typeface="宋体"/>
              </a:rPr>
              <a:t>Shoppers: Individuals looking to purchase groceries and essentials.</a:t>
            </a:r>
            <a:endParaRPr b="0" lang="en-KE" sz="2400" spc="-1" strike="noStrike">
              <a:solidFill>
                <a:srgbClr val="000000"/>
              </a:solidFill>
              <a:latin typeface="Times New Roman"/>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ea typeface="宋体"/>
              </a:rPr>
              <a:t> </a:t>
            </a:r>
            <a:r>
              <a:rPr b="0" lang="en-KE" sz="2400" spc="-1" strike="noStrike">
                <a:solidFill>
                  <a:srgbClr val="000000"/>
                </a:solidFill>
                <a:latin typeface="Times New Roman"/>
                <a:ea typeface="宋体"/>
              </a:rPr>
              <a:t>Merchants: SuperMart's staff responsible for managing inventory and order processing.</a:t>
            </a:r>
            <a:endParaRPr b="0" lang="en-KE" sz="2400" spc="-1" strike="noStrike">
              <a:solidFill>
                <a:srgbClr val="000000"/>
              </a:solidFill>
              <a:latin typeface="Times New Roman"/>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ea typeface="宋体"/>
              </a:rPr>
              <a:t> </a:t>
            </a:r>
            <a:r>
              <a:rPr b="0" lang="en-KE" sz="2400" spc="-1" strike="noStrike">
                <a:solidFill>
                  <a:srgbClr val="000000"/>
                </a:solidFill>
                <a:latin typeface="Times New Roman"/>
                <a:ea typeface="宋体"/>
              </a:rPr>
              <a:t>Delivery Personnel: Individuals responsible for ensuring the timely delivery of orders.</a:t>
            </a:r>
            <a:endParaRPr b="0" lang="en-KE" sz="2400" spc="-1" strike="noStrike">
              <a:solidFill>
                <a:srgbClr val="000000"/>
              </a:solidFill>
              <a:latin typeface="Times New Roman"/>
            </a:endParaRPr>
          </a:p>
          <a:p>
            <a:pPr lvl="1" marL="864000" indent="-324000">
              <a:lnSpc>
                <a:spcPct val="90000"/>
              </a:lnSpc>
              <a:spcBef>
                <a:spcPts val="1134"/>
              </a:spcBef>
              <a:buClr>
                <a:srgbClr val="000000"/>
              </a:buClr>
              <a:buSzPct val="75000"/>
              <a:buFont typeface="Symbol" charset="2"/>
              <a:buChar char=""/>
            </a:pPr>
            <a:r>
              <a:rPr b="0" lang="en-KE" sz="2400" spc="-1" strike="noStrike">
                <a:solidFill>
                  <a:srgbClr val="000000"/>
                </a:solidFill>
                <a:latin typeface="Times New Roman"/>
                <a:ea typeface="宋体"/>
              </a:rPr>
              <a:t> </a:t>
            </a:r>
            <a:r>
              <a:rPr b="0" lang="en-KE" sz="2400" spc="-1" strike="noStrike">
                <a:solidFill>
                  <a:srgbClr val="000000"/>
                </a:solidFill>
                <a:latin typeface="Times New Roman"/>
                <a:ea typeface="宋体"/>
              </a:rPr>
              <a:t>Customer Support Representatives: Handling user inquiries and issues.</a:t>
            </a:r>
            <a:endParaRPr b="0" lang="en-KE"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Task Analysis</a:t>
            </a:r>
            <a:endParaRPr b="1" lang="en-KE" sz="4400" spc="-1" strike="noStrike">
              <a:solidFill>
                <a:srgbClr val="000000"/>
              </a:solidFill>
              <a:latin typeface="Times New Roman"/>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US" sz="2200" spc="-1" strike="noStrike">
                <a:solidFill>
                  <a:srgbClr val="000000"/>
                </a:solidFill>
                <a:latin typeface="Times New Roman"/>
              </a:rPr>
              <a:t>Characteristics of Users Tasks:</a:t>
            </a:r>
            <a:endParaRPr b="0" lang="en-KE" sz="22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Shoppers: Tasks include browsing for products, adding items to the cart, making purchases, specifying delivery preferences, reviewing orders, tracking deliveries, managing accounts, providing feedback, and resolving issues.</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Merchants: Tasks involve managing inventory, processing orders, and ensuring product availability.</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Delivery Personnel: Responsibilities include routing and delivering orders.</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Customer Support Representatives: Tasks revolve around resolving user queries and issues.</a:t>
            </a:r>
            <a:endParaRPr b="0" lang="en-KE" sz="2400" spc="-1" strike="noStrike">
              <a:solidFill>
                <a:srgbClr val="000000"/>
              </a:solidFill>
              <a:latin typeface="Calibri"/>
            </a:endParaRPr>
          </a:p>
          <a:p>
            <a:pPr marL="457200" indent="0">
              <a:lnSpc>
                <a:spcPct val="90000"/>
              </a:lnSpc>
              <a:spcBef>
                <a:spcPts val="499"/>
              </a:spcBef>
              <a:buNone/>
              <a:tabLst>
                <a:tab algn="l" pos="0"/>
              </a:tabLst>
            </a:pPr>
            <a:endParaRPr b="0" lang="en-KE" sz="2200" spc="-1" strike="noStrike">
              <a:solidFill>
                <a:srgbClr val="000000"/>
              </a:solidFill>
              <a:latin typeface="Calibri"/>
            </a:endParaRPr>
          </a:p>
          <a:p>
            <a:pPr marL="457200" indent="0">
              <a:lnSpc>
                <a:spcPct val="90000"/>
              </a:lnSpc>
              <a:spcBef>
                <a:spcPts val="499"/>
              </a:spcBef>
              <a:buNone/>
              <a:tabLst>
                <a:tab algn="l" pos="0"/>
              </a:tabLst>
            </a:pPr>
            <a:r>
              <a:rPr b="0" lang="en-US" sz="2800" spc="-1" strike="noStrike">
                <a:solidFill>
                  <a:srgbClr val="000000"/>
                </a:solidFill>
                <a:latin typeface="Times New Roman"/>
                <a:ea typeface="Bitstream Vera Sans"/>
              </a:rPr>
              <a:t>.</a:t>
            </a:r>
            <a:endParaRPr b="0" lang="en-KE" sz="2800" spc="-1" strike="noStrike">
              <a:solidFill>
                <a:srgbClr val="000000"/>
              </a:solidFill>
              <a:latin typeface="Calibri"/>
            </a:endParaRPr>
          </a:p>
          <a:p>
            <a:pPr indent="0">
              <a:lnSpc>
                <a:spcPct val="90000"/>
              </a:lnSpc>
              <a:spcBef>
                <a:spcPts val="1001"/>
              </a:spcBef>
              <a:buNone/>
              <a:tabLst>
                <a:tab algn="l" pos="0"/>
              </a:tabLst>
            </a:pPr>
            <a:endParaRPr b="0" lang="en-K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Task Analysis</a:t>
            </a:r>
            <a:endParaRPr b="1" lang="en-KE" sz="4400" spc="-1" strike="noStrike">
              <a:solidFill>
                <a:srgbClr val="000000"/>
              </a:solidFill>
              <a:latin typeface="Times New Roman"/>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US" sz="2400" spc="-1" strike="noStrike">
                <a:solidFill>
                  <a:srgbClr val="000000"/>
                </a:solidFill>
                <a:latin typeface="Times New Roman"/>
                <a:ea typeface="Bitstream Vera Sans"/>
              </a:rPr>
              <a:t>Characteristics of Task Environment:</a:t>
            </a:r>
            <a:endParaRPr b="0" lang="en-KE" sz="2400" spc="-1" strike="noStrike">
              <a:solidFill>
                <a:srgbClr val="000000"/>
              </a:solidFill>
              <a:latin typeface="Times New Roman"/>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Bitstream Vera Sans"/>
              </a:rPr>
              <a:t>Online Environment: Users interact with the system through web and mobile applications.</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Bitstream Vera Sans"/>
              </a:rPr>
              <a:t>Grocery Products: The system includes a diverse range of grocery products and everyday essentials.</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Bitstream Vera Sans"/>
              </a:rPr>
              <a:t>Secure Payment Processing: Integration with a trusted payment gateway.</a:t>
            </a:r>
            <a:endParaRPr b="0" lang="en-KE" sz="2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Times New Roman"/>
                <a:ea typeface="Bitstream Vera Sans"/>
              </a:rPr>
              <a:t>Delivery Services: Coordination for the delivery of grocery orders, including perishable items.</a:t>
            </a:r>
            <a:endParaRPr b="0" lang="en-K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Task Modelling</a:t>
            </a:r>
            <a:endParaRPr b="1" lang="en-KE" sz="4400" spc="-1" strike="noStrike">
              <a:solidFill>
                <a:srgbClr val="000000"/>
              </a:solidFill>
              <a:latin typeface="Times New Roman"/>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rmAutofit fontScale="96000"/>
          </a:bodyPr>
          <a:p>
            <a:pPr indent="0">
              <a:lnSpc>
                <a:spcPct val="90000"/>
              </a:lnSpc>
              <a:spcBef>
                <a:spcPts val="1001"/>
              </a:spcBef>
              <a:buNone/>
              <a:tabLst>
                <a:tab algn="l" pos="0"/>
              </a:tabLst>
            </a:pPr>
            <a:r>
              <a:rPr b="0" lang="en-US" sz="2400" spc="-1" strike="noStrike">
                <a:solidFill>
                  <a:srgbClr val="000000"/>
                </a:solidFill>
                <a:latin typeface="Times New Roman"/>
                <a:ea typeface="宋体"/>
              </a:rPr>
              <a:t>Use of a  simple </a:t>
            </a:r>
            <a:r>
              <a:rPr b="1" lang="en-US" sz="2400" spc="-1" strike="noStrike">
                <a:solidFill>
                  <a:srgbClr val="000000"/>
                </a:solidFill>
                <a:latin typeface="Times New Roman"/>
                <a:ea typeface="宋体"/>
              </a:rPr>
              <a:t>GOMS</a:t>
            </a:r>
            <a:r>
              <a:rPr b="0" lang="en-US" sz="2400" spc="-1" strike="noStrike">
                <a:solidFill>
                  <a:srgbClr val="000000"/>
                </a:solidFill>
                <a:latin typeface="Times New Roman"/>
                <a:ea typeface="宋体"/>
              </a:rPr>
              <a:t> (Goals, Operators, Methods, and Selection rules) model to illustrate  one specific user task: "Shopper adding items to the cart" .</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Goals:</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Add items to the shopping cart.</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Operators:</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Browse: The user visually observes and identifies the desired product on the screen.</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Point: The user moves the cursor to the product.</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Click: The user clicks on the product to select it.</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Drag: The user can drag the selected product to the cart or use a "Add to Cart" button.</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Type: If necessary, the user can manually input the quantity of the product.</a:t>
            </a:r>
            <a:endParaRPr b="0" lang="en-KE" sz="2400" spc="-1" strike="noStrike">
              <a:solidFill>
                <a:srgbClr val="000000"/>
              </a:solidFill>
              <a:latin typeface="Calibri"/>
            </a:endParaRPr>
          </a:p>
          <a:p>
            <a:pPr indent="0">
              <a:lnSpc>
                <a:spcPct val="90000"/>
              </a:lnSpc>
              <a:spcBef>
                <a:spcPts val="1001"/>
              </a:spcBef>
              <a:buNone/>
              <a:tabLst>
                <a:tab algn="l" pos="0"/>
              </a:tabLst>
            </a:pPr>
            <a:endParaRPr b="0" lang="en-KE" sz="2400" spc="-1" strike="noStrike">
              <a:solidFill>
                <a:srgbClr val="000000"/>
              </a:solidFill>
              <a:latin typeface="Calibri"/>
            </a:endParaRPr>
          </a:p>
          <a:p>
            <a:pPr indent="0">
              <a:lnSpc>
                <a:spcPct val="90000"/>
              </a:lnSpc>
              <a:spcBef>
                <a:spcPts val="1417"/>
              </a:spcBef>
              <a:buNone/>
              <a:tabLst>
                <a:tab algn="l" pos="0"/>
              </a:tabLst>
            </a:pPr>
            <a:endParaRPr b="0" lang="en-KE" sz="2000" spc="-1" strike="noStrike">
              <a:solidFill>
                <a:srgbClr val="000000"/>
              </a:solidFill>
              <a:latin typeface="Calibri"/>
            </a:endParaRPr>
          </a:p>
          <a:p>
            <a:pPr indent="0">
              <a:lnSpc>
                <a:spcPct val="90000"/>
              </a:lnSpc>
              <a:spcBef>
                <a:spcPts val="1417"/>
              </a:spcBef>
              <a:buNone/>
              <a:tabLst>
                <a:tab algn="l" pos="0"/>
              </a:tabLst>
            </a:pPr>
            <a:endParaRPr b="0" lang="en-KE" sz="2400" spc="-1" strike="noStrike">
              <a:solidFill>
                <a:srgbClr val="000000"/>
              </a:solidFill>
              <a:latin typeface="Calibri"/>
            </a:endParaRPr>
          </a:p>
          <a:p>
            <a:pPr indent="0">
              <a:lnSpc>
                <a:spcPct val="90000"/>
              </a:lnSpc>
              <a:spcBef>
                <a:spcPts val="1001"/>
              </a:spcBef>
              <a:buNone/>
              <a:tabLst>
                <a:tab algn="l" pos="0"/>
              </a:tabLst>
            </a:pPr>
            <a:endParaRPr b="0" lang="en-K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Task Modelling</a:t>
            </a:r>
            <a:endParaRPr b="1" lang="en-KE" sz="4400" spc="-1" strike="noStrike">
              <a:solidFill>
                <a:srgbClr val="000000"/>
              </a:solidFill>
              <a:latin typeface="Times New Roman"/>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rmAutofit/>
          </a:bodyPr>
          <a:p>
            <a:pPr indent="0">
              <a:lnSpc>
                <a:spcPct val="90000"/>
              </a:lnSpc>
              <a:spcBef>
                <a:spcPts val="1001"/>
              </a:spcBef>
              <a:buNone/>
              <a:tabLst>
                <a:tab algn="l" pos="0"/>
              </a:tabLst>
            </a:pPr>
            <a:r>
              <a:rPr b="0" lang="en-US" sz="2400" spc="-1" strike="noStrike">
                <a:solidFill>
                  <a:srgbClr val="000000"/>
                </a:solidFill>
                <a:latin typeface="Times New Roman"/>
                <a:ea typeface="宋体"/>
              </a:rPr>
              <a:t>Methods:</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M1: Basic Method</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Browse &gt; Point &gt; Click &gt; Drag &gt; Drop</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The user looks at the product, points to it, clicks to select it, drags it to the cart, and drops it.</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M2: Shortcut Method</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Browse &gt; Point &gt; Click &gt; Click (Add to Cart Button)</a:t>
            </a:r>
            <a:endParaRPr b="0" lang="en-KE"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imes New Roman"/>
                <a:ea typeface="宋体"/>
              </a:rPr>
              <a:t>        </a:t>
            </a:r>
            <a:r>
              <a:rPr b="0" lang="en-US" sz="2400" spc="-1" strike="noStrike">
                <a:solidFill>
                  <a:srgbClr val="000000"/>
                </a:solidFill>
                <a:latin typeface="Times New Roman"/>
                <a:ea typeface="宋体"/>
              </a:rPr>
              <a:t>The user gazes at the product, points to it, and clicks to add it directly to the cart using an "Add to Cart" button.</a:t>
            </a:r>
            <a:endParaRPr b="0" lang="en-KE" sz="2400" spc="-1" strike="noStrike">
              <a:solidFill>
                <a:srgbClr val="000000"/>
              </a:solidFill>
              <a:latin typeface="Calibri"/>
            </a:endParaRPr>
          </a:p>
          <a:p>
            <a:pPr indent="0">
              <a:lnSpc>
                <a:spcPct val="90000"/>
              </a:lnSpc>
              <a:spcBef>
                <a:spcPts val="1001"/>
              </a:spcBef>
              <a:buNone/>
              <a:tabLst>
                <a:tab algn="l" pos="0"/>
              </a:tabLst>
            </a:pPr>
            <a:endParaRPr b="0" lang="en-KE" sz="2400" spc="-1" strike="noStrike">
              <a:solidFill>
                <a:srgbClr val="000000"/>
              </a:solidFill>
              <a:latin typeface="Calibri"/>
            </a:endParaRPr>
          </a:p>
          <a:p>
            <a:pPr indent="0">
              <a:lnSpc>
                <a:spcPct val="90000"/>
              </a:lnSpc>
              <a:spcBef>
                <a:spcPts val="1417"/>
              </a:spcBef>
              <a:buNone/>
              <a:tabLst>
                <a:tab algn="l" pos="0"/>
              </a:tabLst>
            </a:pPr>
            <a:endParaRPr b="0" lang="en-KE" sz="2000" spc="-1" strike="noStrike">
              <a:solidFill>
                <a:srgbClr val="000000"/>
              </a:solidFill>
              <a:latin typeface="Calibri"/>
            </a:endParaRPr>
          </a:p>
          <a:p>
            <a:pPr indent="0">
              <a:lnSpc>
                <a:spcPct val="90000"/>
              </a:lnSpc>
              <a:spcBef>
                <a:spcPts val="1417"/>
              </a:spcBef>
              <a:buNone/>
              <a:tabLst>
                <a:tab algn="l" pos="0"/>
              </a:tabLst>
            </a:pPr>
            <a:endParaRPr b="0" lang="en-KE" sz="2400" spc="-1" strike="noStrike">
              <a:solidFill>
                <a:srgbClr val="000000"/>
              </a:solidFill>
              <a:latin typeface="Calibri"/>
            </a:endParaRPr>
          </a:p>
          <a:p>
            <a:pPr indent="0">
              <a:lnSpc>
                <a:spcPct val="90000"/>
              </a:lnSpc>
              <a:spcBef>
                <a:spcPts val="1001"/>
              </a:spcBef>
              <a:buNone/>
              <a:tabLst>
                <a:tab algn="l" pos="0"/>
              </a:tabLst>
            </a:pPr>
            <a:endParaRPr b="0" lang="en-K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Task Modelling</a:t>
            </a:r>
            <a:endParaRPr b="1" lang="en-KE" sz="4400" spc="-1" strike="noStrike">
              <a:solidFill>
                <a:srgbClr val="000000"/>
              </a:solidFill>
              <a:latin typeface="Times New Roman"/>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rmAutofit/>
          </a:bodyPr>
          <a:p>
            <a:pPr indent="0">
              <a:lnSpc>
                <a:spcPct val="90000"/>
              </a:lnSpc>
              <a:spcBef>
                <a:spcPts val="1001"/>
              </a:spcBef>
              <a:buNone/>
              <a:tabLst>
                <a:tab algn="l" pos="0"/>
              </a:tabLst>
            </a:pPr>
            <a:r>
              <a:rPr b="0" lang="en-US" sz="2400" spc="-1" strike="noStrike">
                <a:solidFill>
                  <a:srgbClr val="000000"/>
                </a:solidFill>
                <a:latin typeface="Times New Roman"/>
                <a:ea typeface="宋体"/>
              </a:rPr>
              <a:t>Selection Rules:</a:t>
            </a:r>
            <a:endParaRPr b="0" lang="en-KE" sz="24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The selection of the method depends on user preference and familiarity with the system. </a:t>
            </a:r>
            <a:endParaRPr b="0" lang="en-KE" sz="24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Novice Users may choose the Basic Method for more control .</a:t>
            </a:r>
            <a:endParaRPr b="0" lang="en-KE" sz="24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tabLst>
                <a:tab algn="l" pos="0"/>
              </a:tabLst>
            </a:pPr>
            <a:r>
              <a:rPr b="0" lang="en-US" sz="2400" spc="-1" strike="noStrike">
                <a:solidFill>
                  <a:srgbClr val="000000"/>
                </a:solidFill>
                <a:latin typeface="Times New Roman"/>
                <a:ea typeface="宋体"/>
              </a:rPr>
              <a:t>Intermittent and Expert Users may choose the Shortcut Method for a quicker, one-click addition to the cart.</a:t>
            </a:r>
            <a:endParaRPr b="0" lang="en-KE" sz="2400" spc="-1" strike="noStrike">
              <a:solidFill>
                <a:srgbClr val="000000"/>
              </a:solidFill>
              <a:latin typeface="Calibri"/>
            </a:endParaRPr>
          </a:p>
          <a:p>
            <a:pPr indent="0">
              <a:lnSpc>
                <a:spcPct val="90000"/>
              </a:lnSpc>
              <a:spcBef>
                <a:spcPts val="1417"/>
              </a:spcBef>
              <a:buNone/>
              <a:tabLst>
                <a:tab algn="l" pos="0"/>
              </a:tabLst>
            </a:pPr>
            <a:endParaRPr b="0" lang="en-KE" sz="2000" spc="-1" strike="noStrike">
              <a:solidFill>
                <a:srgbClr val="000000"/>
              </a:solidFill>
              <a:latin typeface="Calibri"/>
            </a:endParaRPr>
          </a:p>
          <a:p>
            <a:pPr indent="0">
              <a:lnSpc>
                <a:spcPct val="90000"/>
              </a:lnSpc>
              <a:spcBef>
                <a:spcPts val="1417"/>
              </a:spcBef>
              <a:buNone/>
              <a:tabLst>
                <a:tab algn="l" pos="0"/>
              </a:tabLst>
            </a:pPr>
            <a:endParaRPr b="0" lang="en-K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imes New Roman"/>
              </a:rPr>
              <a:t>Domain Analysis</a:t>
            </a:r>
            <a:endParaRPr b="1" lang="en-KE" sz="4400" spc="-1" strike="noStrike">
              <a:solidFill>
                <a:srgbClr val="000000"/>
              </a:solidFill>
              <a:latin typeface="Times New Roman"/>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KE" sz="2400" spc="-1" strike="noStrike">
                <a:solidFill>
                  <a:srgbClr val="000000"/>
                </a:solidFill>
                <a:latin typeface="Times New Roman"/>
                <a:ea typeface="Bitstream Vera Sans"/>
              </a:rPr>
              <a:t>SuperMart Online is part of a larger technical and social ecosystem, including:</a:t>
            </a:r>
            <a:endParaRPr b="0" lang="en-KE" sz="2400" spc="-1" strike="noStrike">
              <a:solidFill>
                <a:srgbClr val="000000"/>
              </a:solidFill>
              <a:latin typeface="Times New Roman"/>
            </a:endParaRPr>
          </a:p>
          <a:p>
            <a:pPr marL="457200">
              <a:lnSpc>
                <a:spcPct val="90000"/>
              </a:lnSpc>
              <a:spcBef>
                <a:spcPts val="499"/>
              </a:spcBef>
              <a:buClr>
                <a:srgbClr val="000000"/>
              </a:buClr>
              <a:buSzPct val="45000"/>
              <a:buFont typeface="Wingdings" charset="2"/>
              <a:buChar char=""/>
              <a:tabLst>
                <a:tab algn="l" pos="0"/>
              </a:tabLst>
            </a:pPr>
            <a:r>
              <a:rPr b="0" lang="en-KE" sz="2400" spc="-1" strike="noStrike">
                <a:solidFill>
                  <a:srgbClr val="000000"/>
                </a:solidFill>
                <a:latin typeface="Times New Roman"/>
                <a:ea typeface="Bitstream Vera Sans"/>
              </a:rPr>
              <a:t>Payment Processors: Integration with various payment providers such as Safaricom Mpesa, Bank Credit and Debit payments.</a:t>
            </a:r>
            <a:endParaRPr b="0" lang="en-KE" sz="2400" spc="-1" strike="noStrike">
              <a:solidFill>
                <a:srgbClr val="000000"/>
              </a:solidFill>
              <a:latin typeface="Times New Roman"/>
            </a:endParaRPr>
          </a:p>
          <a:p>
            <a:pPr marL="457200">
              <a:lnSpc>
                <a:spcPct val="90000"/>
              </a:lnSpc>
              <a:spcBef>
                <a:spcPts val="499"/>
              </a:spcBef>
              <a:buClr>
                <a:srgbClr val="000000"/>
              </a:buClr>
              <a:buSzPct val="45000"/>
              <a:buFont typeface="Wingdings" charset="2"/>
              <a:buChar char=""/>
              <a:tabLst>
                <a:tab algn="l" pos="0"/>
              </a:tabLst>
            </a:pPr>
            <a:r>
              <a:rPr b="0" lang="en-KE" sz="2400" spc="-1" strike="noStrike">
                <a:solidFill>
                  <a:srgbClr val="000000"/>
                </a:solidFill>
                <a:latin typeface="Times New Roman"/>
                <a:ea typeface="Bitstream Vera Sans"/>
              </a:rPr>
              <a:t>Logistics and Delivery Services: Ensuring prompt and efficient product deliveries.</a:t>
            </a:r>
            <a:endParaRPr b="0" lang="en-KE" sz="2400" spc="-1" strike="noStrike">
              <a:solidFill>
                <a:srgbClr val="000000"/>
              </a:solidFill>
              <a:latin typeface="Times New Roman"/>
            </a:endParaRPr>
          </a:p>
          <a:p>
            <a:pPr marL="457200">
              <a:lnSpc>
                <a:spcPct val="90000"/>
              </a:lnSpc>
              <a:spcBef>
                <a:spcPts val="499"/>
              </a:spcBef>
              <a:buClr>
                <a:srgbClr val="000000"/>
              </a:buClr>
              <a:buSzPct val="45000"/>
              <a:buFont typeface="Wingdings" charset="2"/>
              <a:buChar char=""/>
              <a:tabLst>
                <a:tab algn="l" pos="0"/>
              </a:tabLst>
            </a:pPr>
            <a:r>
              <a:rPr b="0" lang="en-KE" sz="2400" spc="-1" strike="noStrike">
                <a:solidFill>
                  <a:srgbClr val="000000"/>
                </a:solidFill>
                <a:latin typeface="Times New Roman"/>
                <a:ea typeface="Bitstream Vera Sans"/>
              </a:rPr>
              <a:t>Regulatory Compliance: Adherence to legal and industry-specific standards.</a:t>
            </a:r>
            <a:endParaRPr b="0" lang="en-KE" sz="2400" spc="-1" strike="noStrike">
              <a:solidFill>
                <a:srgbClr val="000000"/>
              </a:solidFill>
              <a:latin typeface="Times New Roman"/>
            </a:endParaRPr>
          </a:p>
          <a:p>
            <a:pPr marL="457200">
              <a:lnSpc>
                <a:spcPct val="90000"/>
              </a:lnSpc>
              <a:spcBef>
                <a:spcPts val="499"/>
              </a:spcBef>
              <a:buClr>
                <a:srgbClr val="000000"/>
              </a:buClr>
              <a:buSzPct val="45000"/>
              <a:buFont typeface="Wingdings" charset="2"/>
              <a:buChar char=""/>
              <a:tabLst>
                <a:tab algn="l" pos="0"/>
              </a:tabLst>
            </a:pPr>
            <a:r>
              <a:rPr b="0" lang="en-KE" sz="2400" spc="-1" strike="noStrike">
                <a:solidFill>
                  <a:srgbClr val="000000"/>
                </a:solidFill>
                <a:latin typeface="Times New Roman"/>
                <a:ea typeface="Bitstream Vera Sans"/>
              </a:rPr>
              <a:t>Marketing and Advertising Channels: Strategies to attract and retain users.</a:t>
            </a:r>
            <a:endParaRPr b="0" lang="en-KE"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219</TotalTime>
  <Application>LibreOffice/7.4.7.2$Linux_X86_64 LibreOffice_project/40$Build-2</Application>
  <AppVersion>15.0000</AppVersion>
  <Words>374</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2023-10-26T10:32:50Z</dcterms:created>
  <dc:creator>sintoyiajoyce@gmail.com</dc:creator>
  <dc:description/>
  <dc:language>en-US</dc:language>
  <cp:lastModifiedBy/>
  <dcterms:modified xsi:type="dcterms:W3CDTF">2023-10-31T05:51:24Z</dcterms:modified>
  <cp:revision>20</cp:revision>
  <dc:subject/>
  <dc:title>Part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