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27CC5D-1310-4382-A370-5B9DD1A66F7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3640" y="1326240"/>
            <a:ext cx="90687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3640" y="3043800"/>
            <a:ext cx="90687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3748C3B-FF97-4CB5-987B-8D425D821DD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0880" y="304380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1833A52-C229-4DAA-A774-D6E40A94708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3640" y="132624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0120" y="132624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6240" y="132624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3640" y="304380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0120" y="304380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6240" y="3043800"/>
            <a:ext cx="29199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1353D73-19B6-4695-AE2C-3AF99F3F3E9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3640" y="1326240"/>
            <a:ext cx="906876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9CF974D-6BAE-4AB2-B16F-39C20A25D08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B0D26B-DE88-4450-B04D-6312A8EE259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3F176F5-75F2-43B8-B1F0-50D1B610B2D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D6FEACD-F01D-4815-9733-25D3696E86A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5720"/>
            <a:ext cx="906876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5ABFCE8-FB67-4B7F-B0F9-E44D2176DF1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0880" y="1326240"/>
            <a:ext cx="4425480" cy="328788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3640" y="304380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4FA0231-C072-4DF9-97CA-B709C8A02F9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3640" y="1326240"/>
            <a:ext cx="4425480" cy="328788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0880" y="304380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EA020F-22EB-4835-9416-E8AB956974A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364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0880" y="1326240"/>
            <a:ext cx="442548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3640" y="3043800"/>
            <a:ext cx="9068760" cy="1568160"/>
          </a:xfrm>
          <a:prstGeom prst="rect">
            <a:avLst/>
          </a:prstGeom>
          <a:noFill/>
          <a:ln w="0">
            <a:noFill/>
          </a:ln>
        </p:spPr>
        <p:txBody>
          <a:bodyPr lIns="0" rIns="0" tIns="0" bIns="0" anchor="t">
            <a:normAutofit/>
          </a:bodyPr>
          <a:p>
            <a:pPr indent="0">
              <a:spcBef>
                <a:spcPts val="1414"/>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79EE4E8-79B0-4177-B219-11B675ECF18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3640" y="5164560"/>
            <a:ext cx="234756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4840" y="5164560"/>
            <a:ext cx="234756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471F8F74-D5B5-4E93-A097-A83E443DEE0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1" lang="en-US" sz="3200" spc="-1" strike="noStrike">
                <a:solidFill>
                  <a:srgbClr val="000000"/>
                </a:solidFill>
                <a:latin typeface="Times New Roman"/>
              </a:rPr>
              <a:t>Team Members</a:t>
            </a:r>
            <a:endParaRPr b="1" lang="en-US" sz="3200" spc="-1" strike="noStrike">
              <a:solidFill>
                <a:srgbClr val="000000"/>
              </a:solidFill>
              <a:latin typeface="Times New Roman"/>
            </a:endParaRPr>
          </a:p>
        </p:txBody>
      </p:sp>
      <p:sp>
        <p:nvSpPr>
          <p:cNvPr id="42" name="PlaceHolder 2"/>
          <p:cNvSpPr>
            <a:spLocks noGrp="1"/>
          </p:cNvSpPr>
          <p:nvPr>
            <p:ph type="subTitle"/>
          </p:nvPr>
        </p:nvSpPr>
        <p:spPr>
          <a:xfrm>
            <a:off x="503640" y="1326240"/>
            <a:ext cx="9068760" cy="3287880"/>
          </a:xfrm>
          <a:prstGeom prst="rect">
            <a:avLst/>
          </a:prstGeom>
          <a:noFill/>
          <a:ln w="0">
            <a:noFill/>
          </a:ln>
        </p:spPr>
        <p:txBody>
          <a:bodyPr lIns="0" rIns="0" tIns="0" bIns="0" anchor="ctr">
            <a:noAutofit/>
          </a:bodyPr>
          <a:p>
            <a:pPr marL="216000" indent="0" algn="ctr">
              <a:buNone/>
            </a:pPr>
            <a:r>
              <a:rPr b="0" lang="en-US" sz="2400" spc="-1" strike="noStrike">
                <a:solidFill>
                  <a:srgbClr val="000000"/>
                </a:solidFill>
                <a:latin typeface="Times New Roman"/>
              </a:rPr>
              <a:t>Website name : MRKET</a:t>
            </a:r>
            <a:endParaRPr b="0" lang="en-US" sz="2400" spc="-1" strike="noStrike">
              <a:solidFill>
                <a:srgbClr val="000000"/>
              </a:solidFill>
              <a:latin typeface="Times New Roman"/>
            </a:endParaRPr>
          </a:p>
          <a:p>
            <a:pPr marL="216000" indent="0">
              <a:buNone/>
            </a:pPr>
            <a:endParaRPr b="0" lang="en-US" sz="2400" spc="-1" strike="noStrike">
              <a:solidFill>
                <a:srgbClr val="000000"/>
              </a:solidFill>
              <a:latin typeface="Times New Roman"/>
            </a:endParaRPr>
          </a:p>
          <a:p>
            <a:pPr marL="216000" indent="0">
              <a:buNone/>
            </a:pPr>
            <a:r>
              <a:rPr b="0" lang="en-US" sz="2400" spc="-1" strike="noStrike" u="sng">
                <a:solidFill>
                  <a:srgbClr val="000000"/>
                </a:solidFill>
                <a:uFillTx/>
                <a:latin typeface="Times New Roman"/>
              </a:rPr>
              <a:t>Members and their roles:</a:t>
            </a:r>
            <a:endParaRPr b="0" lang="en-US" sz="2400" spc="-1" strike="noStrike">
              <a:solidFill>
                <a:srgbClr val="000000"/>
              </a:solidFill>
              <a:latin typeface="Times New Roman"/>
            </a:endParaRPr>
          </a:p>
          <a:p>
            <a:pPr marL="216000" indent="-216000">
              <a:buClr>
                <a:srgbClr val="000000"/>
              </a:buClr>
              <a:buFont typeface="StarSymbol"/>
              <a:buAutoNum type="arabicPeriod"/>
            </a:pPr>
            <a:r>
              <a:rPr b="0" lang="en-US" sz="2400" spc="-1" strike="noStrike">
                <a:solidFill>
                  <a:srgbClr val="000000"/>
                </a:solidFill>
                <a:latin typeface="Times New Roman"/>
              </a:rPr>
              <a:t>Brian Martin -  Back-End Engineer</a:t>
            </a:r>
            <a:endParaRPr b="0" lang="en-US" sz="2400" spc="-1" strike="noStrike">
              <a:solidFill>
                <a:srgbClr val="000000"/>
              </a:solidFill>
              <a:latin typeface="Times New Roman"/>
            </a:endParaRPr>
          </a:p>
          <a:p>
            <a:pPr marL="216000" indent="-216000">
              <a:buClr>
                <a:srgbClr val="000000"/>
              </a:buClr>
              <a:buFont typeface="StarSymbol"/>
              <a:buAutoNum type="arabicPeriod"/>
            </a:pPr>
            <a:r>
              <a:rPr b="0" lang="en-US" sz="2400" spc="-1" strike="noStrike">
                <a:solidFill>
                  <a:srgbClr val="000000"/>
                </a:solidFill>
                <a:latin typeface="Times New Roman"/>
              </a:rPr>
              <a:t>Mudambaji Ashley – Front-End Engineer</a:t>
            </a:r>
            <a:endParaRPr b="0" lang="en-US" sz="2400" spc="-1" strike="noStrike">
              <a:solidFill>
                <a:srgbClr val="000000"/>
              </a:solidFill>
              <a:latin typeface="Times New Roman"/>
            </a:endParaRPr>
          </a:p>
          <a:p>
            <a:pPr marL="216000" indent="-216000">
              <a:buClr>
                <a:srgbClr val="000000"/>
              </a:buClr>
              <a:buAutoNum type="arabicPeriod"/>
            </a:pPr>
            <a:r>
              <a:rPr b="0" lang="en-US" sz="2400" spc="-1" strike="noStrike">
                <a:solidFill>
                  <a:srgbClr val="000000"/>
                </a:solidFill>
                <a:latin typeface="Times New Roman"/>
                <a:ea typeface="Bitstream Vera Sans"/>
              </a:rPr>
              <a:t>Muoka Nelly Nthenya - </a:t>
            </a:r>
            <a:r>
              <a:rPr b="0" lang="en-US" sz="2400" spc="-1" strike="noStrike">
                <a:solidFill>
                  <a:srgbClr val="000000"/>
                </a:solidFill>
                <a:latin typeface="Times New Roman"/>
              </a:rPr>
              <a:t>Back-End Engineer</a:t>
            </a:r>
            <a:endParaRPr b="0" lang="en-US" sz="2400" spc="-1" strike="noStrike">
              <a:solidFill>
                <a:srgbClr val="000000"/>
              </a:solidFill>
              <a:latin typeface="Times New Roman"/>
            </a:endParaRPr>
          </a:p>
          <a:p>
            <a:pPr marL="216000" indent="-216000">
              <a:buClr>
                <a:srgbClr val="000000"/>
              </a:buClr>
              <a:buFont typeface="StarSymbol"/>
              <a:buAutoNum type="arabicPeriod"/>
            </a:pPr>
            <a:r>
              <a:rPr b="0" lang="en-US" sz="2400" spc="-1" strike="noStrike">
                <a:solidFill>
                  <a:srgbClr val="000000"/>
                </a:solidFill>
                <a:latin typeface="Times New Roman"/>
              </a:rPr>
              <a:t>Nelly Kinanu Kirugi – UI/UX Designer</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1" lang="en-US" sz="3200" spc="-1" strike="noStrike">
                <a:solidFill>
                  <a:srgbClr val="000000"/>
                </a:solidFill>
                <a:latin typeface="Times New Roman"/>
              </a:rPr>
              <a:t>Problem Identification and Analysis</a:t>
            </a:r>
            <a:endParaRPr b="1" lang="en-US" sz="3200" spc="-1" strike="noStrike">
              <a:solidFill>
                <a:srgbClr val="000000"/>
              </a:solidFill>
              <a:latin typeface="Times New Roman"/>
            </a:endParaRPr>
          </a:p>
        </p:txBody>
      </p:sp>
      <p:sp>
        <p:nvSpPr>
          <p:cNvPr id="4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marL="432000" indent="0">
              <a:spcBef>
                <a:spcPts val="1414"/>
              </a:spcBef>
              <a:buNone/>
            </a:pPr>
            <a:r>
              <a:rPr b="0" lang="en-US" sz="2000" spc="-1" strike="noStrike" u="sng">
                <a:solidFill>
                  <a:srgbClr val="000000"/>
                </a:solidFill>
                <a:uFillTx/>
                <a:latin typeface="Times New Roman"/>
              </a:rPr>
              <a:t>Introduction:</a:t>
            </a:r>
            <a:endParaRPr b="0" lang="en-US" sz="2000" spc="-1" strike="noStrike">
              <a:solidFill>
                <a:srgbClr val="000000"/>
              </a:solidFill>
              <a:latin typeface="Times New Roman"/>
            </a:endParaRPr>
          </a:p>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In today's fast-paced world, the retail industry has witnessed a profound shift towards digitization, transforming the way customers interact with businesses. SuperMart, a well-established supermarket, currently relies on an inefficient and outdated shopping method, which no longer aligns with the expectations of the modern consumer. To address this pressing issue, we aim to design an innovative e-commerce web application that will not only enhance the shopping experience for SuperMart's clients but also increase the supermarket's overall efficiency and competitiveness in the market.</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marL="432000" indent="0" algn="ctr">
              <a:spcBef>
                <a:spcPts val="1417"/>
              </a:spcBef>
              <a:buNone/>
            </a:pPr>
            <a:r>
              <a:rPr b="1" lang="en-US" sz="3200" spc="-1" strike="noStrike">
                <a:solidFill>
                  <a:srgbClr val="000000"/>
                </a:solidFill>
                <a:latin typeface="Times New Roman"/>
              </a:rPr>
              <a:t>Client Profile</a:t>
            </a:r>
            <a:endParaRPr b="1" lang="en-US" sz="3200" spc="-1" strike="noStrike">
              <a:solidFill>
                <a:srgbClr val="000000"/>
              </a:solidFill>
              <a:latin typeface="Times New Roman"/>
            </a:endParaRPr>
          </a:p>
        </p:txBody>
      </p:sp>
      <p:sp>
        <p:nvSpPr>
          <p:cNvPr id="46"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marL="432000" indent="0">
              <a:spcBef>
                <a:spcPts val="1414"/>
              </a:spcBef>
              <a:buNone/>
            </a:pPr>
            <a:endParaRPr b="0" lang="en-US" sz="2000" spc="-1" strike="noStrike">
              <a:solidFill>
                <a:srgbClr val="000000"/>
              </a:solidFill>
              <a:latin typeface="Times New Roman"/>
            </a:endParaRPr>
          </a:p>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Our client, SuperMart, has been a cornerstone in the local community for over two decades. It prides itself on offering a wide range of high-quality products and personalized customer service. However, the traditional brick-and-mortar shopping model they employ is no longer sufficient in meeting the demands of today's tech-savvy consumers. Shoppers at SuperMart are currently required to physically visit the store, navigate through crowded aisles, and manually select their products, which is time-consuming and inconvenient.</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marL="432000" indent="0" algn="ctr">
              <a:spcBef>
                <a:spcPts val="1417"/>
              </a:spcBef>
              <a:buNone/>
            </a:pPr>
            <a:r>
              <a:rPr b="1" lang="en-US" sz="3200" spc="-1" strike="noStrike">
                <a:solidFill>
                  <a:srgbClr val="000000"/>
                </a:solidFill>
                <a:latin typeface="Times New Roman"/>
              </a:rPr>
              <a:t>Issues with the Current Shopping Method at SuperMart</a:t>
            </a:r>
            <a:endParaRPr b="1" lang="en-US" sz="3200" spc="-1" strike="noStrike">
              <a:solidFill>
                <a:srgbClr val="000000"/>
              </a:solidFill>
              <a:latin typeface="Times New Roman"/>
            </a:endParaRPr>
          </a:p>
        </p:txBody>
      </p:sp>
      <p:sp>
        <p:nvSpPr>
          <p:cNvPr id="48" name="PlaceHolder 2"/>
          <p:cNvSpPr>
            <a:spLocks noGrp="1"/>
          </p:cNvSpPr>
          <p:nvPr>
            <p:ph/>
          </p:nvPr>
        </p:nvSpPr>
        <p:spPr>
          <a:xfrm>
            <a:off x="503640" y="1326240"/>
            <a:ext cx="9068760" cy="3287880"/>
          </a:xfrm>
          <a:prstGeom prst="rect">
            <a:avLst/>
          </a:prstGeom>
          <a:noFill/>
          <a:ln w="0">
            <a:noFill/>
          </a:ln>
        </p:spPr>
        <p:txBody>
          <a:bodyPr lIns="0" rIns="0" tIns="0" bIns="0" anchor="t">
            <a:normAutofit fontScale="94000"/>
          </a:bodyPr>
          <a:p>
            <a:pPr marL="406080" indent="0">
              <a:spcBef>
                <a:spcPts val="1414"/>
              </a:spcBef>
              <a:buNone/>
            </a:pPr>
            <a:endParaRPr b="0" lang="en-US" sz="3200" spc="-1" strike="noStrike">
              <a:solidFill>
                <a:srgbClr val="000000"/>
              </a:solidFill>
              <a:latin typeface="Arial"/>
            </a:endParaRPr>
          </a:p>
          <a:p>
            <a:pPr marL="406080" indent="0">
              <a:spcBef>
                <a:spcPts val="1414"/>
              </a:spcBef>
              <a:buNone/>
            </a:pPr>
            <a:r>
              <a:rPr b="0" lang="en-US" sz="1800" spc="-1" strike="noStrike">
                <a:solidFill>
                  <a:srgbClr val="000000"/>
                </a:solidFill>
                <a:latin typeface="Times New Roman"/>
              </a:rPr>
              <a:t>1.Inefficiency: The current shopping process is marked by inefficiency, as customers spend considerable time searching for products in-store, leading to longer waiting times and reduced satisfaction.</a:t>
            </a:r>
            <a:endParaRPr b="0" lang="en-US" sz="1800" spc="-1" strike="noStrike">
              <a:solidFill>
                <a:srgbClr val="000000"/>
              </a:solidFill>
              <a:latin typeface="Arial"/>
            </a:endParaRPr>
          </a:p>
          <a:p>
            <a:pPr marL="406080" indent="0">
              <a:spcBef>
                <a:spcPts val="1414"/>
              </a:spcBef>
              <a:buNone/>
            </a:pPr>
            <a:r>
              <a:rPr b="0" lang="en-US" sz="1800" spc="-1" strike="noStrike">
                <a:solidFill>
                  <a:srgbClr val="000000"/>
                </a:solidFill>
                <a:latin typeface="Times New Roman"/>
              </a:rPr>
              <a:t>2.Limited Accessibility:SuperMart's physical location restricts accessibility, making it challenging for customers who prefer the convenience of online shopping or those with mobility issues.</a:t>
            </a:r>
            <a:endParaRPr b="0" lang="en-US" sz="1800" spc="-1" strike="noStrike">
              <a:solidFill>
                <a:srgbClr val="000000"/>
              </a:solidFill>
              <a:latin typeface="Arial"/>
            </a:endParaRPr>
          </a:p>
          <a:p>
            <a:pPr marL="406080" indent="0">
              <a:spcBef>
                <a:spcPts val="1414"/>
              </a:spcBef>
              <a:buNone/>
            </a:pPr>
            <a:r>
              <a:rPr b="0" lang="en-US" sz="1800" spc="-1" strike="noStrike">
                <a:solidFill>
                  <a:srgbClr val="000000"/>
                </a:solidFill>
                <a:latin typeface="Times New Roman"/>
              </a:rPr>
              <a:t>3. Inventory Management:The traditional method makes it difficult to maintain real-time inventory accuracy, resulting in occasional out-of-stock situations and unsatisfactory shopping experiences.</a:t>
            </a:r>
            <a:endParaRPr b="0" lang="en-US" sz="1800" spc="-1" strike="noStrike">
              <a:solidFill>
                <a:srgbClr val="000000"/>
              </a:solidFill>
              <a:latin typeface="Arial"/>
            </a:endParaRPr>
          </a:p>
          <a:p>
            <a:pPr marL="406080" indent="0">
              <a:spcBef>
                <a:spcPts val="1414"/>
              </a:spcBef>
              <a:buNone/>
            </a:pPr>
            <a:r>
              <a:rPr b="0" lang="en-US" sz="1800" spc="-1" strike="noStrike">
                <a:solidFill>
                  <a:srgbClr val="000000"/>
                </a:solidFill>
                <a:latin typeface="Times New Roman"/>
              </a:rPr>
              <a:t>4. Data Collection:The supermarket lacks valuable data on customer preferences and purchase patterns, hindering their ability to personalize offers and enhance customer loyalty.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marL="432000" indent="0" algn="ctr">
              <a:spcBef>
                <a:spcPts val="1417"/>
              </a:spcBef>
              <a:buNone/>
            </a:pPr>
            <a:r>
              <a:rPr b="1" lang="en-US" sz="3200" spc="-1" strike="noStrike">
                <a:solidFill>
                  <a:srgbClr val="000000"/>
                </a:solidFill>
                <a:latin typeface="Times New Roman"/>
              </a:rPr>
              <a:t>Proposed Solution</a:t>
            </a:r>
            <a:endParaRPr b="1" lang="en-US" sz="3200" spc="-1" strike="noStrike">
              <a:solidFill>
                <a:srgbClr val="000000"/>
              </a:solidFill>
              <a:latin typeface="Times New Roman"/>
            </a:endParaRPr>
          </a:p>
        </p:txBody>
      </p:sp>
      <p:sp>
        <p:nvSpPr>
          <p:cNvPr id="50" name="PlaceHolder 2"/>
          <p:cNvSpPr>
            <a:spLocks noGrp="1"/>
          </p:cNvSpPr>
          <p:nvPr>
            <p:ph/>
          </p:nvPr>
        </p:nvSpPr>
        <p:spPr>
          <a:xfrm>
            <a:off x="503640" y="1326240"/>
            <a:ext cx="9068760" cy="3287880"/>
          </a:xfrm>
          <a:prstGeom prst="rect">
            <a:avLst/>
          </a:prstGeom>
          <a:noFill/>
          <a:ln w="0">
            <a:noFill/>
          </a:ln>
        </p:spPr>
        <p:txBody>
          <a:bodyPr lIns="0" rIns="0" tIns="0" bIns="0" anchor="t">
            <a:normAutofit fontScale="78000"/>
          </a:bodyPr>
          <a:p>
            <a:pPr marL="336960" indent="0">
              <a:spcBef>
                <a:spcPts val="1414"/>
              </a:spcBef>
              <a:buNone/>
            </a:pPr>
            <a:endParaRPr b="0" lang="en-US" sz="3200" spc="-1" strike="noStrike">
              <a:solidFill>
                <a:srgbClr val="000000"/>
              </a:solidFill>
              <a:latin typeface="Arial"/>
            </a:endParaRPr>
          </a:p>
          <a:p>
            <a:pPr marL="336960" indent="-252720">
              <a:spcBef>
                <a:spcPts val="1414"/>
              </a:spcBef>
              <a:buClr>
                <a:srgbClr val="000000"/>
              </a:buClr>
              <a:buSzPct val="45000"/>
              <a:buFont typeface="Wingdings" charset="2"/>
              <a:buChar char=""/>
            </a:pPr>
            <a:r>
              <a:rPr b="0" lang="en-US" sz="3200" spc="-1" strike="noStrike">
                <a:solidFill>
                  <a:srgbClr val="000000"/>
                </a:solidFill>
                <a:latin typeface="Times New Roman"/>
              </a:rPr>
              <a:t>The proposed solution is to design an e-commerce web application that will bring SuperMart into the digital era. This application will enable customers to browse and order products online, thereby providing them with a more convenient and efficient shopping experience. Additionally, the application will integrate features for real-time inventory management, order tracking, and data analytics to help SuperMart optimize its operations and better serve its clientele.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1" lang="en-US" sz="3200" spc="-1" strike="noStrike">
                <a:solidFill>
                  <a:srgbClr val="000000"/>
                </a:solidFill>
                <a:latin typeface="Times New Roman"/>
              </a:rPr>
              <a:t>Objectives</a:t>
            </a:r>
            <a:endParaRPr b="1" lang="en-US" sz="3200" spc="-1" strike="noStrike">
              <a:solidFill>
                <a:srgbClr val="000000"/>
              </a:solidFill>
              <a:latin typeface="Times New Roman"/>
            </a:endParaRPr>
          </a:p>
        </p:txBody>
      </p:sp>
      <p:sp>
        <p:nvSpPr>
          <p:cNvPr id="52"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Improve customer satisfaction and loyalty by offering a more convenient and personalized shopping experience.</a:t>
            </a:r>
            <a:endParaRPr b="0" lang="en-US" sz="2000" spc="-1" strike="noStrike">
              <a:solidFill>
                <a:srgbClr val="000000"/>
              </a:solidFill>
              <a:latin typeface="Times New Roman"/>
            </a:endParaRPr>
          </a:p>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Expand its customer base by providing access to a broader demographic, including those who prefer online shopping.</a:t>
            </a:r>
            <a:endParaRPr b="0" lang="en-US" sz="2000" spc="-1" strike="noStrike">
              <a:solidFill>
                <a:srgbClr val="000000"/>
              </a:solidFill>
              <a:latin typeface="Times New Roman"/>
            </a:endParaRPr>
          </a:p>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Enhance inventory management and reduce instances of product unavailability.</a:t>
            </a:r>
            <a:endParaRPr b="0" lang="en-US" sz="2000" spc="-1" strike="noStrike">
              <a:solidFill>
                <a:srgbClr val="000000"/>
              </a:solidFill>
              <a:latin typeface="Times New Roman"/>
            </a:endParaRPr>
          </a:p>
          <a:p>
            <a:pPr marL="432000" indent="-324000">
              <a:spcBef>
                <a:spcPts val="1414"/>
              </a:spcBef>
              <a:buClr>
                <a:srgbClr val="000000"/>
              </a:buClr>
              <a:buSzPct val="45000"/>
              <a:buFont typeface="Wingdings" charset="2"/>
              <a:buChar char=""/>
            </a:pPr>
            <a:r>
              <a:rPr b="0" lang="en-US" sz="2000" spc="-1" strike="noStrike">
                <a:solidFill>
                  <a:srgbClr val="000000"/>
                </a:solidFill>
                <a:latin typeface="Times New Roman"/>
              </a:rPr>
              <a:t>Gain valuable insights into customer behavior and preferences for targeted marketing and promotional efforts.</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c7dc"/>
            </a:gs>
            <a:gs pos="100000">
              <a:srgbClr val="ffd7d7"/>
            </a:gs>
          </a:gsLst>
          <a:path path="rect">
            <a:fillToRect l="50000" t="50000" r="50000" b="50000"/>
          </a:path>
        </a:gra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1" lang="en-US" sz="3200" spc="-1" strike="noStrike">
                <a:solidFill>
                  <a:srgbClr val="000000"/>
                </a:solidFill>
                <a:latin typeface="Times New Roman"/>
              </a:rPr>
              <a:t>Conclusion</a:t>
            </a:r>
            <a:endParaRPr b="1" lang="en-US" sz="3200" spc="-1" strike="noStrike">
              <a:solidFill>
                <a:srgbClr val="000000"/>
              </a:solidFill>
              <a:latin typeface="Times New Roman"/>
            </a:endParaRPr>
          </a:p>
        </p:txBody>
      </p:sp>
      <p:sp>
        <p:nvSpPr>
          <p:cNvPr id="5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2200" spc="-1" strike="noStrike">
                <a:solidFill>
                  <a:srgbClr val="000000"/>
                </a:solidFill>
                <a:latin typeface="Times New Roman"/>
              </a:rPr>
              <a:t>The transition to an e-commerce web app aligns with the evolving retail landscape, and we believe it will position SuperMart for continued success and growth in the competitive supermarket industry.</a:t>
            </a:r>
            <a:endParaRPr b="0" lang="en-US" sz="2200" spc="-1" strike="noStrike">
              <a:solidFill>
                <a:srgbClr val="000000"/>
              </a:solidFill>
              <a:latin typeface="Times New Roman"/>
            </a:endParaRPr>
          </a:p>
          <a:p>
            <a:pPr marL="432000" indent="0">
              <a:spcBef>
                <a:spcPts val="1414"/>
              </a:spcBef>
              <a:buNone/>
            </a:pPr>
            <a:endParaRPr b="0" lang="en-US" sz="2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2023-10-31T04:06:11Z</dcterms:created>
  <dc:creator/>
  <dc:description/>
  <dc:language>en-US</dc:language>
  <cp:lastModifiedBy/>
  <dcterms:modified xsi:type="dcterms:W3CDTF">2023-10-31T04:35:42Z</dcterms:modified>
  <cp:revision>8</cp:revision>
  <dc:subject/>
  <dc:title/>
</cp:coreProperties>
</file>