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58" r:id="rId4"/>
    <p:sldId id="260" r:id="rId5"/>
    <p:sldId id="261" r:id="rId6"/>
    <p:sldId id="262" r:id="rId7"/>
    <p:sldId id="279" r:id="rId8"/>
    <p:sldId id="278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4399" autoAdjust="0"/>
  </p:normalViewPr>
  <p:slideViewPr>
    <p:cSldViewPr>
      <p:cViewPr varScale="1">
        <p:scale>
          <a:sx n="93" d="100"/>
          <a:sy n="93" d="100"/>
        </p:scale>
        <p:origin x="1450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3D616-C29A-4555-B8AA-4C6BF90DCB0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8EE2F-AF4B-4E33-9011-6268A852F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8EE2F-AF4B-4E33-9011-6268A852FD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1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9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7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7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7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41E7-7888-47B9-9169-94D5699A96C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4519-1DEE-4F47-8763-3778D313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plant.id/plant-identification-ap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est.go.kr/kfsweb/opda/dataMng/pblicDataView.do?pblicDataId=PBD0000057&amp;tabs=3&amp;mn=NKFS_06_08_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65" y="223016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u="sng" dirty="0">
                <a:latin typeface="Arial" panose="020B060402020202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통합 계정관리 체계 구축 </a:t>
            </a:r>
            <a:r>
              <a:rPr lang="ko-KR" altLang="en-US" sz="20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추진 일정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5470"/>
              </p:ext>
            </p:extLst>
          </p:nvPr>
        </p:nvGraphicFramePr>
        <p:xfrm>
          <a:off x="199028" y="908720"/>
          <a:ext cx="9434493" cy="5876313"/>
        </p:xfrm>
        <a:graphic>
          <a:graphicData uri="http://schemas.openxmlformats.org/drawingml/2006/table">
            <a:tbl>
              <a:tblPr firstRow="1" bandRow="1"/>
              <a:tblGrid>
                <a:gridCol w="138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34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7021">
                <a:tc rowSpan="2"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35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4W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76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9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착수보고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84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사전준비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세팅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꽃 분류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 선정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965137"/>
                  </a:ext>
                </a:extLst>
              </a:tr>
              <a:tr h="355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상세 정보 읽어올 방식 선정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82562"/>
                  </a:ext>
                </a:extLst>
              </a:tr>
              <a:tr h="274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인증 방식 선정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318855"/>
                  </a:ext>
                </a:extLst>
              </a:tr>
              <a:tr h="35535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스키마 작성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꽃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99">
                <a:tc row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클라이언트 개발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35815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62768"/>
                  </a:ext>
                </a:extLst>
              </a:tr>
              <a:tr h="331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48458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101037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76778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상세 정보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92909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추가 등록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06691"/>
                  </a:ext>
                </a:extLst>
              </a:tr>
              <a:tr h="331699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꽃 정보 확인 페이지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378553"/>
                  </a:ext>
                </a:extLst>
              </a:tr>
              <a:tr h="331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클라이언트 검증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시스템 작동 확인</a:t>
                      </a:r>
                    </a:p>
                  </a:txBody>
                  <a:tcPr marL="33231" marR="33231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41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9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40B0-DD8D-541A-CF6C-533BB1A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Plantgram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식물등록은 품종 리스트에서 직접 선택 </a:t>
            </a:r>
            <a:r>
              <a:rPr lang="en-US" altLang="ko-KR" sz="2000" dirty="0"/>
              <a:t>( </a:t>
            </a:r>
            <a:r>
              <a:rPr lang="ko-KR" altLang="en-US" sz="2000" dirty="0"/>
              <a:t>분류모델 </a:t>
            </a:r>
            <a:r>
              <a:rPr lang="ko-KR" altLang="en-US" sz="2000" dirty="0" err="1"/>
              <a:t>쓰지않음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식물정보 </a:t>
            </a:r>
            <a:r>
              <a:rPr lang="en-US" altLang="ko-KR" sz="2000" dirty="0"/>
              <a:t>( </a:t>
            </a:r>
            <a:r>
              <a:rPr lang="ko-KR" altLang="en-US" sz="2000" dirty="0"/>
              <a:t>회사내에 식물정보 데이터베이스가 있는듯 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식물 사진 </a:t>
            </a:r>
            <a:r>
              <a:rPr lang="en-US" altLang="ko-KR" sz="1600" dirty="0"/>
              <a:t># </a:t>
            </a:r>
            <a:r>
              <a:rPr lang="ko-KR" altLang="en-US" sz="1600" dirty="0"/>
              <a:t>직접 등록</a:t>
            </a:r>
            <a:endParaRPr lang="en-US" altLang="ko-KR" sz="1600" dirty="0"/>
          </a:p>
          <a:p>
            <a:pPr lvl="1"/>
            <a:r>
              <a:rPr lang="ko-KR" altLang="en-US" sz="1600" dirty="0"/>
              <a:t>등록일자</a:t>
            </a:r>
            <a:r>
              <a:rPr lang="en-US" altLang="ko-KR" sz="1600" dirty="0"/>
              <a:t>,</a:t>
            </a:r>
            <a:r>
              <a:rPr lang="ko-KR" altLang="en-US" sz="1600" dirty="0" err="1"/>
              <a:t>마지막으로물준날</a:t>
            </a:r>
            <a:endParaRPr lang="en-US" altLang="ko-KR" sz="1600" dirty="0"/>
          </a:p>
          <a:p>
            <a:pPr lvl="1"/>
            <a:r>
              <a:rPr lang="ko-KR" altLang="en-US" sz="1600" dirty="0"/>
              <a:t>적절한 햇빛</a:t>
            </a:r>
            <a:r>
              <a:rPr lang="en-US" altLang="ko-KR" sz="1600" dirty="0"/>
              <a:t>,</a:t>
            </a:r>
            <a:r>
              <a:rPr lang="ko-KR" altLang="en-US" sz="1600" dirty="0"/>
              <a:t>물</a:t>
            </a:r>
            <a:r>
              <a:rPr lang="en-US" altLang="ko-KR" sz="1600" dirty="0"/>
              <a:t>,</a:t>
            </a:r>
            <a:r>
              <a:rPr lang="ko-KR" altLang="en-US" sz="1600" dirty="0"/>
              <a:t>온도 및 관리 주기 </a:t>
            </a:r>
            <a:r>
              <a:rPr lang="en-US" altLang="ko-KR" sz="1600" dirty="0"/>
              <a:t># </a:t>
            </a:r>
            <a:r>
              <a:rPr lang="ko-KR" altLang="en-US" sz="1600" dirty="0"/>
              <a:t>기본값이 있지만 변경가능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최근 관리내역 </a:t>
            </a:r>
            <a:r>
              <a:rPr lang="en-US" altLang="ko-KR" sz="1600" dirty="0"/>
              <a:t># </a:t>
            </a:r>
            <a:r>
              <a:rPr lang="ko-KR" altLang="en-US" sz="1600" dirty="0"/>
              <a:t>자동 등록</a:t>
            </a:r>
            <a:endParaRPr lang="en-US" altLang="ko-KR" sz="1600" dirty="0"/>
          </a:p>
          <a:p>
            <a:r>
              <a:rPr lang="ko-KR" altLang="en-US" sz="2000" dirty="0" err="1"/>
              <a:t>식물별</a:t>
            </a:r>
            <a:r>
              <a:rPr lang="ko-KR" altLang="en-US" sz="2000" dirty="0"/>
              <a:t> 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 생성 후 </a:t>
            </a:r>
            <a:r>
              <a:rPr lang="ko-KR" altLang="en-US" sz="2000" dirty="0" err="1"/>
              <a:t>물줬다는</a:t>
            </a:r>
            <a:r>
              <a:rPr lang="ko-KR" altLang="en-US" sz="2000" dirty="0"/>
              <a:t> 확인을 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코드로 </a:t>
            </a:r>
            <a:r>
              <a:rPr lang="ko-KR" altLang="en-US" sz="2000" dirty="0" err="1"/>
              <a:t>직접함</a:t>
            </a:r>
            <a:endParaRPr lang="en-US" altLang="ko-KR" sz="2000" dirty="0"/>
          </a:p>
          <a:p>
            <a:r>
              <a:rPr lang="ko-KR" altLang="en-US" sz="2000" dirty="0"/>
              <a:t>식물관련 도구 및 가구장터</a:t>
            </a:r>
            <a:endParaRPr lang="en-US" altLang="ko-KR" sz="2000" dirty="0"/>
          </a:p>
          <a:p>
            <a:r>
              <a:rPr lang="ko-KR" altLang="en-US" sz="2000" dirty="0" err="1"/>
              <a:t>사용자들간에</a:t>
            </a:r>
            <a:r>
              <a:rPr lang="ko-KR" altLang="en-US" sz="2000" dirty="0"/>
              <a:t> 식물관리정보 공유 및 질의응답</a:t>
            </a:r>
            <a:endParaRPr lang="en-US" altLang="ko-KR" sz="20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82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Plantnote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구글 렌즈</a:t>
            </a:r>
            <a:r>
              <a:rPr lang="en-US" altLang="ko-KR" sz="2000" dirty="0"/>
              <a:t>’</a:t>
            </a:r>
            <a:r>
              <a:rPr lang="ko-KR" altLang="en-US" sz="2000" dirty="0"/>
              <a:t>로 식물 품종 확인하는 탭이 있음</a:t>
            </a:r>
            <a:endParaRPr lang="en-US" altLang="ko-KR" sz="2000" dirty="0"/>
          </a:p>
          <a:p>
            <a:r>
              <a:rPr lang="ko-KR" altLang="en-US" sz="2000" dirty="0"/>
              <a:t>다만 식물등록은 품종 리스트에서 직접 선택 </a:t>
            </a:r>
            <a:r>
              <a:rPr lang="en-US" altLang="ko-KR" sz="2000" dirty="0"/>
              <a:t>( </a:t>
            </a:r>
            <a:r>
              <a:rPr lang="ko-KR" altLang="en-US" sz="2000" dirty="0"/>
              <a:t>분류모델 </a:t>
            </a:r>
            <a:r>
              <a:rPr lang="ko-KR" altLang="en-US" sz="2000" dirty="0" err="1"/>
              <a:t>쓰지않음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식물 품종별이 아닌 과 별로 분류됨 </a:t>
            </a:r>
            <a:r>
              <a:rPr lang="en-US" altLang="ko-KR" sz="1600" dirty="0"/>
              <a:t>( </a:t>
            </a:r>
            <a:r>
              <a:rPr lang="ko-KR" altLang="en-US" sz="1600" dirty="0"/>
              <a:t>사용자가 추가가능 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/>
              <a:t>식물정보 </a:t>
            </a:r>
            <a:r>
              <a:rPr lang="en-US" altLang="ko-KR" sz="2000" dirty="0"/>
              <a:t>( </a:t>
            </a:r>
            <a:r>
              <a:rPr lang="ko-KR" altLang="en-US" sz="2000" dirty="0"/>
              <a:t>전부 사용자가 직접 등록 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식물 사진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마지막으로물준날</a:t>
            </a:r>
            <a:r>
              <a:rPr lang="en-US" altLang="ko-KR" sz="1600" dirty="0"/>
              <a:t>, </a:t>
            </a:r>
            <a:r>
              <a:rPr lang="ko-KR" altLang="en-US" sz="1600" dirty="0"/>
              <a:t>물주기</a:t>
            </a:r>
            <a:endParaRPr lang="en-US" altLang="ko-KR" sz="1600" dirty="0"/>
          </a:p>
          <a:p>
            <a:r>
              <a:rPr lang="ko-KR" altLang="en-US" sz="2000" dirty="0"/>
              <a:t>근처 식물가게 찾기</a:t>
            </a:r>
            <a:endParaRPr lang="en-US" altLang="ko-KR" sz="2000" dirty="0"/>
          </a:p>
          <a:p>
            <a:r>
              <a:rPr lang="ko-KR" altLang="en-US" sz="2000" dirty="0"/>
              <a:t>최근 식물 관련 기사 찾기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767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그로우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전화번호로 로그인</a:t>
            </a:r>
            <a:endParaRPr lang="en-US" altLang="ko-KR" sz="2000" dirty="0"/>
          </a:p>
          <a:p>
            <a:r>
              <a:rPr lang="ko-KR" altLang="en-US" sz="2000" dirty="0"/>
              <a:t>사진으로 식물 분류는 향후 추가 예정인 듯</a:t>
            </a:r>
            <a:endParaRPr lang="en-US" altLang="ko-KR" sz="2000" dirty="0"/>
          </a:p>
          <a:p>
            <a:r>
              <a:rPr lang="ko-KR" altLang="en-US" sz="2000" dirty="0"/>
              <a:t>식물등록은 품종 리스트에서 직접 선택</a:t>
            </a:r>
            <a:endParaRPr lang="en-US" altLang="ko-KR" sz="1200" dirty="0"/>
          </a:p>
          <a:p>
            <a:pPr lvl="1"/>
            <a:r>
              <a:rPr lang="ko-KR" altLang="en-US" sz="1600" dirty="0"/>
              <a:t>많이 등록한 인기 품종순서로 보여줌</a:t>
            </a:r>
            <a:endParaRPr lang="en-US" altLang="ko-KR" sz="1600" dirty="0"/>
          </a:p>
          <a:p>
            <a:r>
              <a:rPr lang="ko-KR" altLang="en-US" sz="2000" dirty="0"/>
              <a:t>식물정보 </a:t>
            </a:r>
            <a:r>
              <a:rPr lang="en-US" altLang="ko-KR" sz="2000" dirty="0"/>
              <a:t>( </a:t>
            </a:r>
            <a:r>
              <a:rPr lang="ko-KR" altLang="en-US" sz="2000" dirty="0"/>
              <a:t>회사내에 식물정보 데이터베이스가 있는듯 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조도</a:t>
            </a:r>
            <a:r>
              <a:rPr lang="en-US" altLang="ko-KR" sz="1600" dirty="0"/>
              <a:t>,</a:t>
            </a:r>
            <a:r>
              <a:rPr lang="ko-KR" altLang="en-US" sz="1600" dirty="0"/>
              <a:t>온도</a:t>
            </a:r>
            <a:r>
              <a:rPr lang="en-US" altLang="ko-KR" sz="1600" dirty="0"/>
              <a:t>,</a:t>
            </a:r>
            <a:r>
              <a:rPr lang="ko-KR" altLang="en-US" sz="1600" dirty="0"/>
              <a:t>습도</a:t>
            </a:r>
            <a:r>
              <a:rPr lang="en-US" altLang="ko-KR" sz="1600" dirty="0"/>
              <a:t>,</a:t>
            </a:r>
            <a:r>
              <a:rPr lang="ko-KR" altLang="en-US" sz="1600" dirty="0"/>
              <a:t>날씨</a:t>
            </a:r>
            <a:r>
              <a:rPr lang="en-US" altLang="ko-KR" sz="1600" dirty="0"/>
              <a:t>,</a:t>
            </a:r>
            <a:r>
              <a:rPr lang="ko-KR" altLang="en-US" sz="1600" dirty="0"/>
              <a:t>환기</a:t>
            </a:r>
            <a:r>
              <a:rPr lang="en-US" altLang="ko-KR" sz="1600" dirty="0"/>
              <a:t>,</a:t>
            </a:r>
            <a:r>
              <a:rPr lang="ko-KR" altLang="en-US" sz="1600" dirty="0"/>
              <a:t>가지치기 주기 및 정도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식물키울</a:t>
            </a:r>
            <a:r>
              <a:rPr lang="ko-KR" altLang="en-US" sz="1600" dirty="0"/>
              <a:t> 환경을 설문한 후 알맞은 관리정보 자동 세팅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 </a:t>
            </a:r>
            <a:r>
              <a:rPr lang="ko-KR" altLang="en-US" sz="1600" dirty="0"/>
              <a:t>마찬가지로 회사 데이터베이스 있는듯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 err="1"/>
              <a:t>식물별</a:t>
            </a:r>
            <a:r>
              <a:rPr lang="ko-KR" altLang="en-US" sz="1600" dirty="0"/>
              <a:t> 주의사항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식물별</a:t>
            </a:r>
            <a:r>
              <a:rPr lang="ko-KR" altLang="en-US" sz="1600" dirty="0"/>
              <a:t> 오픈채팅 링크</a:t>
            </a:r>
            <a:endParaRPr lang="en-US" altLang="ko-KR" sz="1600" dirty="0"/>
          </a:p>
          <a:p>
            <a:r>
              <a:rPr lang="ko-KR" altLang="en-US" sz="2000" dirty="0"/>
              <a:t>친구와 채팅 및 오픈채팅 기능</a:t>
            </a:r>
            <a:endParaRPr lang="en-US" altLang="ko-KR" sz="2000" dirty="0"/>
          </a:p>
          <a:p>
            <a:r>
              <a:rPr lang="en-US" altLang="ko-KR" sz="2000" dirty="0"/>
              <a:t>AI</a:t>
            </a:r>
            <a:r>
              <a:rPr lang="ko-KR" altLang="en-US" sz="2000" dirty="0"/>
              <a:t>를 통한 식물 상태 진단 기능 </a:t>
            </a:r>
            <a:r>
              <a:rPr lang="en-US" altLang="ko-KR" sz="2000" dirty="0"/>
              <a:t>( </a:t>
            </a:r>
            <a:r>
              <a:rPr lang="ko-KR" altLang="en-US" sz="2000" dirty="0"/>
              <a:t>잘 안됨 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5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7D24-70FC-655B-1EC8-3A87D0F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PlantIn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이메일 계정 생성 후 로그인</a:t>
            </a:r>
            <a:endParaRPr lang="en-US" altLang="ko-KR" sz="2000" dirty="0"/>
          </a:p>
          <a:p>
            <a:r>
              <a:rPr lang="ko-KR" altLang="en-US" sz="2000" dirty="0"/>
              <a:t>식물 사진을 촬영 혹은 업로드하면 사진과 비슷한 식물들을 안내한다</a:t>
            </a:r>
            <a:endParaRPr lang="en-US" altLang="ko-KR" sz="2000" dirty="0"/>
          </a:p>
          <a:p>
            <a:r>
              <a:rPr lang="ko-KR" altLang="en-US" sz="2000" dirty="0"/>
              <a:t>사용자가 그 중에서 선택하고</a:t>
            </a:r>
            <a:r>
              <a:rPr lang="en-US" altLang="ko-KR" sz="2000" dirty="0"/>
              <a:t>, </a:t>
            </a:r>
            <a:r>
              <a:rPr lang="ko-KR" altLang="en-US" sz="2000" dirty="0"/>
              <a:t>분류기 성능의 만족도에 대해 응답한다</a:t>
            </a:r>
            <a:endParaRPr lang="en-US" altLang="ko-KR" sz="2000" dirty="0"/>
          </a:p>
          <a:p>
            <a:r>
              <a:rPr lang="ko-KR" altLang="en-US" sz="2000" dirty="0"/>
              <a:t>식물 분류 화면에서 구글 아이콘이 표시되지 </a:t>
            </a:r>
            <a:r>
              <a:rPr lang="ko-KR" altLang="en-US" sz="2000" dirty="0" err="1"/>
              <a:t>않는걸</a:t>
            </a:r>
            <a:r>
              <a:rPr lang="ko-KR" altLang="en-US" sz="2000" dirty="0"/>
              <a:t> 보면 회사가 분류모델을 제작한 듯 하다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0344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30AE8-CBB1-EB9F-1616-181F87A1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개인이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ko-KR" altLang="en-US" sz="2000" dirty="0"/>
              <a:t>활용하여 식물 분류 및 식물 진단 </a:t>
            </a:r>
            <a:r>
              <a:rPr lang="en-US" altLang="ko-KR" sz="2000" dirty="0"/>
              <a:t>ai</a:t>
            </a:r>
            <a:r>
              <a:rPr lang="ko-KR" altLang="en-US" sz="2000" dirty="0"/>
              <a:t>를 만들었다는 기사들이 있지만 해당 코드는 확인 못 해봄</a:t>
            </a:r>
            <a:endParaRPr lang="en-US" altLang="ko-KR" sz="2000" dirty="0"/>
          </a:p>
          <a:p>
            <a:r>
              <a:rPr lang="ko-KR" altLang="en-US" sz="2000" dirty="0"/>
              <a:t>국내에서도 성균관대 교수가 제작한 모델을 활용한 </a:t>
            </a:r>
            <a:r>
              <a:rPr lang="ko-KR" altLang="en-US" sz="2000" dirty="0" err="1"/>
              <a:t>왓캠</a:t>
            </a:r>
            <a:r>
              <a:rPr lang="ko-KR" altLang="en-US" sz="2000" dirty="0"/>
              <a:t> 이라는 </a:t>
            </a:r>
            <a:r>
              <a:rPr lang="ko-KR" altLang="en-US" sz="2000" dirty="0" err="1"/>
              <a:t>앱이있다는</a:t>
            </a:r>
            <a:r>
              <a:rPr lang="ko-KR" altLang="en-US" sz="2000" dirty="0"/>
              <a:t> 기사를 확인했지만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플레이스토어에서 검색하면 다른 식물 </a:t>
            </a:r>
            <a:r>
              <a:rPr lang="ko-KR" altLang="en-US" sz="2000"/>
              <a:t>분류 앱들만 </a:t>
            </a:r>
            <a:r>
              <a:rPr lang="ko-KR" altLang="en-US" sz="2000" dirty="0"/>
              <a:t>나온다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식물 분류기는 구글렌즈를 쓰거나 회사에서 제작한 모델을 쓰는듯 하고</a:t>
            </a:r>
            <a:endParaRPr lang="en-US" altLang="ko-KR" sz="2000" dirty="0"/>
          </a:p>
          <a:p>
            <a:r>
              <a:rPr lang="ko-KR" altLang="en-US" sz="2000" dirty="0"/>
              <a:t>식물 정보는 대부분이 회사내 데이터베이스를 </a:t>
            </a:r>
            <a:r>
              <a:rPr lang="ko-KR" altLang="en-US" sz="2000" dirty="0" err="1"/>
              <a:t>구축해둔듯</a:t>
            </a:r>
            <a:r>
              <a:rPr lang="ko-KR" altLang="en-US" sz="2000" dirty="0"/>
              <a:t> 하다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37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1C22-35BC-BD22-E401-3290DB55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식물 분류기</a:t>
            </a:r>
          </a:p>
        </p:txBody>
      </p:sp>
    </p:spTree>
    <p:extLst>
      <p:ext uri="{BB962C8B-B14F-4D97-AF65-F5344CB8AC3E}">
        <p14:creationId xmlns:p14="http://schemas.microsoft.com/office/powerpoint/2010/main" val="384415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BAAB-C5A6-C791-4DBE-11D46B5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Plant.id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967F0-52A8-6AA0-190A-3B9BA061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https://web.plant.id/plant-identification-api/</a:t>
            </a:r>
            <a:endParaRPr lang="en-US" altLang="ko-KR" dirty="0"/>
          </a:p>
          <a:p>
            <a:r>
              <a:rPr lang="ko-KR" altLang="en-US" dirty="0"/>
              <a:t>식물관리 프로그램 및 제품 제작 회사</a:t>
            </a:r>
            <a:endParaRPr lang="en-US" altLang="ko-KR" dirty="0"/>
          </a:p>
          <a:p>
            <a:r>
              <a:rPr lang="ko-KR" altLang="en-US" dirty="0"/>
              <a:t>자체제작 식물 분류 모델 </a:t>
            </a:r>
            <a:r>
              <a:rPr lang="en-US" altLang="ko-KR" dirty="0" err="1"/>
              <a:t>api</a:t>
            </a:r>
            <a:r>
              <a:rPr lang="ko-KR" altLang="en-US" dirty="0"/>
              <a:t>로 제공</a:t>
            </a:r>
            <a:endParaRPr lang="en-US" altLang="ko-KR" dirty="0"/>
          </a:p>
          <a:p>
            <a:r>
              <a:rPr lang="en-US" altLang="ko-KR" dirty="0"/>
              <a:t>12050</a:t>
            </a:r>
            <a:r>
              <a:rPr lang="ko-KR" altLang="en-US" dirty="0"/>
              <a:t>종 분류 </a:t>
            </a:r>
            <a:r>
              <a:rPr lang="en-US" altLang="ko-KR" dirty="0"/>
              <a:t>( accuracy</a:t>
            </a:r>
            <a:r>
              <a:rPr lang="ko-KR" altLang="en-US" dirty="0"/>
              <a:t> </a:t>
            </a:r>
            <a:r>
              <a:rPr lang="en-US" altLang="ko-KR" dirty="0"/>
              <a:t>87.2% )</a:t>
            </a:r>
          </a:p>
          <a:p>
            <a:r>
              <a:rPr lang="en-US" altLang="ko-KR" dirty="0"/>
              <a:t>Request </a:t>
            </a:r>
            <a:r>
              <a:rPr lang="ko-KR" altLang="en-US" dirty="0"/>
              <a:t>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Response</a:t>
            </a:r>
            <a:r>
              <a:rPr lang="ko-KR" altLang="en-US" dirty="0"/>
              <a:t> 정확도 </a:t>
            </a:r>
            <a:r>
              <a:rPr lang="ko-KR" altLang="en-US" dirty="0" err="1"/>
              <a:t>높은순으로</a:t>
            </a:r>
            <a:r>
              <a:rPr lang="ko-KR" altLang="en-US" dirty="0"/>
              <a:t> 식물 종 리스트</a:t>
            </a:r>
            <a:endParaRPr lang="en-US" altLang="ko-KR" dirty="0"/>
          </a:p>
          <a:p>
            <a:r>
              <a:rPr lang="ko-KR" altLang="en-US" dirty="0"/>
              <a:t>건당 </a:t>
            </a:r>
            <a:r>
              <a:rPr lang="en-US" altLang="ko-KR" dirty="0"/>
              <a:t>0.05</a:t>
            </a:r>
            <a:r>
              <a:rPr lang="ko-KR" altLang="en-US" dirty="0"/>
              <a:t>유로 </a:t>
            </a:r>
            <a:r>
              <a:rPr lang="en-US" altLang="ko-KR" dirty="0"/>
              <a:t>= 66.90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확인필요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식물 건강체크 기능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자세한 사항은 앱에서 테스트시 확인 </a:t>
            </a:r>
            <a:r>
              <a:rPr lang="ko-KR" altLang="en-US" dirty="0" err="1"/>
              <a:t>가능할듯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BAAB-C5A6-C791-4DBE-11D46B5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Plant.id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C9915-3E91-1ABA-33D3-2BED993E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955" y="476672"/>
            <a:ext cx="3219450" cy="3143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A93037-FB73-4146-D85D-57B78366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9" y="0"/>
            <a:ext cx="68497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4EB48-A4EF-7C3D-1E0F-DEE61BD4A271}"/>
              </a:ext>
            </a:extLst>
          </p:cNvPr>
          <p:cNvSpPr txBox="1"/>
          <p:nvPr/>
        </p:nvSpPr>
        <p:spPr>
          <a:xfrm>
            <a:off x="498442" y="38219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5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BAAB-C5A6-C791-4DBE-11D46B50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Cloud Vision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967F0-52A8-6AA0-190A-3B9BA061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분류라벨 중 꽃</a:t>
            </a:r>
            <a:r>
              <a:rPr lang="en-US" altLang="ko-KR" dirty="0"/>
              <a:t>,</a:t>
            </a:r>
            <a:r>
              <a:rPr lang="ko-KR" altLang="en-US" dirty="0"/>
              <a:t>식물이 있긴 하지만 무슨 꽃인지 까지 구별해주는 기능은 </a:t>
            </a: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 err="1"/>
              <a:t>apk,web</a:t>
            </a:r>
            <a:r>
              <a:rPr lang="ko-KR" altLang="en-US" dirty="0"/>
              <a:t>에서만 작동</a:t>
            </a:r>
            <a:endParaRPr lang="en-US" altLang="ko-KR" dirty="0"/>
          </a:p>
          <a:p>
            <a:r>
              <a:rPr lang="ko-KR" altLang="en-US" dirty="0"/>
              <a:t>유료결제로 사용하더라도 식물분류까지는 불가능 </a:t>
            </a:r>
            <a:r>
              <a:rPr lang="ko-KR" altLang="en-US" dirty="0" err="1"/>
              <a:t>한듯</a:t>
            </a:r>
            <a:r>
              <a:rPr lang="ko-KR" altLang="en-US" dirty="0"/>
              <a:t>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87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40B0-DD8D-541A-CF6C-533BB1A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Mock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249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1C22-35BC-BD22-E401-3290DB55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식물 상세정보 </a:t>
            </a:r>
            <a:r>
              <a:rPr lang="en-US" altLang="ko-KR" dirty="0"/>
              <a:t>19~page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8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09A7-780A-BAD1-4396-1A3BDE39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산림청</a:t>
            </a:r>
            <a:r>
              <a:rPr lang="en-US" altLang="ko-KR" dirty="0"/>
              <a:t>(</a:t>
            </a:r>
            <a:r>
              <a:rPr lang="ko-KR" altLang="en-US" dirty="0" err="1"/>
              <a:t>숲에사는</a:t>
            </a:r>
            <a:r>
              <a:rPr lang="ko-KR" altLang="en-US" dirty="0"/>
              <a:t> 식물정보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D6A9B-2301-037D-85CD-49FC6DFD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https://www.forest.go.kr/kfsweb/opda/dataMng/pblicDataView.do?pblicDataId=PBD0000057&amp;tabs=3&amp;mn=NKFS_06_08_02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Request (</a:t>
            </a:r>
            <a:r>
              <a:rPr lang="ko-KR" altLang="en-US" sz="2000" dirty="0"/>
              <a:t>인증</a:t>
            </a:r>
            <a:r>
              <a:rPr lang="en-US" altLang="ko-KR" sz="2000" dirty="0"/>
              <a:t>key,</a:t>
            </a:r>
            <a:r>
              <a:rPr lang="ko-KR" altLang="en-US" sz="2000" dirty="0" err="1"/>
              <a:t>식물명</a:t>
            </a:r>
            <a:r>
              <a:rPr lang="en-US" altLang="ko-KR" sz="2000" dirty="0"/>
              <a:t>,</a:t>
            </a:r>
            <a:r>
              <a:rPr lang="ko-KR" altLang="en-US" sz="2000" dirty="0"/>
              <a:t>페이지번호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표시항목수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Response(</a:t>
            </a:r>
            <a:r>
              <a:rPr lang="ko-KR" altLang="en-US" sz="2000" dirty="0" err="1"/>
              <a:t>식물명</a:t>
            </a:r>
            <a:r>
              <a:rPr lang="en-US" altLang="ko-KR" sz="2000" dirty="0"/>
              <a:t>,</a:t>
            </a:r>
            <a:r>
              <a:rPr lang="ko-KR" altLang="en-US" sz="2000" dirty="0"/>
              <a:t>영문명</a:t>
            </a:r>
            <a:r>
              <a:rPr lang="en-US" altLang="ko-KR" sz="2000" dirty="0"/>
              <a:t>,</a:t>
            </a:r>
            <a:r>
              <a:rPr lang="ko-KR" altLang="en-US" sz="2000" dirty="0"/>
              <a:t>학명</a:t>
            </a:r>
            <a:r>
              <a:rPr lang="en-US" altLang="ko-KR" sz="2000" dirty="0"/>
              <a:t>,</a:t>
            </a:r>
            <a:r>
              <a:rPr lang="ko-KR" altLang="en-US" sz="2000" dirty="0"/>
              <a:t>안내</a:t>
            </a:r>
            <a:r>
              <a:rPr lang="en-US" altLang="ko-KR" sz="2000" dirty="0"/>
              <a:t>,</a:t>
            </a:r>
            <a:r>
              <a:rPr lang="ko-KR" altLang="en-US" sz="2000" dirty="0"/>
              <a:t>서식장소</a:t>
            </a:r>
            <a:r>
              <a:rPr lang="en-US" altLang="ko-KR" sz="2000" dirty="0"/>
              <a:t>,</a:t>
            </a:r>
            <a:r>
              <a:rPr lang="ko-KR" altLang="en-US" sz="2000" dirty="0"/>
              <a:t>식물자료제공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40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09EEB04-5426-97D7-00A2-B5BF5F980ED9}"/>
              </a:ext>
            </a:extLst>
          </p:cNvPr>
          <p:cNvSpPr/>
          <p:nvPr/>
        </p:nvSpPr>
        <p:spPr>
          <a:xfrm>
            <a:off x="5815920" y="11493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   로그인 페이지 </a:t>
            </a:r>
            <a:r>
              <a:rPr lang="en-US" altLang="ko-KR" sz="1600" dirty="0"/>
              <a:t>( </a:t>
            </a:r>
            <a:r>
              <a:rPr lang="ko-KR" altLang="en-US" sz="1600" dirty="0"/>
              <a:t>첫 실행 </a:t>
            </a:r>
            <a:r>
              <a:rPr lang="en-US" altLang="ko-KR" sz="1600" dirty="0"/>
              <a:t>)                                      </a:t>
            </a:r>
            <a:r>
              <a:rPr lang="ko-KR" altLang="en-US" sz="1600" dirty="0"/>
              <a:t>회원가입 페이지 </a:t>
            </a:r>
            <a:r>
              <a:rPr lang="en-US" altLang="ko-KR" sz="1600" dirty="0"/>
              <a:t>( </a:t>
            </a:r>
            <a:r>
              <a:rPr lang="ko-KR" altLang="en-US" sz="1600" dirty="0"/>
              <a:t>간이 계정 사용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A7634-8E6E-758E-571E-9840CD0409C5}"/>
              </a:ext>
            </a:extLst>
          </p:cNvPr>
          <p:cNvSpPr/>
          <p:nvPr/>
        </p:nvSpPr>
        <p:spPr>
          <a:xfrm>
            <a:off x="776536" y="11607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B17F1-BCC0-0359-9F57-30DE8699F0E3}"/>
              </a:ext>
            </a:extLst>
          </p:cNvPr>
          <p:cNvSpPr txBox="1"/>
          <p:nvPr/>
        </p:nvSpPr>
        <p:spPr>
          <a:xfrm>
            <a:off x="5997116" y="14661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8466A-CDF8-A540-2B82-AE7A7FEE1DA8}"/>
              </a:ext>
            </a:extLst>
          </p:cNvPr>
          <p:cNvSpPr txBox="1"/>
          <p:nvPr/>
        </p:nvSpPr>
        <p:spPr>
          <a:xfrm>
            <a:off x="6067948" y="2521525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전화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인증 번호 입력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 번호 확인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닉네임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946EA-C008-830B-8743-548BD47EDB3C}"/>
              </a:ext>
            </a:extLst>
          </p:cNvPr>
          <p:cNvSpPr txBox="1"/>
          <p:nvPr/>
        </p:nvSpPr>
        <p:spPr>
          <a:xfrm>
            <a:off x="1081004" y="3182779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패스워드찾기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F6BF-C9AE-B8ED-344E-F8CBDD8BE54E}"/>
              </a:ext>
            </a:extLst>
          </p:cNvPr>
          <p:cNvSpPr txBox="1"/>
          <p:nvPr/>
        </p:nvSpPr>
        <p:spPr>
          <a:xfrm>
            <a:off x="1072952" y="2573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전화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 번호 입력</a:t>
            </a:r>
          </a:p>
          <a:p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FA973-3317-E9DC-A280-6F2EFEBF3826}"/>
              </a:ext>
            </a:extLst>
          </p:cNvPr>
          <p:cNvSpPr/>
          <p:nvPr/>
        </p:nvSpPr>
        <p:spPr>
          <a:xfrm>
            <a:off x="7329264" y="2573288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31F7-B154-F65D-EE49-26984B082AEF}"/>
              </a:ext>
            </a:extLst>
          </p:cNvPr>
          <p:cNvSpPr/>
          <p:nvPr/>
        </p:nvSpPr>
        <p:spPr>
          <a:xfrm>
            <a:off x="6177136" y="429309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계정 생성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25F00-A281-5FCB-D33B-168C045DE2F6}"/>
              </a:ext>
            </a:extLst>
          </p:cNvPr>
          <p:cNvSpPr txBox="1"/>
          <p:nvPr/>
        </p:nvSpPr>
        <p:spPr>
          <a:xfrm>
            <a:off x="1074128" y="15156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CEC80-8146-6858-67E2-06A71C3EAAB0}"/>
              </a:ext>
            </a:extLst>
          </p:cNvPr>
          <p:cNvSpPr/>
          <p:nvPr/>
        </p:nvSpPr>
        <p:spPr>
          <a:xfrm>
            <a:off x="7329264" y="2844723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41F971-E243-B32E-E4C9-CA24624A76B2}"/>
              </a:ext>
            </a:extLst>
          </p:cNvPr>
          <p:cNvSpPr/>
          <p:nvPr/>
        </p:nvSpPr>
        <p:spPr>
          <a:xfrm>
            <a:off x="1169212" y="3998853"/>
            <a:ext cx="641824" cy="210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1577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09EEB04-5426-97D7-00A2-B5BF5F980ED9}"/>
              </a:ext>
            </a:extLst>
          </p:cNvPr>
          <p:cNvSpPr/>
          <p:nvPr/>
        </p:nvSpPr>
        <p:spPr>
          <a:xfrm>
            <a:off x="5815920" y="11493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   비밀번호 찾기 페이지                                          비밀번호 변경 페이지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A7634-8E6E-758E-571E-9840CD0409C5}"/>
              </a:ext>
            </a:extLst>
          </p:cNvPr>
          <p:cNvSpPr/>
          <p:nvPr/>
        </p:nvSpPr>
        <p:spPr>
          <a:xfrm>
            <a:off x="776536" y="11607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B17F1-BCC0-0359-9F57-30DE8699F0E3}"/>
              </a:ext>
            </a:extLst>
          </p:cNvPr>
          <p:cNvSpPr txBox="1"/>
          <p:nvPr/>
        </p:nvSpPr>
        <p:spPr>
          <a:xfrm>
            <a:off x="5997116" y="14661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비밀번호 변경</a:t>
            </a:r>
            <a:r>
              <a:rPr lang="ko-KR" altLang="en-US" dirty="0"/>
              <a:t>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8466A-CDF8-A540-2B82-AE7A7FEE1DA8}"/>
              </a:ext>
            </a:extLst>
          </p:cNvPr>
          <p:cNvSpPr txBox="1"/>
          <p:nvPr/>
        </p:nvSpPr>
        <p:spPr>
          <a:xfrm>
            <a:off x="6067948" y="2521525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변경 비밀번호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변경 비밀번호 확인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F6BF-C9AE-B8ED-344E-F8CBDD8BE54E}"/>
              </a:ext>
            </a:extLst>
          </p:cNvPr>
          <p:cNvSpPr txBox="1"/>
          <p:nvPr/>
        </p:nvSpPr>
        <p:spPr>
          <a:xfrm>
            <a:off x="1072952" y="2573288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전화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인증 번호 입력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FA973-3317-E9DC-A280-6F2EFEBF3826}"/>
              </a:ext>
            </a:extLst>
          </p:cNvPr>
          <p:cNvSpPr/>
          <p:nvPr/>
        </p:nvSpPr>
        <p:spPr>
          <a:xfrm>
            <a:off x="2253424" y="2610075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31F7-B154-F65D-EE49-26984B082AEF}"/>
              </a:ext>
            </a:extLst>
          </p:cNvPr>
          <p:cNvSpPr/>
          <p:nvPr/>
        </p:nvSpPr>
        <p:spPr>
          <a:xfrm>
            <a:off x="6177136" y="393305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25F00-A281-5FCB-D33B-168C045DE2F6}"/>
              </a:ext>
            </a:extLst>
          </p:cNvPr>
          <p:cNvSpPr txBox="1"/>
          <p:nvPr/>
        </p:nvSpPr>
        <p:spPr>
          <a:xfrm>
            <a:off x="1074128" y="15156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찾기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23187-BCD0-3CF0-AA92-AC4D223C0E4C}"/>
              </a:ext>
            </a:extLst>
          </p:cNvPr>
          <p:cNvSpPr/>
          <p:nvPr/>
        </p:nvSpPr>
        <p:spPr>
          <a:xfrm>
            <a:off x="2249468" y="2911039"/>
            <a:ext cx="470580" cy="17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87520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메인 페이지                                                       꽃 상세 정보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A7634-8E6E-758E-571E-9840CD0409C5}"/>
              </a:ext>
            </a:extLst>
          </p:cNvPr>
          <p:cNvSpPr/>
          <p:nvPr/>
        </p:nvSpPr>
        <p:spPr>
          <a:xfrm>
            <a:off x="776536" y="11607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F6BF-C9AE-B8ED-344E-F8CBDD8BE54E}"/>
              </a:ext>
            </a:extLst>
          </p:cNvPr>
          <p:cNvSpPr txBox="1"/>
          <p:nvPr/>
        </p:nvSpPr>
        <p:spPr>
          <a:xfrm>
            <a:off x="965804" y="1757273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 식물 리스트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77B98-9853-EF61-D113-4FC7433DEC29}"/>
              </a:ext>
            </a:extLst>
          </p:cNvPr>
          <p:cNvSpPr txBox="1"/>
          <p:nvPr/>
        </p:nvSpPr>
        <p:spPr>
          <a:xfrm>
            <a:off x="921728" y="13359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닉네임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286DFF-A89D-88FD-AB07-32CA8F61A770}"/>
              </a:ext>
            </a:extLst>
          </p:cNvPr>
          <p:cNvSpPr/>
          <p:nvPr/>
        </p:nvSpPr>
        <p:spPr>
          <a:xfrm>
            <a:off x="776536" y="2109938"/>
            <a:ext cx="3168352" cy="67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5607-837D-DC3F-3FE6-A9528CE42EF8}"/>
              </a:ext>
            </a:extLst>
          </p:cNvPr>
          <p:cNvSpPr/>
          <p:nvPr/>
        </p:nvSpPr>
        <p:spPr>
          <a:xfrm>
            <a:off x="776536" y="2819915"/>
            <a:ext cx="3168352" cy="67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417532-43EF-8EA7-53E8-1C0D4099BD85}"/>
              </a:ext>
            </a:extLst>
          </p:cNvPr>
          <p:cNvSpPr/>
          <p:nvPr/>
        </p:nvSpPr>
        <p:spPr>
          <a:xfrm>
            <a:off x="776536" y="3529892"/>
            <a:ext cx="3168352" cy="67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40C76-4AF0-964C-FFC6-C0D4A4EE2421}"/>
              </a:ext>
            </a:extLst>
          </p:cNvPr>
          <p:cNvSpPr/>
          <p:nvPr/>
        </p:nvSpPr>
        <p:spPr>
          <a:xfrm>
            <a:off x="2731176" y="175664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추가 등록</a:t>
            </a:r>
            <a:r>
              <a:rPr lang="en-US" altLang="ko-KR" sz="1000" dirty="0"/>
              <a:t>(+)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D886B8-FCDD-4DD7-DBE3-A50D2CD08BFA}"/>
              </a:ext>
            </a:extLst>
          </p:cNvPr>
          <p:cNvSpPr/>
          <p:nvPr/>
        </p:nvSpPr>
        <p:spPr>
          <a:xfrm>
            <a:off x="5815920" y="1149348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C248D-2D6F-BD9E-2820-1D1DC7A9F3D0}"/>
              </a:ext>
            </a:extLst>
          </p:cNvPr>
          <p:cNvSpPr txBox="1"/>
          <p:nvPr/>
        </p:nvSpPr>
        <p:spPr>
          <a:xfrm>
            <a:off x="5961112" y="13359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꽃 상세 정보 </a:t>
            </a:r>
            <a:r>
              <a:rPr lang="ko-KR" altLang="en-US" dirty="0"/>
              <a:t>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115797-0F02-B580-7A53-2917289D8CFB}"/>
              </a:ext>
            </a:extLst>
          </p:cNvPr>
          <p:cNvSpPr txBox="1"/>
          <p:nvPr/>
        </p:nvSpPr>
        <p:spPr>
          <a:xfrm>
            <a:off x="6067948" y="3285195"/>
            <a:ext cx="2664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꽃 등록 일자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마지막으로 물 준 날</a:t>
            </a:r>
            <a:r>
              <a:rPr lang="en-US" altLang="ko-KR" sz="1000" dirty="0"/>
              <a:t>/ </a:t>
            </a:r>
            <a:r>
              <a:rPr lang="ko-KR" altLang="en-US" sz="1000" dirty="0"/>
              <a:t>이 다음에 물 주는 날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물 주는 주기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권장 조도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서식지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등등</a:t>
            </a:r>
            <a:endParaRPr lang="en-US" altLang="ko-KR" sz="1000" dirty="0"/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키우는 난이도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FD1439-FAD7-E3B2-6D41-6756C6682D47}"/>
              </a:ext>
            </a:extLst>
          </p:cNvPr>
          <p:cNvSpPr/>
          <p:nvPr/>
        </p:nvSpPr>
        <p:spPr>
          <a:xfrm>
            <a:off x="6035930" y="1752875"/>
            <a:ext cx="2728332" cy="143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찍은 꽃 사진</a:t>
            </a:r>
          </a:p>
        </p:txBody>
      </p:sp>
    </p:spTree>
    <p:extLst>
      <p:ext uri="{BB962C8B-B14F-4D97-AF65-F5344CB8AC3E}">
        <p14:creationId xmlns:p14="http://schemas.microsoft.com/office/powerpoint/2010/main" val="12671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꽃 추가 등록 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77789-BD04-2377-94A8-4B37142E7ED1}"/>
              </a:ext>
            </a:extLst>
          </p:cNvPr>
          <p:cNvSpPr/>
          <p:nvPr/>
        </p:nvSpPr>
        <p:spPr>
          <a:xfrm>
            <a:off x="495300" y="1268760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35F64B-1EF5-1844-A407-21691B059A54}"/>
              </a:ext>
            </a:extLst>
          </p:cNvPr>
          <p:cNvSpPr txBox="1"/>
          <p:nvPr/>
        </p:nvSpPr>
        <p:spPr>
          <a:xfrm>
            <a:off x="640492" y="1455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꽃 추가 등록 </a:t>
            </a:r>
            <a:r>
              <a:rPr lang="ko-KR" altLang="en-US" dirty="0"/>
              <a:t>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7D38A2-29FD-9BB5-B1A8-BA72C0AB56AF}"/>
              </a:ext>
            </a:extLst>
          </p:cNvPr>
          <p:cNvSpPr/>
          <p:nvPr/>
        </p:nvSpPr>
        <p:spPr>
          <a:xfrm>
            <a:off x="712500" y="1964236"/>
            <a:ext cx="2736304" cy="287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꽃 사진을 업로드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6073FB-08A9-6514-ACB2-2BA714C7CA4F}"/>
              </a:ext>
            </a:extLst>
          </p:cNvPr>
          <p:cNvSpPr/>
          <p:nvPr/>
        </p:nvSpPr>
        <p:spPr>
          <a:xfrm>
            <a:off x="3361244" y="2396284"/>
            <a:ext cx="2448272" cy="1395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찍기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갤러리에서 고르기</a:t>
            </a:r>
          </a:p>
        </p:txBody>
      </p:sp>
      <p:pic>
        <p:nvPicPr>
          <p:cNvPr id="4" name="그래픽 3" descr="카메라 윤곽선">
            <a:extLst>
              <a:ext uri="{FF2B5EF4-FFF2-40B4-BE49-F238E27FC236}">
                <a16:creationId xmlns:a16="http://schemas.microsoft.com/office/drawing/2014/main" id="{55764D39-BCE3-C340-D3D6-A5411AB1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290" y="5059395"/>
            <a:ext cx="472372" cy="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꽃 분류 확인 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77789-BD04-2377-94A8-4B37142E7ED1}"/>
              </a:ext>
            </a:extLst>
          </p:cNvPr>
          <p:cNvSpPr/>
          <p:nvPr/>
        </p:nvSpPr>
        <p:spPr>
          <a:xfrm>
            <a:off x="495300" y="1268760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673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85E15-07FF-51A4-64B7-6E150297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32657"/>
            <a:ext cx="8915400" cy="579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꽃 정보 확인 페이지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FFCE55-AB5B-95D0-F7F7-C9F9ABB3FAFD}"/>
              </a:ext>
            </a:extLst>
          </p:cNvPr>
          <p:cNvSpPr/>
          <p:nvPr/>
        </p:nvSpPr>
        <p:spPr>
          <a:xfrm>
            <a:off x="560512" y="1268760"/>
            <a:ext cx="3168352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89BD79-5493-166C-98B6-CD2C9017AB92}"/>
              </a:ext>
            </a:extLst>
          </p:cNvPr>
          <p:cNvSpPr txBox="1"/>
          <p:nvPr/>
        </p:nvSpPr>
        <p:spPr>
          <a:xfrm>
            <a:off x="705704" y="14553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꽃 정보 확인 </a:t>
            </a:r>
            <a:r>
              <a:rPr lang="ko-KR" altLang="en-US" dirty="0"/>
              <a:t>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DCD84-71EF-C656-D5E6-391C63C970A7}"/>
              </a:ext>
            </a:extLst>
          </p:cNvPr>
          <p:cNvSpPr/>
          <p:nvPr/>
        </p:nvSpPr>
        <p:spPr>
          <a:xfrm>
            <a:off x="705704" y="527660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꽃 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60AA18-13A1-46A6-9B36-1B575937F295}"/>
              </a:ext>
            </a:extLst>
          </p:cNvPr>
          <p:cNvSpPr/>
          <p:nvPr/>
        </p:nvSpPr>
        <p:spPr>
          <a:xfrm>
            <a:off x="777712" y="1964236"/>
            <a:ext cx="2728332" cy="143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찍은 꽃 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AA7EA-1DEC-904F-65D4-1FE99A9323CB}"/>
              </a:ext>
            </a:extLst>
          </p:cNvPr>
          <p:cNvSpPr txBox="1"/>
          <p:nvPr/>
        </p:nvSpPr>
        <p:spPr>
          <a:xfrm>
            <a:off x="705704" y="353701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꽃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물 주는 주기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권장 조도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서식지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등등</a:t>
            </a:r>
            <a:endParaRPr lang="en-US" altLang="ko-KR" sz="1000" dirty="0"/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r>
              <a:rPr lang="en-US" altLang="ko-KR" sz="1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키우는 난이도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687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40B0-DD8D-541A-CF6C-533BB1AD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UML(Sequence Diagram)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B5A8E0-B536-28CD-5E18-468E96DF0BFE}"/>
              </a:ext>
            </a:extLst>
          </p:cNvPr>
          <p:cNvSpPr/>
          <p:nvPr/>
        </p:nvSpPr>
        <p:spPr>
          <a:xfrm>
            <a:off x="200472" y="1340768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6B5369-306A-AA3C-8573-AAA6D05BB5C2}"/>
              </a:ext>
            </a:extLst>
          </p:cNvPr>
          <p:cNvSpPr/>
          <p:nvPr/>
        </p:nvSpPr>
        <p:spPr>
          <a:xfrm>
            <a:off x="2720752" y="1338476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안드로이드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7B4821-C762-D438-0694-397BFEBFC596}"/>
              </a:ext>
            </a:extLst>
          </p:cNvPr>
          <p:cNvSpPr/>
          <p:nvPr/>
        </p:nvSpPr>
        <p:spPr>
          <a:xfrm>
            <a:off x="4420122" y="1338476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EA52FF-9B82-A2B6-5E0B-DCD9336E1DD3}"/>
              </a:ext>
            </a:extLst>
          </p:cNvPr>
          <p:cNvSpPr/>
          <p:nvPr/>
        </p:nvSpPr>
        <p:spPr>
          <a:xfrm>
            <a:off x="8650171" y="1338476"/>
            <a:ext cx="1152128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포털사이트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BAE709-3D93-3932-B6E5-C113ABF8C01D}"/>
              </a:ext>
            </a:extLst>
          </p:cNvPr>
          <p:cNvCxnSpPr>
            <a:cxnSpLocks/>
          </p:cNvCxnSpPr>
          <p:nvPr/>
        </p:nvCxnSpPr>
        <p:spPr>
          <a:xfrm flipH="1">
            <a:off x="9226235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30629A-C7F6-8400-825F-432E0CFAF6E6}"/>
              </a:ext>
            </a:extLst>
          </p:cNvPr>
          <p:cNvCxnSpPr>
            <a:cxnSpLocks/>
          </p:cNvCxnSpPr>
          <p:nvPr/>
        </p:nvCxnSpPr>
        <p:spPr>
          <a:xfrm flipH="1">
            <a:off x="4962753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D27AB8-A645-126B-1400-8A730BEC4B09}"/>
              </a:ext>
            </a:extLst>
          </p:cNvPr>
          <p:cNvCxnSpPr>
            <a:cxnSpLocks/>
          </p:cNvCxnSpPr>
          <p:nvPr/>
        </p:nvCxnSpPr>
        <p:spPr>
          <a:xfrm flipH="1">
            <a:off x="3267438" y="1735455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492A4-B720-4719-87A2-48E9E527FA96}"/>
              </a:ext>
            </a:extLst>
          </p:cNvPr>
          <p:cNvCxnSpPr>
            <a:cxnSpLocks/>
          </p:cNvCxnSpPr>
          <p:nvPr/>
        </p:nvCxnSpPr>
        <p:spPr>
          <a:xfrm flipH="1">
            <a:off x="731822" y="1704841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6439E8-26D6-F3F3-466E-37C993211AD0}"/>
              </a:ext>
            </a:extLst>
          </p:cNvPr>
          <p:cNvCxnSpPr>
            <a:cxnSpLocks/>
          </p:cNvCxnSpPr>
          <p:nvPr/>
        </p:nvCxnSpPr>
        <p:spPr>
          <a:xfrm>
            <a:off x="753134" y="2204864"/>
            <a:ext cx="24044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E092F8-A5B3-B2AC-2121-865BAC4A4134}"/>
              </a:ext>
            </a:extLst>
          </p:cNvPr>
          <p:cNvSpPr txBox="1"/>
          <p:nvPr/>
        </p:nvSpPr>
        <p:spPr>
          <a:xfrm>
            <a:off x="1324254" y="1927865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꽃 추가 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D79E57-3873-F265-8D76-A06AF8791D07}"/>
              </a:ext>
            </a:extLst>
          </p:cNvPr>
          <p:cNvSpPr/>
          <p:nvPr/>
        </p:nvSpPr>
        <p:spPr>
          <a:xfrm>
            <a:off x="3185925" y="2225866"/>
            <a:ext cx="135286" cy="40059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9A4EDC-1845-0A17-A489-D92EF90B3100}"/>
              </a:ext>
            </a:extLst>
          </p:cNvPr>
          <p:cNvCxnSpPr>
            <a:cxnSpLocks/>
          </p:cNvCxnSpPr>
          <p:nvPr/>
        </p:nvCxnSpPr>
        <p:spPr>
          <a:xfrm>
            <a:off x="3341871" y="2492896"/>
            <a:ext cx="1527681" cy="5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4D454E-43F4-20FB-29AB-D3291B180AA6}"/>
              </a:ext>
            </a:extLst>
          </p:cNvPr>
          <p:cNvSpPr txBox="1"/>
          <p:nvPr/>
        </p:nvSpPr>
        <p:spPr>
          <a:xfrm>
            <a:off x="3564726" y="2225868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꽃 사진 전송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040CA-D741-4E67-61BD-23F85202EBE0}"/>
              </a:ext>
            </a:extLst>
          </p:cNvPr>
          <p:cNvCxnSpPr>
            <a:cxnSpLocks/>
          </p:cNvCxnSpPr>
          <p:nvPr/>
        </p:nvCxnSpPr>
        <p:spPr>
          <a:xfrm>
            <a:off x="5050941" y="2787490"/>
            <a:ext cx="1182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660B26-7EC9-BAB2-99D1-544B42B63230}"/>
              </a:ext>
            </a:extLst>
          </p:cNvPr>
          <p:cNvSpPr txBox="1"/>
          <p:nvPr/>
        </p:nvSpPr>
        <p:spPr>
          <a:xfrm>
            <a:off x="5057454" y="2534420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꽃 분류 요청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93BB1F-5D7B-BCBB-15E3-E17A6057B88E}"/>
              </a:ext>
            </a:extLst>
          </p:cNvPr>
          <p:cNvCxnSpPr>
            <a:cxnSpLocks/>
          </p:cNvCxnSpPr>
          <p:nvPr/>
        </p:nvCxnSpPr>
        <p:spPr>
          <a:xfrm flipH="1">
            <a:off x="5038058" y="3406054"/>
            <a:ext cx="1195591" cy="0"/>
          </a:xfrm>
          <a:prstGeom prst="straightConnector1">
            <a:avLst/>
          </a:prstGeom>
          <a:ln w="25400"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2EE343-F24A-EB1E-F466-75E641AADBD2}"/>
              </a:ext>
            </a:extLst>
          </p:cNvPr>
          <p:cNvSpPr txBox="1"/>
          <p:nvPr/>
        </p:nvSpPr>
        <p:spPr>
          <a:xfrm>
            <a:off x="5038058" y="3079993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꽃 종류 반환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006A4D-F9EC-0169-206B-3C8259FDCDBB}"/>
              </a:ext>
            </a:extLst>
          </p:cNvPr>
          <p:cNvSpPr/>
          <p:nvPr/>
        </p:nvSpPr>
        <p:spPr>
          <a:xfrm>
            <a:off x="4919510" y="2502867"/>
            <a:ext cx="126415" cy="12141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21A076-9B0F-C21F-C8C6-47D1EB8FAAFC}"/>
              </a:ext>
            </a:extLst>
          </p:cNvPr>
          <p:cNvSpPr/>
          <p:nvPr/>
        </p:nvSpPr>
        <p:spPr>
          <a:xfrm>
            <a:off x="6214447" y="2786532"/>
            <a:ext cx="117419" cy="5704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D0B6B7-0F2B-73B4-E087-B6D44DB8EF61}"/>
              </a:ext>
            </a:extLst>
          </p:cNvPr>
          <p:cNvSpPr/>
          <p:nvPr/>
        </p:nvSpPr>
        <p:spPr>
          <a:xfrm>
            <a:off x="5686003" y="1338476"/>
            <a:ext cx="1080120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꽃분류기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C0879F-7FB1-1845-5151-0FF9C6570D62}"/>
              </a:ext>
            </a:extLst>
          </p:cNvPr>
          <p:cNvCxnSpPr>
            <a:cxnSpLocks/>
          </p:cNvCxnSpPr>
          <p:nvPr/>
        </p:nvCxnSpPr>
        <p:spPr>
          <a:xfrm flipH="1">
            <a:off x="6228634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F5F5F06-572B-D179-1A20-CB93E4149604}"/>
              </a:ext>
            </a:extLst>
          </p:cNvPr>
          <p:cNvSpPr/>
          <p:nvPr/>
        </p:nvSpPr>
        <p:spPr>
          <a:xfrm>
            <a:off x="6909938" y="1338476"/>
            <a:ext cx="1427437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B12F175-82B1-1A6A-7793-D4B807A1B7AC}"/>
              </a:ext>
            </a:extLst>
          </p:cNvPr>
          <p:cNvCxnSpPr>
            <a:cxnSpLocks/>
          </p:cNvCxnSpPr>
          <p:nvPr/>
        </p:nvCxnSpPr>
        <p:spPr>
          <a:xfrm flipH="1">
            <a:off x="7587716" y="1698516"/>
            <a:ext cx="10031" cy="4608512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FBD3A29-4686-FA90-8AEC-B2B7D61AD940}"/>
              </a:ext>
            </a:extLst>
          </p:cNvPr>
          <p:cNvCxnSpPr>
            <a:cxnSpLocks/>
          </p:cNvCxnSpPr>
          <p:nvPr/>
        </p:nvCxnSpPr>
        <p:spPr>
          <a:xfrm flipH="1">
            <a:off x="3341871" y="3717032"/>
            <a:ext cx="1563453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E14933-9C8D-C8A0-6037-E54CD72E7D43}"/>
              </a:ext>
            </a:extLst>
          </p:cNvPr>
          <p:cNvSpPr txBox="1"/>
          <p:nvPr/>
        </p:nvSpPr>
        <p:spPr>
          <a:xfrm>
            <a:off x="3510853" y="3381021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꽃 종류 반환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815DA5-09DB-4615-1051-9E92B3648237}"/>
              </a:ext>
            </a:extLst>
          </p:cNvPr>
          <p:cNvCxnSpPr>
            <a:cxnSpLocks/>
          </p:cNvCxnSpPr>
          <p:nvPr/>
        </p:nvCxnSpPr>
        <p:spPr>
          <a:xfrm>
            <a:off x="3370670" y="4463144"/>
            <a:ext cx="58035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9BE91C-0102-BCA1-B58E-28226E2542E4}"/>
              </a:ext>
            </a:extLst>
          </p:cNvPr>
          <p:cNvSpPr txBox="1"/>
          <p:nvPr/>
        </p:nvSpPr>
        <p:spPr>
          <a:xfrm>
            <a:off x="5746029" y="4168968"/>
            <a:ext cx="12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꽃 정보 검색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E0D7353-18CF-1CCD-587E-D3E986669742}"/>
              </a:ext>
            </a:extLst>
          </p:cNvPr>
          <p:cNvCxnSpPr>
            <a:cxnSpLocks/>
          </p:cNvCxnSpPr>
          <p:nvPr/>
        </p:nvCxnSpPr>
        <p:spPr>
          <a:xfrm flipH="1">
            <a:off x="3351624" y="4935974"/>
            <a:ext cx="5822554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796847-89B5-2DD8-E566-0F79D48C0A1E}"/>
              </a:ext>
            </a:extLst>
          </p:cNvPr>
          <p:cNvSpPr txBox="1"/>
          <p:nvPr/>
        </p:nvSpPr>
        <p:spPr>
          <a:xfrm>
            <a:off x="5741495" y="4599963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꽃 정보 반환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D78F58-F2B3-A497-8FB1-A62F896E48EC}"/>
              </a:ext>
            </a:extLst>
          </p:cNvPr>
          <p:cNvSpPr/>
          <p:nvPr/>
        </p:nvSpPr>
        <p:spPr>
          <a:xfrm>
            <a:off x="9191462" y="4424857"/>
            <a:ext cx="117419" cy="5704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542DD7-2A0B-54DC-9535-5C64533FABF9}"/>
              </a:ext>
            </a:extLst>
          </p:cNvPr>
          <p:cNvCxnSpPr>
            <a:cxnSpLocks/>
          </p:cNvCxnSpPr>
          <p:nvPr/>
        </p:nvCxnSpPr>
        <p:spPr>
          <a:xfrm flipH="1" flipV="1">
            <a:off x="888020" y="5131393"/>
            <a:ext cx="226956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79E083-A909-5BD4-8543-23425CC785D1}"/>
              </a:ext>
            </a:extLst>
          </p:cNvPr>
          <p:cNvSpPr txBox="1"/>
          <p:nvPr/>
        </p:nvSpPr>
        <p:spPr>
          <a:xfrm>
            <a:off x="1118330" y="4854394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꽃 등록 최종 확인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A4F3A9A-B30E-7DE3-515B-221FA8341CCF}"/>
              </a:ext>
            </a:extLst>
          </p:cNvPr>
          <p:cNvCxnSpPr>
            <a:cxnSpLocks/>
          </p:cNvCxnSpPr>
          <p:nvPr/>
        </p:nvCxnSpPr>
        <p:spPr>
          <a:xfrm flipH="1">
            <a:off x="920552" y="5532985"/>
            <a:ext cx="2237028" cy="0"/>
          </a:xfrm>
          <a:prstGeom prst="straightConnector1">
            <a:avLst/>
          </a:prstGeom>
          <a:ln w="254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5856B1-05F9-11BB-B01F-AF3FC9A9DDDA}"/>
              </a:ext>
            </a:extLst>
          </p:cNvPr>
          <p:cNvSpPr txBox="1"/>
          <p:nvPr/>
        </p:nvSpPr>
        <p:spPr>
          <a:xfrm>
            <a:off x="1243517" y="5269892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꽃 등록 승인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1FB8AC-5356-AF9C-D1BD-9A692B2C2658}"/>
              </a:ext>
            </a:extLst>
          </p:cNvPr>
          <p:cNvSpPr/>
          <p:nvPr/>
        </p:nvSpPr>
        <p:spPr>
          <a:xfrm>
            <a:off x="643706" y="5134366"/>
            <a:ext cx="170709" cy="4432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C7DB2A-CC00-0F1D-C06B-CDE70F05EB62}"/>
              </a:ext>
            </a:extLst>
          </p:cNvPr>
          <p:cNvCxnSpPr>
            <a:cxnSpLocks/>
          </p:cNvCxnSpPr>
          <p:nvPr/>
        </p:nvCxnSpPr>
        <p:spPr>
          <a:xfrm>
            <a:off x="3367893" y="5871753"/>
            <a:ext cx="41773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81861B6-7337-DDA1-0BC5-E02FCF979344}"/>
              </a:ext>
            </a:extLst>
          </p:cNvPr>
          <p:cNvSpPr txBox="1"/>
          <p:nvPr/>
        </p:nvSpPr>
        <p:spPr>
          <a:xfrm>
            <a:off x="4953000" y="5594754"/>
            <a:ext cx="144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꽃 정보 추가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528211-AA6C-E07A-3B16-82BADEFB135D}"/>
              </a:ext>
            </a:extLst>
          </p:cNvPr>
          <p:cNvCxnSpPr>
            <a:cxnSpLocks/>
          </p:cNvCxnSpPr>
          <p:nvPr/>
        </p:nvCxnSpPr>
        <p:spPr>
          <a:xfrm flipH="1">
            <a:off x="3387480" y="6231794"/>
            <a:ext cx="4157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C750AD2-9D4E-DB80-0B38-BCA1B4595B38}"/>
              </a:ext>
            </a:extLst>
          </p:cNvPr>
          <p:cNvSpPr txBox="1"/>
          <p:nvPr/>
        </p:nvSpPr>
        <p:spPr>
          <a:xfrm>
            <a:off x="4905324" y="5957403"/>
            <a:ext cx="17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11. </a:t>
            </a:r>
            <a:r>
              <a:rPr lang="ko-KR" altLang="en-US" sz="1200" dirty="0"/>
              <a:t>꽃 정보 </a:t>
            </a:r>
            <a:r>
              <a:rPr lang="ko-KR" altLang="en-US" sz="1200" dirty="0" err="1"/>
              <a:t>새로고침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8AC5F8-D54F-5206-4C2F-A14505FA5171}"/>
              </a:ext>
            </a:extLst>
          </p:cNvPr>
          <p:cNvSpPr/>
          <p:nvPr/>
        </p:nvSpPr>
        <p:spPr>
          <a:xfrm>
            <a:off x="7581465" y="5878688"/>
            <a:ext cx="110837" cy="353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827</Words>
  <Application>Microsoft Office PowerPoint</Application>
  <PresentationFormat>A4 용지(210x297mm)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LG스마트체 Regular</vt:lpstr>
      <vt:lpstr>맑은 고딕</vt:lpstr>
      <vt:lpstr>Arial</vt:lpstr>
      <vt:lpstr>Office 테마</vt:lpstr>
      <vt:lpstr>PowerPoint 프레젠테이션</vt:lpstr>
      <vt:lpstr>Mock 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UML(Sequence Diagram)</vt:lpstr>
      <vt:lpstr>Sample app</vt:lpstr>
      <vt:lpstr>Plantgram</vt:lpstr>
      <vt:lpstr>Plantnote</vt:lpstr>
      <vt:lpstr>그로우</vt:lpstr>
      <vt:lpstr>PlantIn</vt:lpstr>
      <vt:lpstr>PowerPoint 프레젠테이션</vt:lpstr>
      <vt:lpstr>식물 분류기</vt:lpstr>
      <vt:lpstr>Plant.id</vt:lpstr>
      <vt:lpstr>Plant.id</vt:lpstr>
      <vt:lpstr>Google Cloud Vision api</vt:lpstr>
      <vt:lpstr>식물 상세정보 19~page</vt:lpstr>
      <vt:lpstr>산림청(숲에사는 식물정보)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소해근</dc:creator>
  <cp:lastModifiedBy>서정</cp:lastModifiedBy>
  <cp:revision>56</cp:revision>
  <cp:lastPrinted>2018-08-06T10:29:39Z</cp:lastPrinted>
  <dcterms:created xsi:type="dcterms:W3CDTF">2018-08-06T00:34:40Z</dcterms:created>
  <dcterms:modified xsi:type="dcterms:W3CDTF">2022-08-11T07:46:13Z</dcterms:modified>
</cp:coreProperties>
</file>