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768" y="30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5/19/2024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E5256C-919A-4817-B7EE-7D55C0BCBE5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07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oup of men standing in a room&#10;&#10;Description automatically generated">
            <a:extLst>
              <a:ext uri="{FF2B5EF4-FFF2-40B4-BE49-F238E27FC236}">
                <a16:creationId xmlns:a16="http://schemas.microsoft.com/office/drawing/2014/main" id="{2F3A87AE-01AE-6697-0915-F9395FF6776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-1" y="-395315"/>
            <a:ext cx="14762163" cy="11115038"/>
          </a:xfrm>
          <a:prstGeom prst="rect">
            <a:avLst/>
          </a:prstGeom>
        </p:spPr>
      </p:pic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8940800"/>
          </a:xfrm>
          <a:solidFill>
            <a:schemeClr val="bg1"/>
          </a:solidFill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SYSTEM OVERVIEW: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Controlling a TurtleBot by ultrasonic proximity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gesture controlled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MQTT communication between m5core2 and remote PC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Corresponding motion commands published from remote PC node to TurtleBot via 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Ultrasonic sensors connected through UART to </a:t>
            </a:r>
            <a:r>
              <a:rPr lang="en-US" dirty="0" err="1">
                <a:cs typeface="Helvetica Neue" charset="0"/>
              </a:rPr>
              <a:t>nucleo</a:t>
            </a:r>
            <a:r>
              <a:rPr lang="en-US" dirty="0">
                <a:cs typeface="Helvetica Neue" charset="0"/>
              </a:rPr>
              <a:t> board</a:t>
            </a: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  <a:solidFill>
            <a:schemeClr val="bg1"/>
          </a:solidFill>
        </p:spPr>
        <p:txBody>
          <a:bodyPr/>
          <a:lstStyle/>
          <a:p>
            <a:r>
              <a:rPr lang="en-US" cap="none" dirty="0">
                <a:latin typeface="Bodoni MT" charset="0"/>
                <a:cs typeface="Didot" charset="0"/>
              </a:rPr>
              <a:t>TurtleBot controlled by Ultrasonic (Variation of Fe.2)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9263" y="673100"/>
            <a:ext cx="14312900" cy="441325"/>
          </a:xfrm>
          <a:solidFill>
            <a:schemeClr val="bg1"/>
          </a:solidFill>
        </p:spPr>
        <p:txBody>
          <a:bodyPr/>
          <a:lstStyle/>
          <a:p>
            <a:pPr>
              <a:spcBef>
                <a:spcPct val="0"/>
              </a:spcBef>
            </a:pPr>
            <a:r>
              <a:rPr lang="en-AU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Ethan Laskowski, Henry Sommerville, Mark Kandathiparambil, </a:t>
            </a:r>
            <a:r>
              <a:rPr lang="en-AU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Deklan</a:t>
            </a:r>
            <a:r>
              <a:rPr lang="en-AU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Scholler -  </a:t>
            </a:r>
            <a:r>
              <a:rPr lang="en-AU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Uranus-Crimson</a:t>
            </a:r>
            <a:endParaRPr lang="en-US" b="1" dirty="0">
              <a:latin typeface="Helvetica Neue" charset="0"/>
              <a:cs typeface="Helvetica Neue" charset="0"/>
            </a:endParaRP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363" y="1270000"/>
            <a:ext cx="3500437" cy="8940800"/>
          </a:xfrm>
          <a:solidFill>
            <a:schemeClr val="bg1"/>
          </a:solidFill>
          <a:ln/>
        </p:spPr>
        <p:txBody>
          <a:bodyPr/>
          <a:lstStyle/>
          <a:p>
            <a:r>
              <a:rPr lang="en-US" sz="1800" dirty="0">
                <a:latin typeface="Bodoni MT" panose="02070603080606020203" pitchFamily="18" charset="0"/>
                <a:cs typeface="Helvetica Neue" charset="0"/>
              </a:rPr>
              <a:t>AIMS: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movement controlled by ultrasonic sensors, with TurtleBot linear and angular velocity controlled by proximity to US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Ultrasonic sensors can be utilized as gesture controllers that affect the TurtleBot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TurtleBot’s position can be tracked and displayed on the m5core2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utilizes the LiDAR to enhance position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LiDAR is Kalman-filtered with TurtleBot velocity to improve accuracy of localisation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can communicate with the m5core2 and display its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has some autonomous functionality such as turning around when it has detected it has exited a 2x2m grid</a:t>
            </a:r>
          </a:p>
        </p:txBody>
      </p:sp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xfrm>
            <a:off x="7466013" y="1270000"/>
            <a:ext cx="3500437" cy="8940800"/>
          </a:xfrm>
          <a:solidFill>
            <a:schemeClr val="bg1"/>
          </a:solidFill>
          <a:ln/>
        </p:spPr>
        <p:txBody>
          <a:bodyPr/>
          <a:lstStyle/>
          <a:p>
            <a:r>
              <a:rPr lang="en-US" sz="1800" dirty="0">
                <a:latin typeface="Bodoni MT" panose="02070603080606020203" pitchFamily="18" charset="0"/>
                <a:cs typeface="Helvetica Neue" charset="0"/>
              </a:rPr>
              <a:t>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TurtleBot’s motion can be controlled via the ultrasonic sensors, with its angular and linear velocity being linearly proportional to the measured distances.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Ultrasonic sensors can be used to detect gestures, and these gestures are successfully communicated to the TurtleBot whom moves accordingly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The M5core2 can communicate to the Nucleo board via UART and the PC python node via MQTT.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PC python node can publish and subscribe via ROS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The M5core2 can display the TurtleBot’s position on its display.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The LiDAR can be utilized to track the TurtleBot’s position and is fused with TurtleBot velocity to improve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When reaching the grids edge the TurtleBot stops and turns</a:t>
            </a:r>
          </a:p>
        </p:txBody>
      </p:sp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8940800"/>
          </a:xfrm>
          <a:solidFill>
            <a:schemeClr val="bg1"/>
          </a:solidFill>
          <a:ln/>
        </p:spPr>
        <p:txBody>
          <a:bodyPr/>
          <a:lstStyle/>
          <a:p>
            <a:r>
              <a:rPr lang="en-US" sz="1800" dirty="0">
                <a:latin typeface="Bodoni MT" panose="02070603080606020203" pitchFamily="18" charset="0"/>
                <a:cs typeface="Helvetica Neue" charset="0"/>
              </a:rPr>
              <a:t>CONCLUSIONS:</a:t>
            </a:r>
          </a:p>
          <a:p>
            <a:r>
              <a:rPr lang="en-US" dirty="0">
                <a:cs typeface="Helvetica Neue" charset="0"/>
              </a:rPr>
              <a:t>To conclude, all KPIs were met with this product, as the product contains:</a:t>
            </a:r>
          </a:p>
          <a:p>
            <a:endParaRPr lang="en-US" dirty="0">
              <a:cs typeface="Helvetica Neue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Successfully detection of ultrasonic distances which are processed into the correct gestures and/or the correct motion model for the TurtleBot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Successful communication of motional requirements from M5Core to PC python node via MQTT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Successful TurtleBot motion corresponding to received ROS commands, alongside moderate automation with intuitive response to moving out of bounds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Successful TurtleBot communication with M5Core (via MQTT) conveying accurate Kalman-filtered localisation estimates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Successful display of these Kalman-fused positional estimates on M5Core display.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Helvetica Neue" charset="0"/>
            </a:endParaRPr>
          </a:p>
          <a:p>
            <a:r>
              <a:rPr lang="en-US" dirty="0">
                <a:cs typeface="Helvetica Neue" charset="0"/>
              </a:rPr>
              <a:t>As a result, this product is ready to be deployed in the field, either in this form, or under modification of clear and efficient reconfigurations.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Helvetica Neue" charset="0"/>
            </a:endParaRPr>
          </a:p>
        </p:txBody>
      </p:sp>
      <p:pic>
        <p:nvPicPr>
          <p:cNvPr id="9" name="Picture 8" descr="A person's hands holding a device&#10;&#10;Description automatically generated">
            <a:extLst>
              <a:ext uri="{FF2B5EF4-FFF2-40B4-BE49-F238E27FC236}">
                <a16:creationId xmlns:a16="http://schemas.microsoft.com/office/drawing/2014/main" id="{8F815C1F-5EA8-CD99-9982-1164B9276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674" y="6490057"/>
            <a:ext cx="2683813" cy="35644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F59880-276C-95EB-2A87-5FEA2F1D1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011" y="7023598"/>
            <a:ext cx="2903126" cy="2993155"/>
          </a:xfrm>
          <a:prstGeom prst="rect">
            <a:avLst/>
          </a:prstGeom>
        </p:spPr>
      </p:pic>
      <p:pic>
        <p:nvPicPr>
          <p:cNvPr id="3" name="Picture 2" descr="A black robot on a wooden surface&#10;&#10;Description automatically generated">
            <a:extLst>
              <a:ext uri="{FF2B5EF4-FFF2-40B4-BE49-F238E27FC236}">
                <a16:creationId xmlns:a16="http://schemas.microsoft.com/office/drawing/2014/main" id="{FDF270D7-8A27-DB7D-73F3-4064C980D3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394" b="20921"/>
          <a:stretch/>
        </p:blipFill>
        <p:spPr>
          <a:xfrm>
            <a:off x="11765980" y="8053489"/>
            <a:ext cx="2216719" cy="1963264"/>
          </a:xfrm>
          <a:prstGeom prst="rect">
            <a:avLst/>
          </a:prstGeom>
        </p:spPr>
      </p:pic>
      <p:pic>
        <p:nvPicPr>
          <p:cNvPr id="20" name="Picture 19" descr="A black background with white rectangles&#10;&#10;Description automatically generated">
            <a:extLst>
              <a:ext uri="{FF2B5EF4-FFF2-40B4-BE49-F238E27FC236}">
                <a16:creationId xmlns:a16="http://schemas.microsoft.com/office/drawing/2014/main" id="{A5E15037-05EE-8ECE-643E-73FDF75B47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650" y="5162204"/>
            <a:ext cx="3228976" cy="47629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398</Words>
  <Application>Microsoft Office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-apple-system</vt:lpstr>
      <vt:lpstr>Arial</vt:lpstr>
      <vt:lpstr>Bodoni MT</vt:lpstr>
      <vt:lpstr>Calibri</vt:lpstr>
      <vt:lpstr>Didot</vt:lpstr>
      <vt:lpstr>Helvetica Neue</vt:lpstr>
      <vt:lpstr>poster</vt:lpstr>
      <vt:lpstr>TurtleBot controlled by Ultrasonic (Variation of Fe.2)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Henry Sommerville</cp:lastModifiedBy>
  <cp:revision>13</cp:revision>
  <cp:lastPrinted>2011-10-04T02:16:03Z</cp:lastPrinted>
  <dcterms:created xsi:type="dcterms:W3CDTF">2011-10-04T02:18:07Z</dcterms:created>
  <dcterms:modified xsi:type="dcterms:W3CDTF">2024-05-19T05:56:34Z</dcterms:modified>
</cp:coreProperties>
</file>