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2.xml" ContentType="application/vnd.openxmlformats-officedocument.presentationml.tags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notesMasterIdLst>
    <p:notesMasterId r:id="rId8"/>
  </p:notesMasterIdLst>
  <p:handoutMasterIdLst>
    <p:handoutMasterId r:id="rId9"/>
  </p:handoutMasterIdLst>
  <p:sldIdLst>
    <p:sldId id="299" r:id="rId2"/>
    <p:sldId id="297" r:id="rId3"/>
    <p:sldId id="302" r:id="rId4"/>
    <p:sldId id="303" r:id="rId5"/>
    <p:sldId id="304" r:id="rId6"/>
    <p:sldId id="301" r:id="rId7"/>
  </p:sldIdLst>
  <p:sldSz cx="9144000" cy="6858000" type="screen4x3"/>
  <p:notesSz cx="7086600" cy="937418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itchFamily="2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itchFamily="2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itchFamily="2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itchFamily="2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itchFamily="2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pitchFamily="2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pitchFamily="2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pitchFamily="2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pitchFamily="2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0100"/>
    <a:srgbClr val="010000"/>
    <a:srgbClr val="000101"/>
    <a:srgbClr val="000001"/>
    <a:srgbClr val="020202"/>
    <a:srgbClr val="C0C0C0"/>
    <a:srgbClr val="808080"/>
    <a:srgbClr val="6B6B6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17" autoAdjust="0"/>
    <p:restoredTop sz="95794" autoAdjust="0"/>
  </p:normalViewPr>
  <p:slideViewPr>
    <p:cSldViewPr snapToGrid="0" snapToObjects="1">
      <p:cViewPr varScale="1">
        <p:scale>
          <a:sx n="127" d="100"/>
          <a:sy n="127" d="100"/>
        </p:scale>
        <p:origin x="-120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6" d="100"/>
          <a:sy n="96" d="100"/>
        </p:scale>
        <p:origin x="-3540" y="-114"/>
      </p:cViewPr>
      <p:guideLst>
        <p:guide orient="horz" pos="2952"/>
        <p:guide pos="2232"/>
      </p:guideLst>
    </p:cSldViewPr>
  </p:notesViewPr>
  <p:gridSpacing cx="93633925" cy="9363392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1813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648" tIns="45330" rIns="90648" bIns="45330" numCol="1" anchor="t" anchorCtr="0" compatLnSpc="1">
            <a:prstTxWarp prst="textNoShape">
              <a:avLst/>
            </a:prstTxWarp>
          </a:bodyPr>
          <a:lstStyle>
            <a:lvl1pPr defTabSz="906463">
              <a:defRPr sz="1200">
                <a:latin typeface="Arial" pitchFamily="2" charset="0"/>
              </a:defRPr>
            </a:lvl1pPr>
          </a:lstStyle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13200" y="0"/>
            <a:ext cx="3071813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648" tIns="45330" rIns="90648" bIns="45330" numCol="1" anchor="t" anchorCtr="0" compatLnSpc="1">
            <a:prstTxWarp prst="textNoShape">
              <a:avLst/>
            </a:prstTxWarp>
          </a:bodyPr>
          <a:lstStyle>
            <a:lvl1pPr algn="r" defTabSz="906463">
              <a:defRPr sz="1200">
                <a:latin typeface="Arial" pitchFamily="2" charset="0"/>
              </a:defRPr>
            </a:lvl1pPr>
          </a:lstStyle>
          <a:p>
            <a:fld id="{54D2CD0F-1EF2-49E3-8158-B0A068AF9A79}" type="datetime4">
              <a:rPr lang="en-US" smtClean="0">
                <a:latin typeface="Arial" pitchFamily="34" charset="0"/>
                <a:cs typeface="Arial" pitchFamily="34" charset="0"/>
              </a:rPr>
              <a:pPr/>
              <a:t>September 14, 2011</a:t>
            </a:fld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1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02700"/>
            <a:ext cx="3071813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648" tIns="45330" rIns="90648" bIns="45330" numCol="1" anchor="b" anchorCtr="0" compatLnSpc="1">
            <a:prstTxWarp prst="textNoShape">
              <a:avLst/>
            </a:prstTxWarp>
          </a:bodyPr>
          <a:lstStyle>
            <a:lvl1pPr defTabSz="906463">
              <a:defRPr sz="1200">
                <a:latin typeface="Arial" pitchFamily="2" charset="0"/>
              </a:defRPr>
            </a:lvl1pPr>
          </a:lstStyle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1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13200" y="8902700"/>
            <a:ext cx="3071813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648" tIns="45330" rIns="90648" bIns="45330" numCol="1" anchor="b" anchorCtr="0" compatLnSpc="1">
            <a:prstTxWarp prst="textNoShape">
              <a:avLst/>
            </a:prstTxWarp>
          </a:bodyPr>
          <a:lstStyle>
            <a:lvl1pPr algn="r" defTabSz="906463">
              <a:defRPr sz="1200">
                <a:latin typeface="Arial" pitchFamily="2" charset="0"/>
              </a:defRPr>
            </a:lvl1pPr>
          </a:lstStyle>
          <a:p>
            <a:fld id="{C8B66C32-457D-4C1D-9311-2FF8084A158A}" type="slidenum">
              <a:rPr lang="en-US">
                <a:latin typeface="Arial" pitchFamily="34" charset="0"/>
                <a:cs typeface="Arial" pitchFamily="34" charset="0"/>
              </a:rPr>
              <a:pPr/>
              <a:t>‹#›</a:t>
            </a:fld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0225" cy="46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018" tIns="47009" rIns="94018" bIns="47009" numCol="1" anchor="t" anchorCtr="0" compatLnSpc="1">
            <a:prstTxWarp prst="textNoShape">
              <a:avLst/>
            </a:prstTxWarp>
          </a:bodyPr>
          <a:lstStyle>
            <a:lvl1pPr defTabSz="941388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14788" y="0"/>
            <a:ext cx="3070225" cy="46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018" tIns="47009" rIns="94018" bIns="47009" numCol="1" anchor="t" anchorCtr="0" compatLnSpc="1">
            <a:prstTxWarp prst="textNoShape">
              <a:avLst/>
            </a:prstTxWarp>
          </a:bodyPr>
          <a:lstStyle>
            <a:lvl1pPr algn="r" defTabSz="941388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fld id="{8C0E0D19-BED9-4B54-B8F7-484FDB0B4BEC}" type="datetime4">
              <a:rPr lang="en-US" smtClean="0"/>
              <a:pPr/>
              <a:t>September 14, 2011</a:t>
            </a:fld>
            <a:endParaRPr lang="en-US" dirty="0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725613" y="846138"/>
            <a:ext cx="3635375" cy="27273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228600" y="3863975"/>
            <a:ext cx="6627813" cy="4806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018" tIns="47009" rIns="94018" bIns="4700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04288"/>
            <a:ext cx="3070225" cy="46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018" tIns="47009" rIns="94018" bIns="47009" numCol="1" anchor="b" anchorCtr="0" compatLnSpc="1">
            <a:prstTxWarp prst="textNoShape">
              <a:avLst/>
            </a:prstTxWarp>
          </a:bodyPr>
          <a:lstStyle>
            <a:lvl1pPr defTabSz="941388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14788" y="8904288"/>
            <a:ext cx="3070225" cy="46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018" tIns="47009" rIns="94018" bIns="47009" numCol="1" anchor="b" anchorCtr="0" compatLnSpc="1">
            <a:prstTxWarp prst="textNoShape">
              <a:avLst/>
            </a:prstTxWarp>
          </a:bodyPr>
          <a:lstStyle>
            <a:lvl1pPr algn="r" defTabSz="941388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fld id="{E6C388D9-8E38-4EC6-8E5A-9BD94593D26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222250" indent="-107950" algn="l" rtl="0" fontAlgn="base">
      <a:spcBef>
        <a:spcPct val="30000"/>
      </a:spcBef>
      <a:spcAft>
        <a:spcPct val="0"/>
      </a:spcAft>
      <a:buFont typeface="Arial" pitchFamily="34" charset="0"/>
      <a:buChar char="•"/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463550" indent="-127000" algn="l" rtl="0" fontAlgn="base">
      <a:spcBef>
        <a:spcPct val="30000"/>
      </a:spcBef>
      <a:spcAft>
        <a:spcPct val="0"/>
      </a:spcAft>
      <a:buFont typeface="Arial" pitchFamily="34" charset="0"/>
      <a:buChar char="•"/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688975" indent="-111125" algn="l" rtl="0" fontAlgn="base">
      <a:spcBef>
        <a:spcPct val="30000"/>
      </a:spcBef>
      <a:spcAft>
        <a:spcPct val="0"/>
      </a:spcAft>
      <a:buFont typeface="Arial" pitchFamily="34" charset="0"/>
      <a:buChar char="•"/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914400" indent="-111125" algn="l" rtl="0" fontAlgn="base">
      <a:spcBef>
        <a:spcPct val="30000"/>
      </a:spcBef>
      <a:spcAft>
        <a:spcPct val="0"/>
      </a:spcAft>
      <a:buFont typeface="Arial" pitchFamily="34" charset="0"/>
      <a:buChar char="•"/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969E6994-6C39-4E77-9772-070861DADB16}" type="datetime4">
              <a:rPr lang="en-US" smtClean="0"/>
              <a:pPr/>
              <a:t>September 14, 2011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C388D9-8E38-4EC6-8E5A-9BD94593D26C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9E5FBAF6-1DE8-4EB8-A68F-D4EC26B8C7EA}" type="datetime4">
              <a:rPr lang="en-US" smtClean="0"/>
              <a:pPr/>
              <a:t>September 14, 2011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C388D9-8E38-4EC6-8E5A-9BD94593D26C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F3F4E7DD-0715-4243-8900-5B88824855E4}" type="datetime4">
              <a:rPr lang="en-US" smtClean="0"/>
              <a:pPr/>
              <a:t>September 14, 2011</a:t>
            </a:fld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D24E11-664D-47C9-90BE-89A98D73899F}" type="slidenum">
              <a:rPr lang="en-US"/>
              <a:pPr/>
              <a:t>6</a:t>
            </a:fld>
            <a:endParaRPr lang="en-US"/>
          </a:p>
        </p:txBody>
      </p:sp>
      <p:sp>
        <p:nvSpPr>
          <p:cNvPr id="229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81225" y="868363"/>
            <a:ext cx="2743200" cy="2057400"/>
          </a:xfrm>
          <a:ln/>
        </p:spPr>
      </p:sp>
      <p:sp>
        <p:nvSpPr>
          <p:cNvPr id="229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3388" y="3744913"/>
            <a:ext cx="6219825" cy="492760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65" name="Rectangle 9"/>
          <p:cNvSpPr>
            <a:spLocks noGrp="1" noChangeArrowheads="1"/>
          </p:cNvSpPr>
          <p:nvPr>
            <p:ph type="subTitle" idx="1"/>
          </p:nvPr>
        </p:nvSpPr>
        <p:spPr>
          <a:xfrm>
            <a:off x="576072" y="5602288"/>
            <a:ext cx="6309360" cy="366713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0" indent="0">
              <a:lnSpc>
                <a:spcPct val="90000"/>
              </a:lnSpc>
              <a:spcAft>
                <a:spcPct val="0"/>
              </a:spcAft>
              <a:buFont typeface="Arial" pitchFamily="2" charset="0"/>
              <a:buNone/>
              <a:def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Pct val="85000"/>
              <a:buFont typeface="Arial" pitchFamily="2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24264" name="Rectangle 8"/>
          <p:cNvSpPr>
            <a:spLocks noGrp="1" noChangeArrowheads="1"/>
          </p:cNvSpPr>
          <p:nvPr>
            <p:ph type="ctrTitle"/>
          </p:nvPr>
        </p:nvSpPr>
        <p:spPr>
          <a:xfrm>
            <a:off x="576072" y="4972050"/>
            <a:ext cx="6309360" cy="563231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>
              <a:defRPr kumimoji="0" lang="en-US" sz="3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224258" name="Picture 2" descr="mw_pos_ppt_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31088" y="255588"/>
            <a:ext cx="1262062" cy="108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4259" name="Line 3"/>
          <p:cNvSpPr>
            <a:spLocks noChangeAspect="1" noChangeShapeType="1"/>
          </p:cNvSpPr>
          <p:nvPr/>
        </p:nvSpPr>
        <p:spPr bwMode="gray">
          <a:xfrm>
            <a:off x="0" y="1598613"/>
            <a:ext cx="9144000" cy="0"/>
          </a:xfrm>
          <a:prstGeom prst="line">
            <a:avLst/>
          </a:prstGeom>
          <a:noFill/>
          <a:ln w="9525">
            <a:solidFill>
              <a:srgbClr val="333333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>
              <a:latin typeface="Arial" pitchFamily="34" charset="0"/>
            </a:endParaRPr>
          </a:p>
        </p:txBody>
      </p:sp>
      <p:sp>
        <p:nvSpPr>
          <p:cNvPr id="224260" name="Line 4"/>
          <p:cNvSpPr>
            <a:spLocks noChangeAspect="1" noChangeShapeType="1"/>
          </p:cNvSpPr>
          <p:nvPr/>
        </p:nvSpPr>
        <p:spPr bwMode="gray">
          <a:xfrm>
            <a:off x="0" y="6397625"/>
            <a:ext cx="9144000" cy="0"/>
          </a:xfrm>
          <a:prstGeom prst="line">
            <a:avLst/>
          </a:prstGeom>
          <a:noFill/>
          <a:ln w="9525">
            <a:solidFill>
              <a:srgbClr val="333333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>
              <a:latin typeface="Arial" pitchFamily="34" charset="0"/>
            </a:endParaRPr>
          </a:p>
        </p:txBody>
      </p:sp>
      <p:sp>
        <p:nvSpPr>
          <p:cNvPr id="224266" name="Rectangle 10"/>
          <p:cNvSpPr>
            <a:spLocks noGrp="1" noChangeArrowheads="1"/>
          </p:cNvSpPr>
          <p:nvPr>
            <p:ph type="dt" sz="half" idx="2"/>
          </p:nvPr>
        </p:nvSpPr>
        <p:spPr>
          <a:xfrm>
            <a:off x="576072" y="1123950"/>
            <a:ext cx="2971800" cy="322263"/>
          </a:xfrm>
          <a:prstGeom prst="rect">
            <a:avLst/>
          </a:prstGeom>
        </p:spPr>
        <p:txBody>
          <a:bodyPr tIns="45720" rIns="0" bIns="45720" anchor="t" anchorCtr="0"/>
          <a:lstStyle>
            <a:lvl1pPr algn="l">
              <a:defRPr sz="1200">
                <a:latin typeface="Arial" pitchFamily="34" charset="0"/>
              </a:defRPr>
            </a:lvl1pPr>
          </a:lstStyle>
          <a:p>
            <a:r>
              <a:rPr lang="en-US" smtClean="0"/>
              <a:t>September 13, 2011</a:t>
            </a:r>
            <a:endParaRPr lang="en-US" dirty="0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571500" y="6475413"/>
            <a:ext cx="400050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tIns="0" bIns="0" anchor="ctr"/>
          <a:lstStyle/>
          <a:p>
            <a:pPr>
              <a:lnSpc>
                <a:spcPct val="95000"/>
              </a:lnSpc>
            </a:pPr>
            <a:r>
              <a:rPr lang="en-US" sz="800" dirty="0" smtClean="0">
                <a:latin typeface="Arial" pitchFamily="34" charset="0"/>
              </a:rPr>
              <a:t>©2011 MasterCard.</a:t>
            </a:r>
            <a:br>
              <a:rPr lang="en-US" sz="800" dirty="0" smtClean="0">
                <a:latin typeface="Arial" pitchFamily="34" charset="0"/>
              </a:rPr>
            </a:br>
            <a:r>
              <a:rPr lang="en-US" sz="800" dirty="0" smtClean="0">
                <a:latin typeface="Arial" pitchFamily="34" charset="0"/>
              </a:rPr>
              <a:t>Proprietary and Confidential</a:t>
            </a:r>
            <a:endParaRPr lang="en-US" sz="800" dirty="0">
              <a:latin typeface="Arial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576071" y="1344613"/>
            <a:ext cx="7394575" cy="461665"/>
          </a:xfr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400" b="1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lang="en-US" sz="2400" b="1" kern="1200" dirty="0" smtClean="0">
                <a:solidFill>
                  <a:schemeClr val="tx1"/>
                </a:solidFill>
                <a:latin typeface="Arial" pitchFamily="2" charset="0"/>
                <a:ea typeface="+mn-ea"/>
                <a:cs typeface="+mn-cs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lang="en-US" sz="2400" b="1" kern="1200" dirty="0" smtClean="0">
                <a:solidFill>
                  <a:schemeClr val="tx1"/>
                </a:solidFill>
                <a:latin typeface="Arial" pitchFamily="2" charset="0"/>
                <a:ea typeface="+mn-ea"/>
                <a:cs typeface="+mn-cs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lang="en-US" sz="2400" b="1" kern="1200" dirty="0" smtClean="0">
                <a:solidFill>
                  <a:schemeClr val="tx1"/>
                </a:solidFill>
                <a:latin typeface="Arial" pitchFamily="2" charset="0"/>
                <a:ea typeface="+mn-ea"/>
                <a:cs typeface="+mn-cs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lang="en-US" sz="2400" b="1" kern="1200" dirty="0">
                <a:solidFill>
                  <a:schemeClr val="tx1"/>
                </a:solidFill>
                <a:latin typeface="Arial" pitchFamily="2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Click to edit subtitle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76072" y="1827212"/>
            <a:ext cx="7394575" cy="4041775"/>
          </a:xfrm>
        </p:spPr>
        <p:txBody>
          <a:bodyPr/>
          <a:lstStyle>
            <a:lvl1pPr>
              <a:buFont typeface="Arial" pitchFamily="34" charset="0"/>
              <a:buChar char="•"/>
              <a:defRPr/>
            </a:lvl1pPr>
            <a:lvl2pPr>
              <a:buFont typeface="Arial" pitchFamily="34" charset="0"/>
              <a:buChar char="–"/>
              <a:defRPr/>
            </a:lvl2pPr>
            <a:lvl3pPr>
              <a:buFont typeface="Arial" pitchFamily="34" charset="0"/>
              <a:buChar char="–"/>
              <a:defRPr/>
            </a:lvl3pPr>
            <a:lvl4pPr>
              <a:buFont typeface="Arial" pitchFamily="34" charset="0"/>
              <a:buChar char="–"/>
              <a:defRPr/>
            </a:lvl4pPr>
            <a:lvl5pP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6072" y="717550"/>
            <a:ext cx="6880225" cy="4492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35875" y="6621463"/>
            <a:ext cx="1277938" cy="1619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0" rIns="91440" bIns="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latin typeface="+mj-lt"/>
              </a:defRPr>
            </a:lvl1pPr>
          </a:lstStyle>
          <a:p>
            <a:r>
              <a:rPr lang="en-US" smtClean="0">
                <a:latin typeface="Arial" pitchFamily="34" charset="0"/>
              </a:rPr>
              <a:t>Page </a:t>
            </a:r>
            <a:fld id="{5698A34F-157D-4FC3-B6AE-341A8B909DED}" type="slidenum">
              <a:rPr lang="en-US" smtClean="0">
                <a:latin typeface="Arial" pitchFamily="34" charset="0"/>
              </a:rPr>
              <a:pPr/>
              <a:t>‹#›</a:t>
            </a:fld>
            <a:endParaRPr lang="en-US" dirty="0">
              <a:latin typeface="Arial" pitchFamily="34" charset="0"/>
            </a:endParaRP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76072" y="6475413"/>
            <a:ext cx="400050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defRPr sz="1000"/>
            </a:lvl1pPr>
          </a:lstStyle>
          <a:p>
            <a:endParaRPr lang="en-US" dirty="0"/>
          </a:p>
        </p:txBody>
      </p:sp>
      <p:sp>
        <p:nvSpPr>
          <p:cNvPr id="15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35875" y="6475413"/>
            <a:ext cx="1277938" cy="152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0" rIns="91440" bIns="0" numCol="1" anchor="b" anchorCtr="0" compatLnSpc="1">
            <a:prstTxWarp prst="textNoShape">
              <a:avLst/>
            </a:prstTxWarp>
          </a:bodyPr>
          <a:lstStyle>
            <a:lvl1pPr algn="r">
              <a:defRPr sz="800">
                <a:latin typeface="Arial" pitchFamily="34" charset="0"/>
              </a:defRPr>
            </a:lvl1pPr>
          </a:lstStyle>
          <a:p>
            <a:r>
              <a:rPr lang="en-US" smtClean="0"/>
              <a:t>September 13, 2011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76072" y="1827212"/>
            <a:ext cx="7394575" cy="40417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6072" y="717550"/>
            <a:ext cx="6880225" cy="4492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lide Number Placeholder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35875" y="6621463"/>
            <a:ext cx="1277938" cy="1619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0" rIns="91440" bIns="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latin typeface="+mj-lt"/>
              </a:defRPr>
            </a:lvl1pPr>
          </a:lstStyle>
          <a:p>
            <a:r>
              <a:rPr lang="en-US" smtClean="0">
                <a:latin typeface="Arial" pitchFamily="34" charset="0"/>
              </a:rPr>
              <a:t>Page </a:t>
            </a:r>
            <a:fld id="{5698A34F-157D-4FC3-B6AE-341A8B909DED}" type="slidenum">
              <a:rPr lang="en-US" smtClean="0">
                <a:latin typeface="Arial" pitchFamily="34" charset="0"/>
              </a:rPr>
              <a:pPr/>
              <a:t>‹#›</a:t>
            </a:fld>
            <a:endParaRPr lang="en-US" dirty="0">
              <a:latin typeface="Arial" pitchFamily="34" charset="0"/>
            </a:endParaRPr>
          </a:p>
        </p:txBody>
      </p:sp>
      <p:sp>
        <p:nvSpPr>
          <p:cNvPr id="10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76072" y="6475413"/>
            <a:ext cx="400050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defRPr sz="1000"/>
            </a:lvl1pPr>
          </a:lstStyle>
          <a:p>
            <a:endParaRPr lang="en-US" dirty="0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35875" y="6475413"/>
            <a:ext cx="1277938" cy="152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0" rIns="91440" bIns="0" numCol="1" anchor="b" anchorCtr="0" compatLnSpc="1">
            <a:prstTxWarp prst="textNoShape">
              <a:avLst/>
            </a:prstTxWarp>
          </a:bodyPr>
          <a:lstStyle>
            <a:lvl1pPr algn="r">
              <a:defRPr sz="800">
                <a:latin typeface="Arial" pitchFamily="34" charset="0"/>
              </a:defRPr>
            </a:lvl1pPr>
          </a:lstStyle>
          <a:p>
            <a:r>
              <a:rPr lang="en-US" smtClean="0"/>
              <a:t>September 13, 2011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576072" y="717550"/>
            <a:ext cx="6880225" cy="4492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576072" y="1827213"/>
            <a:ext cx="3621088" cy="4041775"/>
          </a:xfrm>
        </p:spPr>
        <p:txBody>
          <a:bodyPr/>
          <a:lstStyle>
            <a:lvl1pPr>
              <a:buFont typeface="Arial" pitchFamily="34" charset="0"/>
              <a:buChar char="•"/>
              <a:defRPr sz="2000"/>
            </a:lvl1pPr>
            <a:lvl2pPr>
              <a:buFont typeface="Arial" pitchFamily="34" charset="0"/>
              <a:buChar char="–"/>
              <a:defRPr sz="1800"/>
            </a:lvl2pPr>
            <a:lvl3pPr>
              <a:buFont typeface="Arial" pitchFamily="34" charset="0"/>
              <a:buChar char="–"/>
              <a:defRPr sz="1600"/>
            </a:lvl3pPr>
            <a:lvl4pPr>
              <a:buFont typeface="Arial" pitchFamily="34" charset="0"/>
              <a:buChar char="–"/>
              <a:defRPr sz="1400"/>
            </a:lvl4pPr>
            <a:lvl5pP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343400" y="1827213"/>
            <a:ext cx="3627247" cy="4041775"/>
          </a:xfrm>
        </p:spPr>
        <p:txBody>
          <a:bodyPr/>
          <a:lstStyle>
            <a:lvl1pPr>
              <a:buFont typeface="Arial" pitchFamily="34" charset="0"/>
              <a:buChar char="•"/>
              <a:defRPr sz="2000"/>
            </a:lvl1pPr>
            <a:lvl2pPr>
              <a:buFont typeface="Arial" pitchFamily="34" charset="0"/>
              <a:buChar char="–"/>
              <a:defRPr sz="1800"/>
            </a:lvl2pPr>
            <a:lvl3pPr>
              <a:buFont typeface="Arial" pitchFamily="34" charset="0"/>
              <a:buChar char="–"/>
              <a:defRPr sz="1600"/>
            </a:lvl3pPr>
            <a:lvl4pPr>
              <a:buFont typeface="Arial" pitchFamily="34" charset="0"/>
              <a:buChar char="–"/>
              <a:defRPr sz="1400"/>
            </a:lvl4pPr>
            <a:lvl5pP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76072" y="1344613"/>
            <a:ext cx="3621088" cy="461665"/>
          </a:xfr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400" b="1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lang="en-US" sz="2400" b="1" kern="1200" dirty="0" smtClean="0">
                <a:solidFill>
                  <a:schemeClr val="tx1"/>
                </a:solidFill>
                <a:latin typeface="Arial" pitchFamily="2" charset="0"/>
                <a:ea typeface="+mn-ea"/>
                <a:cs typeface="+mn-cs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lang="en-US" sz="2400" b="1" kern="1200" dirty="0" smtClean="0">
                <a:solidFill>
                  <a:schemeClr val="tx1"/>
                </a:solidFill>
                <a:latin typeface="Arial" pitchFamily="2" charset="0"/>
                <a:ea typeface="+mn-ea"/>
                <a:cs typeface="+mn-cs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lang="en-US" sz="2400" b="1" kern="1200" dirty="0" smtClean="0">
                <a:solidFill>
                  <a:schemeClr val="tx1"/>
                </a:solidFill>
                <a:latin typeface="Arial" pitchFamily="2" charset="0"/>
                <a:ea typeface="+mn-ea"/>
                <a:cs typeface="+mn-cs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lang="en-US" sz="2400" b="1" kern="1200" dirty="0">
                <a:solidFill>
                  <a:schemeClr val="tx1"/>
                </a:solidFill>
                <a:latin typeface="Arial" pitchFamily="2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Click to edit subtitle</a:t>
            </a:r>
            <a:endParaRPr lang="en-US" dirty="0"/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4343400" y="1344613"/>
            <a:ext cx="3627247" cy="461665"/>
          </a:xfr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400" b="1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lang="en-US" sz="2400" b="1" kern="1200" dirty="0" smtClean="0">
                <a:solidFill>
                  <a:schemeClr val="tx1"/>
                </a:solidFill>
                <a:latin typeface="Arial" pitchFamily="2" charset="0"/>
                <a:ea typeface="+mn-ea"/>
                <a:cs typeface="+mn-cs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lang="en-US" sz="2400" b="1" kern="1200" dirty="0" smtClean="0">
                <a:solidFill>
                  <a:schemeClr val="tx1"/>
                </a:solidFill>
                <a:latin typeface="Arial" pitchFamily="2" charset="0"/>
                <a:ea typeface="+mn-ea"/>
                <a:cs typeface="+mn-cs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lang="en-US" sz="2400" b="1" kern="1200" dirty="0" smtClean="0">
                <a:solidFill>
                  <a:schemeClr val="tx1"/>
                </a:solidFill>
                <a:latin typeface="Arial" pitchFamily="2" charset="0"/>
                <a:ea typeface="+mn-ea"/>
                <a:cs typeface="+mn-cs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lang="en-US" sz="2400" b="1" kern="1200" dirty="0">
                <a:solidFill>
                  <a:schemeClr val="tx1"/>
                </a:solidFill>
                <a:latin typeface="Arial" pitchFamily="2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Click to edit subtitle</a:t>
            </a:r>
            <a:endParaRPr lang="en-US" dirty="0"/>
          </a:p>
        </p:txBody>
      </p:sp>
      <p:sp>
        <p:nvSpPr>
          <p:cNvPr id="16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35875" y="6621463"/>
            <a:ext cx="1277938" cy="1619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0" rIns="91440" bIns="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latin typeface="+mj-lt"/>
              </a:defRPr>
            </a:lvl1pPr>
          </a:lstStyle>
          <a:p>
            <a:r>
              <a:rPr lang="en-US" smtClean="0">
                <a:latin typeface="Arial" pitchFamily="34" charset="0"/>
              </a:rPr>
              <a:t>Page </a:t>
            </a:r>
            <a:fld id="{5698A34F-157D-4FC3-B6AE-341A8B909DED}" type="slidenum">
              <a:rPr lang="en-US" smtClean="0">
                <a:latin typeface="Arial" pitchFamily="34" charset="0"/>
              </a:rPr>
              <a:pPr/>
              <a:t>‹#›</a:t>
            </a:fld>
            <a:endParaRPr lang="en-US" dirty="0">
              <a:latin typeface="Arial" pitchFamily="34" charset="0"/>
            </a:endParaRPr>
          </a:p>
        </p:txBody>
      </p:sp>
      <p:sp>
        <p:nvSpPr>
          <p:cNvPr id="17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76072" y="6475413"/>
            <a:ext cx="400050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defRPr sz="1000"/>
            </a:lvl1pPr>
          </a:lstStyle>
          <a:p>
            <a:endParaRPr lang="en-US" dirty="0"/>
          </a:p>
        </p:txBody>
      </p:sp>
      <p:sp>
        <p:nvSpPr>
          <p:cNvPr id="18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35875" y="6475413"/>
            <a:ext cx="1277938" cy="152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0" rIns="91440" bIns="0" numCol="1" anchor="b" anchorCtr="0" compatLnSpc="1">
            <a:prstTxWarp prst="textNoShape">
              <a:avLst/>
            </a:prstTxWarp>
          </a:bodyPr>
          <a:lstStyle>
            <a:lvl1pPr algn="r">
              <a:defRPr sz="800">
                <a:latin typeface="Arial" pitchFamily="34" charset="0"/>
              </a:defRPr>
            </a:lvl1pPr>
          </a:lstStyle>
          <a:p>
            <a:r>
              <a:rPr lang="en-US" smtClean="0"/>
              <a:t>September 13, 2011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35875" y="6475413"/>
            <a:ext cx="1277938" cy="152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0" rIns="91440" bIns="0" numCol="1" anchor="b" anchorCtr="0" compatLnSpc="1">
            <a:prstTxWarp prst="textNoShape">
              <a:avLst/>
            </a:prstTxWarp>
          </a:bodyPr>
          <a:lstStyle>
            <a:lvl1pPr algn="r">
              <a:defRPr sz="800">
                <a:latin typeface="Arial" pitchFamily="34" charset="0"/>
              </a:defRPr>
            </a:lvl1pPr>
          </a:lstStyle>
          <a:p>
            <a:r>
              <a:rPr lang="en-US" smtClean="0"/>
              <a:t>September 13, 2011</a:t>
            </a:r>
            <a:endParaRPr lang="en-US" dirty="0"/>
          </a:p>
        </p:txBody>
      </p:sp>
      <p:sp>
        <p:nvSpPr>
          <p:cNvPr id="14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35875" y="6621463"/>
            <a:ext cx="1277938" cy="1619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0" rIns="91440" bIns="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latin typeface="+mj-lt"/>
              </a:defRPr>
            </a:lvl1pPr>
          </a:lstStyle>
          <a:p>
            <a:r>
              <a:rPr lang="en-US" smtClean="0">
                <a:latin typeface="Arial" pitchFamily="34" charset="0"/>
              </a:rPr>
              <a:t>Page </a:t>
            </a:r>
            <a:fld id="{5698A34F-157D-4FC3-B6AE-341A8B909DED}" type="slidenum">
              <a:rPr lang="en-US" smtClean="0">
                <a:latin typeface="Arial" pitchFamily="34" charset="0"/>
              </a:rPr>
              <a:pPr/>
              <a:t>‹#›</a:t>
            </a:fld>
            <a:endParaRPr lang="en-US" dirty="0">
              <a:latin typeface="Arial" pitchFamily="34" charset="0"/>
            </a:endParaRPr>
          </a:p>
        </p:txBody>
      </p:sp>
      <p:sp>
        <p:nvSpPr>
          <p:cNvPr id="15" name="Footer Placeholder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76072" y="6475413"/>
            <a:ext cx="400050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defRPr sz="1000"/>
            </a:lvl1pPr>
          </a:lstStyle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576072" y="1827213"/>
            <a:ext cx="3621088" cy="4041775"/>
          </a:xfrm>
        </p:spPr>
        <p:txBody>
          <a:bodyPr/>
          <a:lstStyle>
            <a:lvl1pPr>
              <a:buFont typeface="Arial" pitchFamily="34" charset="0"/>
              <a:buChar char="•"/>
              <a:defRPr sz="2000"/>
            </a:lvl1pPr>
            <a:lvl2pPr>
              <a:buFont typeface="Arial" pitchFamily="34" charset="0"/>
              <a:buChar char="–"/>
              <a:defRPr sz="1800"/>
            </a:lvl2pPr>
            <a:lvl3pPr>
              <a:buFont typeface="Arial" pitchFamily="34" charset="0"/>
              <a:buChar char="–"/>
              <a:defRPr sz="1600"/>
            </a:lvl3pPr>
            <a:lvl4pPr>
              <a:buFont typeface="Arial" pitchFamily="34" charset="0"/>
              <a:buChar char="–"/>
              <a:defRPr sz="1400"/>
            </a:lvl4pPr>
            <a:lvl5pP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343400" y="1827213"/>
            <a:ext cx="3627247" cy="4041775"/>
          </a:xfrm>
        </p:spPr>
        <p:txBody>
          <a:bodyPr/>
          <a:lstStyle>
            <a:lvl1pPr>
              <a:buFont typeface="Arial" pitchFamily="34" charset="0"/>
              <a:buChar char="•"/>
              <a:defRPr sz="2000"/>
            </a:lvl1pPr>
            <a:lvl2pPr>
              <a:buFont typeface="Arial" pitchFamily="34" charset="0"/>
              <a:buChar char="–"/>
              <a:defRPr sz="1800"/>
            </a:lvl2pPr>
            <a:lvl3pPr>
              <a:buFont typeface="Arial" pitchFamily="34" charset="0"/>
              <a:buChar char="–"/>
              <a:defRPr sz="1600"/>
            </a:lvl3pPr>
            <a:lvl4pPr>
              <a:buFont typeface="Arial" pitchFamily="34" charset="0"/>
              <a:buChar char="–"/>
              <a:defRPr sz="1400"/>
            </a:lvl4pPr>
            <a:lvl5pP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35875" y="6621463"/>
            <a:ext cx="1277938" cy="1619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0" rIns="91440" bIns="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latin typeface="+mj-lt"/>
              </a:defRPr>
            </a:lvl1pPr>
          </a:lstStyle>
          <a:p>
            <a:r>
              <a:rPr lang="en-US" smtClean="0">
                <a:latin typeface="Arial" pitchFamily="34" charset="0"/>
              </a:rPr>
              <a:t>Page </a:t>
            </a:r>
            <a:fld id="{5698A34F-157D-4FC3-B6AE-341A8B909DED}" type="slidenum">
              <a:rPr lang="en-US" smtClean="0">
                <a:latin typeface="Arial" pitchFamily="34" charset="0"/>
              </a:rPr>
              <a:pPr/>
              <a:t>‹#›</a:t>
            </a:fld>
            <a:endParaRPr lang="en-US" dirty="0">
              <a:latin typeface="Arial" pitchFamily="34" charset="0"/>
            </a:endParaRPr>
          </a:p>
        </p:txBody>
      </p:sp>
      <p:sp>
        <p:nvSpPr>
          <p:cNvPr id="8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76072" y="6475413"/>
            <a:ext cx="400050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defRPr sz="1000"/>
            </a:lvl1pPr>
          </a:lstStyle>
          <a:p>
            <a:endParaRPr 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35875" y="6475413"/>
            <a:ext cx="1277938" cy="152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0" rIns="91440" bIns="0" numCol="1" anchor="b" anchorCtr="0" compatLnSpc="1">
            <a:prstTxWarp prst="textNoShape">
              <a:avLst/>
            </a:prstTxWarp>
          </a:bodyPr>
          <a:lstStyle>
            <a:lvl1pPr algn="r">
              <a:defRPr sz="800">
                <a:latin typeface="Arial" pitchFamily="34" charset="0"/>
              </a:defRPr>
            </a:lvl1pPr>
          </a:lstStyle>
          <a:p>
            <a:r>
              <a:rPr lang="en-US" smtClean="0"/>
              <a:t>September 13, 2011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35875" y="6621463"/>
            <a:ext cx="1277938" cy="1619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0" rIns="91440" bIns="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latin typeface="+mj-lt"/>
              </a:defRPr>
            </a:lvl1pPr>
          </a:lstStyle>
          <a:p>
            <a:r>
              <a:rPr lang="en-US" smtClean="0">
                <a:latin typeface="Arial" pitchFamily="34" charset="0"/>
              </a:rPr>
              <a:t>Page </a:t>
            </a:r>
            <a:fld id="{5698A34F-157D-4FC3-B6AE-341A8B909DED}" type="slidenum">
              <a:rPr lang="en-US" smtClean="0">
                <a:latin typeface="Arial" pitchFamily="34" charset="0"/>
              </a:rPr>
              <a:pPr/>
              <a:t>‹#›</a:t>
            </a:fld>
            <a:endParaRPr lang="en-US" dirty="0">
              <a:latin typeface="Arial" pitchFamily="34" charset="0"/>
            </a:endParaRPr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76072" y="6475413"/>
            <a:ext cx="400050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defRPr sz="1000"/>
            </a:lvl1pPr>
          </a:lstStyle>
          <a:p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35875" y="6475413"/>
            <a:ext cx="1277938" cy="152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0" rIns="91440" bIns="0" numCol="1" anchor="b" anchorCtr="0" compatLnSpc="1">
            <a:prstTxWarp prst="textNoShape">
              <a:avLst/>
            </a:prstTxWarp>
          </a:bodyPr>
          <a:lstStyle>
            <a:lvl1pPr algn="r">
              <a:defRPr sz="800">
                <a:latin typeface="Arial" pitchFamily="34" charset="0"/>
              </a:defRPr>
            </a:lvl1pPr>
          </a:lstStyle>
          <a:p>
            <a:r>
              <a:rPr lang="en-US" smtClean="0"/>
              <a:t>September 13, 2011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64" name="Rectangle 8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576072" y="4835525"/>
            <a:ext cx="6309360" cy="1034129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>
              <a:defRPr kumimoji="0" lang="en-US" sz="3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to edit Section Divider title</a:t>
            </a:r>
            <a:endParaRPr lang="en-US" dirty="0"/>
          </a:p>
        </p:txBody>
      </p:sp>
      <p:pic>
        <p:nvPicPr>
          <p:cNvPr id="224258" name="Picture 2" descr="mw_pos_ppt_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31088" y="255588"/>
            <a:ext cx="1262062" cy="108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4259" name="Line 3"/>
          <p:cNvSpPr>
            <a:spLocks noChangeAspect="1" noChangeShapeType="1"/>
          </p:cNvSpPr>
          <p:nvPr/>
        </p:nvSpPr>
        <p:spPr bwMode="gray">
          <a:xfrm>
            <a:off x="0" y="1598613"/>
            <a:ext cx="9144000" cy="0"/>
          </a:xfrm>
          <a:prstGeom prst="line">
            <a:avLst/>
          </a:prstGeom>
          <a:noFill/>
          <a:ln w="9525">
            <a:solidFill>
              <a:srgbClr val="333333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>
              <a:latin typeface="Arial" pitchFamily="34" charset="0"/>
            </a:endParaRPr>
          </a:p>
        </p:txBody>
      </p:sp>
      <p:sp>
        <p:nvSpPr>
          <p:cNvPr id="224260" name="Line 4"/>
          <p:cNvSpPr>
            <a:spLocks noChangeAspect="1" noChangeShapeType="1"/>
          </p:cNvSpPr>
          <p:nvPr/>
        </p:nvSpPr>
        <p:spPr bwMode="gray">
          <a:xfrm>
            <a:off x="0" y="6397625"/>
            <a:ext cx="9144000" cy="0"/>
          </a:xfrm>
          <a:prstGeom prst="line">
            <a:avLst/>
          </a:prstGeom>
          <a:noFill/>
          <a:ln w="9525">
            <a:solidFill>
              <a:srgbClr val="333333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>
              <a:latin typeface="Arial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234" name="Picture 2" descr="mw_pos_ppt_m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966075" y="307975"/>
            <a:ext cx="850900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3235" name="Line 3"/>
          <p:cNvSpPr>
            <a:spLocks noChangeAspect="1" noChangeShapeType="1"/>
          </p:cNvSpPr>
          <p:nvPr/>
        </p:nvSpPr>
        <p:spPr bwMode="gray">
          <a:xfrm>
            <a:off x="0" y="1296988"/>
            <a:ext cx="9144000" cy="0"/>
          </a:xfrm>
          <a:prstGeom prst="line">
            <a:avLst/>
          </a:prstGeom>
          <a:noFill/>
          <a:ln w="9525">
            <a:solidFill>
              <a:srgbClr val="333333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>
              <a:latin typeface="Arial" pitchFamily="34" charset="0"/>
            </a:endParaRPr>
          </a:p>
        </p:txBody>
      </p:sp>
      <p:sp>
        <p:nvSpPr>
          <p:cNvPr id="223241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576072" y="1827213"/>
            <a:ext cx="7394575" cy="404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23236" name="Line 4"/>
          <p:cNvSpPr>
            <a:spLocks noChangeAspect="1" noChangeShapeType="1"/>
          </p:cNvSpPr>
          <p:nvPr/>
        </p:nvSpPr>
        <p:spPr bwMode="gray">
          <a:xfrm>
            <a:off x="0" y="6397625"/>
            <a:ext cx="9144000" cy="0"/>
          </a:xfrm>
          <a:prstGeom prst="line">
            <a:avLst/>
          </a:prstGeom>
          <a:noFill/>
          <a:ln w="9525">
            <a:solidFill>
              <a:srgbClr val="333333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>
              <a:latin typeface="Arial" pitchFamily="34" charset="0"/>
            </a:endParaRPr>
          </a:p>
        </p:txBody>
      </p:sp>
      <p:sp>
        <p:nvSpPr>
          <p:cNvPr id="223240" name="Rectangle 8"/>
          <p:cNvSpPr>
            <a:spLocks noGrp="1" noChangeArrowheads="1"/>
          </p:cNvSpPr>
          <p:nvPr>
            <p:ph type="title"/>
          </p:nvPr>
        </p:nvSpPr>
        <p:spPr bwMode="gray">
          <a:xfrm>
            <a:off x="576072" y="717550"/>
            <a:ext cx="6880225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1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35875" y="6621463"/>
            <a:ext cx="1277938" cy="1619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0" rIns="91440" bIns="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latin typeface="+mj-lt"/>
              </a:defRPr>
            </a:lvl1pPr>
          </a:lstStyle>
          <a:p>
            <a:r>
              <a:rPr lang="en-US" smtClean="0">
                <a:latin typeface="Arial" pitchFamily="34" charset="0"/>
              </a:rPr>
              <a:t>Page </a:t>
            </a:r>
            <a:fld id="{5698A34F-157D-4FC3-B6AE-341A8B909DED}" type="slidenum">
              <a:rPr lang="en-US" smtClean="0">
                <a:latin typeface="Arial" pitchFamily="34" charset="0"/>
              </a:rPr>
              <a:pPr/>
              <a:t>‹#›</a:t>
            </a:fld>
            <a:endParaRPr lang="en-US" dirty="0">
              <a:latin typeface="Arial" pitchFamily="34" charset="0"/>
            </a:endParaRPr>
          </a:p>
        </p:txBody>
      </p:sp>
      <p:sp>
        <p:nvSpPr>
          <p:cNvPr id="12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76072" y="6475413"/>
            <a:ext cx="400050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defRPr sz="1000"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3" name="Rectangle 16"/>
          <p:cNvSpPr>
            <a:spLocks noChangeArrowheads="1"/>
          </p:cNvSpPr>
          <p:nvPr/>
        </p:nvSpPr>
        <p:spPr bwMode="auto">
          <a:xfrm>
            <a:off x="5410200" y="6475413"/>
            <a:ext cx="2225675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tIns="0" bIns="0" anchor="ctr"/>
          <a:lstStyle/>
          <a:p>
            <a:pPr marL="26988" indent="-26988" algn="r" rtl="1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8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rPr>
              <a:t>©2011 MasterCard.</a:t>
            </a:r>
            <a:br>
              <a:rPr lang="en-US" sz="8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rPr>
            </a:br>
            <a:r>
              <a:rPr lang="en-US" sz="8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rPr>
              <a:t>Proprietary and Confidential</a:t>
            </a:r>
            <a:endParaRPr lang="en-US" sz="800" kern="1200" dirty="0">
              <a:solidFill>
                <a:schemeClr val="tx1"/>
              </a:solidFill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14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35875" y="6475413"/>
            <a:ext cx="1277938" cy="152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0" rIns="91440" bIns="0" numCol="1" anchor="b" anchorCtr="0" compatLnSpc="1">
            <a:prstTxWarp prst="textNoShape">
              <a:avLst/>
            </a:prstTxWarp>
          </a:bodyPr>
          <a:lstStyle>
            <a:lvl1pPr algn="r">
              <a:defRPr sz="800">
                <a:latin typeface="Arial" pitchFamily="34" charset="0"/>
              </a:defRPr>
            </a:lvl1pPr>
          </a:lstStyle>
          <a:p>
            <a:r>
              <a:rPr lang="en-US" smtClean="0"/>
              <a:t>September 13, 2011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</p:sldLayoutIdLst>
  <p:hf hdr="0" ftr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pitchFamily="34" charset="0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pitchFamily="2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pitchFamily="2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pitchFamily="2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pitchFamily="2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pitchFamily="2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pitchFamily="2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pitchFamily="2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pitchFamily="2" charset="0"/>
        </a:defRPr>
      </a:lvl9pPr>
    </p:titleStyle>
    <p:bodyStyle>
      <a:lvl1pPr marL="225425" indent="-225425" algn="l" rtl="0" eaLnBrk="1" fontAlgn="base" hangingPunct="1">
        <a:spcBef>
          <a:spcPct val="0"/>
        </a:spcBef>
        <a:spcAft>
          <a:spcPct val="40000"/>
        </a:spcAft>
        <a:buSzPct val="95000"/>
        <a:buFont typeface="Arial" pitchFamily="34" charset="0"/>
        <a:buChar char="•"/>
        <a:defRPr sz="2400">
          <a:solidFill>
            <a:schemeClr val="tx1"/>
          </a:solidFill>
          <a:latin typeface="Arial" pitchFamily="34" charset="0"/>
          <a:ea typeface="+mn-ea"/>
          <a:cs typeface="+mn-cs"/>
        </a:defRPr>
      </a:lvl1pPr>
      <a:lvl2pPr marL="628650" indent="-288925" algn="l" rtl="0" eaLnBrk="1" fontAlgn="base" hangingPunct="1">
        <a:spcBef>
          <a:spcPct val="0"/>
        </a:spcBef>
        <a:spcAft>
          <a:spcPct val="40000"/>
        </a:spcAft>
        <a:buSzPct val="80000"/>
        <a:buFont typeface="Arial" pitchFamily="34" charset="0"/>
        <a:buChar char="–"/>
        <a:defRPr sz="2200">
          <a:solidFill>
            <a:schemeClr val="tx1"/>
          </a:solidFill>
          <a:latin typeface="Arial" pitchFamily="34" charset="0"/>
        </a:defRPr>
      </a:lvl2pPr>
      <a:lvl3pPr marL="968375" indent="-225425" algn="l" rtl="0" eaLnBrk="1" fontAlgn="base" hangingPunct="1">
        <a:spcBef>
          <a:spcPct val="0"/>
        </a:spcBef>
        <a:spcAft>
          <a:spcPct val="40000"/>
        </a:spcAft>
        <a:buSzPct val="85000"/>
        <a:buFont typeface="Arial" pitchFamily="34" charset="0"/>
        <a:buChar char="–"/>
        <a:defRPr sz="2000">
          <a:solidFill>
            <a:schemeClr val="tx1"/>
          </a:solidFill>
          <a:latin typeface="Arial" pitchFamily="34" charset="0"/>
        </a:defRPr>
      </a:lvl3pPr>
      <a:lvl4pPr marL="1368425" indent="-225425" algn="l" rtl="0" eaLnBrk="1" fontAlgn="base" hangingPunct="1">
        <a:spcBef>
          <a:spcPct val="0"/>
        </a:spcBef>
        <a:spcAft>
          <a:spcPct val="40000"/>
        </a:spcAft>
        <a:buFont typeface="Arial" pitchFamily="34" charset="0"/>
        <a:buChar char="–"/>
        <a:defRPr>
          <a:solidFill>
            <a:schemeClr val="tx1"/>
          </a:solidFill>
          <a:latin typeface="Arial" pitchFamily="34" charset="0"/>
        </a:defRPr>
      </a:lvl4pPr>
      <a:lvl5pPr marL="1709738" indent="-227013" algn="l" rtl="0" eaLnBrk="1" fontAlgn="base" hangingPunct="1">
        <a:spcBef>
          <a:spcPct val="0"/>
        </a:spcBef>
        <a:spcAft>
          <a:spcPct val="40000"/>
        </a:spcAft>
        <a:buSzPct val="80000"/>
        <a:buFont typeface="Arial" pitchFamily="34" charset="0"/>
        <a:buChar char="–"/>
        <a:defRPr sz="1600">
          <a:solidFill>
            <a:schemeClr val="tx1"/>
          </a:solidFill>
          <a:latin typeface="Arial" pitchFamily="34" charset="0"/>
        </a:defRPr>
      </a:lvl5pPr>
      <a:lvl6pPr marL="2166938" indent="-227013" algn="l" rtl="0" eaLnBrk="1" fontAlgn="base" hangingPunct="1">
        <a:spcBef>
          <a:spcPct val="0"/>
        </a:spcBef>
        <a:spcAft>
          <a:spcPct val="40000"/>
        </a:spcAft>
        <a:buSzPct val="80000"/>
        <a:buFont typeface="Arial" pitchFamily="2" charset="0"/>
        <a:buChar char="–"/>
        <a:defRPr sz="1600">
          <a:solidFill>
            <a:schemeClr val="tx1"/>
          </a:solidFill>
          <a:latin typeface="+mn-lt"/>
        </a:defRPr>
      </a:lvl6pPr>
      <a:lvl7pPr marL="2624138" indent="-227013" algn="l" rtl="0" eaLnBrk="1" fontAlgn="base" hangingPunct="1">
        <a:spcBef>
          <a:spcPct val="0"/>
        </a:spcBef>
        <a:spcAft>
          <a:spcPct val="40000"/>
        </a:spcAft>
        <a:buSzPct val="80000"/>
        <a:buFont typeface="Arial" pitchFamily="2" charset="0"/>
        <a:buChar char="–"/>
        <a:defRPr sz="1600">
          <a:solidFill>
            <a:schemeClr val="tx1"/>
          </a:solidFill>
          <a:latin typeface="+mn-lt"/>
        </a:defRPr>
      </a:lvl7pPr>
      <a:lvl8pPr marL="3081338" indent="-227013" algn="l" rtl="0" eaLnBrk="1" fontAlgn="base" hangingPunct="1">
        <a:spcBef>
          <a:spcPct val="0"/>
        </a:spcBef>
        <a:spcAft>
          <a:spcPct val="40000"/>
        </a:spcAft>
        <a:buSzPct val="80000"/>
        <a:buFont typeface="Arial" pitchFamily="2" charset="0"/>
        <a:buChar char="–"/>
        <a:defRPr sz="1600">
          <a:solidFill>
            <a:schemeClr val="tx1"/>
          </a:solidFill>
          <a:latin typeface="+mn-lt"/>
        </a:defRPr>
      </a:lvl8pPr>
      <a:lvl9pPr marL="3538538" indent="-227013" algn="l" rtl="0" eaLnBrk="1" fontAlgn="base" hangingPunct="1">
        <a:spcBef>
          <a:spcPct val="0"/>
        </a:spcBef>
        <a:spcAft>
          <a:spcPct val="40000"/>
        </a:spcAft>
        <a:buSzPct val="80000"/>
        <a:buFont typeface="Arial" pitchFamily="2" charset="0"/>
        <a:buChar char="–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labs.mastercard.com/display/GoodBad/Home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76071" y="4030254"/>
            <a:ext cx="7173843" cy="1606048"/>
          </a:xfrm>
        </p:spPr>
        <p:txBody>
          <a:bodyPr/>
          <a:lstStyle/>
          <a:p>
            <a:r>
              <a:rPr lang="en-US" dirty="0" smtClean="0"/>
              <a:t>My MasterCard – online portal for MasterCard cardholders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 smtClean="0"/>
              <a:t>September 14, 2011</a:t>
            </a:r>
            <a:endParaRPr lang="en-US" dirty="0"/>
          </a:p>
        </p:txBody>
      </p:sp>
      <p:sp>
        <p:nvSpPr>
          <p:cNvPr id="211972" name="TitleSlideNameDept"/>
          <p:cNvSpPr txBox="1">
            <a:spLocks noChangeArrowheads="1"/>
          </p:cNvSpPr>
          <p:nvPr/>
        </p:nvSpPr>
        <p:spPr bwMode="black">
          <a:xfrm>
            <a:off x="576072" y="937439"/>
            <a:ext cx="321017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rIns="0" anchor="b">
            <a:spAutoFit/>
          </a:bodyPr>
          <a:lstStyle/>
          <a:p>
            <a:r>
              <a:rPr lang="en-US" sz="1200" dirty="0" smtClean="0">
                <a:latin typeface="Arial" pitchFamily="34" charset="0"/>
              </a:rPr>
              <a:t>Donghao Huang, MasterCard Labs Singapore</a:t>
            </a:r>
            <a:endParaRPr lang="en-US" sz="1200" dirty="0">
              <a:latin typeface="Arial" pitchFamily="34" charset="0"/>
            </a:endParaRP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576072" y="1387736"/>
            <a:ext cx="7394575" cy="4481251"/>
          </a:xfrm>
        </p:spPr>
        <p:txBody>
          <a:bodyPr>
            <a:normAutofit/>
          </a:bodyPr>
          <a:lstStyle/>
          <a:p>
            <a:r>
              <a:rPr lang="en-US" dirty="0" smtClean="0"/>
              <a:t>We want MC cardholders to use their MC card as much as possible.</a:t>
            </a:r>
          </a:p>
          <a:p>
            <a:endParaRPr lang="en-US" dirty="0" smtClean="0"/>
          </a:p>
          <a:p>
            <a:r>
              <a:rPr lang="en-US" dirty="0" smtClean="0"/>
              <a:t>We want MC cardholders to provide their purchase data for analysis.</a:t>
            </a:r>
          </a:p>
          <a:p>
            <a:endParaRPr lang="en-US" dirty="0" smtClean="0"/>
          </a:p>
          <a:p>
            <a:r>
              <a:rPr lang="en-US" dirty="0" smtClean="0"/>
              <a:t>We want to provide a platform to influence the behaviors of MC cardholders.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</a:rPr>
              <a:t>Page </a:t>
            </a:r>
            <a:fld id="{5698A34F-157D-4FC3-B6AE-341A8B909DED}" type="slidenum">
              <a:rPr lang="en-US" smtClean="0">
                <a:latin typeface="Arial" pitchFamily="34" charset="0"/>
              </a:rPr>
              <a:pPr/>
              <a:t>2</a:t>
            </a:fld>
            <a:endParaRPr lang="en-US" dirty="0">
              <a:latin typeface="Arial" pitchFamily="34" charset="0"/>
            </a:endParaRPr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September 13, 2011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576072" y="1441525"/>
            <a:ext cx="8337741" cy="5033887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Consumer signs up with My MasterCard online portal via web or mobile application.</a:t>
            </a:r>
          </a:p>
          <a:p>
            <a:r>
              <a:rPr lang="en-US" dirty="0" smtClean="0"/>
              <a:t>Consumer links his cards by MasterCard authorization service (MAS).</a:t>
            </a:r>
          </a:p>
          <a:p>
            <a:r>
              <a:rPr lang="en-US" dirty="0" smtClean="0"/>
              <a:t>My MasterCard retrieves all transaction records from MasterCard, possibly via MasterCard </a:t>
            </a:r>
            <a:r>
              <a:rPr lang="en-US" dirty="0" err="1" smtClean="0"/>
              <a:t>OpenAPI</a:t>
            </a:r>
            <a:r>
              <a:rPr lang="en-US" dirty="0" smtClean="0"/>
              <a:t>.</a:t>
            </a:r>
          </a:p>
          <a:p>
            <a:r>
              <a:rPr lang="en-US" dirty="0" smtClean="0"/>
              <a:t>For each transaction, consumer can either categorize it as a whole or add itemized sub-categories. 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, for a transaction amount $50 from a supermarket, consumer can categorize as follows:</a:t>
            </a:r>
          </a:p>
          <a:p>
            <a:pPr lvl="2"/>
            <a:r>
              <a:rPr lang="en-US" dirty="0" smtClean="0"/>
              <a:t>Alcohol: $20</a:t>
            </a:r>
          </a:p>
          <a:p>
            <a:pPr lvl="2"/>
            <a:r>
              <a:rPr lang="en-US" dirty="0" smtClean="0"/>
              <a:t>Food: $20</a:t>
            </a:r>
          </a:p>
          <a:p>
            <a:pPr lvl="2"/>
            <a:r>
              <a:rPr lang="en-US" dirty="0" smtClean="0"/>
              <a:t>Groceries: $10</a:t>
            </a:r>
          </a:p>
          <a:p>
            <a:r>
              <a:rPr lang="en-US" dirty="0" smtClean="0"/>
              <a:t>With mobile application, immediately after a MC transaction is made, consumer will receive push notification and can categorize it in real time.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Consumers – what do they need to do?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>
                <a:latin typeface="Arial" pitchFamily="34" charset="0"/>
              </a:rPr>
              <a:t>Page </a:t>
            </a:r>
            <a:fld id="{5698A34F-157D-4FC3-B6AE-341A8B909DED}" type="slidenum">
              <a:rPr lang="en-US" smtClean="0">
                <a:latin typeface="Arial" pitchFamily="34" charset="0"/>
              </a:rPr>
              <a:pPr/>
              <a:t>3</a:t>
            </a:fld>
            <a:endParaRPr lang="en-US" dirty="0">
              <a:latin typeface="Arial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September 13, 2011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576072" y="1441525"/>
            <a:ext cx="8337741" cy="5033887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Simple financial management tool: automatically updated with latest MasterCard transactions from all banks without having to check each bank individually</a:t>
            </a:r>
          </a:p>
          <a:p>
            <a:r>
              <a:rPr lang="en-US" dirty="0" smtClean="0"/>
              <a:t>Consumers get rewarded based on different points they earned.</a:t>
            </a:r>
          </a:p>
          <a:p>
            <a:pPr lvl="1"/>
            <a:r>
              <a:rPr lang="en-US" b="1" dirty="0" smtClean="0"/>
              <a:t>Wealth point </a:t>
            </a:r>
            <a:r>
              <a:rPr lang="en-US" dirty="0" smtClean="0"/>
              <a:t>– how well a consumer handles money/wealth</a:t>
            </a:r>
          </a:p>
          <a:p>
            <a:pPr lvl="2"/>
            <a:r>
              <a:rPr lang="en-US" dirty="0" err="1" smtClean="0"/>
              <a:t>Eg</a:t>
            </a:r>
            <a:r>
              <a:rPr lang="en-US" dirty="0" smtClean="0"/>
              <a:t>, a consumer will earn wealth points when he categorize the transaction as he will have more visibility on his spending – this encourages consumers to provide purchase data to us</a:t>
            </a:r>
          </a:p>
          <a:p>
            <a:pPr lvl="1"/>
            <a:r>
              <a:rPr lang="en-US" dirty="0" smtClean="0"/>
              <a:t>We encourage consumers to have a better and more meaningful life styles - similar to </a:t>
            </a:r>
            <a:r>
              <a:rPr lang="en-US" i="1" dirty="0" smtClean="0"/>
              <a:t>Vice/Virtue Social Application</a:t>
            </a:r>
            <a:r>
              <a:rPr lang="en-US" dirty="0" smtClean="0"/>
              <a:t>: </a:t>
            </a:r>
            <a:r>
              <a:rPr lang="en-US" dirty="0" smtClean="0">
                <a:hlinkClick r:id="rId2"/>
              </a:rPr>
              <a:t>http://labs.mastercard.com/display/GoodBad/Home</a:t>
            </a:r>
            <a:r>
              <a:rPr lang="en-US" dirty="0" smtClean="0"/>
              <a:t>. </a:t>
            </a:r>
          </a:p>
          <a:p>
            <a:pPr lvl="2"/>
            <a:r>
              <a:rPr lang="en-US" dirty="0" smtClean="0"/>
              <a:t>Subtle difference: we give each transaction a default category based on the merchant, but consumer can change it – and we trust consumer!</a:t>
            </a:r>
          </a:p>
          <a:p>
            <a:pPr lvl="2"/>
            <a:r>
              <a:rPr lang="en-US" b="1" dirty="0" smtClean="0"/>
              <a:t>Health point </a:t>
            </a:r>
            <a:r>
              <a:rPr lang="en-US" dirty="0" smtClean="0"/>
              <a:t>– </a:t>
            </a:r>
            <a:r>
              <a:rPr lang="en-US" dirty="0" err="1" smtClean="0"/>
              <a:t>Eg</a:t>
            </a:r>
            <a:r>
              <a:rPr lang="en-US" dirty="0" smtClean="0"/>
              <a:t>, gym = +100</a:t>
            </a:r>
            <a:r>
              <a:rPr lang="en-US" dirty="0" smtClean="0">
                <a:sym typeface="Wingdings" pitchFamily="2" charset="2"/>
              </a:rPr>
              <a:t></a:t>
            </a:r>
            <a:r>
              <a:rPr lang="en-US" dirty="0" err="1" smtClean="0"/>
              <a:t>alchhol</a:t>
            </a:r>
            <a:r>
              <a:rPr lang="en-US" dirty="0" smtClean="0"/>
              <a:t> = -100.</a:t>
            </a:r>
          </a:p>
          <a:p>
            <a:pPr lvl="2"/>
            <a:r>
              <a:rPr lang="en-US" b="1" dirty="0" smtClean="0"/>
              <a:t>Green point </a:t>
            </a:r>
            <a:r>
              <a:rPr lang="en-US" dirty="0" smtClean="0"/>
              <a:t>– </a:t>
            </a:r>
            <a:r>
              <a:rPr lang="en-US" dirty="0" err="1" smtClean="0"/>
              <a:t>Eg</a:t>
            </a:r>
            <a:r>
              <a:rPr lang="en-US" dirty="0" smtClean="0"/>
              <a:t>, public transport = +100</a:t>
            </a:r>
            <a:r>
              <a:rPr lang="en-US" dirty="0" smtClean="0">
                <a:sym typeface="Wingdings" pitchFamily="2" charset="2"/>
              </a:rPr>
              <a:t>  </a:t>
            </a:r>
            <a:r>
              <a:rPr lang="en-US" dirty="0" smtClean="0"/>
              <a:t>gasoline = -100.</a:t>
            </a:r>
          </a:p>
          <a:p>
            <a:pPr lvl="2"/>
            <a:r>
              <a:rPr lang="en-US" b="1" dirty="0" smtClean="0"/>
              <a:t>Happy point </a:t>
            </a:r>
            <a:r>
              <a:rPr lang="en-US" dirty="0" smtClean="0"/>
              <a:t>– </a:t>
            </a:r>
            <a:r>
              <a:rPr lang="en-US" dirty="0" err="1" smtClean="0"/>
              <a:t>Eg</a:t>
            </a:r>
            <a:r>
              <a:rPr lang="en-US" dirty="0" smtClean="0"/>
              <a:t>, charity = +100</a:t>
            </a:r>
            <a:r>
              <a:rPr lang="en-US" dirty="0" smtClean="0">
                <a:sym typeface="Wingdings" pitchFamily="2" charset="2"/>
              </a:rPr>
              <a:t> gambling = -100</a:t>
            </a:r>
            <a:endParaRPr lang="en-US" dirty="0" smtClean="0"/>
          </a:p>
          <a:p>
            <a:pPr lvl="1"/>
            <a:r>
              <a:rPr lang="en-US" dirty="0" smtClean="0"/>
              <a:t>A consumer can earn points of different types from one single purchase. </a:t>
            </a:r>
          </a:p>
          <a:p>
            <a:pPr lvl="2"/>
            <a:r>
              <a:rPr lang="en-US" dirty="0" err="1" smtClean="0"/>
              <a:t>Eg</a:t>
            </a:r>
            <a:r>
              <a:rPr lang="en-US" dirty="0" smtClean="0"/>
              <a:t>, a transaction with e-Receipt for gym will entitle a consumer wealth, health and green points.</a:t>
            </a:r>
          </a:p>
          <a:p>
            <a:r>
              <a:rPr lang="en-US" dirty="0" smtClean="0"/>
              <a:t>Other benefits</a:t>
            </a:r>
          </a:p>
          <a:p>
            <a:pPr lvl="1"/>
            <a:r>
              <a:rPr lang="en-US" dirty="0" smtClean="0"/>
              <a:t>Personal financial analysis/advisory</a:t>
            </a:r>
          </a:p>
          <a:p>
            <a:pPr lvl="1"/>
            <a:r>
              <a:rPr lang="en-US" dirty="0" smtClean="0"/>
              <a:t>Promotion from merchants/banks – based on past purchase history and preference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Consumers – what do they get?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>
                <a:latin typeface="Arial" pitchFamily="34" charset="0"/>
              </a:rPr>
              <a:t>Page </a:t>
            </a:r>
            <a:fld id="{5698A34F-157D-4FC3-B6AE-341A8B909DED}" type="slidenum">
              <a:rPr lang="en-US" smtClean="0">
                <a:latin typeface="Arial" pitchFamily="34" charset="0"/>
              </a:rPr>
              <a:pPr/>
              <a:t>4</a:t>
            </a:fld>
            <a:endParaRPr lang="en-US" dirty="0">
              <a:latin typeface="Arial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September 13, 2011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576072" y="1441525"/>
            <a:ext cx="8337741" cy="5033887"/>
          </a:xfrm>
        </p:spPr>
        <p:txBody>
          <a:bodyPr>
            <a:normAutofit/>
          </a:bodyPr>
          <a:lstStyle/>
          <a:p>
            <a:r>
              <a:rPr lang="en-US" dirty="0" smtClean="0"/>
              <a:t>Deeper insight </a:t>
            </a:r>
            <a:r>
              <a:rPr lang="en-US" smtClean="0"/>
              <a:t>on </a:t>
            </a:r>
            <a:r>
              <a:rPr lang="en-US" smtClean="0"/>
              <a:t>transactions</a:t>
            </a:r>
            <a:endParaRPr lang="en-US" dirty="0" smtClean="0"/>
          </a:p>
          <a:p>
            <a:pPr lvl="1"/>
            <a:r>
              <a:rPr lang="en-US" dirty="0" smtClean="0"/>
              <a:t>Advertisements/promotions from banks/merchants can be targeted at right consumers based on data</a:t>
            </a:r>
          </a:p>
          <a:p>
            <a:pPr lvl="1"/>
            <a:r>
              <a:rPr lang="en-US" dirty="0" smtClean="0"/>
              <a:t>We can get commissions from banks/merchants </a:t>
            </a:r>
          </a:p>
          <a:p>
            <a:r>
              <a:rPr lang="en-US" dirty="0" smtClean="0"/>
              <a:t>Closer connections with consumers/card holders</a:t>
            </a:r>
          </a:p>
          <a:p>
            <a:pPr lvl="1"/>
            <a:r>
              <a:rPr lang="en-US" dirty="0" smtClean="0"/>
              <a:t>Direct channel for promoting all existing and new MasterCard products/services.</a:t>
            </a:r>
          </a:p>
          <a:p>
            <a:pPr lvl="1"/>
            <a:r>
              <a:rPr lang="en-US" dirty="0" smtClean="0"/>
              <a:t>Prepare global buyer base for rolling out online/mobile payment services – directly compete with PayPal and </a:t>
            </a:r>
            <a:r>
              <a:rPr lang="en-US" dirty="0" err="1" smtClean="0"/>
              <a:t>Alipay</a:t>
            </a:r>
            <a:r>
              <a:rPr lang="en-US" dirty="0" smtClean="0"/>
              <a:t>.</a:t>
            </a:r>
          </a:p>
          <a:p>
            <a:r>
              <a:rPr lang="en-US" dirty="0" smtClean="0"/>
              <a:t>Better brand image</a:t>
            </a:r>
          </a:p>
          <a:p>
            <a:pPr lvl="1"/>
            <a:r>
              <a:rPr lang="en-US" dirty="0" smtClean="0"/>
              <a:t>We promote better and more meaningful life styles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MasterCard – what do we get?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>
                <a:latin typeface="Arial" pitchFamily="34" charset="0"/>
              </a:rPr>
              <a:t>Page </a:t>
            </a:r>
            <a:fld id="{5698A34F-157D-4FC3-B6AE-341A8B909DED}" type="slidenum">
              <a:rPr lang="en-US" smtClean="0">
                <a:latin typeface="Arial" pitchFamily="34" charset="0"/>
              </a:rPr>
              <a:pPr/>
              <a:t>5</a:t>
            </a:fld>
            <a:endParaRPr lang="en-US" dirty="0">
              <a:latin typeface="Arial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September 13, 2011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8354" name="Group 2"/>
          <p:cNvGrpSpPr>
            <a:grpSpLocks noChangeAspect="1"/>
          </p:cNvGrpSpPr>
          <p:nvPr/>
        </p:nvGrpSpPr>
        <p:grpSpPr bwMode="auto">
          <a:xfrm>
            <a:off x="0" y="0"/>
            <a:ext cx="6286500" cy="5622925"/>
            <a:chOff x="0" y="0"/>
            <a:chExt cx="3960" cy="3542"/>
          </a:xfrm>
        </p:grpSpPr>
        <p:sp>
          <p:nvSpPr>
            <p:cNvPr id="228355" name="Rectangle 3"/>
            <p:cNvSpPr>
              <a:spLocks noChangeAspect="1" noChangeArrowheads="1"/>
            </p:cNvSpPr>
            <p:nvPr/>
          </p:nvSpPr>
          <p:spPr bwMode="hidden">
            <a:xfrm>
              <a:off x="0" y="0"/>
              <a:ext cx="3960" cy="352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pic>
          <p:nvPicPr>
            <p:cNvPr id="228356" name="Picture 4" descr="mw_tag_pos_ppt_l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864" y="1417"/>
              <a:ext cx="2090" cy="2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28357" name="Line 5"/>
          <p:cNvSpPr>
            <a:spLocks noChangeAspect="1" noChangeShapeType="1"/>
          </p:cNvSpPr>
          <p:nvPr/>
        </p:nvSpPr>
        <p:spPr bwMode="gray">
          <a:xfrm>
            <a:off x="0" y="1598613"/>
            <a:ext cx="9144000" cy="0"/>
          </a:xfrm>
          <a:prstGeom prst="line">
            <a:avLst/>
          </a:prstGeom>
          <a:noFill/>
          <a:ln w="9525">
            <a:solidFill>
              <a:srgbClr val="333333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>
              <a:latin typeface="Arial" pitchFamily="34" charset="0"/>
            </a:endParaRPr>
          </a:p>
        </p:txBody>
      </p:sp>
      <p:sp>
        <p:nvSpPr>
          <p:cNvPr id="228358" name="Line 6"/>
          <p:cNvSpPr>
            <a:spLocks noChangeAspect="1" noChangeShapeType="1"/>
          </p:cNvSpPr>
          <p:nvPr/>
        </p:nvSpPr>
        <p:spPr bwMode="gray">
          <a:xfrm>
            <a:off x="0" y="6397625"/>
            <a:ext cx="9144000" cy="0"/>
          </a:xfrm>
          <a:prstGeom prst="line">
            <a:avLst/>
          </a:prstGeom>
          <a:noFill/>
          <a:ln w="9525">
            <a:solidFill>
              <a:srgbClr val="333333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>
              <a:latin typeface="Arial" pitchFamily="34" charset="0"/>
            </a:endParaRP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TITLE_SLID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END_SLIDE"/>
</p:tagLst>
</file>

<file path=ppt/theme/theme1.xml><?xml version="1.0" encoding="utf-8"?>
<a:theme xmlns:a="http://schemas.openxmlformats.org/drawingml/2006/main" name="mw_template">
  <a:themeElements>
    <a:clrScheme name="MasterCard Worldwide">
      <a:dk1>
        <a:srgbClr val="000000"/>
      </a:dk1>
      <a:lt1>
        <a:srgbClr val="FFFFFF"/>
      </a:lt1>
      <a:dk2>
        <a:srgbClr val="6B6B6B"/>
      </a:dk2>
      <a:lt2>
        <a:srgbClr val="FF9900"/>
      </a:lt2>
      <a:accent1>
        <a:srgbClr val="D86006"/>
      </a:accent1>
      <a:accent2>
        <a:srgbClr val="449BBA"/>
      </a:accent2>
      <a:accent3>
        <a:srgbClr val="9F3F71"/>
      </a:accent3>
      <a:accent4>
        <a:srgbClr val="48B689"/>
      </a:accent4>
      <a:accent5>
        <a:srgbClr val="F5BC68"/>
      </a:accent5>
      <a:accent6>
        <a:srgbClr val="95A9C9"/>
      </a:accent6>
      <a:hlink>
        <a:srgbClr val="D2B3B8"/>
      </a:hlink>
      <a:folHlink>
        <a:srgbClr val="BDD7C0"/>
      </a:folHlink>
    </a:clrScheme>
    <a:fontScheme name="MasterCard Worldwid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000" b="0" i="0" u="none" strike="noStrike" cap="none" normalizeH="0" baseline="0" dirty="0" err="1" smtClean="0">
            <a:ln>
              <a:noFill/>
            </a:ln>
            <a:solidFill>
              <a:schemeClr val="tx1"/>
            </a:solidFill>
            <a:effectLst/>
            <a:latin typeface="Arial" pitchFamily="2" charset="0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>
          <a:defRPr dirty="0" smtClean="0">
            <a:latin typeface="+mn-lt"/>
          </a:defRPr>
        </a:defPPr>
      </a:lstStyle>
    </a:txDef>
  </a:objectDefaults>
  <a:extraClrSchemeLst>
    <a:extraClrScheme>
      <a:clrScheme name="mw_template 1">
        <a:dk1>
          <a:srgbClr val="000000"/>
        </a:dk1>
        <a:lt1>
          <a:srgbClr val="FFFFFF"/>
        </a:lt1>
        <a:dk2>
          <a:srgbClr val="6B6B6B"/>
        </a:dk2>
        <a:lt2>
          <a:srgbClr val="FF9900"/>
        </a:lt2>
        <a:accent1>
          <a:srgbClr val="D86006"/>
        </a:accent1>
        <a:accent2>
          <a:srgbClr val="449BBA"/>
        </a:accent2>
        <a:accent3>
          <a:srgbClr val="FFFFFF"/>
        </a:accent3>
        <a:accent4>
          <a:srgbClr val="000000"/>
        </a:accent4>
        <a:accent5>
          <a:srgbClr val="E9B6AA"/>
        </a:accent5>
        <a:accent6>
          <a:srgbClr val="3D8CA8"/>
        </a:accent6>
        <a:hlink>
          <a:srgbClr val="9F3F71"/>
        </a:hlink>
        <a:folHlink>
          <a:srgbClr val="48B68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asterCard Worldwid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asterCard Worldwid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mw_template</Template>
  <TotalTime>756</TotalTime>
  <Words>504</Words>
  <Application>Microsoft Office PowerPoint</Application>
  <PresentationFormat>On-screen Show (4:3)</PresentationFormat>
  <Paragraphs>57</Paragraphs>
  <Slides>6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mw_template</vt:lpstr>
      <vt:lpstr>My MasterCard – online portal for MasterCard cardholders</vt:lpstr>
      <vt:lpstr>Challenges</vt:lpstr>
      <vt:lpstr>Consumers – what do they need to do?</vt:lpstr>
      <vt:lpstr>Consumers – what do they get?</vt:lpstr>
      <vt:lpstr>MasterCard – what do we get?</vt:lpstr>
      <vt:lpstr>Slide 6</vt:lpstr>
    </vt:vector>
  </TitlesOfParts>
  <Company>MasterCard Worldwide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MasterCard Worldwide Presentation</dc:title>
  <dc:creator>Dao, Thomas</dc:creator>
  <dc:description>Office 2007 Template</dc:description>
  <cp:lastModifiedBy>e037809</cp:lastModifiedBy>
  <cp:revision>157</cp:revision>
  <dcterms:created xsi:type="dcterms:W3CDTF">2007-01-11T18:15:06Z</dcterms:created>
  <dcterms:modified xsi:type="dcterms:W3CDTF">2011-09-14T09:22:38Z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w_End_Slide">
    <vt:lpwstr>NTY</vt:lpwstr>
  </property>
  <property fmtid="{D5CDD505-2E9C-101B-9397-08002B2CF9AE}" pid="3" name="mw_template_date">
    <vt:lpwstr>20110118</vt:lpwstr>
  </property>
  <property fmtid="{D5CDD505-2E9C-101B-9397-08002B2CF9AE}" pid="4" name="mw_type">
    <vt:lpwstr>MW</vt:lpwstr>
  </property>
  <property fmtid="{D5CDD505-2E9C-101B-9397-08002B2CF9AE}" pid="5" name="mw_font">
    <vt:lpwstr>Arial</vt:lpwstr>
  </property>
</Properties>
</file>