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9" r:id="rId4"/>
    <p:sldId id="257" r:id="rId5"/>
    <p:sldId id="271" r:id="rId6"/>
    <p:sldId id="307" r:id="rId7"/>
    <p:sldId id="306" r:id="rId8"/>
    <p:sldId id="308" r:id="rId9"/>
    <p:sldId id="309" r:id="rId10"/>
    <p:sldId id="303" r:id="rId11"/>
    <p:sldId id="305" r:id="rId12"/>
    <p:sldId id="304" r:id="rId13"/>
    <p:sldId id="282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7155" autoAdjust="0"/>
  </p:normalViewPr>
  <p:slideViewPr>
    <p:cSldViewPr>
      <p:cViewPr varScale="1">
        <p:scale>
          <a:sx n="91" d="100"/>
          <a:sy n="91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gdao:Library:Caches:TemporaryItems:Outlook%20Temp:EP1R8-ISFv1.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Defect distribution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3414035862339638E-2"/>
          <c:y val="0.11497175141242938"/>
          <c:w val="0.8158422253293105"/>
          <c:h val="0.56421704702166464"/>
        </c:manualLayout>
      </c:layout>
      <c:barChart>
        <c:barDir val="col"/>
        <c:grouping val="clustered"/>
        <c:varyColors val="0"/>
        <c:ser>
          <c:idx val="2"/>
          <c:order val="0"/>
          <c:tx>
            <c:v>Severity 1</c:v>
          </c:tx>
          <c:spPr>
            <a:solidFill>
              <a:srgbClr val="89A54E"/>
            </a:solidFill>
            <a:ln w="25400">
              <a:noFill/>
            </a:ln>
          </c:spPr>
          <c:invertIfNegative val="0"/>
          <c:cat>
            <c:strRef>
              <c:f>'Inspection Summary'!$A$25:$A$38</c:f>
              <c:strCache>
                <c:ptCount val="14"/>
                <c:pt idx="0">
                  <c:v>Allocatable (AL)</c:v>
                </c:pt>
                <c:pt idx="1">
                  <c:v>Attainable (AT)</c:v>
                </c:pt>
                <c:pt idx="2">
                  <c:v>Complete (CT)</c:v>
                </c:pt>
                <c:pt idx="3">
                  <c:v>Consistent (CN)</c:v>
                </c:pt>
                <c:pt idx="4">
                  <c:v>Correct (CR)</c:v>
                </c:pt>
                <c:pt idx="5">
                  <c:v>Does Not Prematurely Determine Solution (PS)</c:v>
                </c:pt>
                <c:pt idx="6">
                  <c:v>Feasible (FS)</c:v>
                </c:pt>
                <c:pt idx="7">
                  <c:v>Measurable and Testable (MT)</c:v>
                </c:pt>
                <c:pt idx="8">
                  <c:v>Necessary (NC)</c:v>
                </c:pt>
                <c:pt idx="9">
                  <c:v>Prioritized (PR)</c:v>
                </c:pt>
                <c:pt idx="10">
                  <c:v>Traceable (TR)</c:v>
                </c:pt>
                <c:pt idx="11">
                  <c:v>Unambiguous (UA)</c:v>
                </c:pt>
                <c:pt idx="12">
                  <c:v>Understandable (UN)</c:v>
                </c:pt>
                <c:pt idx="13">
                  <c:v>Verifiable (VR)</c:v>
                </c:pt>
              </c:strCache>
            </c:strRef>
          </c:cat>
          <c:val>
            <c:numRef>
              <c:f>'Inspection Summary'!$D$25:$D$38</c:f>
              <c:numCache>
                <c:formatCode>General</c:formatCode>
                <c:ptCount val="14"/>
              </c:numCache>
            </c:numRef>
          </c:val>
        </c:ser>
        <c:ser>
          <c:idx val="3"/>
          <c:order val="1"/>
          <c:tx>
            <c:v>Severity 2</c:v>
          </c:tx>
          <c:spPr>
            <a:solidFill>
              <a:srgbClr val="71588F"/>
            </a:solidFill>
            <a:ln w="25400">
              <a:noFill/>
            </a:ln>
          </c:spPr>
          <c:invertIfNegative val="0"/>
          <c:cat>
            <c:strRef>
              <c:f>'Inspection Summary'!$A$25:$A$38</c:f>
              <c:strCache>
                <c:ptCount val="14"/>
                <c:pt idx="0">
                  <c:v>Allocatable (AL)</c:v>
                </c:pt>
                <c:pt idx="1">
                  <c:v>Attainable (AT)</c:v>
                </c:pt>
                <c:pt idx="2">
                  <c:v>Complete (CT)</c:v>
                </c:pt>
                <c:pt idx="3">
                  <c:v>Consistent (CN)</c:v>
                </c:pt>
                <c:pt idx="4">
                  <c:v>Correct (CR)</c:v>
                </c:pt>
                <c:pt idx="5">
                  <c:v>Does Not Prematurely Determine Solution (PS)</c:v>
                </c:pt>
                <c:pt idx="6">
                  <c:v>Feasible (FS)</c:v>
                </c:pt>
                <c:pt idx="7">
                  <c:v>Measurable and Testable (MT)</c:v>
                </c:pt>
                <c:pt idx="8">
                  <c:v>Necessary (NC)</c:v>
                </c:pt>
                <c:pt idx="9">
                  <c:v>Prioritized (PR)</c:v>
                </c:pt>
                <c:pt idx="10">
                  <c:v>Traceable (TR)</c:v>
                </c:pt>
                <c:pt idx="11">
                  <c:v>Unambiguous (UA)</c:v>
                </c:pt>
                <c:pt idx="12">
                  <c:v>Understandable (UN)</c:v>
                </c:pt>
                <c:pt idx="13">
                  <c:v>Verifiable (VR)</c:v>
                </c:pt>
              </c:strCache>
            </c:strRef>
          </c:cat>
          <c:val>
            <c:numRef>
              <c:f>'Inspection Summary'!$D$25:$D$38</c:f>
              <c:numCache>
                <c:formatCode>General</c:formatCode>
                <c:ptCount val="14"/>
              </c:numCache>
            </c:numRef>
          </c:val>
        </c:ser>
        <c:ser>
          <c:idx val="4"/>
          <c:order val="2"/>
          <c:tx>
            <c:v>Severity 3</c:v>
          </c:tx>
          <c:spPr>
            <a:solidFill>
              <a:srgbClr val="4198AF"/>
            </a:solidFill>
            <a:ln w="25400">
              <a:noFill/>
            </a:ln>
          </c:spPr>
          <c:invertIfNegative val="0"/>
          <c:cat>
            <c:strRef>
              <c:f>'Inspection Summary'!$A$25:$A$38</c:f>
              <c:strCache>
                <c:ptCount val="14"/>
                <c:pt idx="0">
                  <c:v>Allocatable (AL)</c:v>
                </c:pt>
                <c:pt idx="1">
                  <c:v>Attainable (AT)</c:v>
                </c:pt>
                <c:pt idx="2">
                  <c:v>Complete (CT)</c:v>
                </c:pt>
                <c:pt idx="3">
                  <c:v>Consistent (CN)</c:v>
                </c:pt>
                <c:pt idx="4">
                  <c:v>Correct (CR)</c:v>
                </c:pt>
                <c:pt idx="5">
                  <c:v>Does Not Prematurely Determine Solution (PS)</c:v>
                </c:pt>
                <c:pt idx="6">
                  <c:v>Feasible (FS)</c:v>
                </c:pt>
                <c:pt idx="7">
                  <c:v>Measurable and Testable (MT)</c:v>
                </c:pt>
                <c:pt idx="8">
                  <c:v>Necessary (NC)</c:v>
                </c:pt>
                <c:pt idx="9">
                  <c:v>Prioritized (PR)</c:v>
                </c:pt>
                <c:pt idx="10">
                  <c:v>Traceable (TR)</c:v>
                </c:pt>
                <c:pt idx="11">
                  <c:v>Unambiguous (UA)</c:v>
                </c:pt>
                <c:pt idx="12">
                  <c:v>Understandable (UN)</c:v>
                </c:pt>
                <c:pt idx="13">
                  <c:v>Verifiable (VR)</c:v>
                </c:pt>
              </c:strCache>
            </c:strRef>
          </c:cat>
          <c:val>
            <c:numRef>
              <c:f>'Inspection Summary'!$E$25:$E$38</c:f>
              <c:numCache>
                <c:formatCode>General</c:formatCode>
                <c:ptCount val="14"/>
                <c:pt idx="2" formatCode="0">
                  <c:v>1</c:v>
                </c:pt>
                <c:pt idx="4" formatCode="0">
                  <c:v>1</c:v>
                </c:pt>
                <c:pt idx="8" formatCode="0">
                  <c:v>1</c:v>
                </c:pt>
                <c:pt idx="11" formatCode="0">
                  <c:v>3</c:v>
                </c:pt>
              </c:numCache>
            </c:numRef>
          </c:val>
        </c:ser>
        <c:ser>
          <c:idx val="5"/>
          <c:order val="3"/>
          <c:tx>
            <c:v>Severity 4</c:v>
          </c:tx>
          <c:spPr>
            <a:solidFill>
              <a:srgbClr val="DB843D"/>
            </a:solidFill>
            <a:ln w="25400">
              <a:noFill/>
            </a:ln>
          </c:spPr>
          <c:invertIfNegative val="0"/>
          <c:cat>
            <c:strRef>
              <c:f>'Inspection Summary'!$A$25:$A$38</c:f>
              <c:strCache>
                <c:ptCount val="14"/>
                <c:pt idx="0">
                  <c:v>Allocatable (AL)</c:v>
                </c:pt>
                <c:pt idx="1">
                  <c:v>Attainable (AT)</c:v>
                </c:pt>
                <c:pt idx="2">
                  <c:v>Complete (CT)</c:v>
                </c:pt>
                <c:pt idx="3">
                  <c:v>Consistent (CN)</c:v>
                </c:pt>
                <c:pt idx="4">
                  <c:v>Correct (CR)</c:v>
                </c:pt>
                <c:pt idx="5">
                  <c:v>Does Not Prematurely Determine Solution (PS)</c:v>
                </c:pt>
                <c:pt idx="6">
                  <c:v>Feasible (FS)</c:v>
                </c:pt>
                <c:pt idx="7">
                  <c:v>Measurable and Testable (MT)</c:v>
                </c:pt>
                <c:pt idx="8">
                  <c:v>Necessary (NC)</c:v>
                </c:pt>
                <c:pt idx="9">
                  <c:v>Prioritized (PR)</c:v>
                </c:pt>
                <c:pt idx="10">
                  <c:v>Traceable (TR)</c:v>
                </c:pt>
                <c:pt idx="11">
                  <c:v>Unambiguous (UA)</c:v>
                </c:pt>
                <c:pt idx="12">
                  <c:v>Understandable (UN)</c:v>
                </c:pt>
                <c:pt idx="13">
                  <c:v>Verifiable (VR)</c:v>
                </c:pt>
              </c:strCache>
            </c:strRef>
          </c:cat>
          <c:val>
            <c:numRef>
              <c:f>'Inspection Summary'!$F$25:$F$38</c:f>
              <c:numCache>
                <c:formatCode>General</c:formatCode>
                <c:ptCount val="14"/>
                <c:pt idx="2" formatCode="0">
                  <c:v>1</c:v>
                </c:pt>
                <c:pt idx="3" formatCode="0">
                  <c:v>2</c:v>
                </c:pt>
                <c:pt idx="8" formatCode="0">
                  <c:v>1</c:v>
                </c:pt>
                <c:pt idx="10" formatCode="0">
                  <c:v>1</c:v>
                </c:pt>
                <c:pt idx="11" formatCode="0">
                  <c:v>6</c:v>
                </c:pt>
              </c:numCache>
            </c:numRef>
          </c:val>
        </c:ser>
        <c:ser>
          <c:idx val="0"/>
          <c:order val="4"/>
          <c:tx>
            <c:v>Severity 5</c:v>
          </c:tx>
          <c:spPr>
            <a:solidFill>
              <a:srgbClr val="4572A7"/>
            </a:solidFill>
            <a:ln w="25400">
              <a:noFill/>
            </a:ln>
          </c:spPr>
          <c:invertIfNegative val="0"/>
          <c:val>
            <c:numRef>
              <c:f>'Inspection Summary'!$G$25:$G$38</c:f>
              <c:numCache>
                <c:formatCode>General</c:formatCode>
                <c:ptCount val="14"/>
                <c:pt idx="3" formatCode="0">
                  <c:v>3</c:v>
                </c:pt>
                <c:pt idx="8" formatCode="0">
                  <c:v>4</c:v>
                </c:pt>
                <c:pt idx="10" formatCode="0">
                  <c:v>1</c:v>
                </c:pt>
                <c:pt idx="13" formatCode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380864"/>
        <c:axId val="103382400"/>
      </c:barChart>
      <c:catAx>
        <c:axId val="10338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103382400"/>
        <c:crosses val="autoZero"/>
        <c:auto val="1"/>
        <c:lblAlgn val="ctr"/>
        <c:lblOffset val="100"/>
        <c:noMultiLvlLbl val="0"/>
      </c:catAx>
      <c:valAx>
        <c:axId val="103382400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0" sourceLinked="1"/>
        <c:majorTickMark val="none"/>
        <c:minorTickMark val="none"/>
        <c:tickLblPos val="nextTo"/>
        <c:crossAx val="10338086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Edit Device Parameter</a:t>
          </a:r>
          <a:endParaRPr lang="en-US" dirty="0">
            <a:solidFill>
              <a:schemeClr val="tx1"/>
            </a:solidFill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Remove Device Parameter</a:t>
          </a:r>
          <a:endParaRPr lang="en-US" dirty="0">
            <a:solidFill>
              <a:schemeClr val="tx1"/>
            </a:solidFill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Add Plot Chart</a:t>
          </a:r>
          <a:endParaRPr lang="en-US" dirty="0">
            <a:solidFill>
              <a:schemeClr val="tx1"/>
            </a:solidFill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Remove Plot Chart</a:t>
          </a:r>
          <a:endParaRPr lang="en-US" dirty="0">
            <a:solidFill>
              <a:schemeClr val="tx1"/>
            </a:solidFill>
          </a:endParaRPr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View Notification History</a:t>
          </a:r>
          <a:endParaRPr lang="en-US" dirty="0">
            <a:solidFill>
              <a:schemeClr val="tx1"/>
            </a:solidFill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4C1C9-4F92-E247-877C-67FE544AF88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View List of Virtual Servers</a:t>
          </a:r>
          <a:endParaRPr lang="en-US" dirty="0">
            <a:solidFill>
              <a:schemeClr val="tx1"/>
            </a:solidFill>
          </a:endParaRPr>
        </a:p>
      </dgm:t>
    </dgm:pt>
    <dgm:pt modelId="{4F556DC9-F35B-1A48-BDB9-6AEBD4874900}" type="parTrans" cxnId="{083005DF-F5C5-F14D-A7BA-208D13052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3F211D-BF64-1141-BF9C-4F2D7F0D503C}" type="sibTrans" cxnId="{083005DF-F5C5-F14D-A7BA-208D13052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6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6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6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6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6">
        <dgm:presLayoutVars>
          <dgm:bulletEnabled val="1"/>
        </dgm:presLayoutVars>
      </dgm:prSet>
      <dgm:spPr/>
    </dgm:pt>
    <dgm:pt modelId="{9F33A290-8FA3-E149-991A-D434ACD28C75}" type="pres">
      <dgm:prSet presAssocID="{9D0571FA-F277-43A1-BCD9-ED2072122346}" presName="spaceBetweenRectangles" presStyleCnt="0"/>
      <dgm:spPr/>
    </dgm:pt>
    <dgm:pt modelId="{13A30847-B677-1F42-9B7D-46521A5DA838}" type="pres">
      <dgm:prSet presAssocID="{FF24C1C9-4F92-E247-877C-67FE544AF880}" presName="parentLin" presStyleCnt="0"/>
      <dgm:spPr/>
    </dgm:pt>
    <dgm:pt modelId="{A6FAC3A3-B0E7-2B47-AFF7-6BF8DF4077BC}" type="pres">
      <dgm:prSet presAssocID="{FF24C1C9-4F92-E247-877C-67FE544AF880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7761BF8F-66AD-D04C-B820-ACAAB4E48BBA}" type="pres">
      <dgm:prSet presAssocID="{FF24C1C9-4F92-E247-877C-67FE544AF88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4B0AC-0BBD-1049-80C1-DB25DEC4E4E6}" type="pres">
      <dgm:prSet presAssocID="{FF24C1C9-4F92-E247-877C-67FE544AF880}" presName="negativeSpace" presStyleCnt="0"/>
      <dgm:spPr/>
    </dgm:pt>
    <dgm:pt modelId="{BFC3562D-1778-1245-88CF-330091AD4D1C}" type="pres">
      <dgm:prSet presAssocID="{FF24C1C9-4F92-E247-877C-67FE544AF88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ACFFEF5B-2109-D048-9DD9-6B4D76DC25C6}" type="presOf" srcId="{FF24C1C9-4F92-E247-877C-67FE544AF880}" destId="{7761BF8F-66AD-D04C-B820-ACAAB4E48BBA}" srcOrd="1" destOrd="0" presId="urn:microsoft.com/office/officeart/2005/8/layout/list1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9163FE5A-DE26-284A-ADC8-96CA55C22F44}" type="presOf" srcId="{FF24C1C9-4F92-E247-877C-67FE544AF880}" destId="{A6FAC3A3-B0E7-2B47-AFF7-6BF8DF4077BC}" srcOrd="0" destOrd="0" presId="urn:microsoft.com/office/officeart/2005/8/layout/list1"/>
    <dgm:cxn modelId="{083005DF-F5C5-F14D-A7BA-208D13052E11}" srcId="{EF1F78ED-E9D5-44E4-97D4-B3FEFD902986}" destId="{FF24C1C9-4F92-E247-877C-67FE544AF880}" srcOrd="5" destOrd="0" parTransId="{4F556DC9-F35B-1A48-BDB9-6AEBD4874900}" sibTransId="{083F211D-BF64-1141-BF9C-4F2D7F0D503C}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  <dgm:cxn modelId="{B0623ECF-BDAA-C243-BAB5-B2A4C1ABD6FA}" type="presParOf" srcId="{DD69F0F8-C7C4-4EF4-8C1C-51E0155113CE}" destId="{9F33A290-8FA3-E149-991A-D434ACD28C75}" srcOrd="19" destOrd="0" presId="urn:microsoft.com/office/officeart/2005/8/layout/list1"/>
    <dgm:cxn modelId="{1C157A63-8F62-A345-8C8B-0D2E02926F23}" type="presParOf" srcId="{DD69F0F8-C7C4-4EF4-8C1C-51E0155113CE}" destId="{13A30847-B677-1F42-9B7D-46521A5DA838}" srcOrd="20" destOrd="0" presId="urn:microsoft.com/office/officeart/2005/8/layout/list1"/>
    <dgm:cxn modelId="{060325D4-AF31-7147-8869-A1F9EE898ACC}" type="presParOf" srcId="{13A30847-B677-1F42-9B7D-46521A5DA838}" destId="{A6FAC3A3-B0E7-2B47-AFF7-6BF8DF4077BC}" srcOrd="0" destOrd="0" presId="urn:microsoft.com/office/officeart/2005/8/layout/list1"/>
    <dgm:cxn modelId="{19848B19-7F64-E44A-B644-06ECCEF3E3BC}" type="presParOf" srcId="{13A30847-B677-1F42-9B7D-46521A5DA838}" destId="{7761BF8F-66AD-D04C-B820-ACAAB4E48BBA}" srcOrd="1" destOrd="0" presId="urn:microsoft.com/office/officeart/2005/8/layout/list1"/>
    <dgm:cxn modelId="{56BD6BB0-AB16-584F-B1AC-D275806812D4}" type="presParOf" srcId="{DD69F0F8-C7C4-4EF4-8C1C-51E0155113CE}" destId="{7A34B0AC-0BBD-1049-80C1-DB25DEC4E4E6}" srcOrd="21" destOrd="0" presId="urn:microsoft.com/office/officeart/2005/8/layout/list1"/>
    <dgm:cxn modelId="{3CA16CE1-B616-814F-B566-82FCF5C8DB20}" type="presParOf" srcId="{DD69F0F8-C7C4-4EF4-8C1C-51E0155113CE}" destId="{BFC3562D-1778-1245-88CF-330091AD4D1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07911"/>
          <a:ext cx="7391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71751"/>
          <a:ext cx="51739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Edit Device Parameter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627" y="94808"/>
        <a:ext cx="5127866" cy="426206"/>
      </dsp:txXfrm>
    </dsp:sp>
    <dsp:sp modelId="{F6B0ED51-C4BD-4727-BD27-53060818C439}">
      <dsp:nvSpPr>
        <dsp:cNvPr id="0" name=""/>
        <dsp:cNvSpPr/>
      </dsp:nvSpPr>
      <dsp:spPr>
        <a:xfrm>
          <a:off x="0" y="1033671"/>
          <a:ext cx="7391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797511"/>
          <a:ext cx="51739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Remove Device Parameter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627" y="820568"/>
        <a:ext cx="5127866" cy="426206"/>
      </dsp:txXfrm>
    </dsp:sp>
    <dsp:sp modelId="{6F1F44CC-2CF6-4D1F-9380-EB8B891F3B87}">
      <dsp:nvSpPr>
        <dsp:cNvPr id="0" name=""/>
        <dsp:cNvSpPr/>
      </dsp:nvSpPr>
      <dsp:spPr>
        <a:xfrm>
          <a:off x="0" y="1759431"/>
          <a:ext cx="7391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523271"/>
          <a:ext cx="51739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Add Plot Chart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627" y="1546328"/>
        <a:ext cx="5127866" cy="426206"/>
      </dsp:txXfrm>
    </dsp:sp>
    <dsp:sp modelId="{1B040495-5579-4301-BCA9-162DC725BE9B}">
      <dsp:nvSpPr>
        <dsp:cNvPr id="0" name=""/>
        <dsp:cNvSpPr/>
      </dsp:nvSpPr>
      <dsp:spPr>
        <a:xfrm>
          <a:off x="0" y="2485191"/>
          <a:ext cx="7391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249031"/>
          <a:ext cx="51739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Remove Plot Chart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627" y="2272088"/>
        <a:ext cx="5127866" cy="426206"/>
      </dsp:txXfrm>
    </dsp:sp>
    <dsp:sp modelId="{40AFF034-79FB-446D-A396-A1D78C5E83DA}">
      <dsp:nvSpPr>
        <dsp:cNvPr id="0" name=""/>
        <dsp:cNvSpPr/>
      </dsp:nvSpPr>
      <dsp:spPr>
        <a:xfrm>
          <a:off x="0" y="3210951"/>
          <a:ext cx="7391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2974791"/>
          <a:ext cx="51739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View Notification History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627" y="2997848"/>
        <a:ext cx="5127866" cy="426206"/>
      </dsp:txXfrm>
    </dsp:sp>
    <dsp:sp modelId="{BFC3562D-1778-1245-88CF-330091AD4D1C}">
      <dsp:nvSpPr>
        <dsp:cNvPr id="0" name=""/>
        <dsp:cNvSpPr/>
      </dsp:nvSpPr>
      <dsp:spPr>
        <a:xfrm>
          <a:off x="0" y="3936711"/>
          <a:ext cx="7391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1BF8F-66AD-D04C-B820-ACAAB4E48BBA}">
      <dsp:nvSpPr>
        <dsp:cNvPr id="0" name=""/>
        <dsp:cNvSpPr/>
      </dsp:nvSpPr>
      <dsp:spPr>
        <a:xfrm>
          <a:off x="369570" y="3700551"/>
          <a:ext cx="51739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View List of Virtual Servers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627" y="3723608"/>
        <a:ext cx="512786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Peer Review Workshop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Team </a:t>
            </a:r>
            <a:r>
              <a:rPr lang="en-US" b="1" dirty="0" smtClean="0"/>
              <a:t>SE18-08S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Learnt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v"/>
            </a:pPr>
            <a:r>
              <a:rPr lang="en-US" dirty="0"/>
              <a:t>Learnt that most of the mistakes are made are common and minor mistakes, such as inconsistency and ambiguous </a:t>
            </a:r>
            <a:r>
              <a:rPr lang="en-US" dirty="0" smtClean="0"/>
              <a:t>statements</a:t>
            </a:r>
          </a:p>
          <a:p>
            <a:pPr marL="342900" lvl="1" indent="-34290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v"/>
            </a:pPr>
            <a:r>
              <a:rPr lang="en-US" dirty="0" smtClean="0"/>
              <a:t>Learnt to document the defects found properly by using the IIIF</a:t>
            </a:r>
          </a:p>
          <a:p>
            <a:pPr marL="342900" lvl="1" indent="-34290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v"/>
            </a:pPr>
            <a:r>
              <a:rPr lang="en-US" dirty="0" smtClean="0"/>
              <a:t>Understanding the roles &amp; responsibilities are important in order to perform the work effectively</a:t>
            </a:r>
          </a:p>
        </p:txBody>
      </p:sp>
    </p:spTree>
    <p:extLst>
      <p:ext uri="{BB962C8B-B14F-4D97-AF65-F5344CB8AC3E}">
        <p14:creationId xmlns:p14="http://schemas.microsoft.com/office/powerpoint/2010/main" val="16044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</a:t>
            </a:r>
            <a:r>
              <a:rPr lang="en-US" dirty="0" smtClean="0"/>
              <a:t>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Assign an expert as the standard guidance for each work product deliverable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 Buddy Check for the work product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QA to check on layout, formatting, spelling &amp; grammar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0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</a:t>
            </a:r>
            <a:r>
              <a:rPr lang="en-US" dirty="0" smtClean="0"/>
              <a:t>– Inspection Process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v"/>
            </a:pPr>
            <a:r>
              <a:rPr lang="en-US" dirty="0" smtClean="0"/>
              <a:t>Defect </a:t>
            </a:r>
            <a:r>
              <a:rPr lang="en-US" dirty="0"/>
              <a:t>description should be clear and </a:t>
            </a:r>
            <a:r>
              <a:rPr lang="en-US" dirty="0" smtClean="0"/>
              <a:t>modular</a:t>
            </a:r>
          </a:p>
          <a:p>
            <a:pPr marL="342900" lvl="1" indent="-34290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v"/>
            </a:pPr>
            <a:r>
              <a:rPr lang="en-US" dirty="0" smtClean="0"/>
              <a:t>To shorten discussion of a </a:t>
            </a:r>
            <a:r>
              <a:rPr lang="en-US" dirty="0" smtClean="0"/>
              <a:t>defect</a:t>
            </a:r>
            <a:endParaRPr lang="en-US" dirty="0" smtClean="0"/>
          </a:p>
          <a:p>
            <a:pPr marL="342900" lvl="1" indent="-34290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v"/>
            </a:pPr>
            <a:r>
              <a:rPr lang="en-US" dirty="0" smtClean="0"/>
              <a:t>Need to have </a:t>
            </a:r>
            <a:r>
              <a:rPr lang="en-US" dirty="0" smtClean="0"/>
              <a:t>inspection checklist available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4333" y="1778000"/>
            <a:ext cx="3589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Reviewer Roles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Brief Overview of System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Key Use Cases Inspected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Inspection Summary Findings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Process Improvement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Assignment for Reviewing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00443"/>
              </p:ext>
            </p:extLst>
          </p:nvPr>
        </p:nvGraphicFramePr>
        <p:xfrm>
          <a:off x="685801" y="1676401"/>
          <a:ext cx="78485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81"/>
                <a:gridCol w="4196280"/>
                <a:gridCol w="2952938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Presenter, Reviewer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Recorder, Reviewer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 </a:t>
                      </a:r>
                      <a:r>
                        <a:rPr lang="en-US" dirty="0" smtClean="0"/>
                        <a:t>Rep, Reviewer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Moderator, Reviewer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System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Project LTM Remote Manager - iPhone app for F5 Singapore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Allow </a:t>
            </a:r>
            <a:r>
              <a:rPr lang="en-US" dirty="0"/>
              <a:t>users to connect to a Big-IP LTM device to receive notifications </a:t>
            </a:r>
            <a:r>
              <a:rPr lang="en-US" dirty="0" smtClean="0"/>
              <a:t>and perform </a:t>
            </a:r>
            <a:r>
              <a:rPr lang="en-US" dirty="0"/>
              <a:t>administrative </a:t>
            </a:r>
            <a:r>
              <a:rPr lang="en-US" dirty="0" smtClean="0"/>
              <a:t>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Use Cases Inspected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308420"/>
              </p:ext>
            </p:extLst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Findings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78636"/>
              </p:ext>
            </p:extLst>
          </p:nvPr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971800"/>
                <a:gridCol w="2895600"/>
              </a:tblGrid>
              <a:tr h="4936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 Inspection</a:t>
                      </a:r>
                      <a:r>
                        <a:rPr lang="en-US" baseline="0" dirty="0" smtClean="0"/>
                        <a:t>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Inspection Review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Major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Major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Major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Minor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Minor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Others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14</a:t>
                      </a:r>
                      <a:endParaRPr lang="en-US" b="0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7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Findings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332856"/>
              </p:ext>
            </p:extLst>
          </p:nvPr>
        </p:nvGraphicFramePr>
        <p:xfrm>
          <a:off x="533400" y="1600200"/>
          <a:ext cx="8153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265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Findings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63751"/>
              </p:ext>
            </p:extLst>
          </p:nvPr>
        </p:nvGraphicFramePr>
        <p:xfrm>
          <a:off x="685801" y="1676401"/>
          <a:ext cx="7391398" cy="433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599"/>
                <a:gridCol w="1752600"/>
                <a:gridCol w="2133600"/>
                <a:gridCol w="1371599"/>
              </a:tblGrid>
              <a:tr h="4936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Measures &amp;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Measures &amp;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Inspection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Total # of Major Defects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Total Pages Inspected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# of Reviewers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Kickoff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min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Logging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hour</a:t>
                      </a:r>
                      <a:endParaRPr lang="en-US" dirty="0" smtClean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Average Checking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Average Checking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Major Defects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Major Defects Per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0.15</a:t>
                      </a:r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Remaining Defects Per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552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findings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943600" cy="420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5943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Defect classification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2671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607</TotalTime>
  <Words>376</Words>
  <Application>Microsoft Office PowerPoint</Application>
  <PresentationFormat>On-screen Show (4:3)</PresentationFormat>
  <Paragraphs>114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Sales training presentation</vt:lpstr>
      <vt:lpstr>Peer Review Workshop</vt:lpstr>
      <vt:lpstr>Content</vt:lpstr>
      <vt:lpstr>Roles Assignment for Reviewing</vt:lpstr>
      <vt:lpstr>Brief Overview of System</vt:lpstr>
      <vt:lpstr>Key Use Cases Inspected</vt:lpstr>
      <vt:lpstr>Inspection Findings</vt:lpstr>
      <vt:lpstr>Inspection Findings</vt:lpstr>
      <vt:lpstr>Inspection Findings</vt:lpstr>
      <vt:lpstr>Inspection findings</vt:lpstr>
      <vt:lpstr>Process Improvement –  Lesson Learnt</vt:lpstr>
      <vt:lpstr>Process Improvement –  Work Product</vt:lpstr>
      <vt:lpstr>Process Improvement – Inspection Process</vt:lpstr>
      <vt:lpstr>Q &amp; A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176</cp:revision>
  <dcterms:created xsi:type="dcterms:W3CDTF">2011-04-07T11:45:24Z</dcterms:created>
  <dcterms:modified xsi:type="dcterms:W3CDTF">2011-08-19T08:29:12Z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