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5" r:id="rId6"/>
    <p:sldId id="258" r:id="rId7"/>
    <p:sldId id="264" r:id="rId8"/>
    <p:sldId id="274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 snapToObjects="1">
      <p:cViewPr>
        <p:scale>
          <a:sx n="100" d="100"/>
          <a:sy n="100" d="100"/>
        </p:scale>
        <p:origin x="936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3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ru-RU" noProof="1"/>
            <a:t>Простота использования и экономия времени</a:t>
          </a:r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ru-RU" noProof="1"/>
        </a:p>
      </dgm:t>
    </dgm:pt>
    <dgm:pt modelId="{D044F6BA-1D90-EC47-8A78-B9796198ECF5}" type="sibTrans" cxnId="{31C3237C-2299-B649-8C93-587C97AC9999}">
      <dgm:prSet/>
      <dgm:spPr/>
      <dgm:t>
        <a:bodyPr rtlCol="0"/>
        <a:lstStyle/>
        <a:p>
          <a:pPr rtl="0">
            <a:lnSpc>
              <a:spcPct val="100000"/>
            </a:lnSpc>
          </a:pPr>
          <a:endParaRPr lang="ru-RU" noProof="1"/>
        </a:p>
      </dgm:t>
    </dgm:pt>
    <dgm:pt modelId="{E39563C5-C199-4F5B-A899-8CC0710341A0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ru-RU" noProof="1"/>
            <a:t>Интеграция с системами умного дома</a:t>
          </a:r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ru-RU" noProof="1"/>
        </a:p>
      </dgm:t>
    </dgm:pt>
    <dgm:pt modelId="{BC971DAC-9BE2-44B2-ABE4-8099C777E9C4}" type="sibTrans" cxnId="{BBAD9FDB-1013-4B11-A9AE-2815527D1B78}">
      <dgm:prSet/>
      <dgm:spPr/>
      <dgm:t>
        <a:bodyPr rtlCol="0"/>
        <a:lstStyle/>
        <a:p>
          <a:pPr rtl="0">
            <a:lnSpc>
              <a:spcPct val="100000"/>
            </a:lnSpc>
          </a:pPr>
          <a:endParaRPr lang="ru-RU" noProof="1"/>
        </a:p>
      </dgm:t>
    </dgm:pt>
    <dgm:pt modelId="{15B1A768-2666-4AB4-BDA7-F0E3C4160D59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ru-RU" noProof="1"/>
            <a:t>Искусственный интеллект определяет тип и количество продукта</a:t>
          </a:r>
        </a:p>
      </dgm:t>
    </dgm:pt>
    <dgm:pt modelId="{D47033D3-4E41-485A-B515-A02A8C3B404A}" type="parTrans" cxnId="{08DEC938-538C-403B-80C3-828B96DAFF82}">
      <dgm:prSet/>
      <dgm:spPr/>
      <dgm:t>
        <a:bodyPr rtlCol="0"/>
        <a:lstStyle/>
        <a:p>
          <a:pPr rtl="0"/>
          <a:endParaRPr lang="ru-RU" noProof="1"/>
        </a:p>
      </dgm:t>
    </dgm:pt>
    <dgm:pt modelId="{72FFCBD4-DD9D-4E06-81E4-54307F97A3F0}" type="sibTrans" cxnId="{08DEC938-538C-403B-80C3-828B96DAFF82}">
      <dgm:prSet/>
      <dgm:spPr/>
      <dgm:t>
        <a:bodyPr rtlCol="0"/>
        <a:lstStyle/>
        <a:p>
          <a:pPr rtl="0">
            <a:lnSpc>
              <a:spcPct val="100000"/>
            </a:lnSpc>
          </a:pPr>
          <a:endParaRPr lang="ru-RU" noProof="1"/>
        </a:p>
      </dgm:t>
    </dgm:pt>
    <dgm:pt modelId="{3AA5586A-C40E-4DDA-98A5-6545F36F46AB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ru-RU" noProof="1"/>
            <a:t>Возможность отслеживания продуктов из любой точки мира</a:t>
          </a:r>
        </a:p>
      </dgm:t>
    </dgm:pt>
    <dgm:pt modelId="{ABF44FB7-9255-4D99-BC69-3BE74FDF8E87}" type="parTrans" cxnId="{119FEAF1-383D-4740-9124-CC9EEA7E35F9}">
      <dgm:prSet/>
      <dgm:spPr/>
      <dgm:t>
        <a:bodyPr rtlCol="0"/>
        <a:lstStyle/>
        <a:p>
          <a:pPr rtl="0"/>
          <a:endParaRPr lang="ru-RU" noProof="1"/>
        </a:p>
      </dgm:t>
    </dgm:pt>
    <dgm:pt modelId="{19FB306E-81B4-4F3F-99EE-765120CBB6B3}" type="sibTrans" cxnId="{119FEAF1-383D-4740-9124-CC9EEA7E35F9}">
      <dgm:prSet/>
      <dgm:spPr/>
      <dgm:t>
        <a:bodyPr rtlCol="0"/>
        <a:lstStyle/>
        <a:p>
          <a:pPr rtl="0"/>
          <a:endParaRPr lang="ru-RU" noProof="1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 custLinFactNeighborX="1088" custLinFactNeighborY="3588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Интернет"/>
        </a:ext>
      </dgm:extLst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388C4F7-DD86-40E4-BA83-6838C8E845B2}">
      <dgm:prSet phldrT="[Text]" custT="1"/>
      <dgm:spPr/>
      <dgm:t>
        <a:bodyPr rtlCol="0"/>
        <a:lstStyle/>
        <a:p>
          <a:pPr rtl="0"/>
          <a:r>
            <a:rPr lang="ru-RU" sz="1500" b="1" noProof="1"/>
            <a:t>Экономия времени</a:t>
          </a:r>
        </a:p>
      </dgm:t>
    </dgm:pt>
    <dgm:pt modelId="{4F4EFEB2-AE6B-4B4E-A388-E726479684C1}" type="parTrans" cxnId="{FDEC3F6B-F860-4E8B-8B14-455DBFCFBFB4}">
      <dgm:prSet/>
      <dgm:spPr/>
      <dgm:t>
        <a:bodyPr rtlCol="0"/>
        <a:lstStyle/>
        <a:p>
          <a:pPr rtl="0"/>
          <a:endParaRPr lang="ru-RU" sz="1500" noProof="1"/>
        </a:p>
      </dgm:t>
    </dgm:pt>
    <dgm:pt modelId="{BEE196C3-EEB3-4935-976F-A713EF603EEA}" type="sibTrans" cxnId="{FDEC3F6B-F860-4E8B-8B14-455DBFCFBFB4}">
      <dgm:prSet/>
      <dgm:spPr/>
      <dgm:t>
        <a:bodyPr rtlCol="0"/>
        <a:lstStyle/>
        <a:p>
          <a:pPr rtl="0"/>
          <a:endParaRPr lang="ru-RU" sz="1500" noProof="1"/>
        </a:p>
      </dgm:t>
    </dgm:pt>
    <dgm:pt modelId="{27C8F191-CB8B-4A89-9EDF-D94B6E4ADC92}">
      <dgm:prSet phldrT="[Text]" custT="1"/>
      <dgm:spPr/>
      <dgm:t>
        <a:bodyPr rtlCol="0"/>
        <a:lstStyle/>
        <a:p>
          <a:pPr rtl="0"/>
          <a:r>
            <a:rPr lang="ru-RU" sz="1500" b="1" noProof="1"/>
            <a:t>Доступность</a:t>
          </a:r>
        </a:p>
      </dgm:t>
    </dgm:pt>
    <dgm:pt modelId="{8EFDF7C7-310E-4ED5-B739-2186FB69ED8A}" type="parTrans" cxnId="{4E26289A-3825-4A9C-991F-8AB8A7EFD597}">
      <dgm:prSet/>
      <dgm:spPr/>
      <dgm:t>
        <a:bodyPr rtlCol="0"/>
        <a:lstStyle/>
        <a:p>
          <a:pPr rtl="0"/>
          <a:endParaRPr lang="ru-RU" sz="1500" noProof="1"/>
        </a:p>
      </dgm:t>
    </dgm:pt>
    <dgm:pt modelId="{755F5D09-ECCD-4FC5-B350-FED951F57983}" type="sibTrans" cxnId="{4E26289A-3825-4A9C-991F-8AB8A7EFD597}">
      <dgm:prSet/>
      <dgm:spPr/>
      <dgm:t>
        <a:bodyPr rtlCol="0"/>
        <a:lstStyle/>
        <a:p>
          <a:pPr rtl="0"/>
          <a:endParaRPr lang="ru-RU" sz="1500" noProof="1"/>
        </a:p>
      </dgm:t>
    </dgm:pt>
    <dgm:pt modelId="{AEFF5EA2-6931-4098-96C8-31AE53CB425B}">
      <dgm:prSet phldrT="[Text]" custT="1"/>
      <dgm:spPr/>
      <dgm:t>
        <a:bodyPr rtlCol="0"/>
        <a:lstStyle/>
        <a:p>
          <a:pPr rtl="0"/>
          <a:r>
            <a:rPr lang="ru-RU" sz="1500" b="1" noProof="1"/>
            <a:t>Автоматизация</a:t>
          </a:r>
        </a:p>
      </dgm:t>
    </dgm:pt>
    <dgm:pt modelId="{AC52CE11-07EF-42A7-A67A-2231908FD231}" type="parTrans" cxnId="{2D96128D-55F5-4B46-B071-9EA8CDCA9DCD}">
      <dgm:prSet/>
      <dgm:spPr/>
      <dgm:t>
        <a:bodyPr rtlCol="0"/>
        <a:lstStyle/>
        <a:p>
          <a:pPr rtl="0"/>
          <a:endParaRPr lang="ru-RU" sz="1500" noProof="1"/>
        </a:p>
      </dgm:t>
    </dgm:pt>
    <dgm:pt modelId="{FB25E557-3597-4AEA-B1FC-EA99A632BFB1}" type="sibTrans" cxnId="{2D96128D-55F5-4B46-B071-9EA8CDCA9DCD}">
      <dgm:prSet/>
      <dgm:spPr/>
      <dgm:t>
        <a:bodyPr rtlCol="0"/>
        <a:lstStyle/>
        <a:p>
          <a:pPr rtl="0"/>
          <a:endParaRPr lang="ru-RU" sz="1500" noProof="1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A6EEB127-C2F5-4C0D-B108-CC2B3F78F4F1}" type="pres">
      <dgm:prSet presAssocID="{B388C4F7-DD86-40E4-BA83-6838C8E845B2}" presName="Parent" presStyleLbl="node0" presStyleIdx="0" presStyleCnt="1">
        <dgm:presLayoutVars>
          <dgm:chMax val="5"/>
          <dgm:chPref val="5"/>
        </dgm:presLayoutVars>
      </dgm:prSet>
      <dgm:spPr/>
    </dgm:pt>
    <dgm:pt modelId="{8A0FF0D8-0AF7-44A4-833E-7EA23A507B5A}" type="pres">
      <dgm:prSet presAssocID="{B388C4F7-DD86-40E4-BA83-6838C8E845B2}" presName="Accent1" presStyleLbl="node1" presStyleIdx="0" presStyleCnt="13"/>
      <dgm:spPr/>
    </dgm:pt>
    <dgm:pt modelId="{F988BAF3-9DE2-4A25-84FE-B7C476401BC3}" type="pres">
      <dgm:prSet presAssocID="{B388C4F7-DD86-40E4-BA83-6838C8E845B2}" presName="Accent2" presStyleLbl="node1" presStyleIdx="1" presStyleCnt="13"/>
      <dgm:spPr/>
    </dgm:pt>
    <dgm:pt modelId="{6288D093-07AF-4EEB-B57C-FB5DA4420E30}" type="pres">
      <dgm:prSet presAssocID="{B388C4F7-DD86-40E4-BA83-6838C8E845B2}" presName="Accent3" presStyleLbl="node1" presStyleIdx="2" presStyleCnt="13" custScaleX="111895" custScaleY="107214" custLinFactNeighborX="66764" custLinFactNeighborY="18528"/>
      <dgm:spPr/>
    </dgm:pt>
    <dgm:pt modelId="{099685E2-34CD-4723-A342-ED2D0CA22ECA}" type="pres">
      <dgm:prSet presAssocID="{B388C4F7-DD86-40E4-BA83-6838C8E845B2}" presName="Accent4" presStyleLbl="node1" presStyleIdx="3" presStyleCnt="13"/>
      <dgm:spPr/>
    </dgm:pt>
    <dgm:pt modelId="{282F7230-9226-4387-9620-3DC67223F95C}" type="pres">
      <dgm:prSet presAssocID="{B388C4F7-DD86-40E4-BA83-6838C8E845B2}" presName="Accent5" presStyleLbl="node1" presStyleIdx="4" presStyleCnt="13"/>
      <dgm:spPr/>
    </dgm:pt>
    <dgm:pt modelId="{2682D7C4-37F7-4CA1-B102-AED7627E9C93}" type="pres">
      <dgm:prSet presAssocID="{B388C4F7-DD86-40E4-BA83-6838C8E845B2}" presName="Accent6" presStyleLbl="node1" presStyleIdx="5" presStyleCnt="13"/>
      <dgm:spPr/>
    </dgm:pt>
    <dgm:pt modelId="{CCDD2561-1FC5-4EA6-AD90-3ADAF62A41D1}" type="pres">
      <dgm:prSet presAssocID="{27C8F191-CB8B-4A89-9EDF-D94B6E4ADC92}" presName="Child1" presStyleLbl="node1" presStyleIdx="6" presStyleCnt="13" custScaleX="142765" custScaleY="142765" custLinFactX="100000" custLinFactY="864" custLinFactNeighborX="160430" custLinFactNeighborY="100000">
        <dgm:presLayoutVars>
          <dgm:chMax val="0"/>
          <dgm:chPref val="0"/>
        </dgm:presLayoutVars>
      </dgm:prSet>
      <dgm:spPr/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/>
      <dgm:spPr/>
    </dgm:pt>
    <dgm:pt modelId="{EB301C3D-F1F9-4A72-AC54-827EBC1AD812}" type="pres">
      <dgm:prSet presAssocID="{AEFF5EA2-6931-4098-96C8-31AE53CB425B}" presName="Child2" presStyleLbl="node1" presStyleIdx="9" presStyleCnt="13" custScaleX="155423" custScaleY="155423" custLinFactNeighborX="-87456" custLinFactNeighborY="-2205">
        <dgm:presLayoutVars>
          <dgm:chMax val="0"/>
          <dgm:chPref val="0"/>
        </dgm:presLayoutVars>
      </dgm:prSet>
      <dgm:spPr/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 custLinFactX="100000" custLinFactY="-33830" custLinFactNeighborX="184683" custLinFactNeighborY="-100000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/>
      <dgm:spPr/>
    </dgm:pt>
  </dgm:ptLst>
  <dgm:cxnLst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2918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noProof="1"/>
            <a:t>Простота использования и экономия времени</a:t>
          </a:r>
        </a:p>
      </dsp:txBody>
      <dsp:txXfrm>
        <a:off x="1075332" y="735315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97699" y="763268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noProof="1"/>
            <a:t>Интеграция с системами умного дома</a:t>
          </a:r>
        </a:p>
      </dsp:txBody>
      <dsp:txXfrm>
        <a:off x="4197699" y="763268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noProof="1"/>
            <a:t>Искусственный интеллект определяет тип и количество продукта</a:t>
          </a:r>
        </a:p>
      </dsp:txBody>
      <dsp:txXfrm>
        <a:off x="1075332" y="2134742"/>
        <a:ext cx="1836390" cy="779074"/>
      </dsp:txXfrm>
    </dsp:sp>
    <dsp:sp modelId="{7089FE6B-57E5-4306-8097-E758E000C828}">
      <dsp:nvSpPr>
        <dsp:cNvPr id="0" name=""/>
        <dsp:cNvSpPr/>
      </dsp:nvSpPr>
      <dsp:spPr>
        <a:xfrm>
          <a:off x="3231700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95305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noProof="1"/>
            <a:t>Возможность отслеживания продуктов из любой точки мира</a:t>
          </a:r>
        </a:p>
      </dsp:txBody>
      <dsp:txXfrm>
        <a:off x="4177719" y="2134742"/>
        <a:ext cx="1836390" cy="779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1746397" y="269357"/>
          <a:ext cx="3188953" cy="31888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kern="1200" noProof="1"/>
            <a:t>Экономия времени</a:t>
          </a:r>
        </a:p>
      </dsp:txBody>
      <dsp:txXfrm>
        <a:off x="2213408" y="736358"/>
        <a:ext cx="2254931" cy="2254883"/>
      </dsp:txXfrm>
    </dsp:sp>
    <dsp:sp modelId="{8A0FF0D8-0AF7-44A4-833E-7EA23A507B5A}">
      <dsp:nvSpPr>
        <dsp:cNvPr id="0" name=""/>
        <dsp:cNvSpPr/>
      </dsp:nvSpPr>
      <dsp:spPr>
        <a:xfrm>
          <a:off x="3565945" y="124069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2726154" y="3221310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5296731" y="1601891"/>
          <a:ext cx="287347" cy="2755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3911707" y="3494750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2799102" y="62810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989557" y="2098495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3849184" y="1875035"/>
          <a:ext cx="1850887" cy="18502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kern="1200" noProof="1"/>
            <a:t>Доступность</a:t>
          </a:r>
        </a:p>
      </dsp:txBody>
      <dsp:txXfrm>
        <a:off x="4120240" y="2146005"/>
        <a:ext cx="1308775" cy="1308356"/>
      </dsp:txXfrm>
    </dsp:sp>
    <dsp:sp modelId="{2470B0FE-F3CE-48F3-AE82-73016C487D68}">
      <dsp:nvSpPr>
        <dsp:cNvPr id="0" name=""/>
        <dsp:cNvSpPr/>
      </dsp:nvSpPr>
      <dsp:spPr>
        <a:xfrm>
          <a:off x="3207136" y="639282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871615" y="2520948"/>
          <a:ext cx="641111" cy="6411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3769036" y="-124069"/>
          <a:ext cx="2014993" cy="20143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kern="1200" noProof="1"/>
            <a:t>Автоматизация</a:t>
          </a:r>
        </a:p>
      </dsp:txBody>
      <dsp:txXfrm>
        <a:off x="4064125" y="170926"/>
        <a:ext cx="1424815" cy="1424359"/>
      </dsp:txXfrm>
    </dsp:sp>
    <dsp:sp modelId="{0DF8FB3E-B0B0-40D8-B039-0C7B496BBA97}">
      <dsp:nvSpPr>
        <dsp:cNvPr id="0" name=""/>
        <dsp:cNvSpPr/>
      </dsp:nvSpPr>
      <dsp:spPr>
        <a:xfrm>
          <a:off x="5693538" y="655278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627862" y="328389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3188751" y="2918068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Список круглых значков"/>
  <dgm:desc val="Используется для отображения непоследовательных или сгруппированных блоков данных, сопровождаемых соответствующими визуальными элементами. Круглые фигуры могут включать значок или небольшое изображение, а в соответствующем текстовом поле отображается текст уровня 1. Рекомендуется для значков или небольших изображений с описанием средней длины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F06A98-141B-4D41-8FDB-4DFA9CAA1BA7}" type="datetime1">
              <a:rPr lang="ru-RU" smtClean="0"/>
              <a:t>01.10.2023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CB090B-4D05-44EA-A8D6-36D9C558048F}" type="datetime1">
              <a:rPr lang="ru-RU" noProof="0" smtClean="0"/>
              <a:t>01.10.2023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5AD685E4-AFBE-43EC-9129-9CFC5357CAF7}" type="datetime1">
              <a:rPr lang="ru-RU" noProof="0" smtClean="0"/>
              <a:t>01.10.2023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C77ED0-72CF-4A82-9C57-B24A229CB959}" type="datetime1">
              <a:rPr lang="ru-RU" noProof="0" smtClean="0"/>
              <a:t>01.10.2023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40FF5-B24F-4767-95C8-B064B03D4AD5}" type="datetime1">
              <a:rPr lang="ru-RU" noProof="0" smtClean="0"/>
              <a:t>01.10.2023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DC465-7CD0-49C7-BD56-27FCDABC46A4}" type="datetime1">
              <a:rPr lang="ru-RU" noProof="0" smtClean="0"/>
              <a:t>01.10.2023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3A2C1F-37BA-48FB-BC0E-74EACC3C0EBE}" type="datetime1">
              <a:rPr lang="ru-RU" noProof="0" smtClean="0"/>
              <a:t>01.10.2023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54D174-741F-4F53-87FE-ECF8D088A049}" type="datetime1">
              <a:rPr lang="ru-RU" noProof="0" smtClean="0"/>
              <a:t>01.10.2023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EFD9D-6603-4486-AE58-2429105B1A6E}" type="datetime1">
              <a:rPr lang="ru-RU" noProof="0" smtClean="0"/>
              <a:t>01.10.2023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1801D0-815B-40C5-B899-13EB43094D1C}" type="datetime1">
              <a:rPr lang="ru-RU" noProof="0" smtClean="0"/>
              <a:t>01.10.2023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576FD5-083A-4805-A03B-594561A787C1}" type="datetime1">
              <a:rPr lang="ru-RU" noProof="0" smtClean="0"/>
              <a:t>01.10.2023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635B3-B275-4F11-8463-183354579AEB}" type="datetime1">
              <a:rPr lang="ru-RU" noProof="0" smtClean="0"/>
              <a:t>01.10.2023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11EBA6-40EC-4500-8F18-8642809B13BF}" type="datetime1">
              <a:rPr lang="ru-RU" noProof="0" smtClean="0"/>
              <a:t>01.10.2023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F94A47-B157-4347-AC7B-D584E2C2AA37}" type="datetime1">
              <a:rPr lang="ru-RU" noProof="0" smtClean="0"/>
              <a:t>01.10.2023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34CFD5-143E-4E74-9970-B950F6DFF444}" type="datetime1">
              <a:rPr lang="ru-RU" noProof="0" smtClean="0"/>
              <a:t>01.10.2023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63A6F3-A31E-4284-8B82-576DA2326953}" type="datetime1">
              <a:rPr lang="ru-RU" noProof="0" smtClean="0"/>
              <a:t>01.10.2023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B532E3-42CE-41B3-9090-C3FB247FAF56}" type="datetime1">
              <a:rPr lang="ru-RU" noProof="0" smtClean="0"/>
              <a:t>01.10.2023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0499BB-9BA3-416F-9737-67CC08B3DB2F}" type="datetime1">
              <a:rPr lang="ru-RU" noProof="0" smtClean="0"/>
              <a:t>01.10.2023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FD338-5720-400F-AF23-AA66FD5E47A2}" type="datetime1">
              <a:rPr lang="ru-RU" noProof="0" smtClean="0"/>
              <a:t>01.10.2023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005A2B0-DB7C-4E7B-A868-4C91D4093DCD}" type="datetime1">
              <a:rPr lang="ru-RU" noProof="0" smtClean="0"/>
              <a:t>01.10.2023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6.jpg"/><Relationship Id="rId10" Type="http://schemas.microsoft.com/office/2007/relationships/diagramDrawing" Target="../diagrams/drawing1.xml"/><Relationship Id="rId4" Type="http://schemas.openxmlformats.org/officeDocument/2006/relationships/image" Target="../media/image5.jp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ночное небо с горами далеко на горизонте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5281" y="805343"/>
            <a:ext cx="6344844" cy="4170938"/>
          </a:xfrm>
        </p:spPr>
        <p:txBody>
          <a:bodyPr rtlCol="0">
            <a:normAutofit fontScale="90000"/>
          </a:bodyPr>
          <a:lstStyle/>
          <a:p>
            <a:r>
              <a:rPr lang="ru-RU" dirty="0"/>
              <a:t>Первичный Анализ Требований и Планирование</a:t>
            </a:r>
            <a:br>
              <a:rPr lang="ru-RU" dirty="0"/>
            </a:br>
            <a:r>
              <a:rPr lang="ru-RU" dirty="0"/>
              <a:t>Проект: Умный Холодильник</a:t>
            </a:r>
            <a:br>
              <a:rPr lang="ru-RU" dirty="0"/>
            </a:br>
            <a:endParaRPr lang="ru-RU" b="1" noProof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Презентация Проекта</a:t>
            </a:r>
            <a:endParaRPr lang="ru-RU" noProof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B436A-1441-4B2C-A5CB-E0C03851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 умными технологиями будущее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82FEC-B198-4DA8-8330-A8851CE31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D1D5DB"/>
                </a:solidFill>
                <a:effectLst/>
                <a:latin typeface="Söhne"/>
              </a:rPr>
              <a:t>Оптимизация Потребления:</a:t>
            </a: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Умные холодильники помогают оптимизировать потребление продуктов, предотвращая их порчу и уменьшая количество выбрасываемой еды.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D1D5DB"/>
                </a:solidFill>
                <a:effectLst/>
                <a:latin typeface="Söhne"/>
              </a:rPr>
              <a:t>Удобство и Экономия Времени:</a:t>
            </a: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Автоматическое отслеживание запасов продуктов уменьшает необходимость в ручном учете и планировании покупок.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D1D5DB"/>
                </a:solidFill>
                <a:effectLst/>
                <a:latin typeface="Söhne"/>
              </a:rPr>
              <a:t>Персонализированные Рекомендации:</a:t>
            </a: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Умные холодильники могут предлагать рецепты на основе имеющихся продуктов, помогая создавать разнообразные и питательные блюда.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D1D5DB"/>
                </a:solidFill>
                <a:effectLst/>
                <a:latin typeface="Söhne"/>
              </a:rPr>
              <a:t>Интеграция с Умным Домом:</a:t>
            </a: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Интеграция с системами "умный дом" позволяет управлять холодильником дистанционно и получать уведомления о состоянии продуктов.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D1D5DB"/>
                </a:solidFill>
                <a:effectLst/>
                <a:latin typeface="Söhne"/>
              </a:rPr>
              <a:t>Экологичность:</a:t>
            </a: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Сокращение потерь продуктов и оптимизация энергопотребления способствуют снижению экологического следа.</a:t>
            </a:r>
          </a:p>
          <a:p>
            <a:pPr marL="0" indent="0">
              <a:buNone/>
            </a:pPr>
            <a:r>
              <a:rPr lang="ru-RU" dirty="0"/>
              <a:t>И многое другое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4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Преимущества реализации</a:t>
            </a:r>
          </a:p>
        </p:txBody>
      </p:sp>
      <p:pic>
        <p:nvPicPr>
          <p:cNvPr id="4" name="Рисунок 3" descr="спутниковая тарелка на фоне ночного неба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Группа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Полилиния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1"/>
            </a:p>
          </p:txBody>
        </p:sp>
        <p:grpSp>
          <p:nvGrpSpPr>
            <p:cNvPr id="181" name="Группа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Прямая соединительная линия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Прямая соединительная линия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Прямая соединительная линия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Прямая соединительная линия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Прямая соединительная линия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Прямая соединительная линия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Прямая соединительная линия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Прямая соединительная линия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Прямая соединительная линия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Прямая соединительная линия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Прямая соединительная линия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Прямая соединительная линия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Прямая соединительная линия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Прямая соединительная линия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Прямая соединительная линия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Прямая соединительная линия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Прямая соединительная линия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Прямая соединительная линия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Прямая соединительная линия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Прямая соединительная линия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Прямая соединительная линия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Прямая соединительная линия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Прямая соединительная линия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Прямая соединительная линия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единительная линия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Прямая соединительная линия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Прямая соединительная линия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Прямая соединительная линия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Прямая соединительная линия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Прямая соединительная линия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Прямая соединительная линия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Прямая соединительная линия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Прямая соединительная линия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Прямая соединительная линия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Прямая соединительная линия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Прямая соединительная линия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Прямая соединительная линия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Прямая соединительная линия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Прямая соединительная линия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Прямая соединительная линия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Прямая соединительная линия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Прямая соединительная линия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Прямая соединительная линия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Прямая соединительная линия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Прямая соединительная линия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Прямая соединительная линия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Прямая соединительная линия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Прямая соединительная линия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Прямая соединительная линия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Прямая соединительная линия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Прямая соединительная линия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Прямая соединительная линия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Прямая соединительная линия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Прямая соединительная линия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Прямая соединительная линия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Прямая соединительная линия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Прямая соединительная линия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Прямая соединительная линия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Прямая соединительная линия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Прямая соединительная линия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Прямая соединительная линия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Прямая соединительная линия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Прямая соединительная линия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Прямая соединительная линия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Группа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Полилиния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1"/>
            </a:p>
          </p:txBody>
        </p:sp>
        <p:grpSp>
          <p:nvGrpSpPr>
            <p:cNvPr id="263" name="Группа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Прямая соединительная линия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Прямая соединительная линия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Прямая соединительная линия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Прямая соединительная линия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Прямая соединительная линия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Прямая соединительная линия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Прямая соединительная линия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Прямая соединительная линия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Прямая соединительная линия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Прямая соединительная линия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Прямая соединительная линия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Прямая соединительная линия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Прямая соединительная линия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Прямая соединительная линия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Прямая соединительная линия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Прямая соединительная линия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Прямая соединительная линия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Прямая соединительная линия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Прямая соединительная линия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Прямая соединительная линия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Прямая соединительная линия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Прямая соединительная линия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Прямая соединительная линия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Прямая соединительная линия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Прямая соединительная линия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Прямая соединительная линия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Прямая соединительная линия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Прямая соединительная линия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Прямая соединительная линия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Прямая соединительная линия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Прямая соединительная линия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Прямая соединительная линия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Прямая соединительная линия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Прямая соединительная линия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Прямая соединительная линия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Прямая соединительная линия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Прямая соединительная линия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Прямая соединительная линия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Прямая соединительная линия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Прямая соединительная линия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Прямая соединительная линия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Прямая соединительная линия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Прямая соединительная линия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Прямая соединительная линия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Прямая соединительная линия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Прямая соединительная линия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Прямая соединительная линия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Прямая соединительная линия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Прямая соединительная линия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Прямая соединительная линия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Прямая соединительная линия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Прямая соединительная линия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Прямая соединительная линия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Прямая соединительная линия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Прямая соединительная линия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Прямая соединительная линия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Прямая соединительная линия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Прямая соединительная линия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Прямая соединительная линия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Прямая соединительная линия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Прямая соединительная линия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Прямая соединительная линия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Прямая соединительная линия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Прямая соединительная линия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Прямая соединительная линия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Прямая соединительная линия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Прямая соединительная линия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Прямая соединительная линия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Прямая соединительная линия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Прямая соединительная линия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Прямая соединительная линия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Прямая соединительная линия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Прямая соединительная линия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Прямая соединительная линия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Прямая соединительная линия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Прямая соединительная линия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Прямая соединительная линия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Прямая соединительная линия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Рисунок 6" descr="абстрактное изображение светлых точек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Объект 4" descr="Графический элемент SmartArt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358262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ночное небо с горами на горизонте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Объект 4" descr="Графический элемент SmartArt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99053325"/>
              </p:ext>
            </p:extLst>
          </p:nvPr>
        </p:nvGraphicFramePr>
        <p:xfrm>
          <a:off x="2569323" y="2142067"/>
          <a:ext cx="7390680" cy="372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ru-RU" noProof="1"/>
              <a:t>Сетевая технология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светлые пятна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ru-RU" noProof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11_TF22566005_Win32" id="{DB0B3D7D-5501-4881-9053-FD3E0044D76F}" vid="{1E490896-0FA5-461F-BF0D-4266DBA81D01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Будущее</Template>
  <TotalTime>0</TotalTime>
  <Words>154</Words>
  <Application>Microsoft Office PowerPoint</Application>
  <PresentationFormat>Широкоэкранный</PresentationFormat>
  <Paragraphs>28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Небеса</vt:lpstr>
      <vt:lpstr>Первичный Анализ Требований и Планирование Проект: Умный Холодильник </vt:lpstr>
      <vt:lpstr>За умными технологиями будущее</vt:lpstr>
      <vt:lpstr>Преимущества реализации</vt:lpstr>
      <vt:lpstr>Сетевая технология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2023-10-01T11:35:54Z</dcterms:created>
  <dcterms:modified xsi:type="dcterms:W3CDTF">2023-10-01T11:47:24Z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