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8D02E6-E3D4-48A8-82B1-775307F9697A}" v="1277" dt="2021-09-15T11:53:50.613"/>
    <p1510:client id="{1D417F0B-39E8-EF91-E2B6-17437CD28553}" v="15" dt="2021-09-17T18:18:37.807"/>
    <p1510:client id="{35096008-B134-7B90-79CA-BAAA141A2146}" v="4" dt="2021-09-17T19:08:46.550"/>
    <p1510:client id="{92CD0AE0-B2D4-ABCD-E7C8-5E2D07276E19}" v="89" dt="2021-09-19T16:45:30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FE1EA6-B908-49C7-845D-3AD048F57D8C}"/>
              </a:ext>
            </a:extLst>
          </p:cNvPr>
          <p:cNvSpPr>
            <a:spLocks noGrp="1"/>
          </p:cNvSpPr>
          <p:nvPr/>
        </p:nvSpPr>
        <p:spPr>
          <a:xfrm>
            <a:off x="98147" y="1991234"/>
            <a:ext cx="11987408" cy="201449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Times"/>
                <a:ea typeface="+mj-lt"/>
                <a:cs typeface="+mj-lt"/>
              </a:rPr>
              <a:t>The Chat-Bot Feels You – A Counseling Service</a:t>
            </a:r>
            <a:endParaRPr lang="en-US" sz="4400" b="1">
              <a:solidFill>
                <a:schemeClr val="bg1"/>
              </a:solidFill>
              <a:latin typeface="Times"/>
              <a:cs typeface="Calibri Light" panose="020F0302020204030204"/>
            </a:endParaRPr>
          </a:p>
          <a:p>
            <a:pPr algn="ctr"/>
            <a:r>
              <a:rPr lang="en-US" sz="4400" b="1" dirty="0">
                <a:solidFill>
                  <a:schemeClr val="bg1"/>
                </a:solidFill>
                <a:latin typeface="Times"/>
                <a:ea typeface="+mj-lt"/>
                <a:cs typeface="+mj-lt"/>
              </a:rPr>
              <a:t>Using Emotional Response Generation</a:t>
            </a:r>
            <a:endParaRPr lang="en-US" sz="4400" b="1">
              <a:solidFill>
                <a:schemeClr val="bg1"/>
              </a:solidFill>
              <a:latin typeface="Times"/>
              <a:cs typeface="Calibri Light" panose="020F0302020204030204"/>
            </a:endParaRPr>
          </a:p>
        </p:txBody>
      </p:sp>
      <p:pic>
        <p:nvPicPr>
          <p:cNvPr id="5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D0EA9CAA-87C9-4DE5-8FDD-A052622D9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955" y="5979351"/>
            <a:ext cx="8096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D767C5FE-A7DD-4142-9EBA-0B519C715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955" y="5979351"/>
            <a:ext cx="809625" cy="7239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5DC7D25-644C-4547-A95F-B2975DB8A63E}"/>
              </a:ext>
            </a:extLst>
          </p:cNvPr>
          <p:cNvSpPr>
            <a:spLocks noGrp="1"/>
          </p:cNvSpPr>
          <p:nvPr/>
        </p:nvSpPr>
        <p:spPr>
          <a:xfrm>
            <a:off x="150339" y="164522"/>
            <a:ext cx="11987408" cy="104372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Times"/>
                <a:ea typeface="+mj-lt"/>
                <a:cs typeface="+mj-lt"/>
              </a:rPr>
              <a:t>Conclusion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8CFFFFB-2014-40C8-92C1-7D6733E32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378" y="2952967"/>
            <a:ext cx="10609545" cy="215928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Font typeface="Courier New,monospace" panose="020B0604020202020204" pitchFamily="34" charset="0"/>
              <a:buChar char="o"/>
            </a:pPr>
            <a:r>
              <a:rPr lang="en-US" sz="3200" b="1" dirty="0">
                <a:latin typeface="Times New Roman"/>
                <a:ea typeface="+mn-lt"/>
                <a:cs typeface="+mn-lt"/>
              </a:rPr>
              <a:t>By using the chatbot people can find their solution</a:t>
            </a:r>
          </a:p>
          <a:p>
            <a:pPr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</a:pPr>
            <a:endParaRPr lang="en-US" sz="3200" b="1" dirty="0">
              <a:latin typeface="Times New Roman"/>
              <a:ea typeface="+mn-lt"/>
              <a:cs typeface="+mn-lt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Font typeface="Courier New,monospace" panose="020B0604020202020204" pitchFamily="34" charset="0"/>
              <a:buChar char="o"/>
            </a:pPr>
            <a:r>
              <a:rPr lang="en-US" sz="3200" b="1" dirty="0">
                <a:latin typeface="Times New Roman"/>
                <a:ea typeface="+mn-lt"/>
                <a:cs typeface="+mn-lt"/>
              </a:rPr>
              <a:t>It will continue developing its knowledge from the new user in future </a:t>
            </a:r>
          </a:p>
          <a:p>
            <a:pPr marL="457200" indent="-457200" algn="ctr">
              <a:buFont typeface="Courier New" panose="020B0604020202020204" pitchFamily="34" charset="0"/>
              <a:buChar char="o"/>
            </a:pPr>
            <a:endParaRPr lang="en-US" sz="3200" b="1" dirty="0">
              <a:latin typeface="Times"/>
              <a:cs typeface="Calibri"/>
            </a:endParaRPr>
          </a:p>
          <a:p>
            <a:pPr marL="0" indent="0" algn="ctr">
              <a:buNone/>
            </a:pPr>
            <a:endParaRPr lang="en-US" sz="3200" b="1" dirty="0">
              <a:latin typeface="Times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AC1E5-ECCF-44CC-9530-38B0B2543F0D}"/>
              </a:ext>
            </a:extLst>
          </p:cNvPr>
          <p:cNvSpPr txBox="1">
            <a:spLocks/>
          </p:cNvSpPr>
          <p:nvPr/>
        </p:nvSpPr>
        <p:spPr>
          <a:xfrm>
            <a:off x="875778" y="3105367"/>
            <a:ext cx="10609545" cy="21592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3200" b="1" dirty="0">
              <a:latin typeface="Times"/>
              <a:cs typeface="Calibri"/>
            </a:endParaRPr>
          </a:p>
          <a:p>
            <a:pPr algn="ctr">
              <a:buFont typeface="Courier New" panose="020B0604020202020204" pitchFamily="34" charset="0"/>
              <a:buChar char="o"/>
            </a:pPr>
            <a:endParaRPr lang="en-US" sz="3200" b="1" dirty="0">
              <a:latin typeface="Time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3491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D767C5FE-A7DD-4142-9EBA-0B519C715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955" y="5979351"/>
            <a:ext cx="809625" cy="7239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5DC7D25-644C-4547-A95F-B2975DB8A63E}"/>
              </a:ext>
            </a:extLst>
          </p:cNvPr>
          <p:cNvSpPr>
            <a:spLocks noGrp="1"/>
          </p:cNvSpPr>
          <p:nvPr/>
        </p:nvSpPr>
        <p:spPr>
          <a:xfrm>
            <a:off x="160777" y="2868056"/>
            <a:ext cx="11987408" cy="104372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solidFill>
                  <a:schemeClr val="bg1"/>
                </a:solidFill>
                <a:latin typeface="Times"/>
                <a:ea typeface="+mj-lt"/>
                <a:cs typeface="+mj-lt"/>
              </a:rPr>
              <a:t>Thank You</a:t>
            </a:r>
            <a:endParaRPr lang="en-US" sz="60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218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418B-551E-427B-ABE0-EC1497A0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"/>
                <a:cs typeface="Calibri Light"/>
              </a:rPr>
              <a:t>Group- 9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6ECFF-586E-4358-B64C-532486B6A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Times"/>
                <a:ea typeface="+mn-lt"/>
                <a:cs typeface="+mn-lt"/>
              </a:rPr>
              <a:t>Salman </a:t>
            </a:r>
            <a:r>
              <a:rPr lang="en-US" sz="3200" b="1" dirty="0" err="1">
                <a:latin typeface="Times"/>
                <a:ea typeface="+mn-lt"/>
                <a:cs typeface="+mn-lt"/>
              </a:rPr>
              <a:t>Mostafiz</a:t>
            </a:r>
            <a:r>
              <a:rPr lang="en-US" sz="3200" b="1" dirty="0">
                <a:latin typeface="Times"/>
                <a:ea typeface="+mn-lt"/>
                <a:cs typeface="+mn-lt"/>
              </a:rPr>
              <a:t> Chowdhury 17101149 </a:t>
            </a:r>
            <a:endParaRPr lang="en-US" sz="3200" b="1">
              <a:latin typeface="Times"/>
              <a:cs typeface="Calibri"/>
            </a:endParaRPr>
          </a:p>
          <a:p>
            <a:pPr marL="0" indent="0" algn="ctr">
              <a:buNone/>
            </a:pPr>
            <a:r>
              <a:rPr lang="en-US" sz="3200" b="1" dirty="0">
                <a:latin typeface="Times"/>
                <a:ea typeface="+mn-lt"/>
                <a:cs typeface="+mn-lt"/>
              </a:rPr>
              <a:t>S. M. Bayazid Hossain 16101072 </a:t>
            </a:r>
          </a:p>
          <a:p>
            <a:pPr marL="0" indent="0" algn="ctr">
              <a:buNone/>
            </a:pPr>
            <a:r>
              <a:rPr lang="en-US" sz="3200" b="1" dirty="0">
                <a:latin typeface="Times"/>
                <a:ea typeface="+mn-lt"/>
                <a:cs typeface="+mn-lt"/>
              </a:rPr>
              <a:t>Md. </a:t>
            </a:r>
            <a:r>
              <a:rPr lang="en-US" sz="3200" b="1" dirty="0" err="1">
                <a:latin typeface="Times"/>
                <a:ea typeface="+mn-lt"/>
                <a:cs typeface="+mn-lt"/>
              </a:rPr>
              <a:t>Nazmur</a:t>
            </a:r>
            <a:r>
              <a:rPr lang="en-US" sz="3200" b="1" dirty="0">
                <a:latin typeface="Times"/>
                <a:ea typeface="+mn-lt"/>
                <a:cs typeface="+mn-lt"/>
              </a:rPr>
              <a:t> Sakib 17301124 </a:t>
            </a:r>
          </a:p>
          <a:p>
            <a:pPr marL="0" indent="0" algn="ctr">
              <a:buNone/>
            </a:pPr>
            <a:r>
              <a:rPr lang="en-US" sz="3200" b="1" dirty="0">
                <a:latin typeface="Times"/>
                <a:ea typeface="+mn-lt"/>
                <a:cs typeface="+mn-lt"/>
              </a:rPr>
              <a:t>Md. </a:t>
            </a:r>
            <a:r>
              <a:rPr lang="en-US" sz="3200" b="1" dirty="0" err="1">
                <a:latin typeface="Times"/>
                <a:ea typeface="+mn-lt"/>
                <a:cs typeface="+mn-lt"/>
              </a:rPr>
              <a:t>Shamiul</a:t>
            </a:r>
            <a:r>
              <a:rPr lang="en-US" sz="3200" b="1" dirty="0">
                <a:latin typeface="Times"/>
                <a:ea typeface="+mn-lt"/>
                <a:cs typeface="+mn-lt"/>
              </a:rPr>
              <a:t> Islam 17301108 </a:t>
            </a:r>
          </a:p>
          <a:p>
            <a:pPr marL="0" indent="0" algn="ctr">
              <a:buNone/>
            </a:pPr>
            <a:r>
              <a:rPr lang="en-US" sz="3200" b="1" dirty="0">
                <a:latin typeface="Times"/>
                <a:ea typeface="+mn-lt"/>
                <a:cs typeface="+mn-lt"/>
              </a:rPr>
              <a:t>Md. </a:t>
            </a:r>
            <a:r>
              <a:rPr lang="en-US" sz="3200" b="1" dirty="0" err="1">
                <a:latin typeface="Times"/>
                <a:ea typeface="+mn-lt"/>
                <a:cs typeface="+mn-lt"/>
              </a:rPr>
              <a:t>Sadiqul</a:t>
            </a:r>
            <a:r>
              <a:rPr lang="en-US" sz="3200" b="1" dirty="0">
                <a:latin typeface="Times"/>
                <a:ea typeface="+mn-lt"/>
                <a:cs typeface="+mn-lt"/>
              </a:rPr>
              <a:t> Islam Sakif 17301137 </a:t>
            </a:r>
          </a:p>
          <a:p>
            <a:pPr marL="0" indent="0" algn="ctr">
              <a:buNone/>
            </a:pPr>
            <a:r>
              <a:rPr lang="en-US" sz="3200" b="1" dirty="0">
                <a:latin typeface="Times"/>
                <a:ea typeface="+mn-lt"/>
                <a:cs typeface="+mn-lt"/>
              </a:rPr>
              <a:t>Ali Ahammed Rohid 17101361 </a:t>
            </a:r>
          </a:p>
        </p:txBody>
      </p:sp>
      <p:pic>
        <p:nvPicPr>
          <p:cNvPr id="5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B8C4926A-83F8-4C26-8683-C3A8B1647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955" y="5979351"/>
            <a:ext cx="8096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3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9013-6851-4DB4-BF9F-A95F3BB0F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392" y="2472803"/>
            <a:ext cx="10515600" cy="20444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Times"/>
                <a:cs typeface="Calibri"/>
              </a:rPr>
              <a:t>What is a chatbot</a:t>
            </a:r>
            <a:endParaRPr lang="en-US" sz="3200" b="1">
              <a:latin typeface="Times"/>
              <a:cs typeface="Times"/>
            </a:endParaRPr>
          </a:p>
          <a:p>
            <a:pPr marL="0" indent="0" algn="ctr">
              <a:buNone/>
            </a:pPr>
            <a:r>
              <a:rPr lang="en-US" sz="3200" b="1" dirty="0">
                <a:latin typeface="Times"/>
                <a:cs typeface="Calibri"/>
              </a:rPr>
              <a:t>How can we use it in Counseling </a:t>
            </a:r>
          </a:p>
        </p:txBody>
      </p:sp>
      <p:pic>
        <p:nvPicPr>
          <p:cNvPr id="5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2EAADFF8-F44E-4A29-BA51-C779A78D8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955" y="5979351"/>
            <a:ext cx="809625" cy="7239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5AD0B2D-86A8-41E1-8701-1EC9C881CB31}"/>
              </a:ext>
            </a:extLst>
          </p:cNvPr>
          <p:cNvSpPr>
            <a:spLocks noGrp="1"/>
          </p:cNvSpPr>
          <p:nvPr/>
        </p:nvSpPr>
        <p:spPr>
          <a:xfrm>
            <a:off x="150339" y="164522"/>
            <a:ext cx="11987408" cy="104372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Times"/>
                <a:ea typeface="+mj-lt"/>
                <a:cs typeface="+mj-lt"/>
              </a:rPr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03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2D371ADD-8D5E-4848-93CA-518B0C8DA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955" y="5979351"/>
            <a:ext cx="809625" cy="7239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14B823A-8927-4175-B94B-5D466484817A}"/>
              </a:ext>
            </a:extLst>
          </p:cNvPr>
          <p:cNvSpPr>
            <a:spLocks noGrp="1"/>
          </p:cNvSpPr>
          <p:nvPr/>
        </p:nvSpPr>
        <p:spPr>
          <a:xfrm>
            <a:off x="98147" y="2857618"/>
            <a:ext cx="11987408" cy="104372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Times"/>
                <a:cs typeface="Calibri Light"/>
              </a:rPr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3425616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924CC18-F8D4-41B0-9B80-0FB140B5F0BF}"/>
              </a:ext>
            </a:extLst>
          </p:cNvPr>
          <p:cNvSpPr>
            <a:spLocks noGrp="1"/>
          </p:cNvSpPr>
          <p:nvPr/>
        </p:nvSpPr>
        <p:spPr>
          <a:xfrm>
            <a:off x="150339" y="164522"/>
            <a:ext cx="11987408" cy="104372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Times"/>
                <a:ea typeface="+mj-lt"/>
                <a:cs typeface="+mj-lt"/>
              </a:rPr>
              <a:t>Ideas &amp; Plans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01D2FA-C05F-4714-A666-012A0E99B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378" y="2952967"/>
            <a:ext cx="10609545" cy="21592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Times"/>
                <a:cs typeface="Calibri"/>
              </a:rPr>
              <a:t>Adapting with depression</a:t>
            </a:r>
          </a:p>
          <a:p>
            <a:pPr marL="0" indent="0" algn="ctr">
              <a:buNone/>
            </a:pPr>
            <a:r>
              <a:rPr lang="en-US" sz="3200" b="1" dirty="0">
                <a:latin typeface="Times"/>
                <a:cs typeface="Calibri"/>
              </a:rPr>
              <a:t>Descriptive Statistics </a:t>
            </a:r>
          </a:p>
          <a:p>
            <a:pPr marL="0" indent="0" algn="ctr">
              <a:buNone/>
            </a:pPr>
            <a:r>
              <a:rPr lang="en-US" sz="3200" b="1" dirty="0">
                <a:latin typeface="Times"/>
                <a:cs typeface="Calibri"/>
              </a:rPr>
              <a:t>BIT</a:t>
            </a:r>
          </a:p>
          <a:p>
            <a:pPr marL="0" indent="0" algn="ctr">
              <a:buNone/>
            </a:pPr>
            <a:endParaRPr lang="en-US" sz="3200" b="1" dirty="0">
              <a:latin typeface="Times"/>
              <a:cs typeface="Calibri"/>
            </a:endParaRPr>
          </a:p>
        </p:txBody>
      </p:sp>
      <p:pic>
        <p:nvPicPr>
          <p:cNvPr id="9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FE3216F9-343A-4177-88E0-5B5E6D447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955" y="5979351"/>
            <a:ext cx="8096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A2A54A37-05C7-4639-9FD8-097C3AB07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955" y="5979351"/>
            <a:ext cx="809625" cy="7239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71D9D83-3493-4A1D-9633-7D59467C1CD0}"/>
              </a:ext>
            </a:extLst>
          </p:cNvPr>
          <p:cNvSpPr>
            <a:spLocks noGrp="1"/>
          </p:cNvSpPr>
          <p:nvPr/>
        </p:nvSpPr>
        <p:spPr>
          <a:xfrm>
            <a:off x="150339" y="164522"/>
            <a:ext cx="11987408" cy="104372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Times"/>
                <a:ea typeface="+mj-lt"/>
                <a:cs typeface="+mj-lt"/>
              </a:rPr>
              <a:t>Ideas &amp; Plans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B05A7A-EB62-461F-A12B-4221987BF1D4}"/>
              </a:ext>
            </a:extLst>
          </p:cNvPr>
          <p:cNvSpPr txBox="1">
            <a:spLocks/>
          </p:cNvSpPr>
          <p:nvPr/>
        </p:nvSpPr>
        <p:spPr>
          <a:xfrm>
            <a:off x="-199374" y="1717064"/>
            <a:ext cx="4336093" cy="1929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latin typeface="Times"/>
                <a:cs typeface="Calibri"/>
              </a:rPr>
              <a:t>Natural Language Processing </a:t>
            </a:r>
          </a:p>
          <a:p>
            <a:pPr marL="0" indent="0" algn="ctr">
              <a:buNone/>
            </a:pPr>
            <a:r>
              <a:rPr lang="en-US" sz="3200" b="1" dirty="0">
                <a:latin typeface="Times"/>
                <a:cs typeface="Calibri"/>
              </a:rPr>
              <a:t>Natural Language Understanding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200" b="1" dirty="0">
              <a:latin typeface="Times"/>
              <a:cs typeface="Calibri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96F3AAF-7935-4A5E-A37E-0C43CB25A8F3}"/>
              </a:ext>
            </a:extLst>
          </p:cNvPr>
          <p:cNvSpPr txBox="1">
            <a:spLocks/>
          </p:cNvSpPr>
          <p:nvPr/>
        </p:nvSpPr>
        <p:spPr>
          <a:xfrm>
            <a:off x="3725450" y="1717065"/>
            <a:ext cx="4336093" cy="1929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latin typeface="Times"/>
                <a:cs typeface="Calibri"/>
              </a:rPr>
              <a:t>CNN</a:t>
            </a:r>
          </a:p>
          <a:p>
            <a:pPr marL="0" indent="0" algn="ctr">
              <a:buNone/>
            </a:pPr>
            <a:r>
              <a:rPr lang="en-US" sz="3200" b="1" dirty="0">
                <a:latin typeface="Times"/>
                <a:cs typeface="Calibri"/>
              </a:rPr>
              <a:t>RNN </a:t>
            </a:r>
            <a:br>
              <a:rPr lang="en-US" sz="3200" b="1" dirty="0">
                <a:latin typeface="Times"/>
                <a:cs typeface="Calibri"/>
              </a:rPr>
            </a:br>
            <a:r>
              <a:rPr lang="en-US" sz="3200" b="1" dirty="0">
                <a:latin typeface="Times"/>
                <a:cs typeface="Calibri"/>
              </a:rPr>
              <a:t>Attention Network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200" b="1" dirty="0">
              <a:latin typeface="Times"/>
              <a:cs typeface="Calibri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F8BFBD2-35AE-4CD8-8121-760ABE84CF99}"/>
              </a:ext>
            </a:extLst>
          </p:cNvPr>
          <p:cNvSpPr txBox="1">
            <a:spLocks/>
          </p:cNvSpPr>
          <p:nvPr/>
        </p:nvSpPr>
        <p:spPr>
          <a:xfrm>
            <a:off x="7973860" y="1717064"/>
            <a:ext cx="4336093" cy="1929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latin typeface="Times"/>
                <a:cs typeface="Calibri"/>
              </a:rPr>
              <a:t>General Language Generation</a:t>
            </a:r>
          </a:p>
          <a:p>
            <a:pPr marL="0" indent="0" algn="ctr">
              <a:buNone/>
            </a:pPr>
            <a:r>
              <a:rPr lang="en-US" sz="3200" b="1" dirty="0">
                <a:latin typeface="Times"/>
                <a:cs typeface="Calibri"/>
              </a:rPr>
              <a:t>Soft Mechanism 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200" b="1" dirty="0">
              <a:latin typeface="Times"/>
              <a:cs typeface="Calibri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921BC95-FAFF-4020-9289-25DD8AD28771}"/>
              </a:ext>
            </a:extLst>
          </p:cNvPr>
          <p:cNvSpPr txBox="1">
            <a:spLocks/>
          </p:cNvSpPr>
          <p:nvPr/>
        </p:nvSpPr>
        <p:spPr>
          <a:xfrm>
            <a:off x="1011476" y="4305776"/>
            <a:ext cx="4336093" cy="19296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latin typeface="Times"/>
                <a:cs typeface="Calibri"/>
              </a:rPr>
              <a:t>Word Vector </a:t>
            </a:r>
          </a:p>
          <a:p>
            <a:pPr algn="ctr"/>
            <a:r>
              <a:rPr lang="en-US" sz="3200" b="1" dirty="0">
                <a:latin typeface="Times"/>
                <a:cs typeface="Calibri"/>
              </a:rPr>
              <a:t>Decoder and language model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200" b="1" dirty="0">
              <a:latin typeface="Times"/>
              <a:cs typeface="Calibri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921BC95-FAFF-4020-9289-25DD8AD28771}"/>
              </a:ext>
            </a:extLst>
          </p:cNvPr>
          <p:cNvSpPr txBox="1">
            <a:spLocks/>
          </p:cNvSpPr>
          <p:nvPr/>
        </p:nvSpPr>
        <p:spPr>
          <a:xfrm>
            <a:off x="7344296" y="4302514"/>
            <a:ext cx="4336093" cy="19296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latin typeface="Times"/>
                <a:cs typeface="Calibri"/>
              </a:rPr>
              <a:t>Response generation Model </a:t>
            </a:r>
          </a:p>
          <a:p>
            <a:pPr algn="ctr"/>
            <a:r>
              <a:rPr lang="en-US" sz="3200" b="1" dirty="0">
                <a:latin typeface="Times"/>
                <a:cs typeface="Calibri"/>
              </a:rPr>
              <a:t>Print Network Model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200" b="1" dirty="0">
              <a:latin typeface="Time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806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47B142EF-9AF6-42E9-8D76-6DC0A92B3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955" y="5979351"/>
            <a:ext cx="809625" cy="7239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CD1A81B-0E22-484D-A9C8-AEF066150AC2}"/>
              </a:ext>
            </a:extLst>
          </p:cNvPr>
          <p:cNvSpPr>
            <a:spLocks noGrp="1"/>
          </p:cNvSpPr>
          <p:nvPr/>
        </p:nvSpPr>
        <p:spPr>
          <a:xfrm>
            <a:off x="150339" y="164522"/>
            <a:ext cx="11987408" cy="104372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Times"/>
                <a:ea typeface="+mj-lt"/>
                <a:cs typeface="+mj-lt"/>
              </a:rPr>
              <a:t>Types of NLP Engine</a:t>
            </a:r>
            <a:endParaRPr lang="en-US" dirty="0"/>
          </a:p>
        </p:txBody>
      </p:sp>
      <p:sp>
        <p:nvSpPr>
          <p:cNvPr id="8" name="Google Shape;85;p7">
            <a:extLst>
              <a:ext uri="{FF2B5EF4-FFF2-40B4-BE49-F238E27FC236}">
                <a16:creationId xmlns:a16="http://schemas.microsoft.com/office/drawing/2014/main" id="{6E558014-82C6-4FD2-AEA8-304D069F1005}"/>
              </a:ext>
            </a:extLst>
          </p:cNvPr>
          <p:cNvSpPr txBox="1"/>
          <p:nvPr/>
        </p:nvSpPr>
        <p:spPr>
          <a:xfrm>
            <a:off x="500000" y="1602250"/>
            <a:ext cx="11100900" cy="49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Cloud NLP Engines:</a:t>
            </a:r>
            <a:endParaRPr lang="en-US" sz="2800" b="0" i="0" u="none" strike="noStrike" cap="none" dirty="0">
              <a:solidFill>
                <a:schemeClr val="dk1"/>
              </a:solidFill>
              <a:latin typeface="Times"/>
              <a:ea typeface="Times"/>
              <a:cs typeface="Time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	</a:t>
            </a:r>
            <a:r>
              <a:rPr lang="en-US" sz="2800" dirty="0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lang="en-US" sz="2800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 data security compromise</a:t>
            </a:r>
            <a:endParaRPr sz="2800" dirty="0">
              <a:solidFill>
                <a:schemeClr val="dk1"/>
              </a:solidFill>
              <a:latin typeface="Times"/>
              <a:ea typeface="Times"/>
              <a:cs typeface="Time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	ii. Cost efficient</a:t>
            </a:r>
            <a:endParaRPr sz="2800" dirty="0">
              <a:solidFill>
                <a:schemeClr val="dk1"/>
              </a:solidFill>
              <a:latin typeface="Times"/>
              <a:ea typeface="Times"/>
              <a:cs typeface="Times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"/>
              <a:ea typeface="Times"/>
              <a:cs typeface="Times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 house NLP Engines:</a:t>
            </a:r>
            <a:endParaRPr sz="2800" b="0" i="0" u="none" strike="noStrike" cap="none" dirty="0">
              <a:solidFill>
                <a:schemeClr val="dk1"/>
              </a:solidFill>
              <a:latin typeface="Times"/>
              <a:ea typeface="Times"/>
              <a:cs typeface="Times"/>
            </a:endParaRPr>
          </a:p>
          <a:p>
            <a:pPr marL="457200" algn="just"/>
            <a:r>
              <a:rPr lang="en-US" sz="2800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</a:t>
            </a:r>
            <a:r>
              <a:rPr lang="en-US" sz="2800" dirty="0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lang="en-US" sz="2800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 strictly maintain data security </a:t>
            </a:r>
            <a:endParaRPr sz="2800" dirty="0">
              <a:solidFill>
                <a:schemeClr val="dk1"/>
              </a:solidFill>
              <a:latin typeface="Times"/>
              <a:ea typeface="Times"/>
              <a:cs typeface="Times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</a:t>
            </a:r>
            <a:r>
              <a:rPr lang="en-US" sz="2800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ii.Costly</a:t>
            </a:r>
            <a:endParaRPr sz="2800" err="1">
              <a:solidFill>
                <a:schemeClr val="dk1"/>
              </a:solidFill>
              <a:latin typeface="Times"/>
              <a:ea typeface="Times"/>
              <a:cs typeface="Times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</a:t>
            </a:r>
            <a:endParaRPr sz="3200" dirty="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54F97295-05DE-46F8-9CFD-4BA66AB60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674" y="1711057"/>
            <a:ext cx="5300596" cy="265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3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35BB6913-5136-4871-960B-D9152BE2B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955" y="5979351"/>
            <a:ext cx="809625" cy="723900"/>
          </a:xfrm>
          <a:prstGeom prst="rect">
            <a:avLst/>
          </a:prstGeom>
        </p:spPr>
      </p:pic>
      <p:sp>
        <p:nvSpPr>
          <p:cNvPr id="9" name="Google Shape;92;gf0c2d1de27_0_0">
            <a:extLst>
              <a:ext uri="{FF2B5EF4-FFF2-40B4-BE49-F238E27FC236}">
                <a16:creationId xmlns:a16="http://schemas.microsoft.com/office/drawing/2014/main" id="{4A55C95E-148B-4227-986B-24BD633D56B7}"/>
              </a:ext>
            </a:extLst>
          </p:cNvPr>
          <p:cNvSpPr/>
          <p:nvPr/>
        </p:nvSpPr>
        <p:spPr>
          <a:xfrm>
            <a:off x="150339" y="164522"/>
            <a:ext cx="11987400" cy="104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Architecture</a:t>
            </a:r>
            <a:r>
              <a:rPr lang="en-US" sz="4400" b="1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 of NLP Engine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93;gf0c2d1de27_0_0">
            <a:extLst>
              <a:ext uri="{FF2B5EF4-FFF2-40B4-BE49-F238E27FC236}">
                <a16:creationId xmlns:a16="http://schemas.microsoft.com/office/drawing/2014/main" id="{1C138A2B-7418-49D6-8418-A3716BB5D18F}"/>
              </a:ext>
            </a:extLst>
          </p:cNvPr>
          <p:cNvSpPr txBox="1"/>
          <p:nvPr/>
        </p:nvSpPr>
        <p:spPr>
          <a:xfrm>
            <a:off x="319902" y="1467322"/>
            <a:ext cx="5019600" cy="27786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14020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romanUcPeriod"/>
            </a:pPr>
            <a:r>
              <a:rPr lang="en-US" sz="4150" b="1" dirty="0">
                <a:latin typeface="Times New Roman"/>
                <a:ea typeface="Times New Roman"/>
                <a:cs typeface="Times New Roman"/>
                <a:sym typeface="Times New Roman"/>
              </a:rPr>
              <a:t>Intent Classifier</a:t>
            </a:r>
            <a:endParaRPr lang="en-US" sz="4150" b="1" dirty="0">
              <a:latin typeface="Times New Roman"/>
              <a:ea typeface="Times New Roman"/>
              <a:cs typeface="Times New Roman"/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Different feature: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2550" dirty="0" err="1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5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Pattern  Matching</a:t>
            </a:r>
            <a:endParaRPr sz="25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ii. Machine Learning Algorithms</a:t>
            </a:r>
            <a:endParaRPr sz="25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25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iii. Neural Networks</a:t>
            </a:r>
            <a:endParaRPr sz="2576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95;gf0c2d1de27_0_0">
            <a:extLst>
              <a:ext uri="{FF2B5EF4-FFF2-40B4-BE49-F238E27FC236}">
                <a16:creationId xmlns:a16="http://schemas.microsoft.com/office/drawing/2014/main" id="{2E89E836-6E57-4B4C-BC4C-D556DC3D69E9}"/>
              </a:ext>
            </a:extLst>
          </p:cNvPr>
          <p:cNvSpPr txBox="1"/>
          <p:nvPr/>
        </p:nvSpPr>
        <p:spPr>
          <a:xfrm>
            <a:off x="6471838" y="1467321"/>
            <a:ext cx="4949400" cy="27786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9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II.  Entity Extractor</a:t>
            </a:r>
            <a:endParaRPr sz="29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Extract key information from user.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Example: Age, Gender, Type of issue.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86A1663A-F17F-4403-97AE-481BE91E9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825" y="4562352"/>
            <a:ext cx="5561555" cy="202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58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B2D6FC42-C586-456F-976C-A783471B2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955" y="5979351"/>
            <a:ext cx="809625" cy="7239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0377159-A9CA-4388-B204-6F2D2CB84B01}"/>
              </a:ext>
            </a:extLst>
          </p:cNvPr>
          <p:cNvSpPr>
            <a:spLocks noGrp="1"/>
          </p:cNvSpPr>
          <p:nvPr/>
        </p:nvSpPr>
        <p:spPr>
          <a:xfrm>
            <a:off x="150339" y="164522"/>
            <a:ext cx="11987408" cy="104372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Times"/>
                <a:ea typeface="+mj-lt"/>
                <a:cs typeface="+mj-lt"/>
              </a:rPr>
              <a:t>Challenges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D246E3-020C-424C-B3E8-9C7476453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455" y="2606628"/>
            <a:ext cx="10766120" cy="315092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3600" b="1" dirty="0">
                <a:latin typeface="Times"/>
                <a:ea typeface="+mn-lt"/>
                <a:cs typeface="+mn-lt"/>
              </a:rPr>
              <a:t>Enough data collection </a:t>
            </a:r>
            <a:endParaRPr lang="en-US" sz="3600" b="1">
              <a:latin typeface="Times"/>
              <a:cs typeface="Calibri" panose="020F0502020204030204"/>
            </a:endParaRPr>
          </a:p>
          <a:p>
            <a:r>
              <a:rPr lang="en-US" sz="3600" b="1" dirty="0">
                <a:latin typeface="Times"/>
                <a:ea typeface="+mn-lt"/>
                <a:cs typeface="+mn-lt"/>
              </a:rPr>
              <a:t>Intimate data protection</a:t>
            </a:r>
            <a:endParaRPr lang="en-US" sz="3600" b="1">
              <a:latin typeface="Times"/>
              <a:cs typeface="Times"/>
            </a:endParaRPr>
          </a:p>
          <a:p>
            <a:r>
              <a:rPr lang="en-US" sz="3600" b="1" dirty="0">
                <a:latin typeface="Times"/>
                <a:ea typeface="+mn-lt"/>
                <a:cs typeface="+mn-lt"/>
              </a:rPr>
              <a:t>Suitable respond in critical circumstance</a:t>
            </a:r>
            <a:endParaRPr lang="en-US" sz="3600" b="1">
              <a:latin typeface="Times"/>
              <a:ea typeface="+mn-lt"/>
              <a:cs typeface="+mn-lt"/>
            </a:endParaRPr>
          </a:p>
          <a:p>
            <a:r>
              <a:rPr lang="en-US" sz="3600" b="1" dirty="0">
                <a:latin typeface="Times"/>
                <a:ea typeface="+mn-lt"/>
                <a:cs typeface="+mn-lt"/>
              </a:rPr>
              <a:t>Conduct neural network</a:t>
            </a:r>
          </a:p>
          <a:p>
            <a:pPr marL="457200" indent="-457200"/>
            <a:endParaRPr lang="en-US" sz="3200" b="1" dirty="0">
              <a:latin typeface="Times"/>
              <a:cs typeface="Calibri"/>
            </a:endParaRPr>
          </a:p>
          <a:p>
            <a:pPr marL="0" indent="0" algn="ctr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sz="3200" b="1" dirty="0">
              <a:latin typeface="Time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240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Group- 9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233</cp:revision>
  <dcterms:created xsi:type="dcterms:W3CDTF">2021-09-15T11:11:29Z</dcterms:created>
  <dcterms:modified xsi:type="dcterms:W3CDTF">2021-09-21T19:28:30Z</dcterms:modified>
</cp:coreProperties>
</file>