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53" autoAdjust="0"/>
    <p:restoredTop sz="94660"/>
  </p:normalViewPr>
  <p:slideViewPr>
    <p:cSldViewPr snapToGrid="0">
      <p:cViewPr varScale="1">
        <p:scale>
          <a:sx n="116" d="100"/>
          <a:sy n="116" d="100"/>
        </p:scale>
        <p:origin x="39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E5A76A-72DC-4608-A4EC-A2DBD75ED595}" type="datetimeFigureOut">
              <a:rPr lang="en-US" smtClean="0"/>
              <a:t>9/12/2021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C9C621-4369-45CF-B982-5B625047BAA9}" type="slidenum">
              <a:rPr lang="en-US" smtClean="0"/>
              <a:t>‹#›</a:t>
            </a:fld>
            <a:endParaRPr lang="en-US"/>
          </a:p>
        </p:txBody>
      </p:sp>
    </p:spTree>
    <p:extLst>
      <p:ext uri="{BB962C8B-B14F-4D97-AF65-F5344CB8AC3E}">
        <p14:creationId xmlns:p14="http://schemas.microsoft.com/office/powerpoint/2010/main" val="35536496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c6f90357f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c6f90357f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969747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c6f90357f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c6f90357f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628456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810CC26-E80C-47F0-90F5-D68F7730A56E}" type="datetimeFigureOut">
              <a:rPr lang="en-US" smtClean="0"/>
              <a:t>9/12/2021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1341D9-B562-436A-9265-5461AFDD6230}" type="slidenum">
              <a:rPr lang="en-US" smtClean="0"/>
              <a:t>‹#›</a:t>
            </a:fld>
            <a:endParaRPr lang="en-US"/>
          </a:p>
        </p:txBody>
      </p:sp>
    </p:spTree>
    <p:extLst>
      <p:ext uri="{BB962C8B-B14F-4D97-AF65-F5344CB8AC3E}">
        <p14:creationId xmlns:p14="http://schemas.microsoft.com/office/powerpoint/2010/main" val="9130221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810CC26-E80C-47F0-90F5-D68F7730A56E}" type="datetimeFigureOut">
              <a:rPr lang="en-US" smtClean="0"/>
              <a:t>9/12/2021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1341D9-B562-436A-9265-5461AFDD6230}" type="slidenum">
              <a:rPr lang="en-US" smtClean="0"/>
              <a:t>‹#›</a:t>
            </a:fld>
            <a:endParaRPr lang="en-US"/>
          </a:p>
        </p:txBody>
      </p:sp>
    </p:spTree>
    <p:extLst>
      <p:ext uri="{BB962C8B-B14F-4D97-AF65-F5344CB8AC3E}">
        <p14:creationId xmlns:p14="http://schemas.microsoft.com/office/powerpoint/2010/main" val="25656100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810CC26-E80C-47F0-90F5-D68F7730A56E}" type="datetimeFigureOut">
              <a:rPr lang="en-US" smtClean="0"/>
              <a:t>9/12/2021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1341D9-B562-436A-9265-5461AFDD6230}" type="slidenum">
              <a:rPr lang="en-US" smtClean="0"/>
              <a:t>‹#›</a:t>
            </a:fld>
            <a:endParaRPr lang="en-US"/>
          </a:p>
        </p:txBody>
      </p:sp>
    </p:spTree>
    <p:extLst>
      <p:ext uri="{BB962C8B-B14F-4D97-AF65-F5344CB8AC3E}">
        <p14:creationId xmlns:p14="http://schemas.microsoft.com/office/powerpoint/2010/main" val="25464101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415600" y="593367"/>
            <a:ext cx="11360800" cy="8176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6" name="Google Shape;26;p5"/>
          <p:cNvSpPr txBox="1">
            <a:spLocks noGrp="1"/>
          </p:cNvSpPr>
          <p:nvPr>
            <p:ph type="body" idx="1"/>
          </p:nvPr>
        </p:nvSpPr>
        <p:spPr>
          <a:xfrm>
            <a:off x="415600" y="1562233"/>
            <a:ext cx="5333200" cy="4529600"/>
          </a:xfrm>
          <a:prstGeom prst="rect">
            <a:avLst/>
          </a:prstGeom>
        </p:spPr>
        <p:txBody>
          <a:bodyPr spcFirstLastPara="1" wrap="square" lIns="91425" tIns="91425" rIns="91425" bIns="91425" anchor="t" anchorCtr="0">
            <a:noAutofit/>
          </a:bodyPr>
          <a:lstStyle>
            <a:lvl1pPr marL="609585" lvl="0" indent="-423323">
              <a:spcBef>
                <a:spcPts val="0"/>
              </a:spcBef>
              <a:spcAft>
                <a:spcPts val="0"/>
              </a:spcAft>
              <a:buSzPts val="1400"/>
              <a:buChar char="●"/>
              <a:defRPr sz="1867"/>
            </a:lvl1pPr>
            <a:lvl2pPr marL="1219170" lvl="1" indent="-406390">
              <a:spcBef>
                <a:spcPts val="2133"/>
              </a:spcBef>
              <a:spcAft>
                <a:spcPts val="0"/>
              </a:spcAft>
              <a:buSzPts val="1200"/>
              <a:buChar char="○"/>
              <a:defRPr sz="1600"/>
            </a:lvl2pPr>
            <a:lvl3pPr marL="1828754" lvl="2" indent="-406390">
              <a:spcBef>
                <a:spcPts val="2133"/>
              </a:spcBef>
              <a:spcAft>
                <a:spcPts val="0"/>
              </a:spcAft>
              <a:buSzPts val="1200"/>
              <a:buChar char="■"/>
              <a:defRPr sz="1600"/>
            </a:lvl3pPr>
            <a:lvl4pPr marL="2438339" lvl="3" indent="-406390">
              <a:spcBef>
                <a:spcPts val="2133"/>
              </a:spcBef>
              <a:spcAft>
                <a:spcPts val="0"/>
              </a:spcAft>
              <a:buSzPts val="1200"/>
              <a:buChar char="●"/>
              <a:defRPr sz="1600"/>
            </a:lvl4pPr>
            <a:lvl5pPr marL="3047924" lvl="4" indent="-406390">
              <a:spcBef>
                <a:spcPts val="2133"/>
              </a:spcBef>
              <a:spcAft>
                <a:spcPts val="0"/>
              </a:spcAft>
              <a:buSzPts val="1200"/>
              <a:buChar char="○"/>
              <a:defRPr sz="1600"/>
            </a:lvl5pPr>
            <a:lvl6pPr marL="3657509" lvl="5" indent="-406390">
              <a:spcBef>
                <a:spcPts val="2133"/>
              </a:spcBef>
              <a:spcAft>
                <a:spcPts val="0"/>
              </a:spcAft>
              <a:buSzPts val="1200"/>
              <a:buChar char="■"/>
              <a:defRPr sz="1600"/>
            </a:lvl6pPr>
            <a:lvl7pPr marL="4267093" lvl="6" indent="-406390">
              <a:spcBef>
                <a:spcPts val="2133"/>
              </a:spcBef>
              <a:spcAft>
                <a:spcPts val="0"/>
              </a:spcAft>
              <a:buSzPts val="1200"/>
              <a:buChar char="●"/>
              <a:defRPr sz="1600"/>
            </a:lvl7pPr>
            <a:lvl8pPr marL="4876678" lvl="7" indent="-406390">
              <a:spcBef>
                <a:spcPts val="2133"/>
              </a:spcBef>
              <a:spcAft>
                <a:spcPts val="0"/>
              </a:spcAft>
              <a:buSzPts val="1200"/>
              <a:buChar char="○"/>
              <a:defRPr sz="1600"/>
            </a:lvl8pPr>
            <a:lvl9pPr marL="5486263" lvl="8" indent="-406390">
              <a:spcBef>
                <a:spcPts val="2133"/>
              </a:spcBef>
              <a:spcAft>
                <a:spcPts val="2133"/>
              </a:spcAft>
              <a:buSzPts val="1200"/>
              <a:buChar char="■"/>
              <a:defRPr sz="1600"/>
            </a:lvl9pPr>
          </a:lstStyle>
          <a:p>
            <a:endParaRPr/>
          </a:p>
        </p:txBody>
      </p:sp>
      <p:sp>
        <p:nvSpPr>
          <p:cNvPr id="27" name="Google Shape;27;p5"/>
          <p:cNvSpPr txBox="1">
            <a:spLocks noGrp="1"/>
          </p:cNvSpPr>
          <p:nvPr>
            <p:ph type="body" idx="2"/>
          </p:nvPr>
        </p:nvSpPr>
        <p:spPr>
          <a:xfrm>
            <a:off x="6443200" y="1562233"/>
            <a:ext cx="5333200" cy="4529600"/>
          </a:xfrm>
          <a:prstGeom prst="rect">
            <a:avLst/>
          </a:prstGeom>
        </p:spPr>
        <p:txBody>
          <a:bodyPr spcFirstLastPara="1" wrap="square" lIns="91425" tIns="91425" rIns="91425" bIns="91425" anchor="t" anchorCtr="0">
            <a:noAutofit/>
          </a:bodyPr>
          <a:lstStyle>
            <a:lvl1pPr marL="609585" lvl="0" indent="-423323">
              <a:spcBef>
                <a:spcPts val="0"/>
              </a:spcBef>
              <a:spcAft>
                <a:spcPts val="0"/>
              </a:spcAft>
              <a:buSzPts val="1400"/>
              <a:buChar char="●"/>
              <a:defRPr sz="1867"/>
            </a:lvl1pPr>
            <a:lvl2pPr marL="1219170" lvl="1" indent="-406390">
              <a:spcBef>
                <a:spcPts val="2133"/>
              </a:spcBef>
              <a:spcAft>
                <a:spcPts val="0"/>
              </a:spcAft>
              <a:buSzPts val="1200"/>
              <a:buChar char="○"/>
              <a:defRPr sz="1600"/>
            </a:lvl2pPr>
            <a:lvl3pPr marL="1828754" lvl="2" indent="-406390">
              <a:spcBef>
                <a:spcPts val="2133"/>
              </a:spcBef>
              <a:spcAft>
                <a:spcPts val="0"/>
              </a:spcAft>
              <a:buSzPts val="1200"/>
              <a:buChar char="■"/>
              <a:defRPr sz="1600"/>
            </a:lvl3pPr>
            <a:lvl4pPr marL="2438339" lvl="3" indent="-406390">
              <a:spcBef>
                <a:spcPts val="2133"/>
              </a:spcBef>
              <a:spcAft>
                <a:spcPts val="0"/>
              </a:spcAft>
              <a:buSzPts val="1200"/>
              <a:buChar char="●"/>
              <a:defRPr sz="1600"/>
            </a:lvl4pPr>
            <a:lvl5pPr marL="3047924" lvl="4" indent="-406390">
              <a:spcBef>
                <a:spcPts val="2133"/>
              </a:spcBef>
              <a:spcAft>
                <a:spcPts val="0"/>
              </a:spcAft>
              <a:buSzPts val="1200"/>
              <a:buChar char="○"/>
              <a:defRPr sz="1600"/>
            </a:lvl5pPr>
            <a:lvl6pPr marL="3657509" lvl="5" indent="-406390">
              <a:spcBef>
                <a:spcPts val="2133"/>
              </a:spcBef>
              <a:spcAft>
                <a:spcPts val="0"/>
              </a:spcAft>
              <a:buSzPts val="1200"/>
              <a:buChar char="■"/>
              <a:defRPr sz="1600"/>
            </a:lvl6pPr>
            <a:lvl7pPr marL="4267093" lvl="6" indent="-406390">
              <a:spcBef>
                <a:spcPts val="2133"/>
              </a:spcBef>
              <a:spcAft>
                <a:spcPts val="0"/>
              </a:spcAft>
              <a:buSzPts val="1200"/>
              <a:buChar char="●"/>
              <a:defRPr sz="1600"/>
            </a:lvl7pPr>
            <a:lvl8pPr marL="4876678" lvl="7" indent="-406390">
              <a:spcBef>
                <a:spcPts val="2133"/>
              </a:spcBef>
              <a:spcAft>
                <a:spcPts val="0"/>
              </a:spcAft>
              <a:buSzPts val="1200"/>
              <a:buChar char="○"/>
              <a:defRPr sz="1600"/>
            </a:lvl8pPr>
            <a:lvl9pPr marL="5486263" lvl="8" indent="-406390">
              <a:spcBef>
                <a:spcPts val="2133"/>
              </a:spcBef>
              <a:spcAft>
                <a:spcPts val="2133"/>
              </a:spcAft>
              <a:buSzPts val="1200"/>
              <a:buChar char="■"/>
              <a:defRPr sz="1600"/>
            </a:lvl9pPr>
          </a:lstStyle>
          <a:p>
            <a:endParaRPr/>
          </a:p>
        </p:txBody>
      </p:sp>
      <p:sp>
        <p:nvSpPr>
          <p:cNvPr id="28" name="Google Shape;28;p5"/>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40490531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810CC26-E80C-47F0-90F5-D68F7730A56E}" type="datetimeFigureOut">
              <a:rPr lang="en-US" smtClean="0"/>
              <a:t>9/12/2021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1341D9-B562-436A-9265-5461AFDD6230}" type="slidenum">
              <a:rPr lang="en-US" smtClean="0"/>
              <a:t>‹#›</a:t>
            </a:fld>
            <a:endParaRPr lang="en-US"/>
          </a:p>
        </p:txBody>
      </p:sp>
    </p:spTree>
    <p:extLst>
      <p:ext uri="{BB962C8B-B14F-4D97-AF65-F5344CB8AC3E}">
        <p14:creationId xmlns:p14="http://schemas.microsoft.com/office/powerpoint/2010/main" val="29678623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810CC26-E80C-47F0-90F5-D68F7730A56E}" type="datetimeFigureOut">
              <a:rPr lang="en-US" smtClean="0"/>
              <a:t>9/12/2021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1341D9-B562-436A-9265-5461AFDD6230}" type="slidenum">
              <a:rPr lang="en-US" smtClean="0"/>
              <a:t>‹#›</a:t>
            </a:fld>
            <a:endParaRPr lang="en-US"/>
          </a:p>
        </p:txBody>
      </p:sp>
    </p:spTree>
    <p:extLst>
      <p:ext uri="{BB962C8B-B14F-4D97-AF65-F5344CB8AC3E}">
        <p14:creationId xmlns:p14="http://schemas.microsoft.com/office/powerpoint/2010/main" val="40623183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810CC26-E80C-47F0-90F5-D68F7730A56E}" type="datetimeFigureOut">
              <a:rPr lang="en-US" smtClean="0"/>
              <a:t>9/12/2021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1341D9-B562-436A-9265-5461AFDD6230}" type="slidenum">
              <a:rPr lang="en-US" smtClean="0"/>
              <a:t>‹#›</a:t>
            </a:fld>
            <a:endParaRPr lang="en-US"/>
          </a:p>
        </p:txBody>
      </p:sp>
    </p:spTree>
    <p:extLst>
      <p:ext uri="{BB962C8B-B14F-4D97-AF65-F5344CB8AC3E}">
        <p14:creationId xmlns:p14="http://schemas.microsoft.com/office/powerpoint/2010/main" val="20282894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810CC26-E80C-47F0-90F5-D68F7730A56E}" type="datetimeFigureOut">
              <a:rPr lang="en-US" smtClean="0"/>
              <a:t>9/12/2021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71341D9-B562-436A-9265-5461AFDD6230}" type="slidenum">
              <a:rPr lang="en-US" smtClean="0"/>
              <a:t>‹#›</a:t>
            </a:fld>
            <a:endParaRPr lang="en-US"/>
          </a:p>
        </p:txBody>
      </p:sp>
    </p:spTree>
    <p:extLst>
      <p:ext uri="{BB962C8B-B14F-4D97-AF65-F5344CB8AC3E}">
        <p14:creationId xmlns:p14="http://schemas.microsoft.com/office/powerpoint/2010/main" val="16283717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810CC26-E80C-47F0-90F5-D68F7730A56E}" type="datetimeFigureOut">
              <a:rPr lang="en-US" smtClean="0"/>
              <a:t>9/12/2021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71341D9-B562-436A-9265-5461AFDD6230}" type="slidenum">
              <a:rPr lang="en-US" smtClean="0"/>
              <a:t>‹#›</a:t>
            </a:fld>
            <a:endParaRPr lang="en-US"/>
          </a:p>
        </p:txBody>
      </p:sp>
    </p:spTree>
    <p:extLst>
      <p:ext uri="{BB962C8B-B14F-4D97-AF65-F5344CB8AC3E}">
        <p14:creationId xmlns:p14="http://schemas.microsoft.com/office/powerpoint/2010/main" val="36896678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10CC26-E80C-47F0-90F5-D68F7730A56E}" type="datetimeFigureOut">
              <a:rPr lang="en-US" smtClean="0"/>
              <a:t>9/12/2021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71341D9-B562-436A-9265-5461AFDD6230}" type="slidenum">
              <a:rPr lang="en-US" smtClean="0"/>
              <a:t>‹#›</a:t>
            </a:fld>
            <a:endParaRPr lang="en-US"/>
          </a:p>
        </p:txBody>
      </p:sp>
    </p:spTree>
    <p:extLst>
      <p:ext uri="{BB962C8B-B14F-4D97-AF65-F5344CB8AC3E}">
        <p14:creationId xmlns:p14="http://schemas.microsoft.com/office/powerpoint/2010/main" val="28798930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810CC26-E80C-47F0-90F5-D68F7730A56E}" type="datetimeFigureOut">
              <a:rPr lang="en-US" smtClean="0"/>
              <a:t>9/12/2021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1341D9-B562-436A-9265-5461AFDD6230}" type="slidenum">
              <a:rPr lang="en-US" smtClean="0"/>
              <a:t>‹#›</a:t>
            </a:fld>
            <a:endParaRPr lang="en-US"/>
          </a:p>
        </p:txBody>
      </p:sp>
    </p:spTree>
    <p:extLst>
      <p:ext uri="{BB962C8B-B14F-4D97-AF65-F5344CB8AC3E}">
        <p14:creationId xmlns:p14="http://schemas.microsoft.com/office/powerpoint/2010/main" val="12553748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810CC26-E80C-47F0-90F5-D68F7730A56E}" type="datetimeFigureOut">
              <a:rPr lang="en-US" smtClean="0"/>
              <a:t>9/12/2021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1341D9-B562-436A-9265-5461AFDD6230}" type="slidenum">
              <a:rPr lang="en-US" smtClean="0"/>
              <a:t>‹#›</a:t>
            </a:fld>
            <a:endParaRPr lang="en-US"/>
          </a:p>
        </p:txBody>
      </p:sp>
    </p:spTree>
    <p:extLst>
      <p:ext uri="{BB962C8B-B14F-4D97-AF65-F5344CB8AC3E}">
        <p14:creationId xmlns:p14="http://schemas.microsoft.com/office/powerpoint/2010/main" val="32818873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10CC26-E80C-47F0-90F5-D68F7730A56E}" type="datetimeFigureOut">
              <a:rPr lang="en-US" smtClean="0"/>
              <a:t>9/12/2021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1341D9-B562-436A-9265-5461AFDD6230}" type="slidenum">
              <a:rPr lang="en-US" smtClean="0"/>
              <a:t>‹#›</a:t>
            </a:fld>
            <a:endParaRPr lang="en-US"/>
          </a:p>
        </p:txBody>
      </p:sp>
    </p:spTree>
    <p:extLst>
      <p:ext uri="{BB962C8B-B14F-4D97-AF65-F5344CB8AC3E}">
        <p14:creationId xmlns:p14="http://schemas.microsoft.com/office/powerpoint/2010/main" val="19364534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7091" y="403654"/>
            <a:ext cx="11969579" cy="6178378"/>
          </a:xfrm>
        </p:spPr>
        <p:txBody>
          <a:bodyPr anchor="t">
            <a:normAutofit/>
          </a:bodyPr>
          <a:lstStyle/>
          <a:p>
            <a:r>
              <a:rPr lang="en-US" sz="3600" b="1" dirty="0" smtClean="0">
                <a:latin typeface="Times" panose="02020603050405020304" pitchFamily="18" charset="0"/>
                <a:ea typeface="+mj-lt"/>
                <a:cs typeface="Times" panose="02020603050405020304" pitchFamily="18" charset="0"/>
              </a:rPr>
              <a:t>CSE431</a:t>
            </a:r>
            <a:br>
              <a:rPr lang="en-US" sz="3600" b="1" dirty="0" smtClean="0">
                <a:latin typeface="Times" panose="02020603050405020304" pitchFamily="18" charset="0"/>
                <a:ea typeface="+mj-lt"/>
                <a:cs typeface="Times" panose="02020603050405020304" pitchFamily="18" charset="0"/>
              </a:rPr>
            </a:br>
            <a:r>
              <a:rPr lang="en-US" sz="3600" b="1" dirty="0" smtClean="0">
                <a:latin typeface="Times" panose="02020603050405020304" pitchFamily="18" charset="0"/>
                <a:ea typeface="+mj-lt"/>
                <a:cs typeface="Times" panose="02020603050405020304" pitchFamily="18" charset="0"/>
              </a:rPr>
              <a:t/>
            </a:r>
            <a:br>
              <a:rPr lang="en-US" sz="3600" b="1" dirty="0" smtClean="0">
                <a:latin typeface="Times" panose="02020603050405020304" pitchFamily="18" charset="0"/>
                <a:ea typeface="+mj-lt"/>
                <a:cs typeface="Times" panose="02020603050405020304" pitchFamily="18" charset="0"/>
              </a:rPr>
            </a:br>
            <a:r>
              <a:rPr lang="en-US" sz="3600" b="1" dirty="0">
                <a:latin typeface="Times" panose="02020603050405020304" pitchFamily="18" charset="0"/>
                <a:ea typeface="+mj-lt"/>
                <a:cs typeface="Times" panose="02020603050405020304" pitchFamily="18" charset="0"/>
              </a:rPr>
              <a:t/>
            </a:r>
            <a:br>
              <a:rPr lang="en-US" sz="3600" b="1" dirty="0">
                <a:latin typeface="Times" panose="02020603050405020304" pitchFamily="18" charset="0"/>
                <a:ea typeface="+mj-lt"/>
                <a:cs typeface="Times" panose="02020603050405020304" pitchFamily="18" charset="0"/>
              </a:rPr>
            </a:br>
            <a:r>
              <a:rPr lang="en-US" sz="3600" b="1" dirty="0" smtClean="0">
                <a:latin typeface="Times" panose="02020603050405020304" pitchFamily="18" charset="0"/>
                <a:ea typeface="+mj-lt"/>
                <a:cs typeface="Times" panose="02020603050405020304" pitchFamily="18" charset="0"/>
              </a:rPr>
              <a:t>The </a:t>
            </a:r>
            <a:r>
              <a:rPr lang="en-US" sz="3600" b="1" dirty="0" err="1" smtClean="0">
                <a:latin typeface="Times" panose="02020603050405020304" pitchFamily="18" charset="0"/>
                <a:ea typeface="+mj-lt"/>
                <a:cs typeface="Times" panose="02020603050405020304" pitchFamily="18" charset="0"/>
              </a:rPr>
              <a:t>ChatBot</a:t>
            </a:r>
            <a:r>
              <a:rPr lang="en-US" sz="3600" b="1" dirty="0" smtClean="0">
                <a:latin typeface="Times" panose="02020603050405020304" pitchFamily="18" charset="0"/>
                <a:ea typeface="+mj-lt"/>
                <a:cs typeface="Times" panose="02020603050405020304" pitchFamily="18" charset="0"/>
              </a:rPr>
              <a:t> Feels You – A Counseling Service</a:t>
            </a:r>
            <a:r>
              <a:rPr lang="en-US" sz="3600" b="1" dirty="0" smtClean="0">
                <a:latin typeface="Times" panose="02020603050405020304" pitchFamily="18" charset="0"/>
                <a:cs typeface="Times" panose="02020603050405020304" pitchFamily="18" charset="0"/>
              </a:rPr>
              <a:t/>
            </a:r>
            <a:br>
              <a:rPr lang="en-US" sz="3600" b="1" dirty="0" smtClean="0">
                <a:latin typeface="Times" panose="02020603050405020304" pitchFamily="18" charset="0"/>
                <a:cs typeface="Times" panose="02020603050405020304" pitchFamily="18" charset="0"/>
              </a:rPr>
            </a:br>
            <a:r>
              <a:rPr lang="en-US" sz="3600" b="1" dirty="0" smtClean="0">
                <a:latin typeface="Times" panose="02020603050405020304" pitchFamily="18" charset="0"/>
                <a:ea typeface="+mj-lt"/>
                <a:cs typeface="Times" panose="02020603050405020304" pitchFamily="18" charset="0"/>
              </a:rPr>
              <a:t>Using Emotional Response Generation</a:t>
            </a:r>
            <a:r>
              <a:rPr lang="en-US" sz="2800" b="1" dirty="0" smtClean="0">
                <a:latin typeface="Times" panose="02020603050405020304" pitchFamily="18" charset="0"/>
                <a:ea typeface="+mj-lt"/>
                <a:cs typeface="Times" panose="02020603050405020304" pitchFamily="18" charset="0"/>
              </a:rPr>
              <a:t/>
            </a:r>
            <a:br>
              <a:rPr lang="en-US" sz="2800" b="1" dirty="0" smtClean="0">
                <a:latin typeface="Times" panose="02020603050405020304" pitchFamily="18" charset="0"/>
                <a:ea typeface="+mj-lt"/>
                <a:cs typeface="Times" panose="02020603050405020304" pitchFamily="18" charset="0"/>
              </a:rPr>
            </a:br>
            <a:r>
              <a:rPr lang="en-US" sz="2800" b="1" dirty="0">
                <a:latin typeface="Times" panose="02020603050405020304" pitchFamily="18" charset="0"/>
                <a:ea typeface="+mj-lt"/>
                <a:cs typeface="Times" panose="02020603050405020304" pitchFamily="18" charset="0"/>
              </a:rPr>
              <a:t/>
            </a:r>
            <a:br>
              <a:rPr lang="en-US" sz="2800" b="1" dirty="0">
                <a:latin typeface="Times" panose="02020603050405020304" pitchFamily="18" charset="0"/>
                <a:ea typeface="+mj-lt"/>
                <a:cs typeface="Times" panose="02020603050405020304" pitchFamily="18" charset="0"/>
              </a:rPr>
            </a:br>
            <a:r>
              <a:rPr lang="en-US" sz="2800" b="1" dirty="0" smtClean="0">
                <a:latin typeface="Times" panose="02020603050405020304" pitchFamily="18" charset="0"/>
                <a:ea typeface="+mj-lt"/>
                <a:cs typeface="Times" panose="02020603050405020304" pitchFamily="18" charset="0"/>
              </a:rPr>
              <a:t/>
            </a:r>
            <a:br>
              <a:rPr lang="en-US" sz="2800" b="1" dirty="0" smtClean="0">
                <a:latin typeface="Times" panose="02020603050405020304" pitchFamily="18" charset="0"/>
                <a:ea typeface="+mj-lt"/>
                <a:cs typeface="Times" panose="02020603050405020304" pitchFamily="18" charset="0"/>
              </a:rPr>
            </a:br>
            <a:r>
              <a:rPr lang="en-US" sz="2800" b="1" dirty="0">
                <a:latin typeface="Times" panose="02020603050405020304" pitchFamily="18" charset="0"/>
                <a:ea typeface="+mj-lt"/>
                <a:cs typeface="Times" panose="02020603050405020304" pitchFamily="18" charset="0"/>
              </a:rPr>
              <a:t/>
            </a:r>
            <a:br>
              <a:rPr lang="en-US" sz="2800" b="1" dirty="0">
                <a:latin typeface="Times" panose="02020603050405020304" pitchFamily="18" charset="0"/>
                <a:ea typeface="+mj-lt"/>
                <a:cs typeface="Times" panose="02020603050405020304" pitchFamily="18" charset="0"/>
              </a:rPr>
            </a:br>
            <a:r>
              <a:rPr lang="en-US" sz="2800" b="1" dirty="0" smtClean="0">
                <a:latin typeface="Times" panose="02020603050405020304" pitchFamily="18" charset="0"/>
                <a:ea typeface="+mj-lt"/>
                <a:cs typeface="Times" panose="02020603050405020304" pitchFamily="18" charset="0"/>
              </a:rPr>
              <a:t>Salman Mostafiz Chowdhury(17101149)</a:t>
            </a:r>
            <a:br>
              <a:rPr lang="en-US" sz="2800" b="1" dirty="0" smtClean="0">
                <a:latin typeface="Times" panose="02020603050405020304" pitchFamily="18" charset="0"/>
                <a:ea typeface="+mj-lt"/>
                <a:cs typeface="Times" panose="02020603050405020304" pitchFamily="18" charset="0"/>
              </a:rPr>
            </a:br>
            <a:r>
              <a:rPr lang="en-US" sz="2800" b="1" dirty="0" smtClean="0">
                <a:latin typeface="Times" panose="02020603050405020304" pitchFamily="18" charset="0"/>
                <a:ea typeface="+mj-lt"/>
                <a:cs typeface="Times" panose="02020603050405020304" pitchFamily="18" charset="0"/>
              </a:rPr>
              <a:t>Md. </a:t>
            </a:r>
            <a:r>
              <a:rPr lang="en-US" sz="2800" b="1" dirty="0" err="1" smtClean="0">
                <a:latin typeface="Times" panose="02020603050405020304" pitchFamily="18" charset="0"/>
                <a:ea typeface="+mj-lt"/>
                <a:cs typeface="Times" panose="02020603050405020304" pitchFamily="18" charset="0"/>
              </a:rPr>
              <a:t>Shamiul</a:t>
            </a:r>
            <a:r>
              <a:rPr lang="en-US" sz="2800" b="1" dirty="0" smtClean="0">
                <a:latin typeface="Times" panose="02020603050405020304" pitchFamily="18" charset="0"/>
                <a:ea typeface="+mj-lt"/>
                <a:cs typeface="Times" panose="02020603050405020304" pitchFamily="18" charset="0"/>
              </a:rPr>
              <a:t> Islam(</a:t>
            </a:r>
            <a:r>
              <a:rPr lang="en-US" sz="2800" b="1" dirty="0" smtClean="0">
                <a:latin typeface="Times" panose="02020603050405020304" pitchFamily="18" charset="0"/>
                <a:ea typeface="+mj-lt"/>
                <a:cs typeface="Times" panose="02020603050405020304" pitchFamily="18" charset="0"/>
              </a:rPr>
              <a:t>17301108</a:t>
            </a:r>
            <a:r>
              <a:rPr lang="en-US" sz="2800" b="1" dirty="0" smtClean="0">
                <a:latin typeface="Times" panose="02020603050405020304" pitchFamily="18" charset="0"/>
                <a:ea typeface="+mj-lt"/>
                <a:cs typeface="Times" panose="02020603050405020304" pitchFamily="18" charset="0"/>
              </a:rPr>
              <a:t>)</a:t>
            </a:r>
            <a:r>
              <a:rPr lang="en-US" sz="2800" b="1" dirty="0">
                <a:latin typeface="Times" panose="02020603050405020304" pitchFamily="18" charset="0"/>
                <a:ea typeface="+mj-lt"/>
                <a:cs typeface="Times" panose="02020603050405020304" pitchFamily="18" charset="0"/>
              </a:rPr>
              <a:t/>
            </a:r>
            <a:br>
              <a:rPr lang="en-US" sz="2800" b="1" dirty="0">
                <a:latin typeface="Times" panose="02020603050405020304" pitchFamily="18" charset="0"/>
                <a:ea typeface="+mj-lt"/>
                <a:cs typeface="Times" panose="02020603050405020304" pitchFamily="18" charset="0"/>
              </a:rPr>
            </a:br>
            <a:r>
              <a:rPr lang="en-US" sz="2800" b="1" dirty="0" smtClean="0">
                <a:latin typeface="Times" panose="02020603050405020304" pitchFamily="18" charset="0"/>
                <a:ea typeface="+mj-lt"/>
                <a:cs typeface="Times" panose="02020603050405020304" pitchFamily="18" charset="0"/>
              </a:rPr>
              <a:t>Md. </a:t>
            </a:r>
            <a:r>
              <a:rPr lang="en-US" sz="2800" b="1" dirty="0" err="1" smtClean="0">
                <a:latin typeface="Times" panose="02020603050405020304" pitchFamily="18" charset="0"/>
                <a:ea typeface="+mj-lt"/>
                <a:cs typeface="Times" panose="02020603050405020304" pitchFamily="18" charset="0"/>
              </a:rPr>
              <a:t>Nazmur</a:t>
            </a:r>
            <a:r>
              <a:rPr lang="en-US" sz="2800" b="1" dirty="0" smtClean="0">
                <a:latin typeface="Times" panose="02020603050405020304" pitchFamily="18" charset="0"/>
                <a:ea typeface="+mj-lt"/>
                <a:cs typeface="Times" panose="02020603050405020304" pitchFamily="18" charset="0"/>
              </a:rPr>
              <a:t> </a:t>
            </a:r>
            <a:r>
              <a:rPr lang="en-US" sz="2800" b="1" dirty="0" err="1" smtClean="0">
                <a:latin typeface="Times" panose="02020603050405020304" pitchFamily="18" charset="0"/>
                <a:ea typeface="+mj-lt"/>
                <a:cs typeface="Times" panose="02020603050405020304" pitchFamily="18" charset="0"/>
              </a:rPr>
              <a:t>Sakib</a:t>
            </a:r>
            <a:r>
              <a:rPr lang="en-US" sz="2800" b="1" dirty="0" smtClean="0">
                <a:latin typeface="Times" panose="02020603050405020304" pitchFamily="18" charset="0"/>
                <a:ea typeface="+mj-lt"/>
                <a:cs typeface="Times" panose="02020603050405020304" pitchFamily="18" charset="0"/>
              </a:rPr>
              <a:t>(</a:t>
            </a:r>
            <a:r>
              <a:rPr lang="en-US" sz="2800" b="1" dirty="0" smtClean="0">
                <a:latin typeface="Times" panose="02020603050405020304" pitchFamily="18" charset="0"/>
                <a:ea typeface="+mj-lt"/>
                <a:cs typeface="Times" panose="02020603050405020304" pitchFamily="18" charset="0"/>
              </a:rPr>
              <a:t>17301124</a:t>
            </a:r>
            <a:r>
              <a:rPr lang="en-US" sz="2800" b="1" dirty="0" smtClean="0">
                <a:latin typeface="Times" panose="02020603050405020304" pitchFamily="18" charset="0"/>
                <a:ea typeface="+mj-lt"/>
                <a:cs typeface="Times" panose="02020603050405020304" pitchFamily="18" charset="0"/>
              </a:rPr>
              <a:t>)</a:t>
            </a:r>
            <a:br>
              <a:rPr lang="en-US" sz="2800" b="1" dirty="0" smtClean="0">
                <a:latin typeface="Times" panose="02020603050405020304" pitchFamily="18" charset="0"/>
                <a:ea typeface="+mj-lt"/>
                <a:cs typeface="Times" panose="02020603050405020304" pitchFamily="18" charset="0"/>
              </a:rPr>
            </a:br>
            <a:r>
              <a:rPr lang="en-US" sz="2800" b="1" dirty="0">
                <a:latin typeface="Times" panose="02020603050405020304" pitchFamily="18" charset="0"/>
                <a:cs typeface="Times" panose="02020603050405020304" pitchFamily="18" charset="0"/>
              </a:rPr>
              <a:t>Ali </a:t>
            </a:r>
            <a:r>
              <a:rPr lang="en-US" sz="2800" b="1" dirty="0" err="1">
                <a:latin typeface="Times" panose="02020603050405020304" pitchFamily="18" charset="0"/>
                <a:cs typeface="Times" panose="02020603050405020304" pitchFamily="18" charset="0"/>
              </a:rPr>
              <a:t>Ahammed</a:t>
            </a:r>
            <a:r>
              <a:rPr lang="en-US" sz="2800" b="1" dirty="0">
                <a:latin typeface="Times" panose="02020603050405020304" pitchFamily="18" charset="0"/>
                <a:cs typeface="Times" panose="02020603050405020304" pitchFamily="18" charset="0"/>
              </a:rPr>
              <a:t> </a:t>
            </a:r>
            <a:r>
              <a:rPr lang="en-US" sz="2800" b="1" dirty="0" err="1" smtClean="0">
                <a:latin typeface="Times" panose="02020603050405020304" pitchFamily="18" charset="0"/>
                <a:cs typeface="Times" panose="02020603050405020304" pitchFamily="18" charset="0"/>
              </a:rPr>
              <a:t>Rohid</a:t>
            </a:r>
            <a:r>
              <a:rPr lang="en-US" sz="2800" b="1" dirty="0" smtClean="0">
                <a:latin typeface="Times" panose="02020603050405020304" pitchFamily="18" charset="0"/>
                <a:cs typeface="Times" panose="02020603050405020304" pitchFamily="18" charset="0"/>
              </a:rPr>
              <a:t>(</a:t>
            </a:r>
            <a:r>
              <a:rPr lang="en-US" sz="2800" b="1" dirty="0">
                <a:latin typeface="Times" panose="02020603050405020304" pitchFamily="18" charset="0"/>
                <a:cs typeface="Times" panose="02020603050405020304" pitchFamily="18" charset="0"/>
              </a:rPr>
              <a:t>17101361</a:t>
            </a:r>
            <a:r>
              <a:rPr lang="en-US" sz="2800" b="1" dirty="0" smtClean="0">
                <a:latin typeface="Times" panose="02020603050405020304" pitchFamily="18" charset="0"/>
                <a:cs typeface="Times" panose="02020603050405020304" pitchFamily="18" charset="0"/>
              </a:rPr>
              <a:t>)</a:t>
            </a:r>
            <a:br>
              <a:rPr lang="en-US" sz="2800" b="1" dirty="0" smtClean="0">
                <a:latin typeface="Times" panose="02020603050405020304" pitchFamily="18" charset="0"/>
                <a:cs typeface="Times" panose="02020603050405020304" pitchFamily="18" charset="0"/>
              </a:rPr>
            </a:br>
            <a:r>
              <a:rPr lang="en-US" sz="2800" b="1" dirty="0">
                <a:latin typeface="Times" panose="02020603050405020304" pitchFamily="18" charset="0"/>
                <a:cs typeface="Times" panose="02020603050405020304" pitchFamily="18" charset="0"/>
              </a:rPr>
              <a:t>S. M. </a:t>
            </a:r>
            <a:r>
              <a:rPr lang="en-US" sz="2800" b="1" dirty="0" err="1">
                <a:latin typeface="Times" panose="02020603050405020304" pitchFamily="18" charset="0"/>
                <a:cs typeface="Times" panose="02020603050405020304" pitchFamily="18" charset="0"/>
              </a:rPr>
              <a:t>Bayazid</a:t>
            </a:r>
            <a:r>
              <a:rPr lang="en-US" sz="2800" b="1" dirty="0">
                <a:latin typeface="Times" panose="02020603050405020304" pitchFamily="18" charset="0"/>
                <a:cs typeface="Times" panose="02020603050405020304" pitchFamily="18" charset="0"/>
              </a:rPr>
              <a:t> </a:t>
            </a:r>
            <a:r>
              <a:rPr lang="en-US" sz="2800" b="1" dirty="0" smtClean="0">
                <a:latin typeface="Times" panose="02020603050405020304" pitchFamily="18" charset="0"/>
                <a:cs typeface="Times" panose="02020603050405020304" pitchFamily="18" charset="0"/>
              </a:rPr>
              <a:t>Hossain(</a:t>
            </a:r>
            <a:r>
              <a:rPr lang="en-US" sz="2800" b="1" dirty="0">
                <a:latin typeface="Times" panose="02020603050405020304" pitchFamily="18" charset="0"/>
                <a:cs typeface="Times" panose="02020603050405020304" pitchFamily="18" charset="0"/>
              </a:rPr>
              <a:t>16101072</a:t>
            </a:r>
            <a:r>
              <a:rPr lang="en-US" sz="2800" b="1" dirty="0" smtClean="0">
                <a:latin typeface="Times" panose="02020603050405020304" pitchFamily="18" charset="0"/>
                <a:cs typeface="Times" panose="02020603050405020304" pitchFamily="18" charset="0"/>
              </a:rPr>
              <a:t>)</a:t>
            </a:r>
            <a:br>
              <a:rPr lang="en-US" sz="2800" b="1" dirty="0" smtClean="0">
                <a:latin typeface="Times" panose="02020603050405020304" pitchFamily="18" charset="0"/>
                <a:cs typeface="Times" panose="02020603050405020304" pitchFamily="18" charset="0"/>
              </a:rPr>
            </a:br>
            <a:r>
              <a:rPr lang="en-US" sz="2800" b="1" dirty="0">
                <a:latin typeface="Times" panose="02020603050405020304" pitchFamily="18" charset="0"/>
                <a:cs typeface="Times" panose="02020603050405020304" pitchFamily="18" charset="0"/>
              </a:rPr>
              <a:t>Md. </a:t>
            </a:r>
            <a:r>
              <a:rPr lang="en-US" sz="2800" b="1" dirty="0" err="1">
                <a:latin typeface="Times" panose="02020603050405020304" pitchFamily="18" charset="0"/>
                <a:cs typeface="Times" panose="02020603050405020304" pitchFamily="18" charset="0"/>
              </a:rPr>
              <a:t>Sadiqul</a:t>
            </a:r>
            <a:r>
              <a:rPr lang="en-US" sz="2800" b="1" dirty="0">
                <a:latin typeface="Times" panose="02020603050405020304" pitchFamily="18" charset="0"/>
                <a:cs typeface="Times" panose="02020603050405020304" pitchFamily="18" charset="0"/>
              </a:rPr>
              <a:t> Islam </a:t>
            </a:r>
            <a:r>
              <a:rPr lang="en-US" sz="2800" b="1" dirty="0" err="1" smtClean="0">
                <a:latin typeface="Times" panose="02020603050405020304" pitchFamily="18" charset="0"/>
                <a:cs typeface="Times" panose="02020603050405020304" pitchFamily="18" charset="0"/>
              </a:rPr>
              <a:t>Sakif</a:t>
            </a:r>
            <a:r>
              <a:rPr lang="en-US" sz="2800" b="1" dirty="0" smtClean="0">
                <a:latin typeface="Times" panose="02020603050405020304" pitchFamily="18" charset="0"/>
                <a:cs typeface="Times" panose="02020603050405020304" pitchFamily="18" charset="0"/>
              </a:rPr>
              <a:t>(</a:t>
            </a:r>
            <a:r>
              <a:rPr lang="en-US" sz="2800" b="1" dirty="0">
                <a:latin typeface="Times" panose="02020603050405020304" pitchFamily="18" charset="0"/>
                <a:cs typeface="Times" panose="02020603050405020304" pitchFamily="18" charset="0"/>
              </a:rPr>
              <a:t>17301137</a:t>
            </a:r>
            <a:r>
              <a:rPr lang="en-US" sz="2800" b="1" dirty="0" smtClean="0">
                <a:latin typeface="Times" panose="02020603050405020304" pitchFamily="18" charset="0"/>
                <a:cs typeface="Times" panose="02020603050405020304" pitchFamily="18" charset="0"/>
              </a:rPr>
              <a:t>)</a:t>
            </a:r>
            <a:endParaRPr lang="en-US" sz="2800" b="1" dirty="0">
              <a:latin typeface="Times" panose="02020603050405020304" pitchFamily="18" charset="0"/>
              <a:cs typeface="Times" panose="02020603050405020304" pitchFamily="18" charset="0"/>
            </a:endParaRPr>
          </a:p>
        </p:txBody>
      </p:sp>
    </p:spTree>
    <p:extLst>
      <p:ext uri="{BB962C8B-B14F-4D97-AF65-F5344CB8AC3E}">
        <p14:creationId xmlns:p14="http://schemas.microsoft.com/office/powerpoint/2010/main" val="40823877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C3B7EEA-2BF2-4972-BC5B-EEB39C166DDA}"/>
              </a:ext>
            </a:extLst>
          </p:cNvPr>
          <p:cNvSpPr>
            <a:spLocks noGrp="1"/>
          </p:cNvSpPr>
          <p:nvPr>
            <p:ph type="title"/>
          </p:nvPr>
        </p:nvSpPr>
        <p:spPr/>
        <p:txBody>
          <a:bodyPr/>
          <a:lstStyle/>
          <a:p>
            <a:r>
              <a:rPr lang="en-US" b="0" i="0" dirty="0">
                <a:effectLst/>
                <a:latin typeface="Segoe UI Historic" panose="020B0502040204020203" pitchFamily="34" charset="0"/>
              </a:rPr>
              <a:t>Emotional Recognition Based on NLP</a:t>
            </a:r>
            <a:endParaRPr lang="en-US" dirty="0"/>
          </a:p>
        </p:txBody>
      </p:sp>
      <p:sp>
        <p:nvSpPr>
          <p:cNvPr id="3" name="Content Placeholder 2">
            <a:extLst>
              <a:ext uri="{FF2B5EF4-FFF2-40B4-BE49-F238E27FC236}">
                <a16:creationId xmlns:a16="http://schemas.microsoft.com/office/drawing/2014/main" xmlns="" id="{8E608B53-CFBE-4427-95EF-0456E11A892F}"/>
              </a:ext>
            </a:extLst>
          </p:cNvPr>
          <p:cNvSpPr>
            <a:spLocks noGrp="1"/>
          </p:cNvSpPr>
          <p:nvPr>
            <p:ph idx="1"/>
          </p:nvPr>
        </p:nvSpPr>
        <p:spPr/>
        <p:txBody>
          <a:bodyPr/>
          <a:lstStyle/>
          <a:p>
            <a:r>
              <a:rPr lang="en-US" dirty="0"/>
              <a:t>Vectorizes dataset</a:t>
            </a:r>
          </a:p>
          <a:p>
            <a:r>
              <a:rPr lang="en-US" dirty="0"/>
              <a:t>GRU-based sentences analysis</a:t>
            </a:r>
          </a:p>
          <a:p>
            <a:r>
              <a:rPr lang="en-US" dirty="0"/>
              <a:t>8-kind of emotions to represent</a:t>
            </a:r>
          </a:p>
          <a:p>
            <a:r>
              <a:rPr lang="en-US" dirty="0"/>
              <a:t>Track user emotion log</a:t>
            </a:r>
          </a:p>
          <a:p>
            <a:r>
              <a:rPr lang="en-US" dirty="0"/>
              <a:t>Pre-recognize state</a:t>
            </a:r>
          </a:p>
          <a:p>
            <a:r>
              <a:rPr lang="en-US" dirty="0"/>
              <a:t>Collect data from social network</a:t>
            </a:r>
          </a:p>
          <a:p>
            <a:r>
              <a:rPr lang="en-US" dirty="0"/>
              <a:t>Maintaining ethical aspects of human</a:t>
            </a:r>
          </a:p>
        </p:txBody>
      </p:sp>
    </p:spTree>
    <p:extLst>
      <p:ext uri="{BB962C8B-B14F-4D97-AF65-F5344CB8AC3E}">
        <p14:creationId xmlns:p14="http://schemas.microsoft.com/office/powerpoint/2010/main" val="24937039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143F5361-68C0-4BF5-80C8-F1E7BF92B2DB}"/>
              </a:ext>
            </a:extLst>
          </p:cNvPr>
          <p:cNvSpPr>
            <a:spLocks noGrp="1"/>
          </p:cNvSpPr>
          <p:nvPr>
            <p:ph idx="1"/>
          </p:nvPr>
        </p:nvSpPr>
        <p:spPr/>
        <p:txBody>
          <a:bodyPr vert="horz" lIns="91440" tIns="45720" rIns="91440" bIns="45720" rtlCol="0" anchor="t">
            <a:normAutofit/>
          </a:bodyPr>
          <a:lstStyle/>
          <a:p>
            <a:pPr lvl="0"/>
            <a:r>
              <a:rPr lang="en-US" sz="3200" dirty="0"/>
              <a:t>Provide conversational mental healthcare service based on emotion recognition</a:t>
            </a:r>
            <a:endParaRPr lang="en-US" sz="3200" dirty="0">
              <a:ea typeface="Tahoma" panose="020B0604030504040204" pitchFamily="34" charset="0"/>
              <a:cs typeface="Tahoma" panose="020B0604030504040204" pitchFamily="34" charset="0"/>
            </a:endParaRPr>
          </a:p>
          <a:p>
            <a:r>
              <a:rPr lang="en-US" sz="3200" dirty="0"/>
              <a:t>Future works</a:t>
            </a:r>
            <a:endParaRPr lang="en-US" sz="32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3247693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268D3E5-C7A3-47DF-A374-46BF83A69904}"/>
              </a:ext>
            </a:extLst>
          </p:cNvPr>
          <p:cNvSpPr>
            <a:spLocks noGrp="1"/>
          </p:cNvSpPr>
          <p:nvPr>
            <p:ph type="ctrTitle"/>
          </p:nvPr>
        </p:nvSpPr>
        <p:spPr>
          <a:xfrm>
            <a:off x="1886815" y="1776990"/>
            <a:ext cx="8791575" cy="2387600"/>
          </a:xfrm>
        </p:spPr>
        <p:txBody>
          <a:bodyPr>
            <a:normAutofit/>
          </a:bodyPr>
          <a:lstStyle/>
          <a:p>
            <a:pPr algn="ctr"/>
            <a:r>
              <a:rPr lang="en-US" sz="5400" dirty="0">
                <a:latin typeface="Rockwell" panose="02060603020205020403" pitchFamily="18" charset="0"/>
              </a:rPr>
              <a:t>Thank</a:t>
            </a:r>
            <a:br>
              <a:rPr lang="en-US" sz="5400" dirty="0">
                <a:latin typeface="Rockwell" panose="02060603020205020403" pitchFamily="18" charset="0"/>
              </a:rPr>
            </a:br>
            <a:r>
              <a:rPr lang="en-US" sz="5400" dirty="0">
                <a:latin typeface="Rockwell" panose="02060603020205020403" pitchFamily="18" charset="0"/>
              </a:rPr>
              <a:t>You</a:t>
            </a:r>
          </a:p>
        </p:txBody>
      </p:sp>
    </p:spTree>
    <p:extLst>
      <p:ext uri="{BB962C8B-B14F-4D97-AF65-F5344CB8AC3E}">
        <p14:creationId xmlns:p14="http://schemas.microsoft.com/office/powerpoint/2010/main" val="13410116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light&#10;&#10;Description automatically generated">
            <a:extLst>
              <a:ext uri="{FF2B5EF4-FFF2-40B4-BE49-F238E27FC236}">
                <a16:creationId xmlns:a16="http://schemas.microsoft.com/office/drawing/2014/main" xmlns="" id="{28D8051C-34D1-41BA-812B-9D4209D6AEFD}"/>
              </a:ext>
            </a:extLst>
          </p:cNvPr>
          <p:cNvPicPr>
            <a:picLocks noChangeAspect="1"/>
          </p:cNvPicPr>
          <p:nvPr/>
        </p:nvPicPr>
        <p:blipFill>
          <a:blip r:embed="rId2"/>
          <a:stretch>
            <a:fillRect/>
          </a:stretch>
        </p:blipFill>
        <p:spPr>
          <a:xfrm>
            <a:off x="11186525" y="5916721"/>
            <a:ext cx="800100" cy="723900"/>
          </a:xfrm>
          <a:prstGeom prst="rect">
            <a:avLst/>
          </a:prstGeom>
        </p:spPr>
      </p:pic>
      <p:sp>
        <p:nvSpPr>
          <p:cNvPr id="7" name="Title 1">
            <a:extLst>
              <a:ext uri="{FF2B5EF4-FFF2-40B4-BE49-F238E27FC236}">
                <a16:creationId xmlns:a16="http://schemas.microsoft.com/office/drawing/2014/main" xmlns="" id="{86FDF38C-6CF8-44FB-931D-838391415309}"/>
              </a:ext>
            </a:extLst>
          </p:cNvPr>
          <p:cNvSpPr>
            <a:spLocks noGrp="1"/>
          </p:cNvSpPr>
          <p:nvPr/>
        </p:nvSpPr>
        <p:spPr>
          <a:xfrm>
            <a:off x="213972" y="204352"/>
            <a:ext cx="12050038" cy="855837"/>
          </a:xfrm>
          <a:prstGeom prst="rect">
            <a:avLst/>
          </a:prstGeom>
          <a:solidFill>
            <a:schemeClr val="tx1"/>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5400" dirty="0">
                <a:solidFill>
                  <a:schemeClr val="bg1"/>
                </a:solidFill>
                <a:latin typeface="Times New Roman"/>
                <a:cs typeface="Calibri Light"/>
              </a:rPr>
              <a:t>Paper Content</a:t>
            </a:r>
          </a:p>
        </p:txBody>
      </p:sp>
      <p:sp>
        <p:nvSpPr>
          <p:cNvPr id="9" name="TextBox 8">
            <a:extLst>
              <a:ext uri="{FF2B5EF4-FFF2-40B4-BE49-F238E27FC236}">
                <a16:creationId xmlns:a16="http://schemas.microsoft.com/office/drawing/2014/main" xmlns="" id="{2FAC88C4-80C7-4945-85D4-F401EA2947D1}"/>
              </a:ext>
            </a:extLst>
          </p:cNvPr>
          <p:cNvSpPr txBox="1"/>
          <p:nvPr/>
        </p:nvSpPr>
        <p:spPr>
          <a:xfrm>
            <a:off x="213972" y="1445244"/>
            <a:ext cx="11766022" cy="563231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q"/>
            </a:pPr>
            <a:r>
              <a:rPr lang="en-US" sz="3200" dirty="0">
                <a:latin typeface="Times"/>
                <a:cs typeface="Calibri"/>
              </a:rPr>
              <a:t>Abstract</a:t>
            </a:r>
          </a:p>
          <a:p>
            <a:pPr marL="285750" indent="-285750">
              <a:buFont typeface="Wingdings"/>
              <a:buChar char="q"/>
            </a:pPr>
            <a:r>
              <a:rPr lang="en-US" sz="3200" dirty="0">
                <a:latin typeface="Times"/>
                <a:cs typeface="Calibri"/>
              </a:rPr>
              <a:t>Introduction</a:t>
            </a:r>
          </a:p>
          <a:p>
            <a:pPr marL="285750" indent="-285750">
              <a:buFont typeface="Wingdings"/>
              <a:buChar char="q"/>
            </a:pPr>
            <a:r>
              <a:rPr lang="en-US" sz="3200" dirty="0">
                <a:latin typeface="Times"/>
                <a:cs typeface="Calibri"/>
              </a:rPr>
              <a:t>Related works done so far </a:t>
            </a:r>
          </a:p>
          <a:p>
            <a:pPr marL="285750" indent="-285750">
              <a:buFont typeface="Wingdings"/>
              <a:buChar char="q"/>
            </a:pPr>
            <a:endParaRPr lang="en-US" sz="3200" dirty="0">
              <a:latin typeface="Times"/>
              <a:cs typeface="Calibri"/>
            </a:endParaRPr>
          </a:p>
          <a:p>
            <a:endParaRPr lang="en-US" sz="3200" dirty="0">
              <a:latin typeface="Times"/>
              <a:cs typeface="Calibri"/>
            </a:endParaRPr>
          </a:p>
          <a:p>
            <a:pPr marL="285750" indent="-285750">
              <a:buFont typeface="Wingdings"/>
              <a:buChar char="q"/>
            </a:pPr>
            <a:r>
              <a:rPr lang="en-US" sz="3200" dirty="0">
                <a:latin typeface="Times"/>
                <a:cs typeface="Calibri"/>
              </a:rPr>
              <a:t>Emotion response generation</a:t>
            </a:r>
          </a:p>
          <a:p>
            <a:pPr marL="285750" indent="-285750">
              <a:buFont typeface="Wingdings"/>
              <a:buChar char="q"/>
            </a:pPr>
            <a:endParaRPr lang="en-US" sz="3200" dirty="0">
              <a:latin typeface="Times"/>
              <a:cs typeface="Calibri"/>
            </a:endParaRPr>
          </a:p>
          <a:p>
            <a:pPr marL="285750" indent="-285750">
              <a:buFont typeface="Wingdings"/>
              <a:buChar char="q"/>
            </a:pPr>
            <a:endParaRPr lang="en-US" sz="3200" dirty="0">
              <a:latin typeface="Times"/>
              <a:cs typeface="Calibri"/>
            </a:endParaRPr>
          </a:p>
          <a:p>
            <a:pPr marL="285750" indent="-285750">
              <a:buFont typeface="Wingdings"/>
              <a:buChar char="q"/>
            </a:pPr>
            <a:r>
              <a:rPr lang="en-US" sz="3200" dirty="0">
                <a:latin typeface="Times"/>
                <a:cs typeface="Calibri"/>
              </a:rPr>
              <a:t>Conclusion</a:t>
            </a:r>
          </a:p>
          <a:p>
            <a:pPr marL="285750" indent="-285750">
              <a:buFont typeface="Wingdings"/>
              <a:buChar char="q"/>
            </a:pPr>
            <a:endParaRPr lang="en-US" dirty="0">
              <a:cs typeface="Calibri"/>
            </a:endParaRPr>
          </a:p>
          <a:p>
            <a:pPr marL="285750" indent="-285750">
              <a:buFont typeface="Wingdings"/>
              <a:buChar char="q"/>
            </a:pPr>
            <a:endParaRPr lang="en-US" dirty="0">
              <a:cs typeface="Calibri"/>
            </a:endParaRPr>
          </a:p>
          <a:p>
            <a:pPr marL="285750" indent="-285750">
              <a:buFont typeface="Wingdings"/>
              <a:buChar char="q"/>
            </a:pPr>
            <a:endParaRPr lang="en-US" dirty="0">
              <a:cs typeface="Calibri"/>
            </a:endParaRPr>
          </a:p>
          <a:p>
            <a:pPr marL="285750" indent="-285750">
              <a:buFont typeface="Wingdings"/>
              <a:buChar char="q"/>
            </a:pPr>
            <a:endParaRPr lang="en-US" dirty="0">
              <a:cs typeface="Calibri"/>
            </a:endParaRPr>
          </a:p>
        </p:txBody>
      </p:sp>
      <p:sp>
        <p:nvSpPr>
          <p:cNvPr id="10" name="Rectangle 9">
            <a:extLst>
              <a:ext uri="{FF2B5EF4-FFF2-40B4-BE49-F238E27FC236}">
                <a16:creationId xmlns:a16="http://schemas.microsoft.com/office/drawing/2014/main" xmlns="" id="{0C309783-5F55-4661-A2B9-3D16584F2A77}"/>
              </a:ext>
            </a:extLst>
          </p:cNvPr>
          <p:cNvSpPr/>
          <p:nvPr/>
        </p:nvSpPr>
        <p:spPr>
          <a:xfrm>
            <a:off x="868018" y="4352236"/>
            <a:ext cx="8558693" cy="83930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AutoNum type="romanUcPeriod"/>
            </a:pPr>
            <a:r>
              <a:rPr lang="en-US" sz="2400" dirty="0">
                <a:solidFill>
                  <a:schemeClr val="tx1"/>
                </a:solidFill>
                <a:latin typeface="Times"/>
                <a:cs typeface="Calibri"/>
              </a:rPr>
              <a:t>Emotion Recognition Based on NLP</a:t>
            </a:r>
          </a:p>
          <a:p>
            <a:pPr marL="342900" indent="-342900">
              <a:buAutoNum type="romanUcPeriod"/>
            </a:pPr>
            <a:r>
              <a:rPr lang="en-US" sz="2400" dirty="0">
                <a:solidFill>
                  <a:schemeClr val="tx1"/>
                </a:solidFill>
                <a:latin typeface="Times"/>
                <a:cs typeface="Calibri"/>
              </a:rPr>
              <a:t>Personalize Response Generation</a:t>
            </a:r>
          </a:p>
        </p:txBody>
      </p:sp>
      <p:sp>
        <p:nvSpPr>
          <p:cNvPr id="11" name="Rectangle 10">
            <a:extLst>
              <a:ext uri="{FF2B5EF4-FFF2-40B4-BE49-F238E27FC236}">
                <a16:creationId xmlns:a16="http://schemas.microsoft.com/office/drawing/2014/main" xmlns="" id="{C48BF43B-C351-416A-8B2F-EE9D22AB4577}"/>
              </a:ext>
            </a:extLst>
          </p:cNvPr>
          <p:cNvSpPr/>
          <p:nvPr/>
        </p:nvSpPr>
        <p:spPr>
          <a:xfrm>
            <a:off x="868018" y="3071192"/>
            <a:ext cx="8558693" cy="83930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AutoNum type="romanUcPeriod"/>
            </a:pPr>
            <a:r>
              <a:rPr lang="en-US" sz="2400" dirty="0">
                <a:solidFill>
                  <a:schemeClr val="tx1"/>
                </a:solidFill>
                <a:latin typeface="Times"/>
                <a:cs typeface="Calibri" panose="020F0502020204030204"/>
              </a:rPr>
              <a:t>Emotion Recognition</a:t>
            </a:r>
            <a:endParaRPr lang="en-US" sz="2400">
              <a:solidFill>
                <a:schemeClr val="tx1"/>
              </a:solidFill>
              <a:latin typeface="Times"/>
              <a:cs typeface="Calibri"/>
            </a:endParaRPr>
          </a:p>
          <a:p>
            <a:pPr marL="342900" indent="-342900">
              <a:buAutoNum type="romanUcPeriod"/>
            </a:pPr>
            <a:r>
              <a:rPr lang="en-US" sz="2400" dirty="0">
                <a:solidFill>
                  <a:schemeClr val="tx1"/>
                </a:solidFill>
                <a:latin typeface="Times"/>
                <a:cs typeface="Calibri" panose="020F0502020204030204"/>
              </a:rPr>
              <a:t>Chat Assistant</a:t>
            </a:r>
          </a:p>
        </p:txBody>
      </p:sp>
    </p:spTree>
    <p:extLst>
      <p:ext uri="{BB962C8B-B14F-4D97-AF65-F5344CB8AC3E}">
        <p14:creationId xmlns:p14="http://schemas.microsoft.com/office/powerpoint/2010/main" val="3615132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light&#10;&#10;Description automatically generated">
            <a:extLst>
              <a:ext uri="{FF2B5EF4-FFF2-40B4-BE49-F238E27FC236}">
                <a16:creationId xmlns:a16="http://schemas.microsoft.com/office/drawing/2014/main" xmlns="" id="{CE90C820-B108-497B-BFE4-B2657444CD1A}"/>
              </a:ext>
            </a:extLst>
          </p:cNvPr>
          <p:cNvPicPr>
            <a:picLocks noChangeAspect="1"/>
          </p:cNvPicPr>
          <p:nvPr/>
        </p:nvPicPr>
        <p:blipFill>
          <a:blip r:embed="rId2"/>
          <a:stretch>
            <a:fillRect/>
          </a:stretch>
        </p:blipFill>
        <p:spPr>
          <a:xfrm>
            <a:off x="11186525" y="5916721"/>
            <a:ext cx="800100" cy="723900"/>
          </a:xfrm>
          <a:prstGeom prst="rect">
            <a:avLst/>
          </a:prstGeom>
        </p:spPr>
      </p:pic>
      <p:sp>
        <p:nvSpPr>
          <p:cNvPr id="8" name="Title 1">
            <a:extLst>
              <a:ext uri="{FF2B5EF4-FFF2-40B4-BE49-F238E27FC236}">
                <a16:creationId xmlns:a16="http://schemas.microsoft.com/office/drawing/2014/main" xmlns="" id="{224B60FA-E25D-4D91-8830-3FD1D4F7DBB2}"/>
              </a:ext>
            </a:extLst>
          </p:cNvPr>
          <p:cNvSpPr>
            <a:spLocks noGrp="1"/>
          </p:cNvSpPr>
          <p:nvPr/>
        </p:nvSpPr>
        <p:spPr>
          <a:xfrm>
            <a:off x="139900" y="133206"/>
            <a:ext cx="12050038" cy="855837"/>
          </a:xfrm>
          <a:prstGeom prst="rect">
            <a:avLst/>
          </a:prstGeom>
          <a:solidFill>
            <a:schemeClr val="tx1"/>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5400" dirty="0">
                <a:solidFill>
                  <a:schemeClr val="bg1"/>
                </a:solidFill>
                <a:latin typeface="Times New Roman"/>
                <a:cs typeface="Calibri Light"/>
              </a:rPr>
              <a:t>Overview</a:t>
            </a:r>
          </a:p>
        </p:txBody>
      </p:sp>
      <p:sp>
        <p:nvSpPr>
          <p:cNvPr id="9" name="TextBox 8">
            <a:extLst>
              <a:ext uri="{FF2B5EF4-FFF2-40B4-BE49-F238E27FC236}">
                <a16:creationId xmlns:a16="http://schemas.microsoft.com/office/drawing/2014/main" xmlns="" id="{0059613C-ED76-40D9-B742-274CD6752118}"/>
              </a:ext>
            </a:extLst>
          </p:cNvPr>
          <p:cNvSpPr txBox="1"/>
          <p:nvPr/>
        </p:nvSpPr>
        <p:spPr>
          <a:xfrm>
            <a:off x="423798" y="2615852"/>
            <a:ext cx="11500979" cy="26776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buFont typeface="Wingdings"/>
              <a:buChar char="ü"/>
            </a:pPr>
            <a:r>
              <a:rPr lang="en-US" sz="3200" dirty="0">
                <a:latin typeface="Times"/>
                <a:cs typeface="Calibri"/>
              </a:rPr>
              <a:t>Counseling Chat-Bot</a:t>
            </a:r>
          </a:p>
          <a:p>
            <a:pPr marL="457200" indent="-457200">
              <a:buFont typeface="Wingdings"/>
              <a:buChar char="ü"/>
            </a:pPr>
            <a:r>
              <a:rPr lang="en-US" sz="3200" dirty="0">
                <a:latin typeface="Times"/>
                <a:cs typeface="Calibri"/>
              </a:rPr>
              <a:t>For cognitive behavioral therapy </a:t>
            </a:r>
          </a:p>
          <a:p>
            <a:pPr marL="457200" indent="-457200">
              <a:buFont typeface="Wingdings"/>
              <a:buChar char="ü"/>
            </a:pPr>
            <a:r>
              <a:rPr lang="en-US" sz="3200" dirty="0">
                <a:latin typeface="Times"/>
                <a:cs typeface="Calibri"/>
              </a:rPr>
              <a:t>Connecting to real therapists </a:t>
            </a:r>
          </a:p>
          <a:p>
            <a:pPr marL="285750" indent="-285750">
              <a:buFont typeface="Wingdings"/>
              <a:buChar char="q"/>
            </a:pPr>
            <a:endParaRPr lang="en-US" dirty="0">
              <a:cs typeface="Calibri"/>
            </a:endParaRPr>
          </a:p>
          <a:p>
            <a:pPr marL="285750" indent="-285750">
              <a:buFont typeface="Wingdings"/>
              <a:buChar char="q"/>
            </a:pPr>
            <a:endParaRPr lang="en-US" dirty="0">
              <a:cs typeface="Calibri"/>
            </a:endParaRPr>
          </a:p>
          <a:p>
            <a:pPr marL="285750" indent="-285750">
              <a:buFont typeface="Wingdings"/>
              <a:buChar char="q"/>
            </a:pPr>
            <a:endParaRPr lang="en-US" dirty="0">
              <a:cs typeface="Calibri"/>
            </a:endParaRPr>
          </a:p>
          <a:p>
            <a:pPr marL="285750" indent="-285750">
              <a:buFont typeface="Wingdings"/>
              <a:buChar char="q"/>
            </a:pPr>
            <a:endParaRPr lang="en-US" dirty="0">
              <a:cs typeface="Calibri"/>
            </a:endParaRPr>
          </a:p>
        </p:txBody>
      </p:sp>
    </p:spTree>
    <p:extLst>
      <p:ext uri="{BB962C8B-B14F-4D97-AF65-F5344CB8AC3E}">
        <p14:creationId xmlns:p14="http://schemas.microsoft.com/office/powerpoint/2010/main" val="28449879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r>
              <a:rPr lang="en-US" dirty="0" smtClean="0"/>
              <a:t>Emotional recognition of human has been a long research topic.</a:t>
            </a:r>
          </a:p>
          <a:p>
            <a:r>
              <a:rPr lang="en-US" dirty="0" smtClean="0"/>
              <a:t>Artificial intelligence(AI) methods are adequate approach.</a:t>
            </a:r>
          </a:p>
          <a:p>
            <a:r>
              <a:rPr lang="en-US" dirty="0" smtClean="0"/>
              <a:t>Varies approaches:</a:t>
            </a:r>
          </a:p>
          <a:p>
            <a:pPr marL="0" indent="0">
              <a:buNone/>
            </a:pPr>
            <a:r>
              <a:rPr lang="en-US" dirty="0"/>
              <a:t>	</a:t>
            </a:r>
            <a:r>
              <a:rPr lang="en-US" dirty="0" smtClean="0"/>
              <a:t>Static image processing – convolution neural network</a:t>
            </a:r>
          </a:p>
          <a:p>
            <a:pPr marL="0" indent="0">
              <a:buNone/>
            </a:pPr>
            <a:r>
              <a:rPr lang="en-US" dirty="0"/>
              <a:t>	</a:t>
            </a:r>
            <a:r>
              <a:rPr lang="en-US" dirty="0" smtClean="0"/>
              <a:t>Temporal time domain – recurrent neural network</a:t>
            </a:r>
          </a:p>
          <a:p>
            <a:pPr marL="0" indent="0">
              <a:buNone/>
            </a:pPr>
            <a:r>
              <a:rPr lang="en-US" dirty="0"/>
              <a:t>	</a:t>
            </a:r>
            <a:r>
              <a:rPr lang="en-US" dirty="0" smtClean="0"/>
              <a:t>Machine translation – attention network</a:t>
            </a:r>
          </a:p>
          <a:p>
            <a:r>
              <a:rPr lang="en-US" dirty="0" smtClean="0"/>
              <a:t>Hybrid approach for multi-modal classification improves result for emotion recognition significantly.</a:t>
            </a:r>
            <a:endParaRPr lang="en-US" dirty="0"/>
          </a:p>
        </p:txBody>
      </p:sp>
    </p:spTree>
    <p:extLst>
      <p:ext uri="{BB962C8B-B14F-4D97-AF65-F5344CB8AC3E}">
        <p14:creationId xmlns:p14="http://schemas.microsoft.com/office/powerpoint/2010/main" val="37306505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30629"/>
            <a:ext cx="10515600" cy="6046334"/>
          </a:xfrm>
        </p:spPr>
        <p:txBody>
          <a:bodyPr/>
          <a:lstStyle/>
          <a:p>
            <a:r>
              <a:rPr lang="en-US" dirty="0" smtClean="0"/>
              <a:t>Not many applications applies the brand-new emotion </a:t>
            </a:r>
            <a:r>
              <a:rPr lang="en-US" dirty="0" err="1" smtClean="0"/>
              <a:t>recongnition</a:t>
            </a:r>
            <a:r>
              <a:rPr lang="en-US" dirty="0" smtClean="0"/>
              <a:t> techniques.</a:t>
            </a:r>
          </a:p>
          <a:p>
            <a:r>
              <a:rPr lang="en-US" dirty="0" smtClean="0"/>
              <a:t>Apple </a:t>
            </a:r>
            <a:r>
              <a:rPr lang="en-US" dirty="0" err="1" smtClean="0"/>
              <a:t>Siri</a:t>
            </a:r>
            <a:r>
              <a:rPr lang="en-US" dirty="0" smtClean="0"/>
              <a:t>, Google now, Samsung S-Voice</a:t>
            </a:r>
          </a:p>
          <a:p>
            <a:r>
              <a:rPr lang="en-US" dirty="0" smtClean="0"/>
              <a:t>The services just apply very simple natural language processing (NLP) techniques.</a:t>
            </a:r>
          </a:p>
          <a:p>
            <a:endParaRPr lang="en-US" dirty="0"/>
          </a:p>
          <a:p>
            <a:endParaRPr lang="en-US" dirty="0" smtClean="0"/>
          </a:p>
          <a:p>
            <a:pPr marL="0" indent="0">
              <a:buNone/>
            </a:pPr>
            <a:r>
              <a:rPr lang="en-US" dirty="0"/>
              <a:t> </a:t>
            </a:r>
            <a:r>
              <a:rPr lang="en-US" dirty="0" smtClean="0"/>
              <a:t>In this paper, a novel </a:t>
            </a:r>
            <a:r>
              <a:rPr lang="en-US" dirty="0" err="1" smtClean="0"/>
              <a:t>chatbot</a:t>
            </a:r>
            <a:r>
              <a:rPr lang="en-US" dirty="0" smtClean="0"/>
              <a:t> application is introduced which provide mental healthcare counseling service based on above natural language processing and emotion recognition methods in chat assistant platform which consist of the user sensitive emotion and context extraction.</a:t>
            </a:r>
            <a:endParaRPr lang="en-US" dirty="0"/>
          </a:p>
        </p:txBody>
      </p:sp>
    </p:spTree>
    <p:extLst>
      <p:ext uri="{BB962C8B-B14F-4D97-AF65-F5344CB8AC3E}">
        <p14:creationId xmlns:p14="http://schemas.microsoft.com/office/powerpoint/2010/main" val="20469874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24297" y="1358537"/>
            <a:ext cx="8686800" cy="4801314"/>
          </a:xfrm>
          <a:prstGeom prst="rect">
            <a:avLst/>
          </a:prstGeom>
          <a:noFill/>
        </p:spPr>
        <p:txBody>
          <a:bodyPr wrap="square" rtlCol="0">
            <a:spAutoFit/>
          </a:bodyPr>
          <a:lstStyle/>
          <a:p>
            <a:r>
              <a:rPr lang="en-US" dirty="0" smtClean="0"/>
              <a:t>			</a:t>
            </a:r>
            <a:r>
              <a:rPr lang="en-US" b="1" dirty="0" smtClean="0"/>
              <a:t>Related Works</a:t>
            </a:r>
          </a:p>
          <a:p>
            <a:endParaRPr lang="en-US" b="1" dirty="0" smtClean="0"/>
          </a:p>
          <a:p>
            <a:r>
              <a:rPr lang="en-US" b="1" i="1" dirty="0" smtClean="0"/>
              <a:t>Emotion Recognition: </a:t>
            </a:r>
          </a:p>
          <a:p>
            <a:endParaRPr lang="en-US" dirty="0"/>
          </a:p>
          <a:p>
            <a:pPr marL="342900" indent="-342900">
              <a:buAutoNum type="arabicPeriod"/>
            </a:pPr>
            <a:r>
              <a:rPr lang="en-US" dirty="0" smtClean="0"/>
              <a:t>Almost 10 features that indicates the emotional state of the user through text, image, audio and video. </a:t>
            </a:r>
          </a:p>
          <a:p>
            <a:pPr marL="342900" indent="-342900">
              <a:buAutoNum type="arabicPeriod"/>
            </a:pPr>
            <a:r>
              <a:rPr lang="en-US" dirty="0" smtClean="0"/>
              <a:t>Seven emotional states like happiness, anger, sadness, fear, surprise disgust and neutral which are determined by the contextual and behavioral user patterns.</a:t>
            </a:r>
          </a:p>
          <a:p>
            <a:pPr marL="342900" indent="-342900">
              <a:buAutoNum type="arabicPeriod"/>
            </a:pPr>
            <a:r>
              <a:rPr lang="en-US" dirty="0" smtClean="0"/>
              <a:t>B. K. Kim and J. Roy showed robust face expression recognition which follows deep CNNs method.</a:t>
            </a:r>
          </a:p>
          <a:p>
            <a:pPr marL="342900" indent="-342900">
              <a:buAutoNum type="arabicPeriod"/>
            </a:pPr>
            <a:r>
              <a:rPr lang="en-US" dirty="0" smtClean="0"/>
              <a:t>L. Chao and J. Tao utilized the soft attention mechanism through temporal audio and visual streams.</a:t>
            </a:r>
          </a:p>
          <a:p>
            <a:pPr marL="342900" indent="-342900">
              <a:buAutoNum type="arabicPeriod"/>
            </a:pPr>
            <a:r>
              <a:rPr lang="en-US" dirty="0" smtClean="0"/>
              <a:t>Emotion embedding vectors locates the perception attentions which follows RNN algorithm. </a:t>
            </a:r>
          </a:p>
          <a:p>
            <a:pPr marL="342900" indent="-342900">
              <a:buAutoNum type="arabicPeriod"/>
            </a:pPr>
            <a:r>
              <a:rPr lang="en-US" dirty="0" smtClean="0"/>
              <a:t>Existing emotion recognition methods has limitations due to single feature only. Need integrating multi-modal information for better recognition. </a:t>
            </a:r>
          </a:p>
          <a:p>
            <a:pPr marL="342900" indent="-342900">
              <a:buAutoNum type="arabicPeriod"/>
            </a:pPr>
            <a:endParaRPr lang="en-US" dirty="0"/>
          </a:p>
        </p:txBody>
      </p:sp>
    </p:spTree>
    <p:extLst>
      <p:ext uri="{BB962C8B-B14F-4D97-AF65-F5344CB8AC3E}">
        <p14:creationId xmlns:p14="http://schemas.microsoft.com/office/powerpoint/2010/main" val="36451527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24297" y="1358537"/>
            <a:ext cx="8686800" cy="3970318"/>
          </a:xfrm>
          <a:prstGeom prst="rect">
            <a:avLst/>
          </a:prstGeom>
          <a:noFill/>
        </p:spPr>
        <p:txBody>
          <a:bodyPr wrap="square" rtlCol="0">
            <a:spAutoFit/>
          </a:bodyPr>
          <a:lstStyle/>
          <a:p>
            <a:r>
              <a:rPr lang="en-US" dirty="0" smtClean="0"/>
              <a:t>			</a:t>
            </a:r>
            <a:r>
              <a:rPr lang="en-US" b="1" dirty="0" smtClean="0"/>
              <a:t>Related Works</a:t>
            </a:r>
          </a:p>
          <a:p>
            <a:endParaRPr lang="en-US" b="1" dirty="0" smtClean="0"/>
          </a:p>
          <a:p>
            <a:r>
              <a:rPr lang="en-US" b="1" i="1" dirty="0" smtClean="0"/>
              <a:t>Chat Assistant for Mental Healthcare: </a:t>
            </a:r>
          </a:p>
          <a:p>
            <a:endParaRPr lang="en-US" dirty="0"/>
          </a:p>
          <a:p>
            <a:pPr marL="342900" indent="-342900">
              <a:buAutoNum type="arabicPeriod"/>
            </a:pPr>
            <a:r>
              <a:rPr lang="en-US" dirty="0" err="1" smtClean="0"/>
              <a:t>Chatbot</a:t>
            </a:r>
            <a:r>
              <a:rPr lang="en-US" dirty="0" smtClean="0"/>
              <a:t> must have capability to analyze the natural language dialogue, because </a:t>
            </a:r>
            <a:r>
              <a:rPr lang="en-US" dirty="0" err="1" smtClean="0"/>
              <a:t>chatbot</a:t>
            </a:r>
            <a:r>
              <a:rPr lang="en-US" dirty="0" smtClean="0"/>
              <a:t> generate responses by it’s own from the user’s input. </a:t>
            </a:r>
          </a:p>
          <a:p>
            <a:pPr marL="342900" indent="-342900">
              <a:buAutoNum type="arabicPeriod"/>
            </a:pPr>
            <a:r>
              <a:rPr lang="en-US" dirty="0" smtClean="0"/>
              <a:t>Deep interaction model can recognizes the complex and long term emotions. </a:t>
            </a:r>
          </a:p>
          <a:p>
            <a:pPr marL="342900" indent="-342900">
              <a:buAutoNum type="arabicPeriod"/>
            </a:pPr>
            <a:r>
              <a:rPr lang="en-US" dirty="0" smtClean="0"/>
              <a:t>Continuous various conversations can be generated through the emotional intelligent assistant. </a:t>
            </a:r>
          </a:p>
          <a:p>
            <a:pPr marL="342900" indent="-342900">
              <a:buAutoNum type="arabicPeriod"/>
            </a:pPr>
            <a:r>
              <a:rPr lang="en-US" dirty="0" err="1" smtClean="0"/>
              <a:t>Chatbot</a:t>
            </a:r>
            <a:r>
              <a:rPr lang="en-US" dirty="0" smtClean="0"/>
              <a:t> need to learn the characteristics and emotional state of the individual.</a:t>
            </a:r>
          </a:p>
          <a:p>
            <a:pPr marL="342900" indent="-342900">
              <a:buAutoNum type="arabicPeriod"/>
            </a:pPr>
            <a:r>
              <a:rPr lang="en-US" dirty="0" smtClean="0"/>
              <a:t>Emotional intelligent assistant learn opinions and emotions of humans and communicate with them continuously. </a:t>
            </a:r>
          </a:p>
          <a:p>
            <a:pPr marL="342900" indent="-342900">
              <a:buAutoNum type="arabicPeriod"/>
            </a:pPr>
            <a:r>
              <a:rPr lang="en-US" dirty="0" smtClean="0"/>
              <a:t>A. </a:t>
            </a:r>
            <a:r>
              <a:rPr lang="en-US" dirty="0" err="1" smtClean="0"/>
              <a:t>Hommersom</a:t>
            </a:r>
            <a:r>
              <a:rPr lang="en-US" dirty="0" smtClean="0"/>
              <a:t> and P. J. Lucas introduces a smart mobile healthcare assistant where patient communicate with doctor. </a:t>
            </a:r>
            <a:endParaRPr lang="en-US" dirty="0"/>
          </a:p>
        </p:txBody>
      </p:sp>
    </p:spTree>
    <p:extLst>
      <p:ext uri="{BB962C8B-B14F-4D97-AF65-F5344CB8AC3E}">
        <p14:creationId xmlns:p14="http://schemas.microsoft.com/office/powerpoint/2010/main" val="21763172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3"/>
          <p:cNvSpPr txBox="1">
            <a:spLocks noGrp="1"/>
          </p:cNvSpPr>
          <p:nvPr>
            <p:ph type="title"/>
          </p:nvPr>
        </p:nvSpPr>
        <p:spPr>
          <a:xfrm>
            <a:off x="415600" y="593367"/>
            <a:ext cx="5680400" cy="817600"/>
          </a:xfrm>
          <a:prstGeom prst="rect">
            <a:avLst/>
          </a:prstGeom>
        </p:spPr>
        <p:txBody>
          <a:bodyPr spcFirstLastPara="1" vert="horz" wrap="square" lIns="121900" tIns="121900" rIns="121900" bIns="121900" rtlCol="0" anchor="t" anchorCtr="0">
            <a:noAutofit/>
          </a:bodyPr>
          <a:lstStyle/>
          <a:p>
            <a:r>
              <a:rPr lang="en" sz="3333"/>
              <a:t>RESPONSE GENERATION </a:t>
            </a:r>
            <a:endParaRPr sz="3333"/>
          </a:p>
        </p:txBody>
      </p:sp>
      <p:sp>
        <p:nvSpPr>
          <p:cNvPr id="60" name="Google Shape;60;p13"/>
          <p:cNvSpPr txBox="1">
            <a:spLocks noGrp="1"/>
          </p:cNvSpPr>
          <p:nvPr>
            <p:ph type="body" idx="1"/>
          </p:nvPr>
        </p:nvSpPr>
        <p:spPr>
          <a:xfrm>
            <a:off x="415600" y="1562233"/>
            <a:ext cx="5333200" cy="4529600"/>
          </a:xfrm>
          <a:prstGeom prst="rect">
            <a:avLst/>
          </a:prstGeom>
        </p:spPr>
        <p:txBody>
          <a:bodyPr spcFirstLastPara="1" vert="horz" wrap="square" lIns="121900" tIns="121900" rIns="121900" bIns="121900" rtlCol="0" anchor="t" anchorCtr="0">
            <a:noAutofit/>
          </a:bodyPr>
          <a:lstStyle/>
          <a:p>
            <a:pPr indent="0">
              <a:buNone/>
            </a:pPr>
            <a:endParaRPr sz="2133"/>
          </a:p>
          <a:p>
            <a:pPr indent="0">
              <a:spcBef>
                <a:spcPts val="2133"/>
              </a:spcBef>
              <a:buNone/>
            </a:pPr>
            <a:r>
              <a:rPr lang="en" sz="2133"/>
              <a:t>Consist of: </a:t>
            </a:r>
            <a:endParaRPr sz="2133"/>
          </a:p>
          <a:p>
            <a:pPr indent="0">
              <a:spcBef>
                <a:spcPts val="2133"/>
              </a:spcBef>
              <a:buNone/>
            </a:pPr>
            <a:r>
              <a:rPr lang="en" sz="2133"/>
              <a:t>1.feature extraction </a:t>
            </a:r>
            <a:endParaRPr sz="2133"/>
          </a:p>
          <a:p>
            <a:pPr indent="0">
              <a:spcBef>
                <a:spcPts val="2133"/>
              </a:spcBef>
              <a:buNone/>
            </a:pPr>
            <a:r>
              <a:rPr lang="en" sz="2133"/>
              <a:t>2.response decision</a:t>
            </a:r>
            <a:endParaRPr sz="2133"/>
          </a:p>
          <a:p>
            <a:pPr indent="0">
              <a:spcBef>
                <a:spcPts val="2133"/>
              </a:spcBef>
              <a:buNone/>
            </a:pPr>
            <a:r>
              <a:rPr lang="en" sz="2133"/>
              <a:t>3. generating sympathetic response </a:t>
            </a:r>
            <a:endParaRPr sz="2133"/>
          </a:p>
          <a:p>
            <a:pPr indent="0">
              <a:spcBef>
                <a:spcPts val="2133"/>
              </a:spcBef>
              <a:buNone/>
            </a:pPr>
            <a:r>
              <a:rPr lang="en" sz="2133"/>
              <a:t>4.generating informative response.</a:t>
            </a:r>
            <a:endParaRPr sz="2133"/>
          </a:p>
          <a:p>
            <a:pPr indent="0">
              <a:spcBef>
                <a:spcPts val="2133"/>
              </a:spcBef>
              <a:buNone/>
            </a:pPr>
            <a:endParaRPr sz="2133"/>
          </a:p>
          <a:p>
            <a:pPr indent="0">
              <a:spcBef>
                <a:spcPts val="2133"/>
              </a:spcBef>
              <a:spcAft>
                <a:spcPts val="2133"/>
              </a:spcAft>
              <a:buNone/>
            </a:pPr>
            <a:endParaRPr sz="2133"/>
          </a:p>
        </p:txBody>
      </p:sp>
      <p:pic>
        <p:nvPicPr>
          <p:cNvPr id="61" name="Google Shape;61;p13"/>
          <p:cNvPicPr preferRelativeResize="0"/>
          <p:nvPr/>
        </p:nvPicPr>
        <p:blipFill>
          <a:blip r:embed="rId3">
            <a:alphaModFix/>
          </a:blip>
          <a:stretch>
            <a:fillRect/>
          </a:stretch>
        </p:blipFill>
        <p:spPr>
          <a:xfrm>
            <a:off x="6299200" y="203201"/>
            <a:ext cx="4902200" cy="5905500"/>
          </a:xfrm>
          <a:prstGeom prst="rect">
            <a:avLst/>
          </a:prstGeom>
          <a:noFill/>
          <a:ln>
            <a:noFill/>
          </a:ln>
        </p:spPr>
      </p:pic>
    </p:spTree>
    <p:extLst>
      <p:ext uri="{BB962C8B-B14F-4D97-AF65-F5344CB8AC3E}">
        <p14:creationId xmlns:p14="http://schemas.microsoft.com/office/powerpoint/2010/main" val="4491607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4"/>
          <p:cNvSpPr txBox="1">
            <a:spLocks noGrp="1"/>
          </p:cNvSpPr>
          <p:nvPr>
            <p:ph type="body" idx="1"/>
          </p:nvPr>
        </p:nvSpPr>
        <p:spPr>
          <a:xfrm>
            <a:off x="908900" y="2511833"/>
            <a:ext cx="5684800" cy="3580000"/>
          </a:xfrm>
          <a:prstGeom prst="rect">
            <a:avLst/>
          </a:prstGeom>
        </p:spPr>
        <p:txBody>
          <a:bodyPr spcFirstLastPara="1" vert="horz" wrap="square" lIns="121900" tIns="121900" rIns="121900" bIns="121900" rtlCol="0" anchor="t" anchorCtr="0">
            <a:noAutofit/>
          </a:bodyPr>
          <a:lstStyle/>
          <a:p>
            <a:pPr marL="0" indent="0">
              <a:buNone/>
            </a:pPr>
            <a:r>
              <a:rPr lang="en" sz="2400" b="1"/>
              <a:t>Dataset for User Intention</a:t>
            </a:r>
            <a:endParaRPr sz="2400" b="1"/>
          </a:p>
          <a:p>
            <a:pPr marL="0" indent="0">
              <a:spcBef>
                <a:spcPts val="2133"/>
              </a:spcBef>
              <a:buNone/>
            </a:pPr>
            <a:r>
              <a:rPr lang="en" sz="2133"/>
              <a:t>consists of document context and user emotion.</a:t>
            </a:r>
            <a:endParaRPr sz="2133"/>
          </a:p>
          <a:p>
            <a:pPr marL="0" indent="0">
              <a:spcBef>
                <a:spcPts val="2133"/>
              </a:spcBef>
              <a:spcAft>
                <a:spcPts val="2133"/>
              </a:spcAft>
              <a:buNone/>
            </a:pPr>
            <a:endParaRPr sz="2133"/>
          </a:p>
        </p:txBody>
      </p:sp>
      <p:sp>
        <p:nvSpPr>
          <p:cNvPr id="67" name="Google Shape;67;p14"/>
          <p:cNvSpPr txBox="1">
            <a:spLocks noGrp="1"/>
          </p:cNvSpPr>
          <p:nvPr>
            <p:ph type="body" idx="2"/>
          </p:nvPr>
        </p:nvSpPr>
        <p:spPr>
          <a:xfrm>
            <a:off x="908900" y="1562233"/>
            <a:ext cx="10867600" cy="949600"/>
          </a:xfrm>
          <a:prstGeom prst="rect">
            <a:avLst/>
          </a:prstGeom>
        </p:spPr>
        <p:txBody>
          <a:bodyPr spcFirstLastPara="1" vert="horz" wrap="square" lIns="121900" tIns="121900" rIns="121900" bIns="121900" rtlCol="0" anchor="t" anchorCtr="0">
            <a:noAutofit/>
          </a:bodyPr>
          <a:lstStyle/>
          <a:p>
            <a:pPr marL="0" indent="0">
              <a:spcAft>
                <a:spcPts val="2133"/>
              </a:spcAft>
              <a:buNone/>
            </a:pPr>
            <a:r>
              <a:rPr lang="en" sz="2400"/>
              <a:t>Personalizing response based different factors like person’s age, gender etc.</a:t>
            </a:r>
            <a:endParaRPr sz="2133"/>
          </a:p>
        </p:txBody>
      </p:sp>
      <p:sp>
        <p:nvSpPr>
          <p:cNvPr id="68" name="Google Shape;68;p14"/>
          <p:cNvSpPr txBox="1">
            <a:spLocks noGrp="1"/>
          </p:cNvSpPr>
          <p:nvPr>
            <p:ph type="title"/>
          </p:nvPr>
        </p:nvSpPr>
        <p:spPr>
          <a:xfrm>
            <a:off x="415600" y="593367"/>
            <a:ext cx="11360800" cy="817600"/>
          </a:xfrm>
          <a:prstGeom prst="rect">
            <a:avLst/>
          </a:prstGeom>
        </p:spPr>
        <p:txBody>
          <a:bodyPr spcFirstLastPara="1" vert="horz" wrap="square" lIns="121900" tIns="121900" rIns="121900" bIns="121900" rtlCol="0" anchor="t" anchorCtr="0">
            <a:noAutofit/>
          </a:bodyPr>
          <a:lstStyle/>
          <a:p>
            <a:r>
              <a:rPr lang="en"/>
              <a:t>Personalized Response Generation</a:t>
            </a:r>
            <a:endParaRPr/>
          </a:p>
        </p:txBody>
      </p:sp>
      <p:pic>
        <p:nvPicPr>
          <p:cNvPr id="69" name="Google Shape;69;p14"/>
          <p:cNvPicPr preferRelativeResize="0"/>
          <p:nvPr/>
        </p:nvPicPr>
        <p:blipFill>
          <a:blip r:embed="rId3">
            <a:alphaModFix/>
          </a:blip>
          <a:stretch>
            <a:fillRect/>
          </a:stretch>
        </p:blipFill>
        <p:spPr>
          <a:xfrm>
            <a:off x="6466400" y="2152067"/>
            <a:ext cx="4987387" cy="3939767"/>
          </a:xfrm>
          <a:prstGeom prst="rect">
            <a:avLst/>
          </a:prstGeom>
          <a:noFill/>
          <a:ln>
            <a:noFill/>
          </a:ln>
        </p:spPr>
      </p:pic>
    </p:spTree>
    <p:extLst>
      <p:ext uri="{BB962C8B-B14F-4D97-AF65-F5344CB8AC3E}">
        <p14:creationId xmlns:p14="http://schemas.microsoft.com/office/powerpoint/2010/main" val="32645377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TotalTime>
  <Words>214</Words>
  <Application>Microsoft Office PowerPoint</Application>
  <PresentationFormat>Widescreen</PresentationFormat>
  <Paragraphs>79</Paragraphs>
  <Slides>12</Slides>
  <Notes>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12</vt:i4>
      </vt:variant>
    </vt:vector>
  </HeadingPairs>
  <TitlesOfParts>
    <vt:vector size="22" baseType="lpstr">
      <vt:lpstr>Arial</vt:lpstr>
      <vt:lpstr>Calibri</vt:lpstr>
      <vt:lpstr>Calibri Light</vt:lpstr>
      <vt:lpstr>Rockwell</vt:lpstr>
      <vt:lpstr>Segoe UI Historic</vt:lpstr>
      <vt:lpstr>Tahoma</vt:lpstr>
      <vt:lpstr>Times</vt:lpstr>
      <vt:lpstr>Times New Roman</vt:lpstr>
      <vt:lpstr>Wingdings</vt:lpstr>
      <vt:lpstr>Office Theme</vt:lpstr>
      <vt:lpstr>CSE431   The ChatBot Feels You – A Counseling Service Using Emotional Response Generation    Salman Mostafiz Chowdhury(17101149) Md. Shamiul Islam(17301108) Md. Nazmur Sakib(17301124) Ali Ahammed Rohid(17101361) S. M. Bayazid Hossain(16101072) Md. Sadiqul Islam Sakif(17301137)</vt:lpstr>
      <vt:lpstr>PowerPoint Presentation</vt:lpstr>
      <vt:lpstr>PowerPoint Presentation</vt:lpstr>
      <vt:lpstr>INTRODUCTION</vt:lpstr>
      <vt:lpstr>PowerPoint Presentation</vt:lpstr>
      <vt:lpstr>PowerPoint Presentation</vt:lpstr>
      <vt:lpstr>PowerPoint Presentation</vt:lpstr>
      <vt:lpstr>RESPONSE GENERATION </vt:lpstr>
      <vt:lpstr>Personalized Response Generation</vt:lpstr>
      <vt:lpstr>Emotional Recognition Based on NLP</vt:lpstr>
      <vt:lpstr>PowerPoint Presentation</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CSE431   The ChatBot Feels You – A Counseling Service Using Emotional Response Generation    Salman Mostafiz Chowdhury(17101149) Md. Shamiul Islam(17301108) Md. Nazmur Sakib(17301124) Ali Ahammed Rohid(17101361) S. M. Bayazid Hossain(16101072) Md. Sadiqul Islam Sakif(17301137)</dc:title>
  <dc:creator>user</dc:creator>
  <cp:lastModifiedBy>user</cp:lastModifiedBy>
  <cp:revision>5</cp:revision>
  <dcterms:created xsi:type="dcterms:W3CDTF">2021-09-12T13:26:29Z</dcterms:created>
  <dcterms:modified xsi:type="dcterms:W3CDTF">2021-09-12T13:36:16Z</dcterms:modified>
</cp:coreProperties>
</file>