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12192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Roboto-bold.fntdata"/><Relationship Id="rId21" Type="http://schemas.openxmlformats.org/officeDocument/2006/relationships/slide" Target="slides/slide14.xml"/><Relationship Id="rId43" Type="http://schemas.openxmlformats.org/officeDocument/2006/relationships/font" Target="fonts/Roboto-regular.fntdata"/><Relationship Id="rId24" Type="http://schemas.openxmlformats.org/officeDocument/2006/relationships/slide" Target="slides/slide17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6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e2797ab2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e2797ab2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3e2797ab20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e2797ab20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e2797ab20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3e2797ab20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2797ab20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2797ab20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3e2797ab20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e2797ab20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e2797ab20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3e2797ab20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e2797ab20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e2797ab20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3e2797ab20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e2797ab2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e2797ab2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3e2797ab20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e2797ab20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e2797ab20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3e2797ab20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e2797ab20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e2797ab20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3e2797ab20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e2797ab20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e2797ab20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3e2797ab20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e2797ab20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e2797ab20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3e2797ab20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e2797ab20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e2797ab20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3e2797ab20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e2797ab20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e2797ab20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3e2797ab20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e2797ab20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e2797ab20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3e2797ab20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e2797ab20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e2797ab20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3e2797ab20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e2797ab20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e2797ab20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3e2797ab20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e2797ab20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e2797ab20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3e2797ab20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e2797ab20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e2797ab20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3e2797ab20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3e2797ab20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3e2797ab20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3e2797ab20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e2797ab20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e2797ab20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3e2797ab20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e2797ab2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e2797ab2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e2797ab2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3"/>
          <p:cNvSpPr/>
          <p:nvPr>
            <p:ph idx="2" type="pic"/>
          </p:nvPr>
        </p:nvSpPr>
        <p:spPr>
          <a:xfrm>
            <a:off x="3799963" y="1743532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13"/>
          <p:cNvSpPr/>
          <p:nvPr>
            <p:ph idx="3" type="pic"/>
          </p:nvPr>
        </p:nvSpPr>
        <p:spPr>
          <a:xfrm>
            <a:off x="6259900" y="1743532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" name="Google Shape;26;p13"/>
          <p:cNvSpPr/>
          <p:nvPr>
            <p:ph idx="4" type="pic"/>
          </p:nvPr>
        </p:nvSpPr>
        <p:spPr>
          <a:xfrm>
            <a:off x="3799963" y="4150301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3"/>
          <p:cNvSpPr/>
          <p:nvPr>
            <p:ph idx="5" type="pic"/>
          </p:nvPr>
        </p:nvSpPr>
        <p:spPr>
          <a:xfrm>
            <a:off x="6259900" y="4150301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ontents slide layout">
  <p:cSld name="18_Contents slide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>
            <p:ph idx="2" type="pic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15"/>
          <p:cNvSpPr/>
          <p:nvPr/>
        </p:nvSpPr>
        <p:spPr>
          <a:xfrm rot="5400000">
            <a:off x="138000" y="-138000"/>
            <a:ext cx="828000" cy="1104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7"/>
          <p:cNvGrpSpPr/>
          <p:nvPr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37" name="Google Shape;37;p17"/>
            <p:cNvSpPr/>
            <p:nvPr/>
          </p:nvSpPr>
          <p:spPr>
            <a:xfrm>
              <a:off x="7360122" y="5629227"/>
              <a:ext cx="2033648" cy="936848"/>
            </a:xfrm>
            <a:custGeom>
              <a:rect b="b" l="l" r="r" t="t"/>
              <a:pathLst>
                <a:path extrusionOk="0" h="390525" w="8477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7358820" y="5629227"/>
              <a:ext cx="1987948" cy="913998"/>
            </a:xfrm>
            <a:custGeom>
              <a:rect b="b" l="l" r="r" t="t"/>
              <a:pathLst>
                <a:path extrusionOk="0" h="381000" w="828675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6448412" y="1280897"/>
              <a:ext cx="4318644" cy="4592842"/>
            </a:xfrm>
            <a:custGeom>
              <a:rect b="b" l="l" r="r" t="t"/>
              <a:pathLst>
                <a:path extrusionOk="0" h="1914525" w="18002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6464696" y="1280897"/>
              <a:ext cx="4250094" cy="3998744"/>
            </a:xfrm>
            <a:custGeom>
              <a:rect b="b" l="l" r="r" t="t"/>
              <a:pathLst>
                <a:path extrusionOk="0" h="1666875" w="1771650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6572092" y="1577928"/>
              <a:ext cx="3907345" cy="3404644"/>
            </a:xfrm>
            <a:custGeom>
              <a:rect b="b" l="l" r="r" t="t"/>
              <a:pathLst>
                <a:path extrusionOk="0" h="1419225" w="162877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6446339" y="4996281"/>
              <a:ext cx="4044444" cy="868298"/>
            </a:xfrm>
            <a:custGeom>
              <a:rect b="b" l="l" r="r" t="t"/>
              <a:pathLst>
                <a:path extrusionOk="0" h="361950" w="1685925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7715310" y="1593115"/>
              <a:ext cx="2775473" cy="3394037"/>
            </a:xfrm>
            <a:custGeom>
              <a:rect b="b" l="l" r="r" t="t"/>
              <a:pathLst>
                <a:path extrusionOk="0" h="3394037" w="2775473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7"/>
          <p:cNvSpPr/>
          <p:nvPr>
            <p:ph idx="2" type="pic"/>
          </p:nvPr>
        </p:nvSpPr>
        <p:spPr>
          <a:xfrm>
            <a:off x="7501708" y="648150"/>
            <a:ext cx="3485593" cy="31388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Images &amp; Contents Layout">
  <p:cSld name="16_Images &amp; Contents Layou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/>
          <p:nvPr>
            <p:ph idx="2" type="pic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18"/>
          <p:cNvSpPr/>
          <p:nvPr>
            <p:ph idx="3" type="pic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18"/>
          <p:cNvSpPr/>
          <p:nvPr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0"/>
          <p:cNvGrpSpPr/>
          <p:nvPr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54" name="Google Shape;54;p2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20"/>
          <p:cNvGrpSpPr/>
          <p:nvPr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63" name="Google Shape;63;p2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0"/>
          <p:cNvGrpSpPr/>
          <p:nvPr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72" name="Google Shape;72;p2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0"/>
          <p:cNvSpPr/>
          <p:nvPr>
            <p:ph idx="2" type="pic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20"/>
          <p:cNvSpPr/>
          <p:nvPr>
            <p:ph idx="3" type="pic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20"/>
          <p:cNvSpPr/>
          <p:nvPr>
            <p:ph idx="4" type="pic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4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/>
        </p:nvSpPr>
        <p:spPr>
          <a:xfrm>
            <a:off x="632226" y="3894525"/>
            <a:ext cx="5601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Segmentation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6"/>
          <p:cNvSpPr txBox="1"/>
          <p:nvPr/>
        </p:nvSpPr>
        <p:spPr>
          <a:xfrm>
            <a:off x="22625" y="1434025"/>
            <a:ext cx="925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1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1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>
            <a:off x="1196176" y="2047375"/>
            <a:ext cx="69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262300" y="5433325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00" y="908400"/>
            <a:ext cx="10704601" cy="431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3078600" y="245700"/>
            <a:ext cx="6034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</a:rPr>
              <a:t>Invoice number starts with the letter "C"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7766100" y="908400"/>
            <a:ext cx="368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It means the order was cancelled.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/>
        </p:nvSpPr>
        <p:spPr>
          <a:xfrm>
            <a:off x="262300" y="5433325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00" y="81425"/>
            <a:ext cx="8297951" cy="520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6"/>
          <p:cNvSpPr txBox="1"/>
          <p:nvPr/>
        </p:nvSpPr>
        <p:spPr>
          <a:xfrm>
            <a:off x="9472725" y="45200"/>
            <a:ext cx="2243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</a:rPr>
              <a:t>Number of Customer per Country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950" y="0"/>
            <a:ext cx="1222295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2250" cy="5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8"/>
          <p:cNvSpPr txBox="1"/>
          <p:nvPr/>
        </p:nvSpPr>
        <p:spPr>
          <a:xfrm>
            <a:off x="9436525" y="215700"/>
            <a:ext cx="247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</a:rPr>
              <a:t>Number of Customer per Country without UK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262300" y="5523800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17747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00" y="366950"/>
            <a:ext cx="8197100" cy="5109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 txBox="1"/>
          <p:nvPr/>
        </p:nvSpPr>
        <p:spPr>
          <a:xfrm>
            <a:off x="8884650" y="2533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T</a:t>
            </a:r>
            <a:r>
              <a:rPr b="1" lang="en-US" sz="1900">
                <a:solidFill>
                  <a:schemeClr val="lt1"/>
                </a:solidFill>
              </a:rPr>
              <a:t>otal Cost per Country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262300" y="5523800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00" y="288100"/>
            <a:ext cx="7700826" cy="51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/>
        </p:nvSpPr>
        <p:spPr>
          <a:xfrm>
            <a:off x="262300" y="5523800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8893675" y="288100"/>
            <a:ext cx="26691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</a:rPr>
              <a:t>Total Prices Per Country Without UK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00" y="405750"/>
            <a:ext cx="788670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 txBox="1"/>
          <p:nvPr/>
        </p:nvSpPr>
        <p:spPr>
          <a:xfrm>
            <a:off x="262300" y="5523800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8631300" y="405750"/>
            <a:ext cx="34380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</a:rPr>
              <a:t>Top 15 most owned products in UK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/>
        </p:nvSpPr>
        <p:spPr>
          <a:xfrm>
            <a:off x="-1" y="217717"/>
            <a:ext cx="12191121" cy="92333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50" y="1990122"/>
            <a:ext cx="8153400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3"/>
          <p:cNvSpPr txBox="1"/>
          <p:nvPr/>
        </p:nvSpPr>
        <p:spPr>
          <a:xfrm>
            <a:off x="8215125" y="2035675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RECENCY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4"/>
          <p:cNvSpPr txBox="1"/>
          <p:nvPr/>
        </p:nvSpPr>
        <p:spPr>
          <a:xfrm>
            <a:off x="8215125" y="2035675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FREQUENCY</a:t>
            </a:r>
            <a:endParaRPr/>
          </a:p>
        </p:txBody>
      </p:sp>
      <p:pic>
        <p:nvPicPr>
          <p:cNvPr id="370" name="Google Shape;3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25" y="2035675"/>
            <a:ext cx="7809038" cy="4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498477" y="1836303"/>
            <a:ext cx="4777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endParaRPr b="1" i="0" sz="4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6599877" y="4207853"/>
            <a:ext cx="4777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Mentor</a:t>
            </a:r>
            <a:endParaRPr b="1" i="0" sz="4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8115750" y="4992950"/>
            <a:ext cx="1328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>
                <a:solidFill>
                  <a:srgbClr val="FFFFFF"/>
                </a:solidFill>
              </a:rPr>
              <a:t>Mary </a:t>
            </a:r>
            <a:endParaRPr b="0" i="0" sz="1867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7437176" y="2644050"/>
            <a:ext cx="246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D1161 - Samet</a:t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D1366 - Necip</a:t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D1404 - Selin</a:t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D1649 - Fatih</a:t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475" y="1972092"/>
            <a:ext cx="805815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5"/>
          <p:cNvSpPr txBox="1"/>
          <p:nvPr/>
        </p:nvSpPr>
        <p:spPr>
          <a:xfrm>
            <a:off x="8215125" y="2035675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MONETARY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738" y="1792975"/>
            <a:ext cx="4615625" cy="22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175" y="4206830"/>
            <a:ext cx="9797646" cy="22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303" y="2452652"/>
            <a:ext cx="5973400" cy="19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738" y="4567577"/>
            <a:ext cx="8519624" cy="20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 txBox="1"/>
          <p:nvPr/>
        </p:nvSpPr>
        <p:spPr>
          <a:xfrm>
            <a:off x="3603425" y="1872000"/>
            <a:ext cx="5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Customer Segmentation with RFM Scores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/>
        </p:nvSpPr>
        <p:spPr>
          <a:xfrm>
            <a:off x="-1" y="217717"/>
            <a:ext cx="12191100" cy="9234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8"/>
          <p:cNvSpPr txBox="1"/>
          <p:nvPr/>
        </p:nvSpPr>
        <p:spPr>
          <a:xfrm>
            <a:off x="10035675" y="2075700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349226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9355000" y="1694025"/>
            <a:ext cx="23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Total Customers for UK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9471200" y="2647125"/>
            <a:ext cx="23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Customer Segmentation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9618375" y="3105000"/>
            <a:ext cx="1843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D700"/>
                </a:solidFill>
              </a:rPr>
              <a:t>Gold</a:t>
            </a:r>
            <a:r>
              <a:rPr lang="en-US">
                <a:solidFill>
                  <a:schemeClr val="lt1"/>
                </a:solidFill>
              </a:rPr>
              <a:t>        </a:t>
            </a:r>
            <a:r>
              <a:rPr lang="en-US">
                <a:solidFill>
                  <a:schemeClr val="lt1"/>
                </a:solidFill>
              </a:rPr>
              <a:t>108260</a:t>
            </a: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0C0C0"/>
                </a:solidFill>
              </a:rPr>
              <a:t>Silver</a:t>
            </a:r>
            <a:r>
              <a:rPr lang="en-US">
                <a:solidFill>
                  <a:schemeClr val="lt1"/>
                </a:solidFill>
              </a:rPr>
              <a:t>       164136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8970"/>
                </a:solidFill>
              </a:rPr>
              <a:t>Bronze</a:t>
            </a:r>
            <a:r>
              <a:rPr lang="en-US">
                <a:solidFill>
                  <a:schemeClr val="lt1"/>
                </a:solidFill>
              </a:rPr>
              <a:t>     76830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7725975" y="2431525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%31</a:t>
            </a:r>
            <a:endParaRPr/>
          </a:p>
        </p:txBody>
      </p:sp>
      <p:sp>
        <p:nvSpPr>
          <p:cNvPr id="407" name="Google Shape;407;p48"/>
          <p:cNvSpPr txBox="1"/>
          <p:nvPr/>
        </p:nvSpPr>
        <p:spPr>
          <a:xfrm>
            <a:off x="6777150" y="2431525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%35</a:t>
            </a:r>
            <a:endParaRPr/>
          </a:p>
        </p:txBody>
      </p:sp>
      <p:sp>
        <p:nvSpPr>
          <p:cNvPr id="408" name="Google Shape;408;p48"/>
          <p:cNvSpPr txBox="1"/>
          <p:nvPr/>
        </p:nvSpPr>
        <p:spPr>
          <a:xfrm>
            <a:off x="3518625" y="2475888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%34</a:t>
            </a:r>
            <a:endParaRPr/>
          </a:p>
        </p:txBody>
      </p:sp>
      <p:pic>
        <p:nvPicPr>
          <p:cNvPr id="409" name="Google Shape;409;p48"/>
          <p:cNvPicPr preferRelativeResize="0"/>
          <p:nvPr/>
        </p:nvPicPr>
        <p:blipFill rotWithShape="1">
          <a:blip r:embed="rId3">
            <a:alphaModFix/>
          </a:blip>
          <a:srcRect b="699" l="0" r="0" t="-700"/>
          <a:stretch/>
        </p:blipFill>
        <p:spPr>
          <a:xfrm>
            <a:off x="514225" y="1638517"/>
            <a:ext cx="809625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8"/>
          <p:cNvSpPr txBox="1"/>
          <p:nvPr/>
        </p:nvSpPr>
        <p:spPr>
          <a:xfrm>
            <a:off x="3584675" y="2591725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47%</a:t>
            </a:r>
            <a:endParaRPr/>
          </a:p>
        </p:txBody>
      </p:sp>
      <p:sp>
        <p:nvSpPr>
          <p:cNvPr id="411" name="Google Shape;411;p48"/>
          <p:cNvSpPr txBox="1"/>
          <p:nvPr/>
        </p:nvSpPr>
        <p:spPr>
          <a:xfrm>
            <a:off x="6843150" y="2591725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31%</a:t>
            </a:r>
            <a:endParaRPr/>
          </a:p>
        </p:txBody>
      </p:sp>
      <p:sp>
        <p:nvSpPr>
          <p:cNvPr id="412" name="Google Shape;412;p48"/>
          <p:cNvSpPr txBox="1"/>
          <p:nvPr/>
        </p:nvSpPr>
        <p:spPr>
          <a:xfrm>
            <a:off x="7791975" y="2591725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22%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/>
        </p:nvSpPr>
        <p:spPr>
          <a:xfrm>
            <a:off x="2705196" y="250746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700" y="1818346"/>
            <a:ext cx="5873225" cy="4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/>
        </p:nvSpPr>
        <p:spPr>
          <a:xfrm>
            <a:off x="2705196" y="250746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975" y="1329975"/>
            <a:ext cx="7753675" cy="51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8425" y="2441425"/>
            <a:ext cx="12096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/>
        </p:nvSpPr>
        <p:spPr>
          <a:xfrm>
            <a:off x="2705196" y="250746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850" y="1963675"/>
            <a:ext cx="3700375" cy="29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500" y="1429904"/>
            <a:ext cx="5027675" cy="50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1"/>
          <p:cNvSpPr txBox="1"/>
          <p:nvPr/>
        </p:nvSpPr>
        <p:spPr>
          <a:xfrm>
            <a:off x="8721775" y="1465700"/>
            <a:ext cx="29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After log transform for frequency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/>
        </p:nvSpPr>
        <p:spPr>
          <a:xfrm>
            <a:off x="2705196" y="250746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25" y="1696452"/>
            <a:ext cx="6999475" cy="41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2705196" y="250746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775" y="1389877"/>
            <a:ext cx="6995126" cy="44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/>
        </p:nvSpPr>
        <p:spPr>
          <a:xfrm>
            <a:off x="2705196" y="250746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875" y="1389852"/>
            <a:ext cx="6759875" cy="47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943372" y="700291"/>
            <a:ext cx="621847" cy="1013121"/>
          </a:xfrm>
          <a:custGeom>
            <a:rect b="b" l="l" r="r" t="t"/>
            <a:pathLst>
              <a:path extrusionOk="0" h="2202877" w="1352112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943372" y="2210714"/>
            <a:ext cx="621847" cy="1013121"/>
          </a:xfrm>
          <a:custGeom>
            <a:rect b="b" l="l" r="r" t="t"/>
            <a:pathLst>
              <a:path extrusionOk="0" h="2202877" w="1352112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943372" y="3721137"/>
            <a:ext cx="621847" cy="1013121"/>
          </a:xfrm>
          <a:custGeom>
            <a:rect b="b" l="l" r="r" t="t"/>
            <a:pathLst>
              <a:path extrusionOk="0" h="2202877" w="1352112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943372" y="5231560"/>
            <a:ext cx="621847" cy="1013121"/>
          </a:xfrm>
          <a:custGeom>
            <a:rect b="b" l="l" r="r" t="t"/>
            <a:pathLst>
              <a:path extrusionOk="0" h="2202877" w="1352112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7987350" y="263975"/>
            <a:ext cx="339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8"/>
          <p:cNvGrpSpPr/>
          <p:nvPr/>
        </p:nvGrpSpPr>
        <p:grpSpPr>
          <a:xfrm>
            <a:off x="885927" y="770311"/>
            <a:ext cx="5897951" cy="5532993"/>
            <a:chOff x="885927" y="993497"/>
            <a:chExt cx="5897951" cy="5532993"/>
          </a:xfrm>
        </p:grpSpPr>
        <p:grpSp>
          <p:nvGrpSpPr>
            <p:cNvPr id="124" name="Google Shape;124;p28"/>
            <p:cNvGrpSpPr/>
            <p:nvPr/>
          </p:nvGrpSpPr>
          <p:grpSpPr>
            <a:xfrm>
              <a:off x="885927" y="993497"/>
              <a:ext cx="5897951" cy="583356"/>
              <a:chOff x="4330540" y="2116846"/>
              <a:chExt cx="5897951" cy="583356"/>
            </a:xfrm>
          </p:grpSpPr>
          <p:sp>
            <p:nvSpPr>
              <p:cNvPr id="125" name="Google Shape;125;p28"/>
              <p:cNvSpPr txBox="1"/>
              <p:nvPr/>
            </p:nvSpPr>
            <p:spPr>
              <a:xfrm>
                <a:off x="4330540" y="2116846"/>
                <a:ext cx="736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b="1" i="0" sz="2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8"/>
              <p:cNvSpPr txBox="1"/>
              <p:nvPr/>
            </p:nvSpPr>
            <p:spPr>
              <a:xfrm>
                <a:off x="5419791" y="2192302"/>
                <a:ext cx="4808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Data Cleaning &amp; EDA</a:t>
                </a:r>
                <a:endParaRPr b="1" i="0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28"/>
            <p:cNvGrpSpPr/>
            <p:nvPr/>
          </p:nvGrpSpPr>
          <p:grpSpPr>
            <a:xfrm>
              <a:off x="885927" y="2509476"/>
              <a:ext cx="5897951" cy="583356"/>
              <a:chOff x="4338560" y="2116846"/>
              <a:chExt cx="5897951" cy="583356"/>
            </a:xfrm>
          </p:grpSpPr>
          <p:sp>
            <p:nvSpPr>
              <p:cNvPr id="128" name="Google Shape;128;p28"/>
              <p:cNvSpPr txBox="1"/>
              <p:nvPr/>
            </p:nvSpPr>
            <p:spPr>
              <a:xfrm>
                <a:off x="4338560" y="2116846"/>
                <a:ext cx="736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b="1" i="0" sz="2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8"/>
              <p:cNvSpPr txBox="1"/>
              <p:nvPr/>
            </p:nvSpPr>
            <p:spPr>
              <a:xfrm>
                <a:off x="5427811" y="2192302"/>
                <a:ext cx="4808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RFM Analysis</a:t>
                </a:r>
                <a:endParaRPr b="1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28"/>
            <p:cNvGrpSpPr/>
            <p:nvPr/>
          </p:nvGrpSpPr>
          <p:grpSpPr>
            <a:xfrm>
              <a:off x="885927" y="4025455"/>
              <a:ext cx="5897951" cy="583356"/>
              <a:chOff x="4346580" y="2116846"/>
              <a:chExt cx="5897951" cy="583356"/>
            </a:xfrm>
          </p:grpSpPr>
          <p:sp>
            <p:nvSpPr>
              <p:cNvPr id="131" name="Google Shape;131;p28"/>
              <p:cNvSpPr txBox="1"/>
              <p:nvPr/>
            </p:nvSpPr>
            <p:spPr>
              <a:xfrm>
                <a:off x="4346580" y="2116846"/>
                <a:ext cx="736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b="1" i="0" sz="2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8"/>
              <p:cNvSpPr txBox="1"/>
              <p:nvPr/>
            </p:nvSpPr>
            <p:spPr>
              <a:xfrm>
                <a:off x="5435831" y="2192302"/>
                <a:ext cx="4808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K-Means Clustering</a:t>
                </a:r>
                <a:endParaRPr b="1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28"/>
            <p:cNvGrpSpPr/>
            <p:nvPr/>
          </p:nvGrpSpPr>
          <p:grpSpPr>
            <a:xfrm>
              <a:off x="885927" y="5540690"/>
              <a:ext cx="5897951" cy="985800"/>
              <a:chOff x="4354600" y="2116102"/>
              <a:chExt cx="5897951" cy="985800"/>
            </a:xfrm>
          </p:grpSpPr>
          <p:sp>
            <p:nvSpPr>
              <p:cNvPr id="134" name="Google Shape;134;p28"/>
              <p:cNvSpPr txBox="1"/>
              <p:nvPr/>
            </p:nvSpPr>
            <p:spPr>
              <a:xfrm>
                <a:off x="4354600" y="2116846"/>
                <a:ext cx="736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b="1" i="0" sz="2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8"/>
              <p:cNvSpPr txBox="1"/>
              <p:nvPr/>
            </p:nvSpPr>
            <p:spPr>
              <a:xfrm>
                <a:off x="5443851" y="2116102"/>
                <a:ext cx="4808700" cy="9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Cohort &amp; Conduct Cohort Analysis</a:t>
                </a:r>
                <a:endParaRPr b="1" sz="2700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/>
        </p:nvSpPr>
        <p:spPr>
          <a:xfrm>
            <a:off x="336446" y="300871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100" y="1376671"/>
            <a:ext cx="767715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25" y="1518550"/>
            <a:ext cx="8673901" cy="4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6"/>
          <p:cNvSpPr txBox="1"/>
          <p:nvPr/>
        </p:nvSpPr>
        <p:spPr>
          <a:xfrm>
            <a:off x="336446" y="300871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77" y="1419025"/>
            <a:ext cx="9554251" cy="46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7"/>
          <p:cNvSpPr txBox="1"/>
          <p:nvPr/>
        </p:nvSpPr>
        <p:spPr>
          <a:xfrm>
            <a:off x="336446" y="300871"/>
            <a:ext cx="30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/>
          <p:nvPr/>
        </p:nvSpPr>
        <p:spPr>
          <a:xfrm>
            <a:off x="5705272" y="3743075"/>
            <a:ext cx="545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NOTEBOOK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400"/>
              <a:t>FEEDBACKS</a:t>
            </a:r>
            <a:endParaRPr sz="4200"/>
          </a:p>
        </p:txBody>
      </p:sp>
      <p:sp>
        <p:nvSpPr>
          <p:cNvPr id="487" name="Google Shape;487;p59"/>
          <p:cNvSpPr/>
          <p:nvPr/>
        </p:nvSpPr>
        <p:spPr>
          <a:xfrm>
            <a:off x="-14032" y="1882020"/>
            <a:ext cx="4727762" cy="2656337"/>
          </a:xfrm>
          <a:custGeom>
            <a:rect b="b" l="l" r="r" t="t"/>
            <a:pathLst>
              <a:path extrusionOk="0" h="5325757" w="9478806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9"/>
          <p:cNvSpPr/>
          <p:nvPr/>
        </p:nvSpPr>
        <p:spPr>
          <a:xfrm>
            <a:off x="4708795" y="1882020"/>
            <a:ext cx="3466610" cy="2651418"/>
          </a:xfrm>
          <a:custGeom>
            <a:rect b="b" l="l" r="r" t="t"/>
            <a:pathLst>
              <a:path extrusionOk="0" h="5315896" w="6950292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9"/>
          <p:cNvSpPr/>
          <p:nvPr/>
        </p:nvSpPr>
        <p:spPr>
          <a:xfrm>
            <a:off x="8116210" y="1882022"/>
            <a:ext cx="4075790" cy="2653311"/>
          </a:xfrm>
          <a:custGeom>
            <a:rect b="b" l="l" r="r" t="t"/>
            <a:pathLst>
              <a:path extrusionOk="0" h="5319689" w="8171655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59"/>
          <p:cNvGrpSpPr/>
          <p:nvPr/>
        </p:nvGrpSpPr>
        <p:grpSpPr>
          <a:xfrm>
            <a:off x="2376292" y="2232386"/>
            <a:ext cx="811469" cy="1500829"/>
            <a:chOff x="1599810" y="2276872"/>
            <a:chExt cx="811469" cy="1500828"/>
          </a:xfrm>
        </p:grpSpPr>
        <p:sp>
          <p:nvSpPr>
            <p:cNvPr id="491" name="Google Shape;491;p59"/>
            <p:cNvSpPr/>
            <p:nvPr/>
          </p:nvSpPr>
          <p:spPr>
            <a:xfrm>
              <a:off x="1599810" y="2276872"/>
              <a:ext cx="811469" cy="1058995"/>
            </a:xfrm>
            <a:custGeom>
              <a:rect b="b" l="l" r="r" t="t"/>
              <a:pathLst>
                <a:path extrusionOk="0" h="1471576" w="1127615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59"/>
          <p:cNvGrpSpPr/>
          <p:nvPr/>
        </p:nvGrpSpPr>
        <p:grpSpPr>
          <a:xfrm>
            <a:off x="5831312" y="2165012"/>
            <a:ext cx="350597" cy="1572101"/>
            <a:chOff x="7308304" y="2483962"/>
            <a:chExt cx="350596" cy="1572100"/>
          </a:xfrm>
        </p:grpSpPr>
        <p:sp>
          <p:nvSpPr>
            <p:cNvPr id="494" name="Google Shape;494;p59"/>
            <p:cNvSpPr/>
            <p:nvPr/>
          </p:nvSpPr>
          <p:spPr>
            <a:xfrm rot="10800000">
              <a:off x="7308304" y="2636912"/>
              <a:ext cx="350596" cy="987838"/>
            </a:xfrm>
            <a:prstGeom prst="trapezoid">
              <a:avLst>
                <a:gd fmla="val 1950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9"/>
            <p:cNvSpPr/>
            <p:nvPr/>
          </p:nvSpPr>
          <p:spPr>
            <a:xfrm>
              <a:off x="7309104" y="2483962"/>
              <a:ext cx="349796" cy="3058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9"/>
            <p:cNvSpPr/>
            <p:nvPr/>
          </p:nvSpPr>
          <p:spPr>
            <a:xfrm>
              <a:off x="7330652" y="3750163"/>
              <a:ext cx="305899" cy="3058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59"/>
          <p:cNvGrpSpPr/>
          <p:nvPr/>
        </p:nvGrpSpPr>
        <p:grpSpPr>
          <a:xfrm>
            <a:off x="8747682" y="2165014"/>
            <a:ext cx="1305367" cy="1645546"/>
            <a:chOff x="6804248" y="2144238"/>
            <a:chExt cx="1305367" cy="1645545"/>
          </a:xfrm>
        </p:grpSpPr>
        <p:sp>
          <p:nvSpPr>
            <p:cNvPr id="498" name="Google Shape;498;p59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9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9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9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9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9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9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59"/>
          <p:cNvSpPr/>
          <p:nvPr/>
        </p:nvSpPr>
        <p:spPr>
          <a:xfrm>
            <a:off x="2671992" y="4181456"/>
            <a:ext cx="634245" cy="634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9"/>
          <p:cNvSpPr/>
          <p:nvPr/>
        </p:nvSpPr>
        <p:spPr>
          <a:xfrm>
            <a:off x="6026702" y="4167312"/>
            <a:ext cx="634245" cy="6342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9"/>
          <p:cNvSpPr/>
          <p:nvPr/>
        </p:nvSpPr>
        <p:spPr>
          <a:xfrm>
            <a:off x="9386664" y="4226592"/>
            <a:ext cx="634245" cy="6342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9"/>
          <p:cNvSpPr/>
          <p:nvPr/>
        </p:nvSpPr>
        <p:spPr>
          <a:xfrm rot="8369018">
            <a:off x="9478848" y="4343842"/>
            <a:ext cx="395018" cy="398781"/>
          </a:xfrm>
          <a:custGeom>
            <a:rect b="b" l="l" r="r" t="t"/>
            <a:pathLst>
              <a:path extrusionOk="0" h="4453092" w="4411086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9"/>
          <p:cNvSpPr/>
          <p:nvPr/>
        </p:nvSpPr>
        <p:spPr>
          <a:xfrm rot="10800000">
            <a:off x="2799456" y="4330667"/>
            <a:ext cx="379318" cy="398781"/>
          </a:xfrm>
          <a:custGeom>
            <a:rect b="b" l="l" r="r" t="t"/>
            <a:pathLst>
              <a:path extrusionOk="0" h="3941586" w="3749229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9"/>
          <p:cNvSpPr/>
          <p:nvPr/>
        </p:nvSpPr>
        <p:spPr>
          <a:xfrm>
            <a:off x="6198012" y="4314578"/>
            <a:ext cx="310789" cy="367997"/>
          </a:xfrm>
          <a:custGeom>
            <a:rect b="b" l="l" r="r" t="t"/>
            <a:pathLst>
              <a:path extrusionOk="0" h="3943576" w="3330520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60"/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9"/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141" name="Google Shape;141;p29"/>
            <p:cNvSpPr/>
            <p:nvPr/>
          </p:nvSpPr>
          <p:spPr>
            <a:xfrm>
              <a:off x="7794281" y="1756756"/>
              <a:ext cx="2699438" cy="684000"/>
            </a:xfrm>
            <a:custGeom>
              <a:rect b="b" l="l" r="r" t="t"/>
              <a:pathLst>
                <a:path extrusionOk="0" h="684000" w="2699438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7794000" y="2440756"/>
              <a:ext cx="2700000" cy="684000"/>
            </a:xfrm>
            <a:custGeom>
              <a:rect b="b" l="l" r="r" t="t"/>
              <a:pathLst>
                <a:path extrusionOk="0" h="684000" w="2700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7984931" y="1096324"/>
              <a:ext cx="2318138" cy="660432"/>
            </a:xfrm>
            <a:custGeom>
              <a:rect b="b" l="l" r="r" t="t"/>
              <a:pathLst>
                <a:path extrusionOk="0" h="660432" w="2318138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7978166" y="3124756"/>
              <a:ext cx="2331668" cy="671568"/>
            </a:xfrm>
            <a:custGeom>
              <a:rect b="b" l="l" r="r" t="t"/>
              <a:pathLst>
                <a:path extrusionOk="0" h="671568" w="23316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/>
              <a:t>Tools</a:t>
            </a:r>
            <a:r>
              <a:rPr lang="en-US"/>
              <a:t> </a:t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magnifying-glass-189254.png"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578045" y="1691950"/>
            <a:ext cx="4824536" cy="4741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8220550" y="2077160"/>
            <a:ext cx="34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</a:rPr>
              <a:t>JUPYTER NOTEBOOK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7839550" y="3435648"/>
            <a:ext cx="34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804827" y="2757633"/>
            <a:ext cx="34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</a:rPr>
              <a:t>COLAB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5939662" y="3453359"/>
            <a:ext cx="332100" cy="243530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/>
          <p:nvPr/>
        </p:nvSpPr>
        <p:spPr>
          <a:xfrm flipH="1">
            <a:off x="5898645" y="2035494"/>
            <a:ext cx="394151" cy="325150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5950193" y="4089000"/>
            <a:ext cx="332100" cy="31087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5897489" y="2728168"/>
            <a:ext cx="394340" cy="31177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812375" y="5722375"/>
            <a:ext cx="13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2137213" y="5827769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Scrapy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94338" y="5764394"/>
            <a:ext cx="11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494432" y="2451503"/>
            <a:ext cx="4973260" cy="3780312"/>
          </a:xfrm>
          <a:custGeom>
            <a:rect b="b" l="l" r="r" t="t"/>
            <a:pathLst>
              <a:path extrusionOk="0" h="5439298" w="7155770">
                <a:moveTo>
                  <a:pt x="1005" y="1973084"/>
                </a:moveTo>
                <a:cubicBezTo>
                  <a:pt x="20015" y="1383501"/>
                  <a:pt x="281394" y="797135"/>
                  <a:pt x="740251" y="427475"/>
                </a:cubicBezTo>
                <a:cubicBezTo>
                  <a:pt x="1113127" y="127054"/>
                  <a:pt x="1545006" y="-21950"/>
                  <a:pt x="2022873" y="2616"/>
                </a:cubicBezTo>
                <a:cubicBezTo>
                  <a:pt x="2749031" y="39903"/>
                  <a:pt x="3293138" y="377393"/>
                  <a:pt x="3624925" y="1033290"/>
                </a:cubicBezTo>
                <a:cubicBezTo>
                  <a:pt x="3672375" y="1127021"/>
                  <a:pt x="3701328" y="1230402"/>
                  <a:pt x="3735179" y="1330567"/>
                </a:cubicBezTo>
                <a:cubicBezTo>
                  <a:pt x="3744976" y="1359593"/>
                  <a:pt x="3746512" y="1393225"/>
                  <a:pt x="3744245" y="1424152"/>
                </a:cubicBezTo>
                <a:cubicBezTo>
                  <a:pt x="3738542" y="1503041"/>
                  <a:pt x="3771736" y="1560434"/>
                  <a:pt x="3833809" y="1604522"/>
                </a:cubicBezTo>
                <a:cubicBezTo>
                  <a:pt x="4027266" y="1741755"/>
                  <a:pt x="4320010" y="1897120"/>
                  <a:pt x="4431361" y="2115362"/>
                </a:cubicBezTo>
                <a:cubicBezTo>
                  <a:pt x="4547611" y="2343255"/>
                  <a:pt x="4272925" y="2362411"/>
                  <a:pt x="4263860" y="2552286"/>
                </a:cubicBezTo>
                <a:cubicBezTo>
                  <a:pt x="4258815" y="2657715"/>
                  <a:pt x="4518293" y="2841155"/>
                  <a:pt x="4362635" y="2928964"/>
                </a:cubicBezTo>
                <a:cubicBezTo>
                  <a:pt x="4377404" y="2944537"/>
                  <a:pt x="4392100" y="2960183"/>
                  <a:pt x="4406869" y="2975756"/>
                </a:cubicBezTo>
                <a:cubicBezTo>
                  <a:pt x="4421199" y="2922384"/>
                  <a:pt x="4465871" y="2876615"/>
                  <a:pt x="4520340" y="2867256"/>
                </a:cubicBezTo>
                <a:cubicBezTo>
                  <a:pt x="4552875" y="2861627"/>
                  <a:pt x="4586142" y="2868500"/>
                  <a:pt x="4618458" y="2875372"/>
                </a:cubicBezTo>
                <a:cubicBezTo>
                  <a:pt x="4659913" y="2884219"/>
                  <a:pt x="4702538" y="2893504"/>
                  <a:pt x="4737485" y="2917485"/>
                </a:cubicBezTo>
                <a:cubicBezTo>
                  <a:pt x="4770021" y="2939857"/>
                  <a:pt x="4793198" y="2973051"/>
                  <a:pt x="4815570" y="3005586"/>
                </a:cubicBezTo>
                <a:cubicBezTo>
                  <a:pt x="4999523" y="3272888"/>
                  <a:pt x="5181647" y="3541505"/>
                  <a:pt x="5361797" y="3811365"/>
                </a:cubicBezTo>
                <a:cubicBezTo>
                  <a:pt x="5316614" y="3833664"/>
                  <a:pt x="5268798" y="3788115"/>
                  <a:pt x="5238968" y="3747537"/>
                </a:cubicBezTo>
                <a:cubicBezTo>
                  <a:pt x="5050336" y="3491349"/>
                  <a:pt x="4861705" y="3235234"/>
                  <a:pt x="4673146" y="2979046"/>
                </a:cubicBezTo>
                <a:cubicBezTo>
                  <a:pt x="4876327" y="3272010"/>
                  <a:pt x="5079435" y="3564974"/>
                  <a:pt x="5282616" y="3857938"/>
                </a:cubicBezTo>
                <a:cubicBezTo>
                  <a:pt x="5290585" y="3869416"/>
                  <a:pt x="5299286" y="3881553"/>
                  <a:pt x="5312300" y="3886671"/>
                </a:cubicBezTo>
                <a:cubicBezTo>
                  <a:pt x="5328897" y="3893251"/>
                  <a:pt x="5347540" y="3886817"/>
                  <a:pt x="5364210" y="3880603"/>
                </a:cubicBezTo>
                <a:cubicBezTo>
                  <a:pt x="5594078" y="3795207"/>
                  <a:pt x="5838787" y="3749657"/>
                  <a:pt x="6084008" y="3746660"/>
                </a:cubicBezTo>
                <a:cubicBezTo>
                  <a:pt x="6148347" y="3745856"/>
                  <a:pt x="6213929" y="3748195"/>
                  <a:pt x="6274833" y="3769032"/>
                </a:cubicBezTo>
                <a:cubicBezTo>
                  <a:pt x="6419158" y="3818457"/>
                  <a:pt x="6538990" y="3920669"/>
                  <a:pt x="6656994" y="4013741"/>
                </a:cubicBezTo>
                <a:cubicBezTo>
                  <a:pt x="6765787" y="4099576"/>
                  <a:pt x="6914060" y="4170423"/>
                  <a:pt x="6999602" y="4280604"/>
                </a:cubicBezTo>
                <a:cubicBezTo>
                  <a:pt x="7080392" y="4384717"/>
                  <a:pt x="7092602" y="4524802"/>
                  <a:pt x="7101741" y="4656259"/>
                </a:cubicBezTo>
                <a:cubicBezTo>
                  <a:pt x="7119727" y="4916907"/>
                  <a:pt x="7137712" y="5177481"/>
                  <a:pt x="7155771" y="5438129"/>
                </a:cubicBezTo>
                <a:cubicBezTo>
                  <a:pt x="6719871" y="5438495"/>
                  <a:pt x="6283899" y="5438934"/>
                  <a:pt x="5847999" y="5439299"/>
                </a:cubicBezTo>
                <a:cubicBezTo>
                  <a:pt x="5831548" y="5439299"/>
                  <a:pt x="5814002" y="5439006"/>
                  <a:pt x="5800330" y="5429867"/>
                </a:cubicBezTo>
                <a:cubicBezTo>
                  <a:pt x="5787169" y="5421094"/>
                  <a:pt x="5780150" y="5405813"/>
                  <a:pt x="5773570" y="5391337"/>
                </a:cubicBezTo>
                <a:cubicBezTo>
                  <a:pt x="5672528" y="5169951"/>
                  <a:pt x="5523231" y="4970718"/>
                  <a:pt x="5339133" y="4811624"/>
                </a:cubicBezTo>
                <a:cubicBezTo>
                  <a:pt x="5309961" y="4786400"/>
                  <a:pt x="5279033" y="4761030"/>
                  <a:pt x="5262510" y="4726155"/>
                </a:cubicBezTo>
                <a:cubicBezTo>
                  <a:pt x="5246060" y="4691280"/>
                  <a:pt x="5249057" y="4643683"/>
                  <a:pt x="5280277" y="4621091"/>
                </a:cubicBezTo>
                <a:cubicBezTo>
                  <a:pt x="5241380" y="4609978"/>
                  <a:pt x="5201095" y="4598134"/>
                  <a:pt x="5170973" y="4571155"/>
                </a:cubicBezTo>
                <a:cubicBezTo>
                  <a:pt x="5140850" y="4544177"/>
                  <a:pt x="5124326" y="4497457"/>
                  <a:pt x="5144286" y="4462290"/>
                </a:cubicBezTo>
                <a:cubicBezTo>
                  <a:pt x="5151378" y="4449714"/>
                  <a:pt x="5162345" y="4439844"/>
                  <a:pt x="5171338" y="4428512"/>
                </a:cubicBezTo>
                <a:cubicBezTo>
                  <a:pt x="5237067" y="4345601"/>
                  <a:pt x="5181720" y="4225111"/>
                  <a:pt x="5125642" y="4135401"/>
                </a:cubicBezTo>
                <a:cubicBezTo>
                  <a:pt x="4896579" y="3769251"/>
                  <a:pt x="4667443" y="3403102"/>
                  <a:pt x="4438380" y="3036952"/>
                </a:cubicBezTo>
                <a:cubicBezTo>
                  <a:pt x="4438892" y="3037829"/>
                  <a:pt x="4384569" y="3217614"/>
                  <a:pt x="4391003" y="3254097"/>
                </a:cubicBezTo>
                <a:cubicBezTo>
                  <a:pt x="4410671" y="3365887"/>
                  <a:pt x="4514125" y="3437099"/>
                  <a:pt x="4553168" y="3542017"/>
                </a:cubicBezTo>
                <a:cubicBezTo>
                  <a:pt x="4636809" y="3766985"/>
                  <a:pt x="4558505" y="4006503"/>
                  <a:pt x="4311163" y="4045180"/>
                </a:cubicBezTo>
                <a:cubicBezTo>
                  <a:pt x="4146952" y="4070843"/>
                  <a:pt x="3982740" y="4096505"/>
                  <a:pt x="3818528" y="4122241"/>
                </a:cubicBezTo>
                <a:cubicBezTo>
                  <a:pt x="3720045" y="4137668"/>
                  <a:pt x="3648394" y="4181974"/>
                  <a:pt x="3622585" y="4285868"/>
                </a:cubicBezTo>
                <a:cubicBezTo>
                  <a:pt x="3603868" y="4361175"/>
                  <a:pt x="3615493" y="4440356"/>
                  <a:pt x="3627630" y="4516978"/>
                </a:cubicBezTo>
                <a:cubicBezTo>
                  <a:pt x="3653146" y="4678047"/>
                  <a:pt x="3640644" y="4836775"/>
                  <a:pt x="3614470" y="4997111"/>
                </a:cubicBezTo>
                <a:cubicBezTo>
                  <a:pt x="3590562" y="5143557"/>
                  <a:pt x="3575866" y="5291464"/>
                  <a:pt x="3557076" y="5438714"/>
                </a:cubicBezTo>
                <a:cubicBezTo>
                  <a:pt x="2755246" y="5438714"/>
                  <a:pt x="1953488" y="5438714"/>
                  <a:pt x="1151658" y="5438714"/>
                </a:cubicBezTo>
                <a:cubicBezTo>
                  <a:pt x="1152901" y="5426723"/>
                  <a:pt x="1153193" y="5414587"/>
                  <a:pt x="1155533" y="5402816"/>
                </a:cubicBezTo>
                <a:cubicBezTo>
                  <a:pt x="1207955" y="5140048"/>
                  <a:pt x="1215193" y="4876109"/>
                  <a:pt x="1179148" y="4610636"/>
                </a:cubicBezTo>
                <a:cubicBezTo>
                  <a:pt x="1143469" y="4348014"/>
                  <a:pt x="1052955" y="4092631"/>
                  <a:pt x="893277" y="3879214"/>
                </a:cubicBezTo>
                <a:cubicBezTo>
                  <a:pt x="791650" y="3743370"/>
                  <a:pt x="667577" y="3626901"/>
                  <a:pt x="555495" y="3500050"/>
                </a:cubicBezTo>
                <a:cubicBezTo>
                  <a:pt x="440049" y="3369470"/>
                  <a:pt x="372054" y="3235454"/>
                  <a:pt x="293238" y="3083378"/>
                </a:cubicBezTo>
                <a:cubicBezTo>
                  <a:pt x="107604" y="2724979"/>
                  <a:pt x="-12301" y="2384418"/>
                  <a:pt x="1005" y="1973084"/>
                </a:cubicBezTo>
                <a:close/>
                <a:moveTo>
                  <a:pt x="5932591" y="4678631"/>
                </a:moveTo>
                <a:cubicBezTo>
                  <a:pt x="5975581" y="4723449"/>
                  <a:pt x="6016963" y="4767610"/>
                  <a:pt x="6059881" y="4810162"/>
                </a:cubicBezTo>
                <a:cubicBezTo>
                  <a:pt x="6065291" y="4815572"/>
                  <a:pt x="6080645" y="4816523"/>
                  <a:pt x="6088541" y="4813013"/>
                </a:cubicBezTo>
                <a:cubicBezTo>
                  <a:pt x="6143010" y="4789178"/>
                  <a:pt x="6197260" y="4764685"/>
                  <a:pt x="6250413" y="4738072"/>
                </a:cubicBezTo>
                <a:cubicBezTo>
                  <a:pt x="6273443" y="4726521"/>
                  <a:pt x="6293769" y="4709485"/>
                  <a:pt x="6321479" y="4690841"/>
                </a:cubicBezTo>
                <a:cubicBezTo>
                  <a:pt x="6305321" y="4683457"/>
                  <a:pt x="6296986" y="4676146"/>
                  <a:pt x="6288943" y="4676438"/>
                </a:cubicBezTo>
                <a:cubicBezTo>
                  <a:pt x="6200916" y="4679947"/>
                  <a:pt x="6122173" y="4649020"/>
                  <a:pt x="6044161" y="4613780"/>
                </a:cubicBezTo>
                <a:cubicBezTo>
                  <a:pt x="6036338" y="4610271"/>
                  <a:pt x="6022520" y="4611368"/>
                  <a:pt x="6015428" y="4616193"/>
                </a:cubicBezTo>
                <a:cubicBezTo>
                  <a:pt x="5988449" y="4634544"/>
                  <a:pt x="5963152" y="4655235"/>
                  <a:pt x="5932591" y="46786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4462881" y="1464074"/>
            <a:ext cx="2545025" cy="1805189"/>
          </a:xfrm>
          <a:custGeom>
            <a:rect b="b" l="l" r="r" t="t"/>
            <a:pathLst>
              <a:path extrusionOk="0" h="2594697" w="3658104">
                <a:moveTo>
                  <a:pt x="3658104" y="1440326"/>
                </a:moveTo>
                <a:cubicBezTo>
                  <a:pt x="3651817" y="1466208"/>
                  <a:pt x="3646698" y="1492383"/>
                  <a:pt x="3639022" y="1517826"/>
                </a:cubicBezTo>
                <a:cubicBezTo>
                  <a:pt x="3578923" y="1717498"/>
                  <a:pt x="3441837" y="1843106"/>
                  <a:pt x="3252108" y="1916804"/>
                </a:cubicBezTo>
                <a:cubicBezTo>
                  <a:pt x="3211531" y="1932596"/>
                  <a:pt x="3168978" y="1943344"/>
                  <a:pt x="3127596" y="1956358"/>
                </a:cubicBezTo>
                <a:cubicBezTo>
                  <a:pt x="3123136" y="1999275"/>
                  <a:pt x="3122698" y="2043582"/>
                  <a:pt x="3113339" y="2085841"/>
                </a:cubicBezTo>
                <a:cubicBezTo>
                  <a:pt x="3063038" y="2312711"/>
                  <a:pt x="2914472" y="2453746"/>
                  <a:pt x="2703029" y="2528175"/>
                </a:cubicBezTo>
                <a:cubicBezTo>
                  <a:pt x="2449473" y="2617446"/>
                  <a:pt x="2208932" y="2579866"/>
                  <a:pt x="1985352" y="2427937"/>
                </a:cubicBezTo>
                <a:cubicBezTo>
                  <a:pt x="1951793" y="2449798"/>
                  <a:pt x="1918088" y="2473632"/>
                  <a:pt x="1882628" y="2494397"/>
                </a:cubicBezTo>
                <a:cubicBezTo>
                  <a:pt x="1592297" y="2664311"/>
                  <a:pt x="1203116" y="2614083"/>
                  <a:pt x="976977" y="2376027"/>
                </a:cubicBezTo>
                <a:cubicBezTo>
                  <a:pt x="942907" y="2340201"/>
                  <a:pt x="914319" y="2298308"/>
                  <a:pt x="888145" y="2256121"/>
                </a:cubicBezTo>
                <a:cubicBezTo>
                  <a:pt x="873523" y="2232506"/>
                  <a:pt x="861532" y="2226803"/>
                  <a:pt x="833968" y="2231701"/>
                </a:cubicBezTo>
                <a:cubicBezTo>
                  <a:pt x="600665" y="2273083"/>
                  <a:pt x="387248" y="2227168"/>
                  <a:pt x="204100" y="2073046"/>
                </a:cubicBezTo>
                <a:cubicBezTo>
                  <a:pt x="-51942" y="1857582"/>
                  <a:pt x="-68466" y="1511611"/>
                  <a:pt x="162352" y="1269388"/>
                </a:cubicBezTo>
                <a:cubicBezTo>
                  <a:pt x="167324" y="1264124"/>
                  <a:pt x="171930" y="1258567"/>
                  <a:pt x="177560" y="1252133"/>
                </a:cubicBezTo>
                <a:cubicBezTo>
                  <a:pt x="134643" y="1169662"/>
                  <a:pt x="107517" y="1083169"/>
                  <a:pt x="110369" y="989511"/>
                </a:cubicBezTo>
                <a:cubicBezTo>
                  <a:pt x="117168" y="765566"/>
                  <a:pt x="233491" y="610128"/>
                  <a:pt x="421099" y="502433"/>
                </a:cubicBezTo>
                <a:cubicBezTo>
                  <a:pt x="556066" y="425006"/>
                  <a:pt x="703681" y="399709"/>
                  <a:pt x="858023" y="411114"/>
                </a:cubicBezTo>
                <a:cubicBezTo>
                  <a:pt x="874546" y="412357"/>
                  <a:pt x="886390" y="413600"/>
                  <a:pt x="895383" y="393494"/>
                </a:cubicBezTo>
                <a:cubicBezTo>
                  <a:pt x="998984" y="161872"/>
                  <a:pt x="1187543" y="47085"/>
                  <a:pt x="1430059" y="7311"/>
                </a:cubicBezTo>
                <a:cubicBezTo>
                  <a:pt x="1439344" y="5776"/>
                  <a:pt x="1448337" y="2486"/>
                  <a:pt x="1457403" y="0"/>
                </a:cubicBezTo>
                <a:cubicBezTo>
                  <a:pt x="1510995" y="0"/>
                  <a:pt x="1564660" y="0"/>
                  <a:pt x="1618252" y="0"/>
                </a:cubicBezTo>
                <a:cubicBezTo>
                  <a:pt x="1627391" y="2413"/>
                  <a:pt x="1636383" y="5703"/>
                  <a:pt x="1645669" y="7092"/>
                </a:cubicBezTo>
                <a:cubicBezTo>
                  <a:pt x="1820409" y="32901"/>
                  <a:pt x="1971315" y="104698"/>
                  <a:pt x="2088587" y="239226"/>
                </a:cubicBezTo>
                <a:cubicBezTo>
                  <a:pt x="2104819" y="257870"/>
                  <a:pt x="2116590" y="254945"/>
                  <a:pt x="2135014" y="247122"/>
                </a:cubicBezTo>
                <a:cubicBezTo>
                  <a:pt x="2309535" y="172839"/>
                  <a:pt x="2488662" y="160922"/>
                  <a:pt x="2670786" y="213417"/>
                </a:cubicBezTo>
                <a:cubicBezTo>
                  <a:pt x="2956658" y="295815"/>
                  <a:pt x="3145290" y="531532"/>
                  <a:pt x="3140903" y="782821"/>
                </a:cubicBezTo>
                <a:cubicBezTo>
                  <a:pt x="3140757" y="792253"/>
                  <a:pt x="3154063" y="806363"/>
                  <a:pt x="3164299" y="810677"/>
                </a:cubicBezTo>
                <a:cubicBezTo>
                  <a:pt x="3193398" y="822887"/>
                  <a:pt x="3224910" y="829102"/>
                  <a:pt x="3254009" y="841165"/>
                </a:cubicBezTo>
                <a:cubicBezTo>
                  <a:pt x="3442494" y="919104"/>
                  <a:pt x="3581263" y="1044785"/>
                  <a:pt x="3639899" y="1246504"/>
                </a:cubicBezTo>
                <a:cubicBezTo>
                  <a:pt x="3646553" y="1269534"/>
                  <a:pt x="3651963" y="1292930"/>
                  <a:pt x="3657958" y="1316107"/>
                </a:cubicBezTo>
                <a:cubicBezTo>
                  <a:pt x="3658104" y="1357489"/>
                  <a:pt x="3658104" y="1398871"/>
                  <a:pt x="3658104" y="1440326"/>
                </a:cubicBezTo>
                <a:close/>
                <a:moveTo>
                  <a:pt x="2443039" y="2463104"/>
                </a:moveTo>
                <a:cubicBezTo>
                  <a:pt x="2594383" y="2459595"/>
                  <a:pt x="2734468" y="2420918"/>
                  <a:pt x="2853861" y="2324774"/>
                </a:cubicBezTo>
                <a:cubicBezTo>
                  <a:pt x="2981736" y="2221758"/>
                  <a:pt x="3051120" y="2092348"/>
                  <a:pt x="3023776" y="1922653"/>
                </a:cubicBezTo>
                <a:cubicBezTo>
                  <a:pt x="3016904" y="1880174"/>
                  <a:pt x="3036205" y="1856120"/>
                  <a:pt x="3079050" y="1849174"/>
                </a:cubicBezTo>
                <a:cubicBezTo>
                  <a:pt x="3188792" y="1831335"/>
                  <a:pt x="3290127" y="1793243"/>
                  <a:pt x="3379909" y="1726271"/>
                </a:cubicBezTo>
                <a:cubicBezTo>
                  <a:pt x="3593180" y="1567250"/>
                  <a:pt x="3626374" y="1304921"/>
                  <a:pt x="3456020" y="1106931"/>
                </a:cubicBezTo>
                <a:cubicBezTo>
                  <a:pt x="3364409" y="1000478"/>
                  <a:pt x="3244577" y="941330"/>
                  <a:pt x="3108441" y="913620"/>
                </a:cubicBezTo>
                <a:cubicBezTo>
                  <a:pt x="3045856" y="900899"/>
                  <a:pt x="3036278" y="885399"/>
                  <a:pt x="3042347" y="820694"/>
                </a:cubicBezTo>
                <a:cubicBezTo>
                  <a:pt x="3045929" y="782382"/>
                  <a:pt x="3047391" y="741951"/>
                  <a:pt x="3039422" y="704736"/>
                </a:cubicBezTo>
                <a:cubicBezTo>
                  <a:pt x="3003670" y="537746"/>
                  <a:pt x="2894731" y="428588"/>
                  <a:pt x="2745362" y="359716"/>
                </a:cubicBezTo>
                <a:cubicBezTo>
                  <a:pt x="2543716" y="266643"/>
                  <a:pt x="2340169" y="269421"/>
                  <a:pt x="2139109" y="365784"/>
                </a:cubicBezTo>
                <a:cubicBezTo>
                  <a:pt x="2087125" y="390716"/>
                  <a:pt x="2081057" y="388742"/>
                  <a:pt x="2044428" y="344289"/>
                </a:cubicBezTo>
                <a:cubicBezTo>
                  <a:pt x="2022055" y="317164"/>
                  <a:pt x="1998659" y="289893"/>
                  <a:pt x="1971680" y="267594"/>
                </a:cubicBezTo>
                <a:cubicBezTo>
                  <a:pt x="1799499" y="125462"/>
                  <a:pt x="1601436" y="82106"/>
                  <a:pt x="1386118" y="129337"/>
                </a:cubicBezTo>
                <a:cubicBezTo>
                  <a:pt x="1182205" y="174009"/>
                  <a:pt x="1028229" y="283825"/>
                  <a:pt x="960746" y="491831"/>
                </a:cubicBezTo>
                <a:cubicBezTo>
                  <a:pt x="950364" y="523855"/>
                  <a:pt x="928284" y="533286"/>
                  <a:pt x="895383" y="528607"/>
                </a:cubicBezTo>
                <a:cubicBezTo>
                  <a:pt x="717061" y="503310"/>
                  <a:pt x="550655" y="535845"/>
                  <a:pt x="402016" y="639739"/>
                </a:cubicBezTo>
                <a:cubicBezTo>
                  <a:pt x="215871" y="769880"/>
                  <a:pt x="131426" y="1000844"/>
                  <a:pt x="272753" y="1217551"/>
                </a:cubicBezTo>
                <a:cubicBezTo>
                  <a:pt x="302364" y="1262954"/>
                  <a:pt x="295783" y="1286862"/>
                  <a:pt x="250600" y="1327367"/>
                </a:cubicBezTo>
                <a:cubicBezTo>
                  <a:pt x="33746" y="1521847"/>
                  <a:pt x="39815" y="1808596"/>
                  <a:pt x="268366" y="1989917"/>
                </a:cubicBezTo>
                <a:cubicBezTo>
                  <a:pt x="440401" y="2126419"/>
                  <a:pt x="636856" y="2163780"/>
                  <a:pt x="850053" y="2115013"/>
                </a:cubicBezTo>
                <a:cubicBezTo>
                  <a:pt x="915051" y="2100171"/>
                  <a:pt x="918121" y="2102876"/>
                  <a:pt x="948902" y="2160709"/>
                </a:cubicBezTo>
                <a:cubicBezTo>
                  <a:pt x="971567" y="2203334"/>
                  <a:pt x="997156" y="2246032"/>
                  <a:pt x="1029326" y="2281565"/>
                </a:cubicBezTo>
                <a:cubicBezTo>
                  <a:pt x="1254149" y="2530076"/>
                  <a:pt x="1673671" y="2550694"/>
                  <a:pt x="1936878" y="2328211"/>
                </a:cubicBezTo>
                <a:cubicBezTo>
                  <a:pt x="1978040" y="2293409"/>
                  <a:pt x="1986302" y="2292751"/>
                  <a:pt x="2028050" y="2324848"/>
                </a:cubicBezTo>
                <a:cubicBezTo>
                  <a:pt x="2150515" y="2418944"/>
                  <a:pt x="2290452" y="2459741"/>
                  <a:pt x="2443039" y="24631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3430795" y="2067644"/>
            <a:ext cx="974620" cy="666881"/>
          </a:xfrm>
          <a:custGeom>
            <a:rect b="b" l="l" r="r" t="t"/>
            <a:pathLst>
              <a:path extrusionOk="0" h="958544" w="1400875">
                <a:moveTo>
                  <a:pt x="1269220" y="632077"/>
                </a:moveTo>
                <a:cubicBezTo>
                  <a:pt x="1285524" y="779838"/>
                  <a:pt x="1205393" y="881758"/>
                  <a:pt x="1057046" y="894041"/>
                </a:cubicBezTo>
                <a:cubicBezTo>
                  <a:pt x="1007476" y="898135"/>
                  <a:pt x="956443" y="884244"/>
                  <a:pt x="905995" y="880149"/>
                </a:cubicBezTo>
                <a:cubicBezTo>
                  <a:pt x="893492" y="879126"/>
                  <a:pt x="876969" y="879857"/>
                  <a:pt x="868342" y="887022"/>
                </a:cubicBezTo>
                <a:cubicBezTo>
                  <a:pt x="753262" y="982142"/>
                  <a:pt x="585321" y="983092"/>
                  <a:pt x="468048" y="885633"/>
                </a:cubicBezTo>
                <a:cubicBezTo>
                  <a:pt x="447723" y="868744"/>
                  <a:pt x="431419" y="866916"/>
                  <a:pt x="406560" y="872107"/>
                </a:cubicBezTo>
                <a:cubicBezTo>
                  <a:pt x="281464" y="898281"/>
                  <a:pt x="171575" y="868670"/>
                  <a:pt x="86179" y="770699"/>
                </a:cubicBezTo>
                <a:cubicBezTo>
                  <a:pt x="34195" y="711039"/>
                  <a:pt x="23814" y="640924"/>
                  <a:pt x="48379" y="565252"/>
                </a:cubicBezTo>
                <a:cubicBezTo>
                  <a:pt x="51889" y="554431"/>
                  <a:pt x="52766" y="537469"/>
                  <a:pt x="46698" y="529719"/>
                </a:cubicBezTo>
                <a:cubicBezTo>
                  <a:pt x="-51786" y="404403"/>
                  <a:pt x="9849" y="228712"/>
                  <a:pt x="190657" y="193399"/>
                </a:cubicBezTo>
                <a:cubicBezTo>
                  <a:pt x="219318" y="187769"/>
                  <a:pt x="232186" y="176802"/>
                  <a:pt x="242348" y="148654"/>
                </a:cubicBezTo>
                <a:cubicBezTo>
                  <a:pt x="275834" y="55654"/>
                  <a:pt x="352164" y="15880"/>
                  <a:pt x="444213" y="3232"/>
                </a:cubicBezTo>
                <a:cubicBezTo>
                  <a:pt x="518642" y="-7004"/>
                  <a:pt x="590147" y="7034"/>
                  <a:pt x="654925" y="45930"/>
                </a:cubicBezTo>
                <a:cubicBezTo>
                  <a:pt x="673496" y="57043"/>
                  <a:pt x="686510" y="54484"/>
                  <a:pt x="704276" y="45637"/>
                </a:cubicBezTo>
                <a:cubicBezTo>
                  <a:pt x="823670" y="-13877"/>
                  <a:pt x="970627" y="8350"/>
                  <a:pt x="1067429" y="99229"/>
                </a:cubicBezTo>
                <a:cubicBezTo>
                  <a:pt x="1074520" y="105882"/>
                  <a:pt x="1081320" y="112901"/>
                  <a:pt x="1087608" y="120286"/>
                </a:cubicBezTo>
                <a:cubicBezTo>
                  <a:pt x="1145440" y="187988"/>
                  <a:pt x="1145659" y="187477"/>
                  <a:pt x="1231348" y="222132"/>
                </a:cubicBezTo>
                <a:cubicBezTo>
                  <a:pt x="1307970" y="253132"/>
                  <a:pt x="1367776" y="301972"/>
                  <a:pt x="1392196" y="384735"/>
                </a:cubicBezTo>
                <a:cubicBezTo>
                  <a:pt x="1415666" y="464356"/>
                  <a:pt x="1390880" y="542733"/>
                  <a:pt x="1325810" y="593839"/>
                </a:cubicBezTo>
                <a:cubicBezTo>
                  <a:pt x="1307751" y="607876"/>
                  <a:pt x="1287791" y="619574"/>
                  <a:pt x="1269220" y="632077"/>
                </a:cubicBezTo>
                <a:close/>
                <a:moveTo>
                  <a:pt x="1009596" y="827946"/>
                </a:moveTo>
                <a:cubicBezTo>
                  <a:pt x="1063627" y="823706"/>
                  <a:pt x="1112758" y="811789"/>
                  <a:pt x="1154871" y="779546"/>
                </a:cubicBezTo>
                <a:cubicBezTo>
                  <a:pt x="1195157" y="748692"/>
                  <a:pt x="1218772" y="708480"/>
                  <a:pt x="1206855" y="655839"/>
                </a:cubicBezTo>
                <a:cubicBezTo>
                  <a:pt x="1190770" y="584992"/>
                  <a:pt x="1189893" y="585211"/>
                  <a:pt x="1254379" y="552530"/>
                </a:cubicBezTo>
                <a:cubicBezTo>
                  <a:pt x="1355274" y="501351"/>
                  <a:pt x="1366022" y="401040"/>
                  <a:pt x="1277994" y="329901"/>
                </a:cubicBezTo>
                <a:cubicBezTo>
                  <a:pt x="1233029" y="293564"/>
                  <a:pt x="1180315" y="275724"/>
                  <a:pt x="1123360" y="271995"/>
                </a:cubicBezTo>
                <a:cubicBezTo>
                  <a:pt x="1095065" y="270167"/>
                  <a:pt x="1084098" y="257373"/>
                  <a:pt x="1072327" y="231929"/>
                </a:cubicBezTo>
                <a:cubicBezTo>
                  <a:pt x="1056608" y="197932"/>
                  <a:pt x="1035112" y="162326"/>
                  <a:pt x="1006452" y="139368"/>
                </a:cubicBezTo>
                <a:cubicBezTo>
                  <a:pt x="923030" y="72689"/>
                  <a:pt x="803052" y="69911"/>
                  <a:pt x="712611" y="127231"/>
                </a:cubicBezTo>
                <a:cubicBezTo>
                  <a:pt x="688484" y="142512"/>
                  <a:pt x="669986" y="142366"/>
                  <a:pt x="646882" y="125038"/>
                </a:cubicBezTo>
                <a:cubicBezTo>
                  <a:pt x="591901" y="83949"/>
                  <a:pt x="528512" y="69911"/>
                  <a:pt x="460737" y="75833"/>
                </a:cubicBezTo>
                <a:cubicBezTo>
                  <a:pt x="380751" y="82779"/>
                  <a:pt x="305299" y="129059"/>
                  <a:pt x="299376" y="190328"/>
                </a:cubicBezTo>
                <a:cubicBezTo>
                  <a:pt x="293308" y="253205"/>
                  <a:pt x="261211" y="260955"/>
                  <a:pt x="210398" y="267023"/>
                </a:cubicBezTo>
                <a:cubicBezTo>
                  <a:pt x="149129" y="274335"/>
                  <a:pt x="95756" y="302995"/>
                  <a:pt x="71410" y="365214"/>
                </a:cubicBezTo>
                <a:cubicBezTo>
                  <a:pt x="48087" y="424728"/>
                  <a:pt x="79233" y="468230"/>
                  <a:pt x="119299" y="507419"/>
                </a:cubicBezTo>
                <a:cubicBezTo>
                  <a:pt x="142841" y="530450"/>
                  <a:pt x="133775" y="553042"/>
                  <a:pt x="120469" y="576730"/>
                </a:cubicBezTo>
                <a:cubicBezTo>
                  <a:pt x="86837" y="636683"/>
                  <a:pt x="92832" y="686985"/>
                  <a:pt x="143353" y="734069"/>
                </a:cubicBezTo>
                <a:cubicBezTo>
                  <a:pt x="219025" y="804477"/>
                  <a:pt x="308296" y="824803"/>
                  <a:pt x="406779" y="793510"/>
                </a:cubicBezTo>
                <a:cubicBezTo>
                  <a:pt x="440338" y="782836"/>
                  <a:pt x="463223" y="782397"/>
                  <a:pt x="489982" y="811569"/>
                </a:cubicBezTo>
                <a:cubicBezTo>
                  <a:pt x="576036" y="905446"/>
                  <a:pt x="761816" y="907128"/>
                  <a:pt x="835075" y="815810"/>
                </a:cubicBezTo>
                <a:cubicBezTo>
                  <a:pt x="854816" y="791171"/>
                  <a:pt x="875361" y="788392"/>
                  <a:pt x="905044" y="800310"/>
                </a:cubicBezTo>
                <a:cubicBezTo>
                  <a:pt x="938238" y="813543"/>
                  <a:pt x="974575" y="819027"/>
                  <a:pt x="1009596" y="8279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2853303" y="2477404"/>
            <a:ext cx="558912" cy="486189"/>
          </a:xfrm>
          <a:custGeom>
            <a:rect b="b" l="l" r="r" t="t"/>
            <a:pathLst>
              <a:path extrusionOk="0" h="698826" w="803355">
                <a:moveTo>
                  <a:pt x="803355" y="398362"/>
                </a:moveTo>
                <a:cubicBezTo>
                  <a:pt x="799699" y="459630"/>
                  <a:pt x="767530" y="508470"/>
                  <a:pt x="709112" y="542614"/>
                </a:cubicBezTo>
                <a:cubicBezTo>
                  <a:pt x="694344" y="551241"/>
                  <a:pt x="678990" y="566522"/>
                  <a:pt x="673360" y="582094"/>
                </a:cubicBezTo>
                <a:cubicBezTo>
                  <a:pt x="634976" y="688767"/>
                  <a:pt x="531813" y="728686"/>
                  <a:pt x="430991" y="675167"/>
                </a:cubicBezTo>
                <a:cubicBezTo>
                  <a:pt x="420462" y="669611"/>
                  <a:pt x="403427" y="668587"/>
                  <a:pt x="392314" y="672974"/>
                </a:cubicBezTo>
                <a:cubicBezTo>
                  <a:pt x="310281" y="704998"/>
                  <a:pt x="238484" y="683210"/>
                  <a:pt x="187378" y="611047"/>
                </a:cubicBezTo>
                <a:cubicBezTo>
                  <a:pt x="179701" y="600153"/>
                  <a:pt x="164347" y="590283"/>
                  <a:pt x="151260" y="588309"/>
                </a:cubicBezTo>
                <a:cubicBezTo>
                  <a:pt x="25506" y="569958"/>
                  <a:pt x="-37298" y="444057"/>
                  <a:pt x="23312" y="332048"/>
                </a:cubicBezTo>
                <a:cubicBezTo>
                  <a:pt x="32232" y="315598"/>
                  <a:pt x="36911" y="293956"/>
                  <a:pt x="35595" y="275239"/>
                </a:cubicBezTo>
                <a:cubicBezTo>
                  <a:pt x="28942" y="181216"/>
                  <a:pt x="90869" y="102400"/>
                  <a:pt x="184527" y="91214"/>
                </a:cubicBezTo>
                <a:cubicBezTo>
                  <a:pt x="206168" y="88655"/>
                  <a:pt x="221375" y="82879"/>
                  <a:pt x="235779" y="64162"/>
                </a:cubicBezTo>
                <a:cubicBezTo>
                  <a:pt x="296097" y="-14727"/>
                  <a:pt x="399844" y="-21673"/>
                  <a:pt x="472446" y="47785"/>
                </a:cubicBezTo>
                <a:cubicBezTo>
                  <a:pt x="488092" y="62773"/>
                  <a:pt x="501618" y="67379"/>
                  <a:pt x="523113" y="64674"/>
                </a:cubicBezTo>
                <a:cubicBezTo>
                  <a:pt x="615674" y="53122"/>
                  <a:pt x="694417" y="114171"/>
                  <a:pt x="706261" y="207098"/>
                </a:cubicBezTo>
                <a:cubicBezTo>
                  <a:pt x="709039" y="228739"/>
                  <a:pt x="717520" y="241169"/>
                  <a:pt x="734263" y="253598"/>
                </a:cubicBezTo>
                <a:cubicBezTo>
                  <a:pt x="780105" y="287668"/>
                  <a:pt x="802990" y="334461"/>
                  <a:pt x="803355" y="398362"/>
                </a:cubicBezTo>
                <a:close/>
                <a:moveTo>
                  <a:pt x="514632" y="635760"/>
                </a:moveTo>
                <a:cubicBezTo>
                  <a:pt x="575023" y="630130"/>
                  <a:pt x="613115" y="595767"/>
                  <a:pt x="618087" y="535887"/>
                </a:cubicBezTo>
                <a:cubicBezTo>
                  <a:pt x="620426" y="507958"/>
                  <a:pt x="628981" y="490118"/>
                  <a:pt x="659615" y="486024"/>
                </a:cubicBezTo>
                <a:cubicBezTo>
                  <a:pt x="673506" y="484196"/>
                  <a:pt x="687910" y="477616"/>
                  <a:pt x="699681" y="469647"/>
                </a:cubicBezTo>
                <a:cubicBezTo>
                  <a:pt x="762485" y="427241"/>
                  <a:pt x="751957" y="336800"/>
                  <a:pt x="679428" y="300244"/>
                </a:cubicBezTo>
                <a:cubicBezTo>
                  <a:pt x="655959" y="288400"/>
                  <a:pt x="640825" y="279919"/>
                  <a:pt x="645431" y="246652"/>
                </a:cubicBezTo>
                <a:cubicBezTo>
                  <a:pt x="655740" y="172004"/>
                  <a:pt x="582188" y="114098"/>
                  <a:pt x="509953" y="138079"/>
                </a:cubicBezTo>
                <a:cubicBezTo>
                  <a:pt x="479830" y="148096"/>
                  <a:pt x="461040" y="143782"/>
                  <a:pt x="441592" y="117534"/>
                </a:cubicBezTo>
                <a:cubicBezTo>
                  <a:pt x="389462" y="47273"/>
                  <a:pt x="305675" y="54657"/>
                  <a:pt x="265755" y="132888"/>
                </a:cubicBezTo>
                <a:cubicBezTo>
                  <a:pt x="253765" y="156431"/>
                  <a:pt x="240239" y="164108"/>
                  <a:pt x="214503" y="161329"/>
                </a:cubicBezTo>
                <a:cubicBezTo>
                  <a:pt x="131666" y="152263"/>
                  <a:pt x="85824" y="206659"/>
                  <a:pt x="103005" y="287157"/>
                </a:cubicBezTo>
                <a:cubicBezTo>
                  <a:pt x="106954" y="305508"/>
                  <a:pt x="102275" y="331829"/>
                  <a:pt x="90942" y="346159"/>
                </a:cubicBezTo>
                <a:cubicBezTo>
                  <a:pt x="62062" y="382715"/>
                  <a:pt x="52265" y="419637"/>
                  <a:pt x="73980" y="460873"/>
                </a:cubicBezTo>
                <a:cubicBezTo>
                  <a:pt x="95841" y="502328"/>
                  <a:pt x="131593" y="523312"/>
                  <a:pt x="179335" y="516805"/>
                </a:cubicBezTo>
                <a:cubicBezTo>
                  <a:pt x="207192" y="513003"/>
                  <a:pt x="221303" y="524189"/>
                  <a:pt x="232123" y="549121"/>
                </a:cubicBezTo>
                <a:cubicBezTo>
                  <a:pt x="263415" y="621503"/>
                  <a:pt x="324026" y="640073"/>
                  <a:pt x="388585" y="596205"/>
                </a:cubicBezTo>
                <a:cubicBezTo>
                  <a:pt x="412420" y="579974"/>
                  <a:pt x="428505" y="582753"/>
                  <a:pt x="449854" y="599642"/>
                </a:cubicBezTo>
                <a:cubicBezTo>
                  <a:pt x="469083" y="614703"/>
                  <a:pt x="492917" y="623915"/>
                  <a:pt x="514632" y="6357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5247787" y="1823136"/>
            <a:ext cx="862340" cy="1087064"/>
            <a:chOff x="6804248" y="2144238"/>
            <a:chExt cx="1305367" cy="1645545"/>
          </a:xfrm>
        </p:grpSpPr>
        <p:sp>
          <p:nvSpPr>
            <p:cNvPr id="170" name="Google Shape;170;p30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30"/>
          <p:cNvSpPr txBox="1"/>
          <p:nvPr/>
        </p:nvSpPr>
        <p:spPr>
          <a:xfrm>
            <a:off x="7063300" y="3174575"/>
            <a:ext cx="47517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Welcome to </a:t>
            </a:r>
            <a:r>
              <a:rPr b="1"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"RFM Customer Segmentation &amp; Cohort Analysis Project"</a:t>
            </a:r>
            <a:r>
              <a:rPr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This is a project which we will learn what is RFM? And how to apply </a:t>
            </a:r>
            <a:r>
              <a:rPr b="1"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RFM Analysis</a:t>
            </a:r>
            <a:r>
              <a:rPr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and Customer Segmentation using </a:t>
            </a:r>
            <a:r>
              <a:rPr b="1"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K-Means Clustering</a:t>
            </a:r>
            <a:r>
              <a:rPr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 Also we will improve our Data Cleaning, Data Visualization and Exploratory Data Analysis capabilities. On the other hand we will create Cohort and Conduct </a:t>
            </a:r>
            <a:r>
              <a:rPr b="1"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Cohort Analysis</a:t>
            </a:r>
            <a:r>
              <a:rPr lang="en-US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31"/>
          <p:cNvGrpSpPr/>
          <p:nvPr/>
        </p:nvGrpSpPr>
        <p:grpSpPr>
          <a:xfrm>
            <a:off x="7205505" y="1858222"/>
            <a:ext cx="3958883" cy="4345920"/>
            <a:chOff x="3033791" y="66648"/>
            <a:chExt cx="6126139" cy="6725057"/>
          </a:xfrm>
        </p:grpSpPr>
        <p:sp>
          <p:nvSpPr>
            <p:cNvPr id="183" name="Google Shape;183;p31"/>
            <p:cNvSpPr/>
            <p:nvPr/>
          </p:nvSpPr>
          <p:spPr>
            <a:xfrm>
              <a:off x="3033791" y="66648"/>
              <a:ext cx="6126139" cy="6725057"/>
            </a:xfrm>
            <a:custGeom>
              <a:rect b="b" l="l" r="r" t="t"/>
              <a:pathLst>
                <a:path extrusionOk="0" h="6725057" w="6126139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925620" y="4385213"/>
              <a:ext cx="776730" cy="131447"/>
            </a:xfrm>
            <a:custGeom>
              <a:rect b="b" l="l" r="r" t="t"/>
              <a:pathLst>
                <a:path extrusionOk="0" h="131447" w="776730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925624" y="4127274"/>
              <a:ext cx="776759" cy="128687"/>
            </a:xfrm>
            <a:custGeom>
              <a:rect b="b" l="l" r="r" t="t"/>
              <a:pathLst>
                <a:path extrusionOk="0" h="128687" w="776759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6055020" y="4643056"/>
              <a:ext cx="517365" cy="131170"/>
            </a:xfrm>
            <a:custGeom>
              <a:rect b="b" l="l" r="r" t="t"/>
              <a:pathLst>
                <a:path extrusionOk="0" h="131170" w="517365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147286" y="1162502"/>
              <a:ext cx="2325139" cy="2834763"/>
            </a:xfrm>
            <a:custGeom>
              <a:rect b="b" l="l" r="r" t="t"/>
              <a:pathLst>
                <a:path extrusionOk="0" h="2834763" w="2325139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1"/>
          <p:cNvSpPr txBox="1"/>
          <p:nvPr/>
        </p:nvSpPr>
        <p:spPr>
          <a:xfrm>
            <a:off x="1129340" y="1423423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General Information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23525" y="2006775"/>
            <a:ext cx="57726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This is a transnational data set which contains all the transactions occurring between 01/12/2010 and 09/12/2011 for a UK-based and registered non-store online retail. The company mainly sells unique all-occasion gifts. Many customers of the company are wholesalers.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Feature Information: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InvoiceNo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Invoice number. </a:t>
            </a:r>
            <a:r>
              <a:rPr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Nominal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a 6-digit integral number uniquely assigned to each transaction. If this code starts with letter 'c', it indicates a cancellation.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StockCode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Product (item) code. </a:t>
            </a:r>
            <a:r>
              <a:rPr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Nominal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a 5-digit integral number uniquely assigned to each distinct product.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Product (item) name. </a:t>
            </a:r>
            <a:r>
              <a:rPr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Nominal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Quantity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The quantities of each product (item) per transaction. </a:t>
            </a:r>
            <a:r>
              <a:rPr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Numeric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InvoiceDate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Invoice Date and time. </a:t>
            </a:r>
            <a:r>
              <a:rPr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Numeric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the day and time when each transaction was generated.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UnitPrice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Unit price. </a:t>
            </a:r>
            <a:r>
              <a:rPr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Numeric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Product price per unit in sterling.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CustomerID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Customer number. </a:t>
            </a:r>
            <a:r>
              <a:rPr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Nominal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a 5-digit integral number uniquely assigned to each customer.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Country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Country name. </a:t>
            </a:r>
            <a:r>
              <a:rPr i="1"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Nominal</a:t>
            </a:r>
            <a:r>
              <a:rPr lang="en-US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the name of the country where each customer resides.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</a:pPr>
            <a:r>
              <a:rPr b="1" lang="en-US"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Segmentation</a:t>
            </a:r>
            <a:endParaRPr b="1" sz="5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2"/>
          <p:cNvGrpSpPr/>
          <p:nvPr/>
        </p:nvGrpSpPr>
        <p:grpSpPr>
          <a:xfrm>
            <a:off x="1304814" y="3654271"/>
            <a:ext cx="455544" cy="574258"/>
            <a:chOff x="6804248" y="2144238"/>
            <a:chExt cx="1305367" cy="1645545"/>
          </a:xfrm>
        </p:grpSpPr>
        <p:sp>
          <p:nvSpPr>
            <p:cNvPr id="196" name="Google Shape;196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2"/>
          <p:cNvGrpSpPr/>
          <p:nvPr/>
        </p:nvGrpSpPr>
        <p:grpSpPr>
          <a:xfrm>
            <a:off x="3248106" y="3654271"/>
            <a:ext cx="455544" cy="574258"/>
            <a:chOff x="6804248" y="2144238"/>
            <a:chExt cx="1305367" cy="1645545"/>
          </a:xfrm>
        </p:grpSpPr>
        <p:sp>
          <p:nvSpPr>
            <p:cNvPr id="204" name="Google Shape;204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2"/>
          <p:cNvGrpSpPr/>
          <p:nvPr/>
        </p:nvGrpSpPr>
        <p:grpSpPr>
          <a:xfrm>
            <a:off x="5191398" y="3654271"/>
            <a:ext cx="455544" cy="574258"/>
            <a:chOff x="6804248" y="2144238"/>
            <a:chExt cx="1305367" cy="1645545"/>
          </a:xfrm>
        </p:grpSpPr>
        <p:sp>
          <p:nvSpPr>
            <p:cNvPr id="212" name="Google Shape;212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32"/>
          <p:cNvGrpSpPr/>
          <p:nvPr/>
        </p:nvGrpSpPr>
        <p:grpSpPr>
          <a:xfrm>
            <a:off x="7134690" y="3654271"/>
            <a:ext cx="455544" cy="574258"/>
            <a:chOff x="6804248" y="2144238"/>
            <a:chExt cx="1305367" cy="1645545"/>
          </a:xfrm>
        </p:grpSpPr>
        <p:sp>
          <p:nvSpPr>
            <p:cNvPr id="220" name="Google Shape;220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32"/>
          <p:cNvGrpSpPr/>
          <p:nvPr/>
        </p:nvGrpSpPr>
        <p:grpSpPr>
          <a:xfrm>
            <a:off x="9077983" y="3654271"/>
            <a:ext cx="455544" cy="574258"/>
            <a:chOff x="6804248" y="2144238"/>
            <a:chExt cx="1305367" cy="1645545"/>
          </a:xfrm>
        </p:grpSpPr>
        <p:sp>
          <p:nvSpPr>
            <p:cNvPr id="228" name="Google Shape;228;p32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2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STEPS</a:t>
            </a:r>
            <a:endParaRPr/>
          </a:p>
        </p:txBody>
      </p:sp>
      <p:grpSp>
        <p:nvGrpSpPr>
          <p:cNvPr id="236" name="Google Shape;236;p32"/>
          <p:cNvGrpSpPr/>
          <p:nvPr/>
        </p:nvGrpSpPr>
        <p:grpSpPr>
          <a:xfrm>
            <a:off x="705900" y="2184672"/>
            <a:ext cx="3185400" cy="958628"/>
            <a:chOff x="3975079" y="1937022"/>
            <a:chExt cx="3185400" cy="958628"/>
          </a:xfrm>
        </p:grpSpPr>
        <p:sp>
          <p:nvSpPr>
            <p:cNvPr id="237" name="Google Shape;237;p32"/>
            <p:cNvSpPr txBox="1"/>
            <p:nvPr/>
          </p:nvSpPr>
          <p:spPr>
            <a:xfrm>
              <a:off x="3975087" y="1937022"/>
              <a:ext cx="183068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Step 1</a:t>
              </a:r>
              <a:endParaRPr b="1" i="0" sz="2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2"/>
            <p:cNvSpPr txBox="1"/>
            <p:nvPr/>
          </p:nvSpPr>
          <p:spPr>
            <a:xfrm>
              <a:off x="3975079" y="2406350"/>
              <a:ext cx="31854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Cleaning &amp; Exploratory Data Analysis</a:t>
              </a:r>
              <a:endParaRPr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4792344" y="1956072"/>
            <a:ext cx="3537300" cy="746228"/>
            <a:chOff x="6668685" y="1860822"/>
            <a:chExt cx="3537300" cy="746228"/>
          </a:xfrm>
        </p:grpSpPr>
        <p:sp>
          <p:nvSpPr>
            <p:cNvPr id="240" name="Google Shape;240;p32"/>
            <p:cNvSpPr txBox="1"/>
            <p:nvPr/>
          </p:nvSpPr>
          <p:spPr>
            <a:xfrm>
              <a:off x="6668697" y="1860822"/>
              <a:ext cx="18306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Step 3</a:t>
              </a:r>
              <a:endParaRPr b="1" i="0" sz="2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6668685" y="2330150"/>
              <a:ext cx="353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Applying K-Means Clustering</a:t>
              </a:r>
              <a:endParaRPr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242" name="Google Shape;242;p32"/>
          <p:cNvGrpSpPr/>
          <p:nvPr/>
        </p:nvGrpSpPr>
        <p:grpSpPr>
          <a:xfrm>
            <a:off x="9031204" y="2032272"/>
            <a:ext cx="1830680" cy="746239"/>
            <a:chOff x="9362305" y="1937022"/>
            <a:chExt cx="1830680" cy="746239"/>
          </a:xfrm>
        </p:grpSpPr>
        <p:sp>
          <p:nvSpPr>
            <p:cNvPr id="243" name="Google Shape;243;p32"/>
            <p:cNvSpPr txBox="1"/>
            <p:nvPr/>
          </p:nvSpPr>
          <p:spPr>
            <a:xfrm>
              <a:off x="9362305" y="1937022"/>
              <a:ext cx="183068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Step 5</a:t>
              </a:r>
              <a:endParaRPr b="1" i="0" sz="2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9362305" y="2406361"/>
              <a:ext cx="178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Final Presentation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2558871" y="4554380"/>
            <a:ext cx="3823114" cy="932052"/>
            <a:chOff x="5321885" y="4678198"/>
            <a:chExt cx="3537300" cy="932052"/>
          </a:xfrm>
        </p:grpSpPr>
        <p:sp>
          <p:nvSpPr>
            <p:cNvPr id="246" name="Google Shape;246;p32"/>
            <p:cNvSpPr txBox="1"/>
            <p:nvPr/>
          </p:nvSpPr>
          <p:spPr>
            <a:xfrm>
              <a:off x="5321892" y="4678198"/>
              <a:ext cx="183068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Step 2</a:t>
              </a:r>
              <a:endPara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5321885" y="5120950"/>
              <a:ext cx="35373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RFM Analysis</a:t>
              </a:r>
              <a:endParaRPr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Customer Segmentation</a:t>
              </a:r>
              <a:endParaRPr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7102022" y="4554382"/>
            <a:ext cx="3760079" cy="719643"/>
            <a:chOff x="8015502" y="4678198"/>
            <a:chExt cx="2093702" cy="719643"/>
          </a:xfrm>
        </p:grpSpPr>
        <p:sp>
          <p:nvSpPr>
            <p:cNvPr id="249" name="Google Shape;249;p32"/>
            <p:cNvSpPr txBox="1"/>
            <p:nvPr/>
          </p:nvSpPr>
          <p:spPr>
            <a:xfrm>
              <a:off x="8015502" y="4678198"/>
              <a:ext cx="183068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Step 4</a:t>
              </a:r>
              <a:endParaRPr b="1" i="0" sz="2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8015504" y="5120941"/>
              <a:ext cx="2093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Create Cohort and Conduct Cohort Analysis</a:t>
              </a:r>
              <a:endParaRPr sz="1200">
                <a:solidFill>
                  <a:srgbClr val="3F3F3F"/>
                </a:solidFill>
              </a:endParaRPr>
            </a:p>
          </p:txBody>
        </p:sp>
      </p:grpSp>
      <p:sp>
        <p:nvSpPr>
          <p:cNvPr id="251" name="Google Shape;251;p32"/>
          <p:cNvSpPr/>
          <p:nvPr/>
        </p:nvSpPr>
        <p:spPr>
          <a:xfrm>
            <a:off x="739546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1027527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823985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2399947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2687928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975909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3772367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4348329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636310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4924291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5720749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6296711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6584692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6872673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7669131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8245093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8533074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8821055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9598057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32"/>
          <p:cNvGrpSpPr/>
          <p:nvPr/>
        </p:nvGrpSpPr>
        <p:grpSpPr>
          <a:xfrm>
            <a:off x="10793521" y="3428675"/>
            <a:ext cx="622574" cy="976543"/>
            <a:chOff x="6579286" y="4258219"/>
            <a:chExt cx="622574" cy="976543"/>
          </a:xfrm>
        </p:grpSpPr>
        <p:sp>
          <p:nvSpPr>
            <p:cNvPr id="271" name="Google Shape;271;p32"/>
            <p:cNvSpPr/>
            <p:nvPr/>
          </p:nvSpPr>
          <p:spPr>
            <a:xfrm rot="2624939">
              <a:off x="6546734" y="4469326"/>
              <a:ext cx="682842" cy="180000"/>
            </a:xfrm>
            <a:prstGeom prst="roundRect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 rot="-2700000">
              <a:off x="6555378" y="4839702"/>
              <a:ext cx="682842" cy="180000"/>
            </a:xfrm>
            <a:prstGeom prst="roundRect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32"/>
          <p:cNvSpPr/>
          <p:nvPr/>
        </p:nvSpPr>
        <p:spPr>
          <a:xfrm>
            <a:off x="10174019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10462000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10749975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2111966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060348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6008730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7957112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9886038" y="3804265"/>
            <a:ext cx="216024" cy="21602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262300" y="5052325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00" y="1039050"/>
            <a:ext cx="11600301" cy="28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/>
        </p:nvSpPr>
        <p:spPr>
          <a:xfrm>
            <a:off x="3304050" y="344200"/>
            <a:ext cx="558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Quick Look at Our Dataset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/>
        </p:nvSpPr>
        <p:spPr>
          <a:xfrm>
            <a:off x="262300" y="5667550"/>
            <a:ext cx="28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75" y="292775"/>
            <a:ext cx="6502099" cy="33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75" y="3597075"/>
            <a:ext cx="6502099" cy="197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4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4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